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7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9" r:id="rId11"/>
    <p:sldId id="270" r:id="rId12"/>
    <p:sldId id="271" r:id="rId13"/>
    <p:sldId id="272" r:id="rId14"/>
    <p:sldId id="274" r:id="rId15"/>
    <p:sldId id="275" r:id="rId16"/>
    <p:sldId id="276" r:id="rId17"/>
    <p:sldId id="273" r:id="rId18"/>
    <p:sldId id="277" r:id="rId19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F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3"/>
  </p:normalViewPr>
  <p:slideViewPr>
    <p:cSldViewPr snapToGrid="0">
      <p:cViewPr varScale="1">
        <p:scale>
          <a:sx n="99" d="100"/>
          <a:sy n="99" d="100"/>
        </p:scale>
        <p:origin x="14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B504F-9CFB-4D0E-B97B-9E222A01276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4C3FD-4AE1-4F96-9FC7-06B59105FE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67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4C3FD-4AE1-4F96-9FC7-06B59105FE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5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4C3FD-4AE1-4F96-9FC7-06B59105FE9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61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6/11/2023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2018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6/11/2023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3591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6/11/2023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332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6/11/2023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2193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6/11/2023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9758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6/11/2023</a:t>
            </a:fld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4233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6/11/2023</a:t>
            </a:fld>
            <a:endParaRPr lang="es-EC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8818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6/11/2023</a:t>
            </a:fld>
            <a:endParaRPr lang="es-EC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3479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6/11/2023</a:t>
            </a:fld>
            <a:endParaRPr lang="es-EC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0069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6/11/2023</a:t>
            </a:fld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8610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9858-0127-DE42-8937-60E20A4E8BB0}" type="datetimeFigureOut">
              <a:rPr lang="es-EC" smtClean="0"/>
              <a:t>6/11/2023</a:t>
            </a:fld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A6C1-F2E1-3547-A3CF-C6A40B54DDE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7581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69858-0127-DE42-8937-60E20A4E8BB0}" type="datetimeFigureOut">
              <a:rPr lang="es-EC" smtClean="0"/>
              <a:t>6/11/2023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1A6C1-F2E1-3547-A3CF-C6A40B54DDE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9218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3E7C80A-AFAB-11DD-C4E7-962F0B194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904" y="6126600"/>
            <a:ext cx="4921909" cy="1102834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Anteproyecto </a:t>
            </a:r>
            <a:br>
              <a:rPr lang="es-EC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EC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Plan Operativo Anual 2024</a:t>
            </a:r>
            <a:endParaRPr lang="es-EC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Sector de Coordinación Territorial y Participación Ciudadana</a:t>
            </a:r>
            <a:endParaRPr lang="es-EC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18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3E7C80A-AFAB-11DD-C4E7-962F0B194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904" y="6126600"/>
            <a:ext cx="4921909" cy="1102834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196107"/>
              </p:ext>
            </p:extLst>
          </p:nvPr>
        </p:nvGraphicFramePr>
        <p:xfrm>
          <a:off x="431064" y="341856"/>
          <a:ext cx="9779735" cy="5586504"/>
        </p:xfrm>
        <a:graphic>
          <a:graphicData uri="http://schemas.openxmlformats.org/drawingml/2006/table">
            <a:tbl>
              <a:tblPr/>
              <a:tblGrid>
                <a:gridCol w="1961616">
                  <a:extLst>
                    <a:ext uri="{9D8B030D-6E8A-4147-A177-3AD203B41FA5}">
                      <a16:colId xmlns:a16="http://schemas.microsoft.com/office/drawing/2014/main" val="319232576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22628927"/>
                    </a:ext>
                  </a:extLst>
                </a:gridCol>
                <a:gridCol w="5699760">
                  <a:extLst>
                    <a:ext uri="{9D8B030D-6E8A-4147-A177-3AD203B41FA5}">
                      <a16:colId xmlns:a16="http://schemas.microsoft.com/office/drawing/2014/main" val="1995851402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3605012071"/>
                    </a:ext>
                  </a:extLst>
                </a:gridCol>
              </a:tblGrid>
              <a:tr h="22773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Administración Zonal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Tipo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Proyecto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Monto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290101"/>
                  </a:ext>
                </a:extLst>
              </a:tr>
              <a:tr h="227732">
                <a:tc rowSpan="15"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Calderón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de la infraestructura y espacio público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$745.572,16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290179"/>
                  </a:ext>
                </a:extLst>
              </a:tr>
              <a:tr h="2277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Infraestructura Comunitaria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$406.000,00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836947"/>
                  </a:ext>
                </a:extLst>
              </a:tr>
              <a:tr h="4481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Infraestructura, espacio público y desarrollo social con priorización ciudadana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$3.055.812,22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176342"/>
                  </a:ext>
                </a:extLst>
              </a:tr>
              <a:tr h="2277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Presupuestos Participativos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$170.000,00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188015"/>
                  </a:ext>
                </a:extLst>
              </a:tr>
              <a:tr h="2277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Centros Comunitarios Somos Quito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$81.792,15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088015"/>
                  </a:ext>
                </a:extLst>
              </a:tr>
              <a:tr h="2277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Juventud-es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$35.000,00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822544"/>
                  </a:ext>
                </a:extLst>
              </a:tr>
              <a:tr h="4481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Integral del Sistema de Participación Ciudadana y Control Social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$15.369,00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250499"/>
                  </a:ext>
                </a:extLst>
              </a:tr>
              <a:tr h="2277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Territorio y Cultura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$40.000,00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494383"/>
                  </a:ext>
                </a:extLst>
              </a:tr>
              <a:tr h="4481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Fomento de la Convivencia, Seguridad Ciudadana y Gestión de Riesgos en el territorio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$22.930,52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994042"/>
                  </a:ext>
                </a:extLst>
              </a:tr>
              <a:tr h="4481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Fomento del Entorno Productivo y Competitivo Territorial en el Distrito Metropolitano de Quito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$32.575,56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449959"/>
                  </a:ext>
                </a:extLst>
              </a:tr>
              <a:tr h="2277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Seguridad Alimentaria y Nutrición (SAYN)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$22.500,00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91796"/>
                  </a:ext>
                </a:extLst>
              </a:tr>
              <a:tr h="2277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Sistema Integral de Promoción en Salud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$16.500,00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491673"/>
                  </a:ext>
                </a:extLst>
              </a:tr>
              <a:tr h="4481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Promoción de Derechos de Grupos de Atención Prioritaria y en Situación de Vulnerabilidad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$13.297,76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541226"/>
                  </a:ext>
                </a:extLst>
              </a:tr>
              <a:tr h="2277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Recuperación de Quebradas Priorizadas en el DMQ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$17.000,00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422622"/>
                  </a:ext>
                </a:extLst>
              </a:tr>
              <a:tr h="1745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$4.674.349,70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692549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431064" y="5928360"/>
            <a:ext cx="6381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Porcentaje de Presupuesto Priorizados vs. Total de la Inversión: 69%</a:t>
            </a:r>
            <a:endParaRPr lang="es-EC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9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3E7C80A-AFAB-11DD-C4E7-962F0B194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904" y="6126600"/>
            <a:ext cx="4921909" cy="1102834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458733"/>
              </p:ext>
            </p:extLst>
          </p:nvPr>
        </p:nvGraphicFramePr>
        <p:xfrm>
          <a:off x="383120" y="321312"/>
          <a:ext cx="9903880" cy="5849020"/>
        </p:xfrm>
        <a:graphic>
          <a:graphicData uri="http://schemas.openxmlformats.org/drawingml/2006/table">
            <a:tbl>
              <a:tblPr/>
              <a:tblGrid>
                <a:gridCol w="1948600">
                  <a:extLst>
                    <a:ext uri="{9D8B030D-6E8A-4147-A177-3AD203B41FA5}">
                      <a16:colId xmlns:a16="http://schemas.microsoft.com/office/drawing/2014/main" val="445150885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916007333"/>
                    </a:ext>
                  </a:extLst>
                </a:gridCol>
                <a:gridCol w="5760720">
                  <a:extLst>
                    <a:ext uri="{9D8B030D-6E8A-4147-A177-3AD203B41FA5}">
                      <a16:colId xmlns:a16="http://schemas.microsoft.com/office/drawing/2014/main" val="2290034335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3674275089"/>
                    </a:ext>
                  </a:extLst>
                </a:gridCol>
              </a:tblGrid>
              <a:tr h="16953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Administración Zonal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Tipo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Proyecto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Monto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023636"/>
                  </a:ext>
                </a:extLst>
              </a:tr>
              <a:tr h="169538">
                <a:tc rowSpan="16"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Eloy Alfaro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de la infraestructura y espacio público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$694.385,45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571344"/>
                  </a:ext>
                </a:extLst>
              </a:tr>
              <a:tr h="169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Infraestructura Comunitaria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$751.879,23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439200"/>
                  </a:ext>
                </a:extLst>
              </a:tr>
              <a:tr h="3335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Infraestructura, espacio público y desarrollo social con priorización ciudadana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$2.652.650,68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551615"/>
                  </a:ext>
                </a:extLst>
              </a:tr>
              <a:tr h="169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Presupuestos Participativos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$238.875,54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856744"/>
                  </a:ext>
                </a:extLst>
              </a:tr>
              <a:tr h="169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Centros Comunitarios Somos Quito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$37.600,00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270614"/>
                  </a:ext>
                </a:extLst>
              </a:tr>
              <a:tr h="169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Somos Quito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$84.195,47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884806"/>
                  </a:ext>
                </a:extLst>
              </a:tr>
              <a:tr h="169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Juventud-es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$40.000,00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485460"/>
                  </a:ext>
                </a:extLst>
              </a:tr>
              <a:tr h="3335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Integral del Sistema de Participación Ciudadana y Control Social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$27.929,74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04373"/>
                  </a:ext>
                </a:extLst>
              </a:tr>
              <a:tr h="169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Territorio y Cultura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$33.500,00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428771"/>
                  </a:ext>
                </a:extLst>
              </a:tr>
              <a:tr h="3335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Fomento de la Convivencia, Seguridad Ciudadana y Gestión de Riesgos en el territorio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$22.930,52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044868"/>
                  </a:ext>
                </a:extLst>
              </a:tr>
              <a:tr h="3335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Fomento del Entorno Productivo y Competitivo Territorial en el Distrito Metropolitano de Quito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$20.000,00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630778"/>
                  </a:ext>
                </a:extLst>
              </a:tr>
              <a:tr h="169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Seguridad Alimentaria y Nutrición (SAYN)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$22.500,00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687304"/>
                  </a:ext>
                </a:extLst>
              </a:tr>
              <a:tr h="169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Sistema Integral de Promoción en Salud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$16.500,00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592113"/>
                  </a:ext>
                </a:extLst>
              </a:tr>
              <a:tr h="3335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Promoción de Derechos de Grupos de Atención Prioritaria y en Situación de Vulnerabilidad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$15.639,05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062744"/>
                  </a:ext>
                </a:extLst>
              </a:tr>
              <a:tr h="169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Recuperación de Quebradas Priorizadas en el DMQ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$15.000,00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948225"/>
                  </a:ext>
                </a:extLst>
              </a:tr>
              <a:tr h="169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$4.673.585,68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170036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383120" y="6170332"/>
            <a:ext cx="6381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Porcentaje de Presupuesto Priorizados vs. Total de la Inversión: 62%</a:t>
            </a:r>
            <a:endParaRPr lang="es-EC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37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3E7C80A-AFAB-11DD-C4E7-962F0B194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904" y="6126600"/>
            <a:ext cx="4921909" cy="1102834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63306"/>
              </p:ext>
            </p:extLst>
          </p:nvPr>
        </p:nvGraphicFramePr>
        <p:xfrm>
          <a:off x="352640" y="351792"/>
          <a:ext cx="9919119" cy="5849020"/>
        </p:xfrm>
        <a:graphic>
          <a:graphicData uri="http://schemas.openxmlformats.org/drawingml/2006/table">
            <a:tbl>
              <a:tblPr/>
              <a:tblGrid>
                <a:gridCol w="1918120">
                  <a:extLst>
                    <a:ext uri="{9D8B030D-6E8A-4147-A177-3AD203B41FA5}">
                      <a16:colId xmlns:a16="http://schemas.microsoft.com/office/drawing/2014/main" val="1743641032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95113491"/>
                    </a:ext>
                  </a:extLst>
                </a:gridCol>
                <a:gridCol w="5928360">
                  <a:extLst>
                    <a:ext uri="{9D8B030D-6E8A-4147-A177-3AD203B41FA5}">
                      <a16:colId xmlns:a16="http://schemas.microsoft.com/office/drawing/2014/main" val="2668292526"/>
                    </a:ext>
                  </a:extLst>
                </a:gridCol>
                <a:gridCol w="1280159">
                  <a:extLst>
                    <a:ext uri="{9D8B030D-6E8A-4147-A177-3AD203B41FA5}">
                      <a16:colId xmlns:a16="http://schemas.microsoft.com/office/drawing/2014/main" val="3771801089"/>
                    </a:ext>
                  </a:extLst>
                </a:gridCol>
              </a:tblGrid>
              <a:tr h="14315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Administración Zonal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Tipo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Proyecto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Monto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205704"/>
                  </a:ext>
                </a:extLst>
              </a:tr>
              <a:tr h="143159">
                <a:tc rowSpan="16"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Eugenio Espejo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de la infraestructura y espacio público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$1.204.693,58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127272"/>
                  </a:ext>
                </a:extLst>
              </a:tr>
              <a:tr h="100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Infraestructura Comunitaria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$592.405,01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533066"/>
                  </a:ext>
                </a:extLst>
              </a:tr>
              <a:tr h="1970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Infraestructura, espacio público y desarrollo social con priorización ciudadana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$2.883.314,98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738962"/>
                  </a:ext>
                </a:extLst>
              </a:tr>
              <a:tr h="100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Presupuestos Participativos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$720.679,75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659549"/>
                  </a:ext>
                </a:extLst>
              </a:tr>
              <a:tr h="100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Centros Comunitarios Somos Quito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$31.150,48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38696"/>
                  </a:ext>
                </a:extLst>
              </a:tr>
              <a:tr h="100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Somos Quito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$120.000,00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721160"/>
                  </a:ext>
                </a:extLst>
              </a:tr>
              <a:tr h="100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Juventud-es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$39.252,73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937832"/>
                  </a:ext>
                </a:extLst>
              </a:tr>
              <a:tr h="1970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Integral del Sistema de Participación Ciudadana y Control Social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$29.087,07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120565"/>
                  </a:ext>
                </a:extLst>
              </a:tr>
              <a:tr h="100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Territorio y Cultura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$34.000,00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99439"/>
                  </a:ext>
                </a:extLst>
              </a:tr>
              <a:tr h="2127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Fomento de la Convivencia, Seguridad Ciudadana y Gestión de Riesgos en el territorio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$22.930,52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517748"/>
                  </a:ext>
                </a:extLst>
              </a:tr>
              <a:tr h="2127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Fomento del Entorno Productivo y Competitivo Territorial en el Distrito Metropolitano de Quito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$36.000,00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548791"/>
                  </a:ext>
                </a:extLst>
              </a:tr>
              <a:tr h="100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Seguridad Alimentaria y Nutrición (SAYN)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$22.500,00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997737"/>
                  </a:ext>
                </a:extLst>
              </a:tr>
              <a:tr h="100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Sistema Integral de Promoción en Salud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$16.500,00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923359"/>
                  </a:ext>
                </a:extLst>
              </a:tr>
              <a:tr h="2127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Promoción de Derechos de Grupos de Atención Prioritaria y en Situación de Vulnerabilidad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$21.309,34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369533"/>
                  </a:ext>
                </a:extLst>
              </a:tr>
              <a:tr h="143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Recuperación de Quebradas Priorizadas en el DMQ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$15.000,00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536883"/>
                  </a:ext>
                </a:extLst>
              </a:tr>
              <a:tr h="143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$5.788.823,46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825111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352640" y="6161125"/>
            <a:ext cx="6381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Porcentaje de Presupuesto Priorizados vs. Total de la Inversión: 62%</a:t>
            </a:r>
            <a:endParaRPr lang="es-EC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3E7C80A-AFAB-11DD-C4E7-962F0B194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904" y="6126600"/>
            <a:ext cx="4921909" cy="1102834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813729"/>
              </p:ext>
            </p:extLst>
          </p:nvPr>
        </p:nvGraphicFramePr>
        <p:xfrm>
          <a:off x="354864" y="540096"/>
          <a:ext cx="9916896" cy="5586504"/>
        </p:xfrm>
        <a:graphic>
          <a:graphicData uri="http://schemas.openxmlformats.org/drawingml/2006/table">
            <a:tbl>
              <a:tblPr/>
              <a:tblGrid>
                <a:gridCol w="1961616">
                  <a:extLst>
                    <a:ext uri="{9D8B030D-6E8A-4147-A177-3AD203B41FA5}">
                      <a16:colId xmlns:a16="http://schemas.microsoft.com/office/drawing/2014/main" val="3888497828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3789140856"/>
                    </a:ext>
                  </a:extLst>
                </a:gridCol>
                <a:gridCol w="5730240">
                  <a:extLst>
                    <a:ext uri="{9D8B030D-6E8A-4147-A177-3AD203B41FA5}">
                      <a16:colId xmlns:a16="http://schemas.microsoft.com/office/drawing/2014/main" val="971129856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3780698679"/>
                    </a:ext>
                  </a:extLst>
                </a:gridCol>
              </a:tblGrid>
              <a:tr h="23004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Administración Zonal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Tipo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Proyecto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Monto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061116"/>
                  </a:ext>
                </a:extLst>
              </a:tr>
              <a:tr h="230045">
                <a:tc rowSpan="15"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La Delicia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de la infraestructura y espacio público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$1.109.535,25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093634"/>
                  </a:ext>
                </a:extLst>
              </a:tr>
              <a:tr h="2300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Infraestructura Comunitaria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$126.103,57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254450"/>
                  </a:ext>
                </a:extLst>
              </a:tr>
              <a:tr h="4522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Infraestructura, espacio público y desarrollo social con priorización ciudadana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$2.740.793,35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532881"/>
                  </a:ext>
                </a:extLst>
              </a:tr>
              <a:tr h="2300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Presupuestos Participativos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$100.655,05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60521"/>
                  </a:ext>
                </a:extLst>
              </a:tr>
              <a:tr h="2300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Centros Comunitarios Somos Quito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$46.500,00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522109"/>
                  </a:ext>
                </a:extLst>
              </a:tr>
              <a:tr h="2300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Juventud-es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$60.000,00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62707"/>
                  </a:ext>
                </a:extLst>
              </a:tr>
              <a:tr h="4522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Integral del Sistema de Participación Ciudadana y Control Social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$28.357,00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459774"/>
                  </a:ext>
                </a:extLst>
              </a:tr>
              <a:tr h="2300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Territorio y Cultura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$47.000,00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179741"/>
                  </a:ext>
                </a:extLst>
              </a:tr>
              <a:tr h="4522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Fomento de la Convivencia, Seguridad Ciudadana y Gestión de Riesgos en el territorio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$22.930,52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927061"/>
                  </a:ext>
                </a:extLst>
              </a:tr>
              <a:tr h="4522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Fomento del Entorno Productivo y Competitivo Territorial en el Distrito Metropolitano de Quito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$34.000,00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20125"/>
                  </a:ext>
                </a:extLst>
              </a:tr>
              <a:tr h="2300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Seguridad Alimentaria y Nutrición (SAYN)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$22.500,00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651163"/>
                  </a:ext>
                </a:extLst>
              </a:tr>
              <a:tr h="2300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Sistema Integral de Promoción en Salud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$16.500,00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169618"/>
                  </a:ext>
                </a:extLst>
              </a:tr>
              <a:tr h="4522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Promoción de Derechos de Grupos de Atención Prioritaria y en Situación de Vulnerabilidad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$15.639,05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395541"/>
                  </a:ext>
                </a:extLst>
              </a:tr>
              <a:tr h="2300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Recuperación de Quebradas Priorizadas en el DMQ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$20.000,00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209204"/>
                  </a:ext>
                </a:extLst>
              </a:tr>
              <a:tr h="2300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$4.390.513,79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668635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354864" y="6124019"/>
            <a:ext cx="6381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Porcentaje de Presupuesto Priorizados vs. Total de la Inversión: 65%</a:t>
            </a:r>
            <a:endParaRPr lang="es-EC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23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3E7C80A-AFAB-11DD-C4E7-962F0B194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904" y="6126600"/>
            <a:ext cx="4921909" cy="1102834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373223"/>
              </p:ext>
            </p:extLst>
          </p:nvPr>
        </p:nvGraphicFramePr>
        <p:xfrm>
          <a:off x="451326" y="985679"/>
          <a:ext cx="9805195" cy="4219575"/>
        </p:xfrm>
        <a:graphic>
          <a:graphicData uri="http://schemas.openxmlformats.org/drawingml/2006/table">
            <a:tbl>
              <a:tblPr/>
              <a:tblGrid>
                <a:gridCol w="2002314">
                  <a:extLst>
                    <a:ext uri="{9D8B030D-6E8A-4147-A177-3AD203B41FA5}">
                      <a16:colId xmlns:a16="http://schemas.microsoft.com/office/drawing/2014/main" val="76391780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3674691391"/>
                    </a:ext>
                  </a:extLst>
                </a:gridCol>
                <a:gridCol w="5821680">
                  <a:extLst>
                    <a:ext uri="{9D8B030D-6E8A-4147-A177-3AD203B41FA5}">
                      <a16:colId xmlns:a16="http://schemas.microsoft.com/office/drawing/2014/main" val="2055724051"/>
                    </a:ext>
                  </a:extLst>
                </a:gridCol>
                <a:gridCol w="1203961">
                  <a:extLst>
                    <a:ext uri="{9D8B030D-6E8A-4147-A177-3AD203B41FA5}">
                      <a16:colId xmlns:a16="http://schemas.microsoft.com/office/drawing/2014/main" val="1901684033"/>
                    </a:ext>
                  </a:extLst>
                </a:gridCol>
              </a:tblGrid>
              <a:tr h="244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Administración Zonal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Tipo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Proyecto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Monto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817482"/>
                  </a:ext>
                </a:extLst>
              </a:tr>
              <a:tr h="134946">
                <a:tc rowSpan="10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La Mariscal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Centros Comunitarios Somos Quito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$6.843,00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215320"/>
                  </a:ext>
                </a:extLst>
              </a:tr>
              <a:tr h="2698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Integral del Sistema de Participación Ciudadana y Control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$14.224,25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966601"/>
                  </a:ext>
                </a:extLst>
              </a:tr>
              <a:tr h="134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Juventud-es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$12.000,00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522231"/>
                  </a:ext>
                </a:extLst>
              </a:tr>
              <a:tr h="134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Territorio y Cultura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$30.873,09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21163"/>
                  </a:ext>
                </a:extLst>
              </a:tr>
              <a:tr h="3630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Fomento de la Convivencia, Seguridad Ciudadana y Gestión de Riesgos en el territorio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$22.930,51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616811"/>
                  </a:ext>
                </a:extLst>
              </a:tr>
              <a:tr h="3630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Fomento del Entorno Productivo y Competitivo Territorial en el Distrito Metropolitano de Quito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$58.000,00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277493"/>
                  </a:ext>
                </a:extLst>
              </a:tr>
              <a:tr h="134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Seguridad Alimentaria y Nutrición (SAYN)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$12.937,27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09920"/>
                  </a:ext>
                </a:extLst>
              </a:tr>
              <a:tr h="134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Sistema Integral de Promoción en Salud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$16.500,00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999410"/>
                  </a:ext>
                </a:extLst>
              </a:tr>
              <a:tr h="3630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Promoción de Derechos de Grupos de Atención Prioritaria y en Situación de Vulnerabilidad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$15.181,77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2139"/>
                  </a:ext>
                </a:extLst>
              </a:tr>
              <a:tr h="134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$189.489,89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080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42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3E7C80A-AFAB-11DD-C4E7-962F0B194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904" y="6126600"/>
            <a:ext cx="4921909" cy="1102834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066304"/>
              </p:ext>
            </p:extLst>
          </p:nvPr>
        </p:nvGraphicFramePr>
        <p:xfrm>
          <a:off x="420846" y="784701"/>
          <a:ext cx="9881394" cy="5055870"/>
        </p:xfrm>
        <a:graphic>
          <a:graphicData uri="http://schemas.openxmlformats.org/drawingml/2006/table">
            <a:tbl>
              <a:tblPr/>
              <a:tblGrid>
                <a:gridCol w="1819434">
                  <a:extLst>
                    <a:ext uri="{9D8B030D-6E8A-4147-A177-3AD203B41FA5}">
                      <a16:colId xmlns:a16="http://schemas.microsoft.com/office/drawing/2014/main" val="678693980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862272094"/>
                    </a:ext>
                  </a:extLst>
                </a:gridCol>
                <a:gridCol w="6035040">
                  <a:extLst>
                    <a:ext uri="{9D8B030D-6E8A-4147-A177-3AD203B41FA5}">
                      <a16:colId xmlns:a16="http://schemas.microsoft.com/office/drawing/2014/main" val="2244423205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668129192"/>
                    </a:ext>
                  </a:extLst>
                </a:gridCol>
              </a:tblGrid>
              <a:tr h="22086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Administración Zonal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Tipo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Proyecto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Monto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590400"/>
                  </a:ext>
                </a:extLst>
              </a:tr>
              <a:tr h="220862">
                <a:tc rowSpan="13"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Los Chillos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de la infraestructura y espacio público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$1.031.052,74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240822"/>
                  </a:ext>
                </a:extLst>
              </a:tr>
              <a:tr h="2713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Infraestructura, espacio público y desarrollo social con priorización ciudadana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$2.006.872,05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716623"/>
                  </a:ext>
                </a:extLst>
              </a:tr>
              <a:tr h="1381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Centros Comunitarios Somos Quito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$40.500,00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531009"/>
                  </a:ext>
                </a:extLst>
              </a:tr>
              <a:tr h="1381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Juventud-es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$60.000,00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792652"/>
                  </a:ext>
                </a:extLst>
              </a:tr>
              <a:tr h="2713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Integral del Sistema de Participación Ciudadana y Control Social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$20.000,00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541503"/>
                  </a:ext>
                </a:extLst>
              </a:tr>
              <a:tr h="1381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Territorio y Cultura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$87.000,00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96249"/>
                  </a:ext>
                </a:extLst>
              </a:tr>
              <a:tr h="3282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Fomento de la Convivencia, Seguridad Ciudadana y Gestión de Riesgos en el territorio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$22.930,52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880455"/>
                  </a:ext>
                </a:extLst>
              </a:tr>
              <a:tr h="3282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Fomento del Entorno Productivo y Competitivo Territorial en el Distrito Metropolitano de Quito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$28.000,00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920934"/>
                  </a:ext>
                </a:extLst>
              </a:tr>
              <a:tr h="1381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Seguridad Alimentaria y Nutrición (SAYN)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$22.500,00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612130"/>
                  </a:ext>
                </a:extLst>
              </a:tr>
              <a:tr h="1381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Sistema Integral de Promoción en Salud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$16.500,00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590098"/>
                  </a:ext>
                </a:extLst>
              </a:tr>
              <a:tr h="3282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Promoción de Derechos de Grupos de Atención Prioritaria y en Situación de Vulnerabilidad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$15.456,13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437292"/>
                  </a:ext>
                </a:extLst>
              </a:tr>
              <a:tr h="22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Recuperación de Quebradas Priorizadas en el DMQ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$15.000,00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862976"/>
                  </a:ext>
                </a:extLst>
              </a:tr>
              <a:tr h="22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$3.365.811,44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597666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420846" y="5840571"/>
            <a:ext cx="6381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Porcentaje de Presupuesto Priorizados vs. Total de la Inversión: 60%</a:t>
            </a:r>
            <a:endParaRPr lang="es-EC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9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3E7C80A-AFAB-11DD-C4E7-962F0B194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904" y="6126600"/>
            <a:ext cx="4921909" cy="1102834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201308"/>
              </p:ext>
            </p:extLst>
          </p:nvPr>
        </p:nvGraphicFramePr>
        <p:xfrm>
          <a:off x="337400" y="321312"/>
          <a:ext cx="9873400" cy="5849020"/>
        </p:xfrm>
        <a:graphic>
          <a:graphicData uri="http://schemas.openxmlformats.org/drawingml/2006/table">
            <a:tbl>
              <a:tblPr/>
              <a:tblGrid>
                <a:gridCol w="1872400">
                  <a:extLst>
                    <a:ext uri="{9D8B030D-6E8A-4147-A177-3AD203B41FA5}">
                      <a16:colId xmlns:a16="http://schemas.microsoft.com/office/drawing/2014/main" val="48036064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2813845400"/>
                    </a:ext>
                  </a:extLst>
                </a:gridCol>
                <a:gridCol w="5897880">
                  <a:extLst>
                    <a:ext uri="{9D8B030D-6E8A-4147-A177-3AD203B41FA5}">
                      <a16:colId xmlns:a16="http://schemas.microsoft.com/office/drawing/2014/main" val="360278449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559594273"/>
                    </a:ext>
                  </a:extLst>
                </a:gridCol>
              </a:tblGrid>
              <a:tr h="18079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Administración Zonal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Tipo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Proyecto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Monto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206162"/>
                  </a:ext>
                </a:extLst>
              </a:tr>
              <a:tr h="180799">
                <a:tc rowSpan="16"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Manuela Sáenz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de la infraestructura y espacio público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$875.560,20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637843"/>
                  </a:ext>
                </a:extLst>
              </a:tr>
              <a:tr h="12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Infraestructura Comunitaria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$213.500,00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990636"/>
                  </a:ext>
                </a:extLst>
              </a:tr>
              <a:tr h="247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Infraestructura, espacio público y desarrollo social con priorización ciudadana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$1.624.961,43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347479"/>
                  </a:ext>
                </a:extLst>
              </a:tr>
              <a:tr h="12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Presupuestos Participativos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$537.500,00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009345"/>
                  </a:ext>
                </a:extLst>
              </a:tr>
              <a:tr h="12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Centros Comunitarios Somos Quito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$37.539,90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610376"/>
                  </a:ext>
                </a:extLst>
              </a:tr>
              <a:tr h="12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Somos Quito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$68.800,00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580448"/>
                  </a:ext>
                </a:extLst>
              </a:tr>
              <a:tr h="12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Juventud-es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$40.000,00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458793"/>
                  </a:ext>
                </a:extLst>
              </a:tr>
              <a:tr h="247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Integral del Sistema de Participación Ciudadana y Control Social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$17.395,22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087589"/>
                  </a:ext>
                </a:extLst>
              </a:tr>
              <a:tr h="12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Territorio y Cultura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$32.000,00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87387"/>
                  </a:ext>
                </a:extLst>
              </a:tr>
              <a:tr h="268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Fomento de la Convivencia, Seguridad Ciudadana y Gestión de Riesgos en el territorio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$22.930,52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075559"/>
                  </a:ext>
                </a:extLst>
              </a:tr>
              <a:tr h="268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Fomento del Entorno Productivo y Competitivo Territorial en el Distrito Metropolitano de Quito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$20.111,62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374906"/>
                  </a:ext>
                </a:extLst>
              </a:tr>
              <a:tr h="12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Seguridad Alimentaria y Nutrición (SAYN)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$22.500,00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887594"/>
                  </a:ext>
                </a:extLst>
              </a:tr>
              <a:tr h="125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Sistema Integral de Promoción en Salud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$16.500,00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452464"/>
                  </a:ext>
                </a:extLst>
              </a:tr>
              <a:tr h="268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Promoción de Derechos de Grupos de Atención Prioritaria y en Situación de Vulnerabilidad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$11.924,37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699403"/>
                  </a:ext>
                </a:extLst>
              </a:tr>
              <a:tr h="1807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Recuperación de Quebradas Priorizadas en el DMQ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$5.064,21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0497"/>
                  </a:ext>
                </a:extLst>
              </a:tr>
              <a:tr h="1807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$3.546.287,47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515932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337400" y="6126600"/>
            <a:ext cx="6381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Porcentaje de Presupuesto Priorizados vs. Total de la Inversión: 61%</a:t>
            </a:r>
            <a:endParaRPr lang="es-EC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8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3E7C80A-AFAB-11DD-C4E7-962F0B194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904" y="6126600"/>
            <a:ext cx="4921909" cy="1102834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935028"/>
              </p:ext>
            </p:extLst>
          </p:nvPr>
        </p:nvGraphicFramePr>
        <p:xfrm>
          <a:off x="385344" y="313552"/>
          <a:ext cx="9825456" cy="5643894"/>
        </p:xfrm>
        <a:graphic>
          <a:graphicData uri="http://schemas.openxmlformats.org/drawingml/2006/table">
            <a:tbl>
              <a:tblPr/>
              <a:tblGrid>
                <a:gridCol w="1976856">
                  <a:extLst>
                    <a:ext uri="{9D8B030D-6E8A-4147-A177-3AD203B41FA5}">
                      <a16:colId xmlns:a16="http://schemas.microsoft.com/office/drawing/2014/main" val="3532567605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1495425641"/>
                    </a:ext>
                  </a:extLst>
                </a:gridCol>
                <a:gridCol w="5791200">
                  <a:extLst>
                    <a:ext uri="{9D8B030D-6E8A-4147-A177-3AD203B41FA5}">
                      <a16:colId xmlns:a16="http://schemas.microsoft.com/office/drawing/2014/main" val="342225069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1920820826"/>
                    </a:ext>
                  </a:extLst>
                </a:gridCol>
              </a:tblGrid>
              <a:tr h="27775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Administración Zonal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Tipo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Proyecto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Monto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836095"/>
                  </a:ext>
                </a:extLst>
              </a:tr>
              <a:tr h="277759">
                <a:tc rowSpan="15"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Quitumbe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de la infraestructura y espacio público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$1.449.136,62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083483"/>
                  </a:ext>
                </a:extLst>
              </a:tr>
              <a:tr h="2777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Infraestructura Comunitaria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$375.000,00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105679"/>
                  </a:ext>
                </a:extLst>
              </a:tr>
              <a:tr h="4129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Infraestructura, espacio público y desarrollo social con priorización ciudadana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$3.501.298,08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253010"/>
                  </a:ext>
                </a:extLst>
              </a:tr>
              <a:tr h="2777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Presupuestos Participativos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$265.285,88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80243"/>
                  </a:ext>
                </a:extLst>
              </a:tr>
              <a:tr h="200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Centros Comunitarios Somos Quito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$30.000,00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691822"/>
                  </a:ext>
                </a:extLst>
              </a:tr>
              <a:tr h="200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Juventud-es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$50.000,00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332718"/>
                  </a:ext>
                </a:extLst>
              </a:tr>
              <a:tr h="3943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Integral del Sistema de Participación Ciudadana y Control Social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$14.708,03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830617"/>
                  </a:ext>
                </a:extLst>
              </a:tr>
              <a:tr h="200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Territorio y Cultura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$35.000,00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216866"/>
                  </a:ext>
                </a:extLst>
              </a:tr>
              <a:tr h="4129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Fomento de la Convivencia, Seguridad Ciudadana y Gestión de Riesgos en el territorio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$22.930,52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694885"/>
                  </a:ext>
                </a:extLst>
              </a:tr>
              <a:tr h="4129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Fomento del Entorno Productivo y Competitivo Territorial en el Distrito Metropolitano de Quito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$29.677,95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210954"/>
                  </a:ext>
                </a:extLst>
              </a:tr>
              <a:tr h="200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Seguridad Alimentaria y Nutrición (SAYN)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$22.500,00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621414"/>
                  </a:ext>
                </a:extLst>
              </a:tr>
              <a:tr h="2005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Sistema Integral de Promoción en Salud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$16.500,00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784949"/>
                  </a:ext>
                </a:extLst>
              </a:tr>
              <a:tr h="4129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Promoción de Derechos de Grupos de Atención Prioritaria y en Situación de Vulnerabilidad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$18.382,74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628642"/>
                  </a:ext>
                </a:extLst>
              </a:tr>
              <a:tr h="2777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Recuperación de Quebradas Priorizadas en el DMQ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$15.000,00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439194"/>
                  </a:ext>
                </a:extLst>
              </a:tr>
              <a:tr h="2777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$5.845.419,82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46415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385344" y="5957446"/>
            <a:ext cx="6381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Porcentaje de Presupuesto Priorizados vs. Total de la Inversión: 64%</a:t>
            </a:r>
            <a:endParaRPr lang="es-EC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3E7C80A-AFAB-11DD-C4E7-962F0B194B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9904" y="6126600"/>
            <a:ext cx="4921909" cy="1102834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835895"/>
              </p:ext>
            </p:extLst>
          </p:nvPr>
        </p:nvGraphicFramePr>
        <p:xfrm>
          <a:off x="339624" y="450712"/>
          <a:ext cx="9932137" cy="5586504"/>
        </p:xfrm>
        <a:graphic>
          <a:graphicData uri="http://schemas.openxmlformats.org/drawingml/2006/table">
            <a:tbl>
              <a:tblPr/>
              <a:tblGrid>
                <a:gridCol w="1915896">
                  <a:extLst>
                    <a:ext uri="{9D8B030D-6E8A-4147-A177-3AD203B41FA5}">
                      <a16:colId xmlns:a16="http://schemas.microsoft.com/office/drawing/2014/main" val="123865778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397606681"/>
                    </a:ext>
                  </a:extLst>
                </a:gridCol>
                <a:gridCol w="5897880">
                  <a:extLst>
                    <a:ext uri="{9D8B030D-6E8A-4147-A177-3AD203B41FA5}">
                      <a16:colId xmlns:a16="http://schemas.microsoft.com/office/drawing/2014/main" val="1743928118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1235530463"/>
                    </a:ext>
                  </a:extLst>
                </a:gridCol>
              </a:tblGrid>
              <a:tr h="249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Administración Zonal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Tipo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Proyecto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Monto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2330687"/>
                  </a:ext>
                </a:extLst>
              </a:tr>
              <a:tr h="249046">
                <a:tc rowSpan="15"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Tumbaco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de la infraestructura y espacio público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$1.073.713,40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775922"/>
                  </a:ext>
                </a:extLst>
              </a:tr>
              <a:tr h="249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Infraestructura Comunitaria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$157.863,71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537199"/>
                  </a:ext>
                </a:extLst>
              </a:tr>
              <a:tr h="3702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Infraestructura, espacio público y desarrollo social con priorización ciudadana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$1.899.752,70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851304"/>
                  </a:ext>
                </a:extLst>
              </a:tr>
              <a:tr h="249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Presupestos Participativos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$272.887,94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09525"/>
                  </a:ext>
                </a:extLst>
              </a:tr>
              <a:tr h="184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Centros Comunitarios Somos Quito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$31.000,00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09913"/>
                  </a:ext>
                </a:extLst>
              </a:tr>
              <a:tr h="184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Juventud-es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$45.000,00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533855"/>
                  </a:ext>
                </a:extLst>
              </a:tr>
              <a:tr h="3621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Integral del Sistema de Participación Ciudadana y Control Social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$15.000,00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736666"/>
                  </a:ext>
                </a:extLst>
              </a:tr>
              <a:tr h="184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Territorio y Cultura </a:t>
                      </a: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$35.000,00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385060"/>
                  </a:ext>
                </a:extLst>
              </a:tr>
              <a:tr h="3702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Fomento de la Convivencia, Seguridad Ciudadana y Gestión de Riesgos en el territorio</a:t>
                      </a: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$22.930,51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82385"/>
                  </a:ext>
                </a:extLst>
              </a:tr>
              <a:tr h="3702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Fomento del Entorno Productivo y Competitivo Territorial en el Distrito Metropolitano de Quito</a:t>
                      </a: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$26.600,00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78075"/>
                  </a:ext>
                </a:extLst>
              </a:tr>
              <a:tr h="184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Seguridad Alimentaria y Nutrición (SAYN)</a:t>
                      </a: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$22.500,00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526044"/>
                  </a:ext>
                </a:extLst>
              </a:tr>
              <a:tr h="184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Sistema Integral de Promoción en Salud</a:t>
                      </a: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$16.500,00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914219"/>
                  </a:ext>
                </a:extLst>
              </a:tr>
              <a:tr h="3702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Promoción de Derechos de Grupos de Atención Prioritaria y en Situación de Vulnerabilidad</a:t>
                      </a: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$14.870,81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393763"/>
                  </a:ext>
                </a:extLst>
              </a:tr>
              <a:tr h="249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Recuperación de Quebradas Priorizadas en el DMQ</a:t>
                      </a: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$15.000,00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233231"/>
                  </a:ext>
                </a:extLst>
              </a:tr>
              <a:tr h="249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114" marR="9114" marT="9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 </a:t>
                      </a: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$3.648.619,07</a:t>
                      </a:r>
                    </a:p>
                  </a:txBody>
                  <a:tcPr marL="9114" marR="9114" marT="91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127348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339624" y="6035280"/>
            <a:ext cx="6381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Porcentaje de Presupuesto Priorizados vs. Total de la Inversión: 60%</a:t>
            </a:r>
            <a:endParaRPr lang="es-EC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4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3E7C80A-AFAB-11DD-C4E7-962F0B194B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9904" y="6126600"/>
            <a:ext cx="4921909" cy="1102834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859232"/>
              </p:ext>
            </p:extLst>
          </p:nvPr>
        </p:nvGraphicFramePr>
        <p:xfrm>
          <a:off x="507206" y="562767"/>
          <a:ext cx="9688355" cy="5080635"/>
        </p:xfrm>
        <a:graphic>
          <a:graphicData uri="http://schemas.openxmlformats.org/drawingml/2006/table">
            <a:tbl>
              <a:tblPr/>
              <a:tblGrid>
                <a:gridCol w="994141">
                  <a:extLst>
                    <a:ext uri="{9D8B030D-6E8A-4147-A177-3AD203B41FA5}">
                      <a16:colId xmlns:a16="http://schemas.microsoft.com/office/drawing/2014/main" val="3753148688"/>
                    </a:ext>
                  </a:extLst>
                </a:gridCol>
                <a:gridCol w="7109253">
                  <a:extLst>
                    <a:ext uri="{9D8B030D-6E8A-4147-A177-3AD203B41FA5}">
                      <a16:colId xmlns:a16="http://schemas.microsoft.com/office/drawing/2014/main" val="1488554891"/>
                    </a:ext>
                  </a:extLst>
                </a:gridCol>
                <a:gridCol w="1584961">
                  <a:extLst>
                    <a:ext uri="{9D8B030D-6E8A-4147-A177-3AD203B41FA5}">
                      <a16:colId xmlns:a16="http://schemas.microsoft.com/office/drawing/2014/main" val="2793857088"/>
                    </a:ext>
                  </a:extLst>
                </a:gridCol>
              </a:tblGrid>
              <a:tr h="2273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PLAN ANUAL DE INVERSIÓN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159198"/>
                  </a:ext>
                </a:extLst>
              </a:tr>
              <a:tr h="2273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Tipo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Proyecto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Monto USD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606611"/>
                  </a:ext>
                </a:extLst>
              </a:tr>
              <a:tr h="227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Centros Comunitarios Somos Quito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$1.324.413,24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445548"/>
                  </a:ext>
                </a:extLst>
              </a:tr>
              <a:tr h="227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Somos Quito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$272.995,47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109022"/>
                  </a:ext>
                </a:extLst>
              </a:tr>
              <a:tr h="227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de la infraestructura y espacio público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$8.183.649,40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735189"/>
                  </a:ext>
                </a:extLst>
              </a:tr>
              <a:tr h="227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Infraestructura Comunitaria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$2.622.751,52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247661"/>
                  </a:ext>
                </a:extLst>
              </a:tr>
              <a:tr h="447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Infraestructura, espacio público y desarrollo social con priorización ciudadana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$20.365.455,49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87868"/>
                  </a:ext>
                </a:extLst>
              </a:tr>
              <a:tr h="227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Arrastre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Presupestos Participativos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$2.305.884,16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049931"/>
                  </a:ext>
                </a:extLst>
              </a:tr>
              <a:tr h="227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Juventud-es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$479.252,73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078463"/>
                  </a:ext>
                </a:extLst>
              </a:tr>
              <a:tr h="447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Integral del Sistema de Participación Ciudadana y Control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$519.070,31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552366"/>
                  </a:ext>
                </a:extLst>
              </a:tr>
              <a:tr h="447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Implementación de la Estrategia de Gestión Integral de la Ruralidad “Quito Rural”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$1.445.300,00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078264"/>
                  </a:ext>
                </a:extLst>
              </a:tr>
              <a:tr h="227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Nuevo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Regula tu Barrio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$170.000,00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831756"/>
                  </a:ext>
                </a:extLst>
              </a:tr>
              <a:tr h="227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Subtotal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$37.688.772,32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945646"/>
                  </a:ext>
                </a:extLst>
              </a:tr>
              <a:tr h="227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Presupuesto de Inversión otras Secretarias Rectoras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$1.465.915,38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834853"/>
                  </a:ext>
                </a:extLst>
              </a:tr>
              <a:tr h="227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 Sector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$39.154.687,70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646023"/>
                  </a:ext>
                </a:extLst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415888" y="5604902"/>
            <a:ext cx="274626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1000" dirty="0"/>
              <a:t>Fuente: Anteproyecto Plan Operativo Anual 2024</a:t>
            </a:r>
          </a:p>
        </p:txBody>
      </p:sp>
    </p:spTree>
    <p:extLst>
      <p:ext uri="{BB962C8B-B14F-4D97-AF65-F5344CB8AC3E}">
        <p14:creationId xmlns:p14="http://schemas.microsoft.com/office/powerpoint/2010/main" val="41641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3E7C80A-AFAB-11DD-C4E7-962F0B194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904" y="6126600"/>
            <a:ext cx="4921909" cy="1102834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044126"/>
              </p:ext>
            </p:extLst>
          </p:nvPr>
        </p:nvGraphicFramePr>
        <p:xfrm>
          <a:off x="612616" y="1075215"/>
          <a:ext cx="9704863" cy="3939199"/>
        </p:xfrm>
        <a:graphic>
          <a:graphicData uri="http://schemas.openxmlformats.org/drawingml/2006/table">
            <a:tbl>
              <a:tblPr/>
              <a:tblGrid>
                <a:gridCol w="2674606">
                  <a:extLst>
                    <a:ext uri="{9D8B030D-6E8A-4147-A177-3AD203B41FA5}">
                      <a16:colId xmlns:a16="http://schemas.microsoft.com/office/drawing/2014/main" val="3263805033"/>
                    </a:ext>
                  </a:extLst>
                </a:gridCol>
                <a:gridCol w="3150195">
                  <a:extLst>
                    <a:ext uri="{9D8B030D-6E8A-4147-A177-3AD203B41FA5}">
                      <a16:colId xmlns:a16="http://schemas.microsoft.com/office/drawing/2014/main" val="4042140726"/>
                    </a:ext>
                  </a:extLst>
                </a:gridCol>
                <a:gridCol w="2373242">
                  <a:extLst>
                    <a:ext uri="{9D8B030D-6E8A-4147-A177-3AD203B41FA5}">
                      <a16:colId xmlns:a16="http://schemas.microsoft.com/office/drawing/2014/main" val="2002569497"/>
                    </a:ext>
                  </a:extLst>
                </a:gridCol>
                <a:gridCol w="1506820">
                  <a:extLst>
                    <a:ext uri="{9D8B030D-6E8A-4147-A177-3AD203B41FA5}">
                      <a16:colId xmlns:a16="http://schemas.microsoft.com/office/drawing/2014/main" val="3786360403"/>
                    </a:ext>
                  </a:extLst>
                </a:gridCol>
              </a:tblGrid>
              <a:tr h="2503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Proyecto 2024: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Centros Comunitarios Somos Quito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Monto USD 2024: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$1.324.413,24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183523"/>
                  </a:ext>
                </a:extLst>
              </a:tr>
              <a:tr h="101311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Objetivo: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Implementar el nuevo modelo de gestión y articular cartera de servicios intersectoriales del MDMQ, a través del mantenimiento y fortalecimiento de la infraestructura y talento humano de los Centros Comunitarios Casa Somos.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520314"/>
                  </a:ext>
                </a:extLst>
              </a:tr>
              <a:tr h="25030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Componentes del Proyecto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715990"/>
                  </a:ext>
                </a:extLst>
              </a:tr>
              <a:tr h="4767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Mantenimiento - Centros Comunitarios (Casas Somos)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$772.995,47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822109"/>
                  </a:ext>
                </a:extLst>
              </a:tr>
              <a:tr h="4767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Equipamiento de Casa Somos (Incluye nuevas )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716698"/>
                  </a:ext>
                </a:extLst>
              </a:tr>
              <a:tr h="2503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Formación y Capacitación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$98.000,00	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897004"/>
                  </a:ext>
                </a:extLst>
              </a:tr>
              <a:tr h="4767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Implementación de Nuevo Modelo de Gestión 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$626.413,24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439541"/>
                  </a:ext>
                </a:extLst>
              </a:tr>
              <a:tr h="2503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Proyecto Arrastre: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Somos Quito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Monto: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$272.995,47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262413"/>
                  </a:ext>
                </a:extLst>
              </a:tr>
              <a:tr h="2503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 USD 2024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$1.597.408,71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973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29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3E7C80A-AFAB-11DD-C4E7-962F0B194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904" y="6126600"/>
            <a:ext cx="4921909" cy="1102834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591035"/>
              </p:ext>
            </p:extLst>
          </p:nvPr>
        </p:nvGraphicFramePr>
        <p:xfrm>
          <a:off x="536893" y="1327461"/>
          <a:ext cx="9628187" cy="3461260"/>
        </p:xfrm>
        <a:graphic>
          <a:graphicData uri="http://schemas.openxmlformats.org/drawingml/2006/table">
            <a:tbl>
              <a:tblPr/>
              <a:tblGrid>
                <a:gridCol w="2733890">
                  <a:extLst>
                    <a:ext uri="{9D8B030D-6E8A-4147-A177-3AD203B41FA5}">
                      <a16:colId xmlns:a16="http://schemas.microsoft.com/office/drawing/2014/main" val="3282141706"/>
                    </a:ext>
                  </a:extLst>
                </a:gridCol>
                <a:gridCol w="2154266">
                  <a:extLst>
                    <a:ext uri="{9D8B030D-6E8A-4147-A177-3AD203B41FA5}">
                      <a16:colId xmlns:a16="http://schemas.microsoft.com/office/drawing/2014/main" val="4102289079"/>
                    </a:ext>
                  </a:extLst>
                </a:gridCol>
                <a:gridCol w="2673922">
                  <a:extLst>
                    <a:ext uri="{9D8B030D-6E8A-4147-A177-3AD203B41FA5}">
                      <a16:colId xmlns:a16="http://schemas.microsoft.com/office/drawing/2014/main" val="1837812356"/>
                    </a:ext>
                  </a:extLst>
                </a:gridCol>
                <a:gridCol w="2066109">
                  <a:extLst>
                    <a:ext uri="{9D8B030D-6E8A-4147-A177-3AD203B41FA5}">
                      <a16:colId xmlns:a16="http://schemas.microsoft.com/office/drawing/2014/main" val="4089504399"/>
                    </a:ext>
                  </a:extLst>
                </a:gridCol>
              </a:tblGrid>
              <a:tr h="2871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Proyecto 2024:</a:t>
                      </a:r>
                    </a:p>
                  </a:txBody>
                  <a:tcPr marL="9259" marR="9259" marT="9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Juventud-es</a:t>
                      </a:r>
                    </a:p>
                  </a:txBody>
                  <a:tcPr marL="9259" marR="9259" marT="9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Monto </a:t>
                      </a: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 USD 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2024:</a:t>
                      </a:r>
                    </a:p>
                  </a:txBody>
                  <a:tcPr marL="9259" marR="9259" marT="9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$479.252,73</a:t>
                      </a:r>
                    </a:p>
                  </a:txBody>
                  <a:tcPr marL="9259" marR="9259" marT="9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819555"/>
                  </a:ext>
                </a:extLst>
              </a:tr>
              <a:tr h="746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Objetivo: </a:t>
                      </a:r>
                    </a:p>
                  </a:txBody>
                  <a:tcPr marL="9259" marR="9259" marT="9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Fomentar la participación juvenil, su apropiación positiva del espacio público y su corresponsabilidad mediante la ejecución de actividades en beneficio del desarrollo integral de niños, niñas y jóvenes.</a:t>
                      </a:r>
                    </a:p>
                  </a:txBody>
                  <a:tcPr marL="9259" marR="9259" marT="9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164595"/>
                  </a:ext>
                </a:extLst>
              </a:tr>
              <a:tr h="287172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Componentes del Proyecto </a:t>
                      </a:r>
                    </a:p>
                  </a:txBody>
                  <a:tcPr marL="9259" marR="9259" marT="9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706498"/>
                  </a:ext>
                </a:extLst>
              </a:tr>
              <a:tr h="2871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Formación para el Voluntariado Juvenil </a:t>
                      </a:r>
                    </a:p>
                  </a:txBody>
                  <a:tcPr marL="9259" marR="9259" marT="9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$40.000,00</a:t>
                      </a:r>
                    </a:p>
                  </a:txBody>
                  <a:tcPr marL="9259" marR="9259" marT="9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018833"/>
                  </a:ext>
                </a:extLst>
              </a:tr>
              <a:tr h="2871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Desarrollo de los Campamentos Vacacionales </a:t>
                      </a:r>
                    </a:p>
                  </a:txBody>
                  <a:tcPr marL="9259" marR="9259" marT="9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$339.252,73</a:t>
                      </a:r>
                    </a:p>
                  </a:txBody>
                  <a:tcPr marL="9259" marR="9259" marT="9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064049"/>
                  </a:ext>
                </a:extLst>
              </a:tr>
              <a:tr h="861519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Desarrollo de actividades culturales, emprendimiento, deportivas con grupos juveniles </a:t>
                      </a:r>
                    </a:p>
                  </a:txBody>
                  <a:tcPr marL="9259" marR="9259" marT="9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$100.000,00</a:t>
                      </a:r>
                    </a:p>
                  </a:txBody>
                  <a:tcPr marL="9259" marR="9259" marT="9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53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31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3E7C80A-AFAB-11DD-C4E7-962F0B194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904" y="6126600"/>
            <a:ext cx="4921909" cy="1102834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422919"/>
              </p:ext>
            </p:extLst>
          </p:nvPr>
        </p:nvGraphicFramePr>
        <p:xfrm>
          <a:off x="490697" y="1280001"/>
          <a:ext cx="9765823" cy="3425190"/>
        </p:xfrm>
        <a:graphic>
          <a:graphicData uri="http://schemas.openxmlformats.org/drawingml/2006/table">
            <a:tbl>
              <a:tblPr/>
              <a:tblGrid>
                <a:gridCol w="1537320">
                  <a:extLst>
                    <a:ext uri="{9D8B030D-6E8A-4147-A177-3AD203B41FA5}">
                      <a16:colId xmlns:a16="http://schemas.microsoft.com/office/drawing/2014/main" val="96318449"/>
                    </a:ext>
                  </a:extLst>
                </a:gridCol>
                <a:gridCol w="2571167">
                  <a:extLst>
                    <a:ext uri="{9D8B030D-6E8A-4147-A177-3AD203B41FA5}">
                      <a16:colId xmlns:a16="http://schemas.microsoft.com/office/drawing/2014/main" val="958182021"/>
                    </a:ext>
                  </a:extLst>
                </a:gridCol>
                <a:gridCol w="308096">
                  <a:extLst>
                    <a:ext uri="{9D8B030D-6E8A-4147-A177-3AD203B41FA5}">
                      <a16:colId xmlns:a16="http://schemas.microsoft.com/office/drawing/2014/main" val="2840079328"/>
                    </a:ext>
                  </a:extLst>
                </a:gridCol>
                <a:gridCol w="2394857">
                  <a:extLst>
                    <a:ext uri="{9D8B030D-6E8A-4147-A177-3AD203B41FA5}">
                      <a16:colId xmlns:a16="http://schemas.microsoft.com/office/drawing/2014/main" val="1665849360"/>
                    </a:ext>
                  </a:extLst>
                </a:gridCol>
                <a:gridCol w="2954383">
                  <a:extLst>
                    <a:ext uri="{9D8B030D-6E8A-4147-A177-3AD203B41FA5}">
                      <a16:colId xmlns:a16="http://schemas.microsoft.com/office/drawing/2014/main" val="4209605400"/>
                    </a:ext>
                  </a:extLst>
                </a:gridCol>
              </a:tblGrid>
              <a:tr h="2602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Proyecto 2024: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Integral del Sistema de Participación Ciudadana y Control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Monto </a:t>
                      </a: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Total USD 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2024: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$519.070,31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745345"/>
                  </a:ext>
                </a:extLst>
              </a:tr>
              <a:tr h="2457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Objetivo: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Fortalecer el Sistema de Participación Ciudadana mediante el empoderamiento de los diversos actores del Distrito Metropolitano de Quito, en el ejercicio de derechos e incidencia en las políticas públicas.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39533"/>
                  </a:ext>
                </a:extLst>
              </a:tr>
              <a:tr h="95436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Componentes del Proyecto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58911"/>
                  </a:ext>
                </a:extLst>
              </a:tr>
              <a:tr h="433801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Desarrollar e implementar el Plan Maestro Participación Ciudadana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$363.349,22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250084"/>
                  </a:ext>
                </a:extLst>
              </a:tr>
              <a:tr h="407534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Desarrollar procesos de formación y empoderamiento ciudadano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$51.907,03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831696"/>
                  </a:ext>
                </a:extLst>
              </a:tr>
              <a:tr h="355717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Desarrollar participativamente las agendas de desarrollo barrial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$103.814,06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227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0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3E7C80A-AFAB-11DD-C4E7-962F0B194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904" y="6233280"/>
            <a:ext cx="4921909" cy="1102834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08102"/>
              </p:ext>
            </p:extLst>
          </p:nvPr>
        </p:nvGraphicFramePr>
        <p:xfrm>
          <a:off x="518636" y="433228"/>
          <a:ext cx="9585484" cy="5724967"/>
        </p:xfrm>
        <a:graphic>
          <a:graphicData uri="http://schemas.openxmlformats.org/drawingml/2006/table">
            <a:tbl>
              <a:tblPr/>
              <a:tblGrid>
                <a:gridCol w="3322719">
                  <a:extLst>
                    <a:ext uri="{9D8B030D-6E8A-4147-A177-3AD203B41FA5}">
                      <a16:colId xmlns:a16="http://schemas.microsoft.com/office/drawing/2014/main" val="4078008608"/>
                    </a:ext>
                  </a:extLst>
                </a:gridCol>
                <a:gridCol w="2394037">
                  <a:extLst>
                    <a:ext uri="{9D8B030D-6E8A-4147-A177-3AD203B41FA5}">
                      <a16:colId xmlns:a16="http://schemas.microsoft.com/office/drawing/2014/main" val="1284616830"/>
                    </a:ext>
                  </a:extLst>
                </a:gridCol>
                <a:gridCol w="1554025">
                  <a:extLst>
                    <a:ext uri="{9D8B030D-6E8A-4147-A177-3AD203B41FA5}">
                      <a16:colId xmlns:a16="http://schemas.microsoft.com/office/drawing/2014/main" val="607581451"/>
                    </a:ext>
                  </a:extLst>
                </a:gridCol>
                <a:gridCol w="2314703">
                  <a:extLst>
                    <a:ext uri="{9D8B030D-6E8A-4147-A177-3AD203B41FA5}">
                      <a16:colId xmlns:a16="http://schemas.microsoft.com/office/drawing/2014/main" val="3113906244"/>
                    </a:ext>
                  </a:extLst>
                </a:gridCol>
              </a:tblGrid>
              <a:tr h="93926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Proyecto 2024: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de la Infraestructura y Espacio Público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Monto Total</a:t>
                      </a:r>
                      <a:r>
                        <a:rPr lang="es-EC" sz="17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USD 2024: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$8.183.649,40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830181"/>
                  </a:ext>
                </a:extLst>
              </a:tr>
              <a:tr h="17533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Objetivo: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Mejorar la calidad de vida y el bienestar de los ciudadanos mediante, la construcción obras de infraestructura, vialidad y espacio público (senderos seguros); así también, fortalecer la participación ciudadana, organización social y trabajo comunitario (Megamingas y Domingas) en la recuperación del espacio público.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448704"/>
                  </a:ext>
                </a:extLst>
              </a:tr>
              <a:tr h="313089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Componentes del Proyecto 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340384"/>
                  </a:ext>
                </a:extLst>
              </a:tr>
              <a:tr h="62617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Fortalecimiento de la Infraestructura, vialidad y espacio público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$10.756.400,92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43692"/>
                  </a:ext>
                </a:extLst>
              </a:tr>
              <a:tr h="12523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Desarrollo de mingas Comunitarias para el mejoramiento y recuperación del espacio público en los barrios del DMQ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$50.000,00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499410"/>
                  </a:ext>
                </a:extLst>
              </a:tr>
              <a:tr h="31308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Proyecto Arrastre: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Infraestructura Comunitaria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Monto: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$2.622.751,52</a:t>
                      </a:r>
                      <a:endParaRPr lang="es-EC" sz="17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722580"/>
                  </a:ext>
                </a:extLst>
              </a:tr>
              <a:tr h="31308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 USD 2024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C" sz="1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$10.806.400,92</a:t>
                      </a:r>
                      <a:endParaRPr lang="es-EC" sz="17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149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6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3E7C80A-AFAB-11DD-C4E7-962F0B194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904" y="6126600"/>
            <a:ext cx="4921909" cy="1102834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387595"/>
              </p:ext>
            </p:extLst>
          </p:nvPr>
        </p:nvGraphicFramePr>
        <p:xfrm>
          <a:off x="460217" y="778987"/>
          <a:ext cx="9567703" cy="4494365"/>
        </p:xfrm>
        <a:graphic>
          <a:graphicData uri="http://schemas.openxmlformats.org/drawingml/2006/table">
            <a:tbl>
              <a:tblPr/>
              <a:tblGrid>
                <a:gridCol w="1506132">
                  <a:extLst>
                    <a:ext uri="{9D8B030D-6E8A-4147-A177-3AD203B41FA5}">
                      <a16:colId xmlns:a16="http://schemas.microsoft.com/office/drawing/2014/main" val="3218286700"/>
                    </a:ext>
                  </a:extLst>
                </a:gridCol>
                <a:gridCol w="2519006">
                  <a:extLst>
                    <a:ext uri="{9D8B030D-6E8A-4147-A177-3AD203B41FA5}">
                      <a16:colId xmlns:a16="http://schemas.microsoft.com/office/drawing/2014/main" val="3762036318"/>
                    </a:ext>
                  </a:extLst>
                </a:gridCol>
                <a:gridCol w="635285">
                  <a:extLst>
                    <a:ext uri="{9D8B030D-6E8A-4147-A177-3AD203B41FA5}">
                      <a16:colId xmlns:a16="http://schemas.microsoft.com/office/drawing/2014/main" val="1885841806"/>
                    </a:ext>
                  </a:extLst>
                </a:gridCol>
                <a:gridCol w="1262441">
                  <a:extLst>
                    <a:ext uri="{9D8B030D-6E8A-4147-A177-3AD203B41FA5}">
                      <a16:colId xmlns:a16="http://schemas.microsoft.com/office/drawing/2014/main" val="360312398"/>
                    </a:ext>
                  </a:extLst>
                </a:gridCol>
                <a:gridCol w="1175959">
                  <a:extLst>
                    <a:ext uri="{9D8B030D-6E8A-4147-A177-3AD203B41FA5}">
                      <a16:colId xmlns:a16="http://schemas.microsoft.com/office/drawing/2014/main" val="3581570202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147571801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3319069112"/>
                    </a:ext>
                  </a:extLst>
                </a:gridCol>
              </a:tblGrid>
              <a:tr h="6503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Proyecto 2024: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Infraestructura, Espacio Público y Desarrollo Social con Priorización Ciudadana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Monto USD 2024: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$20.365.455,49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497745"/>
                  </a:ext>
                </a:extLst>
              </a:tr>
              <a:tr h="6503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Objetivo: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Fortalecer la participación ciudadana a través de las asambleas barriales u otras formas de organización podrán poner a consideración de la Administración Zonal la obra pública, programas o proyectos sociales.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870975"/>
                  </a:ext>
                </a:extLst>
              </a:tr>
              <a:tr h="222020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Componentes del Proyecto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964969"/>
                  </a:ext>
                </a:extLst>
              </a:tr>
              <a:tr h="715392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Fortalecimiento </a:t>
                      </a:r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 la Infraestructura, vialidad y espacio público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$21.771.339,65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004512"/>
                  </a:ext>
                </a:extLst>
              </a:tr>
              <a:tr h="715392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Proyectos sociales con priorización ciudadana en el DMQ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$600.000,00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86833"/>
                  </a:ext>
                </a:extLst>
              </a:tr>
              <a:tr h="57335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Convenios de cogestión suscritos con la comunidad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$300.000,00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044351"/>
                  </a:ext>
                </a:extLst>
              </a:tr>
              <a:tr h="379483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Proyecto Arrastre: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Presupuestos Participativos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Monto: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$2.305.884,16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752903"/>
                  </a:ext>
                </a:extLst>
              </a:tr>
              <a:tr h="222020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Total USD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$22.671.339,65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15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3E7C80A-AFAB-11DD-C4E7-962F0B194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904" y="6126600"/>
            <a:ext cx="4921909" cy="1102834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644545"/>
              </p:ext>
            </p:extLst>
          </p:nvPr>
        </p:nvGraphicFramePr>
        <p:xfrm>
          <a:off x="430213" y="653411"/>
          <a:ext cx="9673907" cy="4197282"/>
        </p:xfrm>
        <a:graphic>
          <a:graphicData uri="http://schemas.openxmlformats.org/drawingml/2006/table">
            <a:tbl>
              <a:tblPr/>
              <a:tblGrid>
                <a:gridCol w="1611947">
                  <a:extLst>
                    <a:ext uri="{9D8B030D-6E8A-4147-A177-3AD203B41FA5}">
                      <a16:colId xmlns:a16="http://schemas.microsoft.com/office/drawing/2014/main" val="60155874"/>
                    </a:ext>
                  </a:extLst>
                </a:gridCol>
                <a:gridCol w="3603603">
                  <a:extLst>
                    <a:ext uri="{9D8B030D-6E8A-4147-A177-3AD203B41FA5}">
                      <a16:colId xmlns:a16="http://schemas.microsoft.com/office/drawing/2014/main" val="3783043670"/>
                    </a:ext>
                  </a:extLst>
                </a:gridCol>
                <a:gridCol w="770277">
                  <a:extLst>
                    <a:ext uri="{9D8B030D-6E8A-4147-A177-3AD203B41FA5}">
                      <a16:colId xmlns:a16="http://schemas.microsoft.com/office/drawing/2014/main" val="2656286767"/>
                    </a:ext>
                  </a:extLst>
                </a:gridCol>
                <a:gridCol w="756226">
                  <a:extLst>
                    <a:ext uri="{9D8B030D-6E8A-4147-A177-3AD203B41FA5}">
                      <a16:colId xmlns:a16="http://schemas.microsoft.com/office/drawing/2014/main" val="1497097517"/>
                    </a:ext>
                  </a:extLst>
                </a:gridCol>
                <a:gridCol w="2931854">
                  <a:extLst>
                    <a:ext uri="{9D8B030D-6E8A-4147-A177-3AD203B41FA5}">
                      <a16:colId xmlns:a16="http://schemas.microsoft.com/office/drawing/2014/main" val="3189284928"/>
                    </a:ext>
                  </a:extLst>
                </a:gridCol>
              </a:tblGrid>
              <a:tr h="6512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Proyecto 2024:</a:t>
                      </a:r>
                    </a:p>
                  </a:txBody>
                  <a:tcPr marL="8667" marR="8667" marT="8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Implementación de la Estrategia de Gestión Integral de la Ruralidad “Quito Rural”</a:t>
                      </a:r>
                    </a:p>
                  </a:txBody>
                  <a:tcPr marL="8667" marR="8667" marT="8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Monto USD 2024:</a:t>
                      </a:r>
                    </a:p>
                  </a:txBody>
                  <a:tcPr marL="8667" marR="8667" marT="8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$1.445.300,00</a:t>
                      </a:r>
                    </a:p>
                  </a:txBody>
                  <a:tcPr marL="8667" marR="8667" marT="8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568690"/>
                  </a:ext>
                </a:extLst>
              </a:tr>
              <a:tr h="4952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Objetivo: </a:t>
                      </a:r>
                    </a:p>
                  </a:txBody>
                  <a:tcPr marL="8667" marR="8667" marT="8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Contribuir al desarrollo rural en el Distrito Metropolitano de Quito, a través de la ejecución de la Estrategia de Gestión Integral de la Ruralidad "Quito Rural" y la articulación intersectorial y multinivel. </a:t>
                      </a:r>
                    </a:p>
                  </a:txBody>
                  <a:tcPr marL="8667" marR="8667" marT="8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634954"/>
                  </a:ext>
                </a:extLst>
              </a:tr>
              <a:tr h="202137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Componentes del Proyecto </a:t>
                      </a:r>
                    </a:p>
                  </a:txBody>
                  <a:tcPr marL="8667" marR="8667" marT="8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4039"/>
                  </a:ext>
                </a:extLst>
              </a:tr>
              <a:tr h="1212824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Financiar iniciativas de los GAD parroquiales rurales que presenten proyectos con impacto positivo en la calidad de vida de las comunidades rurales y que apunten a resolver las problemáticas estructurales, acorde a los lineamientos de inversión establecidos en la Estrategia de Gestión Integral de la Ruralidad.  </a:t>
                      </a:r>
                    </a:p>
                  </a:txBody>
                  <a:tcPr marL="8667" marR="8667" marT="8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667" marR="8667" marT="8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$1.330.000,00</a:t>
                      </a:r>
                    </a:p>
                  </a:txBody>
                  <a:tcPr marL="8667" marR="8667" marT="8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957650"/>
                  </a:ext>
                </a:extLst>
              </a:tr>
              <a:tr h="606412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Fortalecer las capacidades de gestión de los GAD</a:t>
                      </a:r>
                      <a:b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parroquiales y comunas mediante la implementación</a:t>
                      </a:r>
                      <a:b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es-MX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 procesos de capacitación y asistencia técnica.</a:t>
                      </a:r>
                    </a:p>
                  </a:txBody>
                  <a:tcPr marL="8667" marR="8667" marT="8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667" marR="8667" marT="8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$115.300,00</a:t>
                      </a:r>
                    </a:p>
                  </a:txBody>
                  <a:tcPr marL="8667" marR="8667" marT="8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966921"/>
                  </a:ext>
                </a:extLst>
              </a:tr>
              <a:tr h="202137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Total USD 2024</a:t>
                      </a:r>
                    </a:p>
                  </a:txBody>
                  <a:tcPr marL="8667" marR="8667" marT="8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667" marR="8667" marT="8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$1.445.300,00</a:t>
                      </a:r>
                    </a:p>
                  </a:txBody>
                  <a:tcPr marL="8667" marR="8667" marT="8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675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0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3E7C80A-AFAB-11DD-C4E7-962F0B194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904" y="6096120"/>
            <a:ext cx="4921909" cy="1102834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944880"/>
              </p:ext>
            </p:extLst>
          </p:nvPr>
        </p:nvGraphicFramePr>
        <p:xfrm>
          <a:off x="491173" y="643144"/>
          <a:ext cx="9612947" cy="5452976"/>
        </p:xfrm>
        <a:graphic>
          <a:graphicData uri="http://schemas.openxmlformats.org/drawingml/2006/table">
            <a:tbl>
              <a:tblPr/>
              <a:tblGrid>
                <a:gridCol w="3311257">
                  <a:extLst>
                    <a:ext uri="{9D8B030D-6E8A-4147-A177-3AD203B41FA5}">
                      <a16:colId xmlns:a16="http://schemas.microsoft.com/office/drawing/2014/main" val="229625240"/>
                    </a:ext>
                  </a:extLst>
                </a:gridCol>
                <a:gridCol w="1775410">
                  <a:extLst>
                    <a:ext uri="{9D8B030D-6E8A-4147-A177-3AD203B41FA5}">
                      <a16:colId xmlns:a16="http://schemas.microsoft.com/office/drawing/2014/main" val="1999215485"/>
                    </a:ext>
                  </a:extLst>
                </a:gridCol>
                <a:gridCol w="193684">
                  <a:extLst>
                    <a:ext uri="{9D8B030D-6E8A-4147-A177-3AD203B41FA5}">
                      <a16:colId xmlns:a16="http://schemas.microsoft.com/office/drawing/2014/main" val="3340725269"/>
                    </a:ext>
                  </a:extLst>
                </a:gridCol>
                <a:gridCol w="1483443">
                  <a:extLst>
                    <a:ext uri="{9D8B030D-6E8A-4147-A177-3AD203B41FA5}">
                      <a16:colId xmlns:a16="http://schemas.microsoft.com/office/drawing/2014/main" val="3913479017"/>
                    </a:ext>
                  </a:extLst>
                </a:gridCol>
                <a:gridCol w="2849153">
                  <a:extLst>
                    <a:ext uri="{9D8B030D-6E8A-4147-A177-3AD203B41FA5}">
                      <a16:colId xmlns:a16="http://schemas.microsoft.com/office/drawing/2014/main" val="3623867096"/>
                    </a:ext>
                  </a:extLst>
                </a:gridCol>
              </a:tblGrid>
              <a:tr h="2560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Proyecto 2024:</a:t>
                      </a:r>
                      <a:endParaRPr lang="es-EC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Regula tu Barrio</a:t>
                      </a:r>
                      <a:endParaRPr lang="es-EC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Monto USD 2024:</a:t>
                      </a:r>
                      <a:endParaRPr lang="es-EC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C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$170.000,00</a:t>
                      </a:r>
                      <a:endParaRPr lang="es-EC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327780"/>
                  </a:ext>
                </a:extLst>
              </a:tr>
              <a:tr h="12209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Objetivo: </a:t>
                      </a:r>
                      <a:endParaRPr lang="es-EC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Analizar, canalizar y remitir expedientes de Asentamientos Humanos de Hecho y Consolidados que contemplen un análisis integral socio organizativo, legal y técnico; para que en el Concejo Metropolitano de Quito, quien en el ejercicio de sus atribuciones conozca y sancione los proyectos de Ordenanza de los asentamientos humanos en el marco de la planificación y el ordenamiento territorial, con la finalidad que accedan a servicios básicos y títulos de propiedad individuales gracias a la Ordenanza de Regularización.</a:t>
                      </a:r>
                      <a:endParaRPr lang="es-EC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17475"/>
                  </a:ext>
                </a:extLst>
              </a:tr>
              <a:tr h="180327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EC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Componentes del Proyecto </a:t>
                      </a:r>
                      <a:endParaRPr lang="es-EC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220098"/>
                  </a:ext>
                </a:extLst>
              </a:tr>
              <a:tr h="353765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Identificación de asentamientos humanos de hecho y consolidados, a nivel territorial del Distrito Metropolitano de Quito</a:t>
                      </a:r>
                      <a:endParaRPr lang="es-EC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$97.093,57</a:t>
                      </a:r>
                      <a:endParaRPr lang="es-EC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823169"/>
                  </a:ext>
                </a:extLst>
              </a:tr>
              <a:tr h="52720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Emisión de informes sociales, legales, técnicos necesarios para el proceso de regularización de asentamientos humanos de hecho y consolidados</a:t>
                      </a:r>
                      <a:endParaRPr lang="es-EC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$15.300,00</a:t>
                      </a:r>
                      <a:endParaRPr lang="es-EC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232562"/>
                  </a:ext>
                </a:extLst>
              </a:tr>
              <a:tr h="353765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Protocolización de escrituras de adjudicación individuales a favor de asentamiento humanos de hecho y consolidados</a:t>
                      </a:r>
                      <a:endParaRPr lang="es-EC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$31.000,00</a:t>
                      </a:r>
                      <a:endParaRPr lang="es-EC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609411"/>
                  </a:ext>
                </a:extLst>
              </a:tr>
              <a:tr h="52720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Emisión de informes legales y técnicos para el proceso de partición administrativa y adjudicación en beneficio del asentamiento humano de hecho y consolidados.</a:t>
                      </a:r>
                      <a:endParaRPr lang="es-EC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$7.000,00</a:t>
                      </a:r>
                      <a:endParaRPr lang="es-EC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058287"/>
                  </a:ext>
                </a:extLst>
              </a:tr>
              <a:tr h="527202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Envío de los expedientes de partición administrativa en favor de los diferentes asentamientos humanos de hecho y consolidados (resolución de inicio / resolución final) a la SGCTYPC</a:t>
                      </a:r>
                      <a:endParaRPr lang="es-EC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$9.606,43</a:t>
                      </a:r>
                      <a:endParaRPr lang="es-EC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095762"/>
                  </a:ext>
                </a:extLst>
              </a:tr>
              <a:tr h="353765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C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Emisión de informes sociales, legales, técnicos necesarios para el proceso de expropiación ilegal</a:t>
                      </a:r>
                      <a:endParaRPr lang="es-EC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$10.000,00</a:t>
                      </a:r>
                      <a:endParaRPr lang="es-EC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407074"/>
                  </a:ext>
                </a:extLst>
              </a:tr>
              <a:tr h="180327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C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Total USD 2024</a:t>
                      </a:r>
                      <a:endParaRPr lang="es-EC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$170.000,00</a:t>
                      </a:r>
                      <a:endParaRPr lang="es-EC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8476" marR="8476" marT="84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855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2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2240</TotalTime>
  <Words>2329</Words>
  <Application>Microsoft Office PowerPoint</Application>
  <PresentationFormat>Personalizado</PresentationFormat>
  <Paragraphs>611</Paragraphs>
  <Slides>18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Anteproyecto  Plan Operativo Anual 2024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Maria Eugenia Altamirano Brito</cp:lastModifiedBy>
  <cp:revision>64</cp:revision>
  <dcterms:created xsi:type="dcterms:W3CDTF">2023-06-07T20:44:01Z</dcterms:created>
  <dcterms:modified xsi:type="dcterms:W3CDTF">2023-11-06T23:02:39Z</dcterms:modified>
</cp:coreProperties>
</file>