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4190" r:id="rId2"/>
    <p:sldId id="4317" r:id="rId3"/>
    <p:sldId id="4320" r:id="rId4"/>
    <p:sldId id="4335" r:id="rId5"/>
    <p:sldId id="4321" r:id="rId6"/>
    <p:sldId id="4336" r:id="rId7"/>
    <p:sldId id="4330" r:id="rId8"/>
    <p:sldId id="4337" r:id="rId9"/>
    <p:sldId id="4338" r:id="rId10"/>
    <p:sldId id="4339" r:id="rId11"/>
    <p:sldId id="4323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691193"/>
    <a:srgbClr val="5E5E5E"/>
    <a:srgbClr val="4F63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5" autoAdjust="0"/>
    <p:restoredTop sz="88220" autoAdjust="0"/>
  </p:normalViewPr>
  <p:slideViewPr>
    <p:cSldViewPr snapToGrid="0" snapToObjects="1">
      <p:cViewPr varScale="1">
        <p:scale>
          <a:sx n="86" d="100"/>
          <a:sy n="86" d="100"/>
        </p:scale>
        <p:origin x="81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4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1FBBA-8CC1-5A4B-A9F5-E3625369509D}" type="datetimeFigureOut">
              <a:rPr lang="es-EC" smtClean="0"/>
              <a:t>28/8/23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2D453-DED8-C343-A679-8621212CA4EC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5637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081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F2D453-DED8-C343-A679-8621212CA4EC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686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6C96C-2A85-0844-BA61-F72C3FFC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32B34A-2B69-474F-9199-B6BFDCE79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DC732-9EAB-5748-BDE7-514EDF68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2A26BF-FE34-B247-92E9-FFD2A0B18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B07B07-BBF0-BC46-8709-84801B50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709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A7AD24-8D49-564E-B012-BC830D0B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B15430E-26D2-994C-B7FB-C12575DF50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DAAD1E-AADD-354E-907E-7D7C1406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4AD5F4-9FBC-9B4D-8CDE-0501B3317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5AE07-C22D-B943-9C6E-194FDB36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18001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04A8ACB-F737-7248-AF19-8E68AE6F31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3CCCC-B791-AB42-B2E1-25C75AF68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3F2283-3ABE-EC46-90E1-F008CB553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09DBAB-DDFB-5F41-9DFA-3762C1D3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4BC57A-EA66-134B-BD9D-A155D5F70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95471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78" b="1" i="0">
                <a:solidFill>
                  <a:srgbClr val="1B69A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8/28/23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96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9ABF6-BC2F-504F-97B2-E38FE47B7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ADA32-EFE7-1D4E-BC9F-4D982AEA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A1DC91-0759-2E49-8A67-C2AA4968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EA6568-5546-A04F-9777-4D6994C9D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ED04EB-4772-DA49-9677-E4DFE21B3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96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8BA2FB-7BB4-A545-9DAD-05D42592F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61F59C-4ABD-E94C-A771-B0A0E7F19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102CD7-1617-D344-8B3D-C0E0E0B1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2FDF6A-C303-DF46-B29E-03A4A861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EE76C-C980-5D41-8D67-E9CF0F314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1002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0936BA-0359-0F4B-B359-1219674D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762598-0C44-6A4C-B452-57EF2CB4A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35D9EA-51A2-2B42-BA22-201E0D78A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DDCED3-412E-CA4E-BC15-7DE44B932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F91F01A-74EE-234D-95DB-86B9A5F9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127E41-C903-8344-8D27-41301919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489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6C20C-25D5-E84B-B49A-4C4AB191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5ADE45-F58C-4240-B277-24C484B6C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5453EF-647F-F145-9B00-48805813E1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7FCD25-74F5-1A44-9913-8984A7DD0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DC9395-7217-B146-A11F-3578D43686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909DCAC-367C-9943-B0F0-82F80BF4F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0927F17-075B-0440-B5EF-4BE19A9A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882E1B3-9D6B-2140-85CF-12A10D243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2343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442A44-0EE0-5746-A0DB-C33F7950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7211B67-654B-DA43-8ED1-0AF7DE3A2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A045FFE-8E86-5046-8C97-C06166C5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A0A5D9-FE9D-0040-BB0F-68081C8A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261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6766966-BAAD-C74C-8835-559AC965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0F268D-284C-1F4B-B3E4-B0A512213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C56ECA6-6716-1448-BDA3-2D382431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9759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2976D9-9D1A-0242-8A09-85B372081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BC3EE8-4532-CA4D-BFAB-E955115F6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6EDA49A-E257-6540-B8DD-6743DB68E2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AEF9D95-4EAF-2346-A843-05111CCF2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BEDCF7-70FD-8F41-834D-D7742E7A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385BC8-E3C3-AF4F-A737-975E820C4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1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3C0C6C-CC7C-CE42-91C7-BBF7DBAFD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391C436-8DD9-3C4E-A167-A30A2AFF30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704A8E-05B4-8A48-82F5-EF53BD1AE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0C8338-830C-4E4A-8760-BC9EC419C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35172B-214D-5747-9FDB-80EB61E9B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E89811-28BB-DA41-81E5-5BE51904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327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7CEA6B-FFDE-8045-B5B5-88A09EDA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51891B-EAAD-2B49-9534-0919C6A94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9E8DA-2A0B-AA4C-86DC-CBAEFA628A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2834E-B290-FC4A-8B99-C5678BC6DFC3}" type="datetimeFigureOut">
              <a:rPr lang="es-EC" smtClean="0"/>
              <a:t>28/8/23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972894-9127-8F4E-940F-B03074435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914321-B5A4-EE44-AEA0-8B5DFE2CC6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8D9D0-0FC6-B44B-8A40-6F23FDE0611D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468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70ACF37D-D47E-4842-B796-6A26384940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005" y="230537"/>
            <a:ext cx="1534394" cy="657926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00CE348-154F-45AC-B444-F3840F1D0115}"/>
              </a:ext>
            </a:extLst>
          </p:cNvPr>
          <p:cNvSpPr txBox="1"/>
          <p:nvPr/>
        </p:nvSpPr>
        <p:spPr>
          <a:xfrm>
            <a:off x="5067003" y="4744321"/>
            <a:ext cx="1749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AGOSTO 2023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AA05E39-F724-4631-AC7F-1961241C4E46}"/>
              </a:ext>
            </a:extLst>
          </p:cNvPr>
          <p:cNvSpPr txBox="1"/>
          <p:nvPr/>
        </p:nvSpPr>
        <p:spPr>
          <a:xfrm>
            <a:off x="2083984" y="2649181"/>
            <a:ext cx="816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PROYECTO DE ORDENANZA METROPOLITANA DE COMERCIO JUSTO PARA EL DISTRITO METROPOLITANO DE QUITO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AC5921-4865-4314-9565-56AB9BDD7E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grpSp>
        <p:nvGrpSpPr>
          <p:cNvPr id="2" name="Grupo 1">
            <a:extLst>
              <a:ext uri="{FF2B5EF4-FFF2-40B4-BE49-F238E27FC236}">
                <a16:creationId xmlns:a16="http://schemas.microsoft.com/office/drawing/2014/main" id="{933C8E64-240A-4DF6-A051-7503ABD14180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01A32419-0E9E-431A-AC57-B9DAA761E7EE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A4C7DB49-7716-4D17-AD1F-9BF69D290C62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CFBC0F19-3906-4AB1-BD4E-A07E6F4D5104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289F895-8E58-4AAA-85EB-ADA502D83757}"/>
              </a:ext>
            </a:extLst>
          </p:cNvPr>
          <p:cNvSpPr txBox="1"/>
          <p:nvPr/>
        </p:nvSpPr>
        <p:spPr>
          <a:xfrm>
            <a:off x="4775202" y="1793864"/>
            <a:ext cx="2406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b="1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I   N   F   O   R   M   E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8C6E0D3-C904-4217-9A2C-7113F412EE0D}"/>
              </a:ext>
            </a:extLst>
          </p:cNvPr>
          <p:cNvSpPr txBox="1"/>
          <p:nvPr/>
        </p:nvSpPr>
        <p:spPr>
          <a:xfrm>
            <a:off x="4553195" y="2247989"/>
            <a:ext cx="3190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C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rPr>
              <a:t>M E S A   D E   T R A B A J O </a:t>
            </a:r>
          </a:p>
        </p:txBody>
      </p:sp>
    </p:spTree>
    <p:extLst>
      <p:ext uri="{BB962C8B-B14F-4D97-AF65-F5344CB8AC3E}">
        <p14:creationId xmlns:p14="http://schemas.microsoft.com/office/powerpoint/2010/main" val="2161169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38642DF1-2303-4B88-926E-AA5C01B9D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704001"/>
              </p:ext>
            </p:extLst>
          </p:nvPr>
        </p:nvGraphicFramePr>
        <p:xfrm>
          <a:off x="3242383" y="2136515"/>
          <a:ext cx="5121835" cy="1381125"/>
        </p:xfrm>
        <a:graphic>
          <a:graphicData uri="http://schemas.openxmlformats.org/drawingml/2006/table">
            <a:tbl>
              <a:tblPr/>
              <a:tblGrid>
                <a:gridCol w="512183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Encargar la definición de aspectos específicos de la gestión del comercio justo como por ejemplo funciones de los entes que forman parte de la institucionalidad, a los órganos rector y ejecutor del comercio justo.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3549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2743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155197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CON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CLUSIONES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ACDDC367-5AA8-4533-BF9A-565FE34579BA}"/>
              </a:ext>
            </a:extLst>
          </p:cNvPr>
          <p:cNvSpPr/>
          <p:nvPr/>
        </p:nvSpPr>
        <p:spPr>
          <a:xfrm>
            <a:off x="1933040" y="4097721"/>
            <a:ext cx="8067408" cy="23962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C8279194-2B4A-455A-B067-DB4DF5A6E0C1}"/>
              </a:ext>
            </a:extLst>
          </p:cNvPr>
          <p:cNvSpPr/>
          <p:nvPr/>
        </p:nvSpPr>
        <p:spPr>
          <a:xfrm>
            <a:off x="1914381" y="985393"/>
            <a:ext cx="7886444" cy="29636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18" name="Rectangle 21">
            <a:extLst>
              <a:ext uri="{FF2B5EF4-FFF2-40B4-BE49-F238E27FC236}">
                <a16:creationId xmlns:a16="http://schemas.microsoft.com/office/drawing/2014/main" id="{FC91DF3D-B565-4A30-9360-4B2081D306ED}"/>
              </a:ext>
            </a:extLst>
          </p:cNvPr>
          <p:cNvSpPr/>
          <p:nvPr/>
        </p:nvSpPr>
        <p:spPr>
          <a:xfrm>
            <a:off x="2755903" y="1182017"/>
            <a:ext cx="6793783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Proyecto de Ordenanza Metropolitana Reformatoria al Código Municipal de comercio justo y consumo responsable para el fomento del Distrito Metropolitano de Quito como un territorio sostenible; recibió aportes de los actores que forman parte de la economía popular y solidaria y de la entidad encargada de la ejecución del comercio justo en el Gobierno Autónomo Descentralizado del Distrito Metropolitano de Quito; logrando estructurar una propuesta alineada con los principios mundiales del comercio justo y sobre todo con los desafíos y oportunidades que tienen los actores que trabajan por el comercio justo en la ciudad.</a:t>
            </a:r>
          </a:p>
          <a:p>
            <a:pPr algn="ctr" defTabSz="913852"/>
            <a:endParaRPr lang="es-ES" sz="1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21">
            <a:extLst>
              <a:ext uri="{FF2B5EF4-FFF2-40B4-BE49-F238E27FC236}">
                <a16:creationId xmlns:a16="http://schemas.microsoft.com/office/drawing/2014/main" id="{A28A7F01-563B-4A8D-BD24-12FC520C8E37}"/>
              </a:ext>
            </a:extLst>
          </p:cNvPr>
          <p:cNvSpPr/>
          <p:nvPr/>
        </p:nvSpPr>
        <p:spPr>
          <a:xfrm>
            <a:off x="2854951" y="4550731"/>
            <a:ext cx="69839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852"/>
            <a:r>
              <a:rPr lang="es-E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sugiere que la señora y señores concejales integrantes de la Comisión de Desarrollo Económico, Productividad, Competitividad y Economía Popular y Solidaria, emitan sus aportes para complementar el proyecto de ordenanza en el término que se fije para el efecto; y, posteriormente, se requieran los informes técnicos y legales de conformidad con lo dispuesto en el literal c) del artículo 13 de la Resolución C074. </a:t>
            </a:r>
          </a:p>
        </p:txBody>
      </p:sp>
      <p:grpSp>
        <p:nvGrpSpPr>
          <p:cNvPr id="21" name="Group 4">
            <a:extLst>
              <a:ext uri="{FF2B5EF4-FFF2-40B4-BE49-F238E27FC236}">
                <a16:creationId xmlns:a16="http://schemas.microsoft.com/office/drawing/2014/main" id="{AA38ED1E-56E1-4D8C-A986-E4C1FB5FB40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39095" y="1207836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3210B895-2B96-4BE4-B2E6-41A3C5E483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FBA1E039-80CC-4108-BC02-DFF209550F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24" name="Freeform 8">
              <a:extLst>
                <a:ext uri="{FF2B5EF4-FFF2-40B4-BE49-F238E27FC236}">
                  <a16:creationId xmlns:a16="http://schemas.microsoft.com/office/drawing/2014/main" id="{7B4BD511-07A5-4C99-9CAD-82502E104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8B7E8D0B-BE72-4494-A2B8-D838292E4A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26" name="Freeform 10">
              <a:extLst>
                <a:ext uri="{FF2B5EF4-FFF2-40B4-BE49-F238E27FC236}">
                  <a16:creationId xmlns:a16="http://schemas.microsoft.com/office/drawing/2014/main" id="{6D911CB4-1BFD-4318-A26C-622F6FB01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13">
            <a:extLst>
              <a:ext uri="{FF2B5EF4-FFF2-40B4-BE49-F238E27FC236}">
                <a16:creationId xmlns:a16="http://schemas.microsoft.com/office/drawing/2014/main" id="{3412350C-1964-4DCD-A39B-A66F42270E8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57690" y="4507026"/>
            <a:ext cx="288825" cy="299567"/>
            <a:chOff x="689" y="85"/>
            <a:chExt cx="242" cy="251"/>
          </a:xfrm>
          <a:solidFill>
            <a:schemeClr val="accent1"/>
          </a:solidFill>
        </p:grpSpPr>
        <p:sp>
          <p:nvSpPr>
            <p:cNvPr id="28" name="Freeform 15">
              <a:extLst>
                <a:ext uri="{FF2B5EF4-FFF2-40B4-BE49-F238E27FC236}">
                  <a16:creationId xmlns:a16="http://schemas.microsoft.com/office/drawing/2014/main" id="{86C7E60C-A422-411E-8832-3A738C6346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B0FE029-8F08-446C-B245-9F6C2E5B6738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CA47715B-AC39-4ABE-A951-6851AB4ECBB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011F7CF9-67F1-40A6-8E66-6D97ED50EB4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sp>
        <p:nvSpPr>
          <p:cNvPr id="37" name="Oval 30">
            <a:extLst>
              <a:ext uri="{FF2B5EF4-FFF2-40B4-BE49-F238E27FC236}">
                <a16:creationId xmlns:a16="http://schemas.microsoft.com/office/drawing/2014/main" id="{132D4FE8-0719-417F-9AA3-E967CBF97783}"/>
              </a:ext>
            </a:extLst>
          </p:cNvPr>
          <p:cNvSpPr/>
          <p:nvPr/>
        </p:nvSpPr>
        <p:spPr>
          <a:xfrm>
            <a:off x="2058832" y="1157736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8" name="Oval 31">
            <a:extLst>
              <a:ext uri="{FF2B5EF4-FFF2-40B4-BE49-F238E27FC236}">
                <a16:creationId xmlns:a16="http://schemas.microsoft.com/office/drawing/2014/main" id="{0F998790-821D-45B8-B254-603FD195E4B8}"/>
              </a:ext>
            </a:extLst>
          </p:cNvPr>
          <p:cNvSpPr/>
          <p:nvPr/>
        </p:nvSpPr>
        <p:spPr>
          <a:xfrm>
            <a:off x="2090191" y="4221308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Flowchart: Delay 4">
            <a:extLst>
              <a:ext uri="{FF2B5EF4-FFF2-40B4-BE49-F238E27FC236}">
                <a16:creationId xmlns:a16="http://schemas.microsoft.com/office/drawing/2014/main" id="{C04C9596-44CC-405F-8893-BF83418C64D0}"/>
              </a:ext>
            </a:extLst>
          </p:cNvPr>
          <p:cNvSpPr/>
          <p:nvPr/>
        </p:nvSpPr>
        <p:spPr>
          <a:xfrm>
            <a:off x="9719019" y="985393"/>
            <a:ext cx="841522" cy="2963628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41" name="Flowchart: Delay 4">
            <a:extLst>
              <a:ext uri="{FF2B5EF4-FFF2-40B4-BE49-F238E27FC236}">
                <a16:creationId xmlns:a16="http://schemas.microsoft.com/office/drawing/2014/main" id="{EC8D6A83-D407-45FE-ACCA-C7636C1D7177}"/>
              </a:ext>
            </a:extLst>
          </p:cNvPr>
          <p:cNvSpPr/>
          <p:nvPr/>
        </p:nvSpPr>
        <p:spPr>
          <a:xfrm>
            <a:off x="9806636" y="4097330"/>
            <a:ext cx="841522" cy="2396673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095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71">
            <a:extLst>
              <a:ext uri="{FF2B5EF4-FFF2-40B4-BE49-F238E27FC236}">
                <a16:creationId xmlns:a16="http://schemas.microsoft.com/office/drawing/2014/main" id="{99993F57-E0AC-4A6B-9922-277EB8BCF455}"/>
              </a:ext>
            </a:extLst>
          </p:cNvPr>
          <p:cNvSpPr/>
          <p:nvPr/>
        </p:nvSpPr>
        <p:spPr>
          <a:xfrm>
            <a:off x="3688537" y="2155718"/>
            <a:ext cx="5665841" cy="53456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/>
              <a:t>Objeto </a:t>
            </a:r>
            <a:r>
              <a:rPr lang="es-EC" sz="1400" dirty="0"/>
              <a:t>del informe</a:t>
            </a:r>
            <a:endParaRPr lang="en-US" sz="1400" dirty="0"/>
          </a:p>
        </p:txBody>
      </p:sp>
      <p:sp>
        <p:nvSpPr>
          <p:cNvPr id="4" name="Rounded Rectangle 71">
            <a:extLst>
              <a:ext uri="{FF2B5EF4-FFF2-40B4-BE49-F238E27FC236}">
                <a16:creationId xmlns:a16="http://schemas.microsoft.com/office/drawing/2014/main" id="{D7445435-5A82-418E-A743-C257A2EE82B0}"/>
              </a:ext>
            </a:extLst>
          </p:cNvPr>
          <p:cNvSpPr/>
          <p:nvPr/>
        </p:nvSpPr>
        <p:spPr>
          <a:xfrm>
            <a:off x="3688536" y="2754629"/>
            <a:ext cx="5665841" cy="53456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419" sz="1400" b="1" dirty="0"/>
              <a:t>Antecedentes </a:t>
            </a:r>
            <a:r>
              <a:rPr lang="es-419" sz="1400" dirty="0"/>
              <a:t>del informe</a:t>
            </a:r>
          </a:p>
        </p:txBody>
      </p:sp>
      <p:sp>
        <p:nvSpPr>
          <p:cNvPr id="6" name="Rounded Rectangle 71">
            <a:extLst>
              <a:ext uri="{FF2B5EF4-FFF2-40B4-BE49-F238E27FC236}">
                <a16:creationId xmlns:a16="http://schemas.microsoft.com/office/drawing/2014/main" id="{2B41501B-DC1C-4891-B164-30F153177EE1}"/>
              </a:ext>
            </a:extLst>
          </p:cNvPr>
          <p:cNvSpPr/>
          <p:nvPr/>
        </p:nvSpPr>
        <p:spPr>
          <a:xfrm>
            <a:off x="3698063" y="3364969"/>
            <a:ext cx="5665841" cy="53456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b="1" dirty="0"/>
              <a:t>Análisis </a:t>
            </a:r>
            <a:r>
              <a:rPr lang="es-EC" sz="1400" dirty="0"/>
              <a:t>normativo</a:t>
            </a:r>
            <a:r>
              <a:rPr lang="es-EC" sz="1400" b="1" dirty="0"/>
              <a:t> </a:t>
            </a:r>
            <a:endParaRPr lang="en-US" sz="1400" dirty="0"/>
          </a:p>
        </p:txBody>
      </p:sp>
      <p:sp>
        <p:nvSpPr>
          <p:cNvPr id="7" name="Rounded Rectangle 71">
            <a:extLst>
              <a:ext uri="{FF2B5EF4-FFF2-40B4-BE49-F238E27FC236}">
                <a16:creationId xmlns:a16="http://schemas.microsoft.com/office/drawing/2014/main" id="{DAA9A03A-315D-46B7-8985-77F76DF89AB3}"/>
              </a:ext>
            </a:extLst>
          </p:cNvPr>
          <p:cNvSpPr/>
          <p:nvPr/>
        </p:nvSpPr>
        <p:spPr>
          <a:xfrm>
            <a:off x="3698062" y="3963880"/>
            <a:ext cx="5665841" cy="534564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215900" dist="50800" dir="5400000" algn="ctr" rotWithShape="0">
              <a:schemeClr val="accent2">
                <a:lumMod val="75000"/>
                <a:alpha val="3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Conclusiones </a:t>
            </a:r>
            <a:r>
              <a:rPr lang="en-US" sz="1400" dirty="0"/>
              <a:t>y recomendaciones</a:t>
            </a:r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IN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DICE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366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1" y="447542"/>
            <a:ext cx="4853011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OBJETO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 DEL INFORME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E56F7A7-0777-2843-822F-913F8B5CC8E2}"/>
              </a:ext>
            </a:extLst>
          </p:cNvPr>
          <p:cNvSpPr txBox="1"/>
          <p:nvPr/>
        </p:nvSpPr>
        <p:spPr>
          <a:xfrm>
            <a:off x="1335854" y="1950659"/>
            <a:ext cx="95040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presente instrumento tiene por objeto poner en conocimiento de la Comisión de Desarrollo Económico, Productividad, Competitividad y Economía Popular y Solidaria, el Informe de la Mesa de trabajo realizada el 26 de julio de 2023, respecto del tratamiento del proyecto de “</a:t>
            </a:r>
            <a:r>
              <a:rPr lang="es-E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Ordenanza Metropolitana Reformatoria al Código Municipal de comercio justo y consumo responsable para el fomento del Distrito Metropolitano de Quito como un territorio sostenible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en el marco de la Agenda Quito 2.0, eje transversal 5. Inclusión productiva, economía popular y solidaria y comercio justo.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89142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538562" y="305944"/>
            <a:ext cx="3230730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ANTECE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DENTES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D0821B42-261E-4FEF-85FC-65B5BB132C30}"/>
              </a:ext>
            </a:extLst>
          </p:cNvPr>
          <p:cNvSpPr/>
          <p:nvPr/>
        </p:nvSpPr>
        <p:spPr>
          <a:xfrm>
            <a:off x="6365993" y="3658459"/>
            <a:ext cx="3481616" cy="11036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16" name="Rectangle 13">
            <a:extLst>
              <a:ext uri="{FF2B5EF4-FFF2-40B4-BE49-F238E27FC236}">
                <a16:creationId xmlns:a16="http://schemas.microsoft.com/office/drawing/2014/main" id="{96399840-7674-49A6-A04F-38BDCEDFC4DA}"/>
              </a:ext>
            </a:extLst>
          </p:cNvPr>
          <p:cNvSpPr/>
          <p:nvPr/>
        </p:nvSpPr>
        <p:spPr>
          <a:xfrm>
            <a:off x="6365994" y="2703918"/>
            <a:ext cx="3481616" cy="97195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17" name="Flowchart: Manual Input 10">
            <a:extLst>
              <a:ext uri="{FF2B5EF4-FFF2-40B4-BE49-F238E27FC236}">
                <a16:creationId xmlns:a16="http://schemas.microsoft.com/office/drawing/2014/main" id="{C7D785A8-8D68-4B8F-8AFD-92D80468D4CF}"/>
              </a:ext>
            </a:extLst>
          </p:cNvPr>
          <p:cNvSpPr/>
          <p:nvPr/>
        </p:nvSpPr>
        <p:spPr>
          <a:xfrm flipH="1" flipV="1">
            <a:off x="5872763" y="3407490"/>
            <a:ext cx="493230" cy="1678522"/>
          </a:xfrm>
          <a:prstGeom prst="flowChartManualInpu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18" name="Flowchart: Manual Input 9">
            <a:extLst>
              <a:ext uri="{FF2B5EF4-FFF2-40B4-BE49-F238E27FC236}">
                <a16:creationId xmlns:a16="http://schemas.microsoft.com/office/drawing/2014/main" id="{9603B345-AA9C-4E41-B2A9-D6729F71DD6D}"/>
              </a:ext>
            </a:extLst>
          </p:cNvPr>
          <p:cNvSpPr/>
          <p:nvPr/>
        </p:nvSpPr>
        <p:spPr>
          <a:xfrm flipH="1">
            <a:off x="5872764" y="1434575"/>
            <a:ext cx="493230" cy="1595740"/>
          </a:xfrm>
          <a:prstGeom prst="flowChartManualInpu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81A7F9FF-0E71-4386-BDF5-B7288C58AE6C}"/>
              </a:ext>
            </a:extLst>
          </p:cNvPr>
          <p:cNvSpPr/>
          <p:nvPr/>
        </p:nvSpPr>
        <p:spPr>
          <a:xfrm>
            <a:off x="3769292" y="1434575"/>
            <a:ext cx="2103476" cy="118955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501BAED0-6415-432E-95A5-4953D5FEB0D8}"/>
              </a:ext>
            </a:extLst>
          </p:cNvPr>
          <p:cNvSpPr/>
          <p:nvPr/>
        </p:nvSpPr>
        <p:spPr>
          <a:xfrm>
            <a:off x="3769292" y="2624127"/>
            <a:ext cx="2103476" cy="11895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E2CDBD84-D74C-4FCB-9041-69E0EF5689B6}"/>
              </a:ext>
            </a:extLst>
          </p:cNvPr>
          <p:cNvSpPr/>
          <p:nvPr/>
        </p:nvSpPr>
        <p:spPr>
          <a:xfrm>
            <a:off x="3769291" y="3813679"/>
            <a:ext cx="2103476" cy="12723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2" name="Flowchart: Delay 4">
            <a:extLst>
              <a:ext uri="{FF2B5EF4-FFF2-40B4-BE49-F238E27FC236}">
                <a16:creationId xmlns:a16="http://schemas.microsoft.com/office/drawing/2014/main" id="{DCF7DDA6-E2DD-49AC-BA92-F9B2E48A8DB9}"/>
              </a:ext>
            </a:extLst>
          </p:cNvPr>
          <p:cNvSpPr/>
          <p:nvPr/>
        </p:nvSpPr>
        <p:spPr>
          <a:xfrm flipH="1">
            <a:off x="2695797" y="1434575"/>
            <a:ext cx="1073497" cy="1189552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3" name="Flowchart: Delay 5">
            <a:extLst>
              <a:ext uri="{FF2B5EF4-FFF2-40B4-BE49-F238E27FC236}">
                <a16:creationId xmlns:a16="http://schemas.microsoft.com/office/drawing/2014/main" id="{7BC16397-DA76-465C-A644-F663DE811683}"/>
              </a:ext>
            </a:extLst>
          </p:cNvPr>
          <p:cNvSpPr/>
          <p:nvPr/>
        </p:nvSpPr>
        <p:spPr>
          <a:xfrm flipH="1">
            <a:off x="2695796" y="2624127"/>
            <a:ext cx="1073497" cy="1189552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4" name="Flowchart: Delay 6">
            <a:extLst>
              <a:ext uri="{FF2B5EF4-FFF2-40B4-BE49-F238E27FC236}">
                <a16:creationId xmlns:a16="http://schemas.microsoft.com/office/drawing/2014/main" id="{5CDB660F-4A75-4B5C-BE78-20973AC56E7B}"/>
              </a:ext>
            </a:extLst>
          </p:cNvPr>
          <p:cNvSpPr/>
          <p:nvPr/>
        </p:nvSpPr>
        <p:spPr>
          <a:xfrm flipH="1">
            <a:off x="2695794" y="3813680"/>
            <a:ext cx="1073497" cy="1272332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5" name="Trapezoid 7">
            <a:extLst>
              <a:ext uri="{FF2B5EF4-FFF2-40B4-BE49-F238E27FC236}">
                <a16:creationId xmlns:a16="http://schemas.microsoft.com/office/drawing/2014/main" id="{33C3B7C6-9D19-4106-90E2-6DBA904E5D92}"/>
              </a:ext>
            </a:extLst>
          </p:cNvPr>
          <p:cNvSpPr/>
          <p:nvPr/>
        </p:nvSpPr>
        <p:spPr>
          <a:xfrm rot="5400000">
            <a:off x="5524606" y="2972290"/>
            <a:ext cx="1189550" cy="493228"/>
          </a:xfrm>
          <a:prstGeom prst="trapezoid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4C8E90C8-E602-48A0-871E-3B9F8B9B5B02}"/>
              </a:ext>
            </a:extLst>
          </p:cNvPr>
          <p:cNvSpPr/>
          <p:nvPr/>
        </p:nvSpPr>
        <p:spPr>
          <a:xfrm>
            <a:off x="6365994" y="1753723"/>
            <a:ext cx="3481616" cy="1005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>
              <a:solidFill>
                <a:prstClr val="white"/>
              </a:solidFill>
            </a:endParaRPr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id="{9C6552F9-5E52-41D8-92B0-18D3379B1B88}"/>
              </a:ext>
            </a:extLst>
          </p:cNvPr>
          <p:cNvSpPr/>
          <p:nvPr/>
        </p:nvSpPr>
        <p:spPr>
          <a:xfrm>
            <a:off x="3841434" y="1523179"/>
            <a:ext cx="21267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Resolución 030</a:t>
            </a:r>
            <a:r>
              <a:rPr lang="es-E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913852"/>
            <a:r>
              <a:rPr 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 el compromiso del Distrito Metropolitano de Quito con el Comercio Justo. </a:t>
            </a:r>
            <a:r>
              <a:rPr lang="es-E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 de octubre del 2016</a:t>
            </a:r>
            <a:endParaRPr lang="en-US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4">
            <a:extLst>
              <a:ext uri="{FF2B5EF4-FFF2-40B4-BE49-F238E27FC236}">
                <a16:creationId xmlns:a16="http://schemas.microsoft.com/office/drawing/2014/main" id="{2327E369-8DC2-4572-821A-22D9853FA2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00527" y="1781128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044546AC-3DCD-4801-BEAE-AE8BC82D0F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0F834BCD-F47C-4735-9170-3C44E0E651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EA397BC1-A1A5-4042-836D-E85973487FE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D7F26D77-1462-4B0C-852D-A4A7AECE5C8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AA68E2A7-1B9E-467E-B278-AFE5B24FA04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34" name="Group 13">
            <a:extLst>
              <a:ext uri="{FF2B5EF4-FFF2-40B4-BE49-F238E27FC236}">
                <a16:creationId xmlns:a16="http://schemas.microsoft.com/office/drawing/2014/main" id="{443BB688-D481-4107-ACA6-CFEAA3028A1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100463" y="3005270"/>
            <a:ext cx="288825" cy="427270"/>
            <a:chOff x="689" y="85"/>
            <a:chExt cx="242" cy="358"/>
          </a:xfrm>
          <a:solidFill>
            <a:schemeClr val="accent1"/>
          </a:solidFill>
        </p:grpSpPr>
        <p:sp>
          <p:nvSpPr>
            <p:cNvPr id="35" name="Freeform 15">
              <a:extLst>
                <a:ext uri="{FF2B5EF4-FFF2-40B4-BE49-F238E27FC236}">
                  <a16:creationId xmlns:a16="http://schemas.microsoft.com/office/drawing/2014/main" id="{FD00A373-CAC4-41A7-8E6F-64A981DC2715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6" name="Freeform 16">
              <a:extLst>
                <a:ext uri="{FF2B5EF4-FFF2-40B4-BE49-F238E27FC236}">
                  <a16:creationId xmlns:a16="http://schemas.microsoft.com/office/drawing/2014/main" id="{8A55DA9E-3BC1-41F4-A8F8-C73C42C8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5" y="352"/>
              <a:ext cx="170" cy="91"/>
            </a:xfrm>
            <a:custGeom>
              <a:avLst/>
              <a:gdLst>
                <a:gd name="T0" fmla="*/ 0 w 1699"/>
                <a:gd name="T1" fmla="*/ 0 h 909"/>
                <a:gd name="T2" fmla="*/ 23 w 1699"/>
                <a:gd name="T3" fmla="*/ 6 h 909"/>
                <a:gd name="T4" fmla="*/ 48 w 1699"/>
                <a:gd name="T5" fmla="*/ 11 h 909"/>
                <a:gd name="T6" fmla="*/ 73 w 1699"/>
                <a:gd name="T7" fmla="*/ 12 h 909"/>
                <a:gd name="T8" fmla="*/ 240 w 1699"/>
                <a:gd name="T9" fmla="*/ 12 h 909"/>
                <a:gd name="T10" fmla="*/ 294 w 1699"/>
                <a:gd name="T11" fmla="*/ 637 h 909"/>
                <a:gd name="T12" fmla="*/ 298 w 1699"/>
                <a:gd name="T13" fmla="*/ 650 h 909"/>
                <a:gd name="T14" fmla="*/ 306 w 1699"/>
                <a:gd name="T15" fmla="*/ 661 h 909"/>
                <a:gd name="T16" fmla="*/ 318 w 1699"/>
                <a:gd name="T17" fmla="*/ 668 h 909"/>
                <a:gd name="T18" fmla="*/ 331 w 1699"/>
                <a:gd name="T19" fmla="*/ 671 h 909"/>
                <a:gd name="T20" fmla="*/ 1368 w 1699"/>
                <a:gd name="T21" fmla="*/ 671 h 909"/>
                <a:gd name="T22" fmla="*/ 1382 w 1699"/>
                <a:gd name="T23" fmla="*/ 668 h 909"/>
                <a:gd name="T24" fmla="*/ 1393 w 1699"/>
                <a:gd name="T25" fmla="*/ 661 h 909"/>
                <a:gd name="T26" fmla="*/ 1402 w 1699"/>
                <a:gd name="T27" fmla="*/ 650 h 909"/>
                <a:gd name="T28" fmla="*/ 1405 w 1699"/>
                <a:gd name="T29" fmla="*/ 637 h 909"/>
                <a:gd name="T30" fmla="*/ 1460 w 1699"/>
                <a:gd name="T31" fmla="*/ 12 h 909"/>
                <a:gd name="T32" fmla="*/ 1627 w 1699"/>
                <a:gd name="T33" fmla="*/ 12 h 909"/>
                <a:gd name="T34" fmla="*/ 1652 w 1699"/>
                <a:gd name="T35" fmla="*/ 11 h 909"/>
                <a:gd name="T36" fmla="*/ 1675 w 1699"/>
                <a:gd name="T37" fmla="*/ 6 h 909"/>
                <a:gd name="T38" fmla="*/ 1699 w 1699"/>
                <a:gd name="T39" fmla="*/ 0 h 909"/>
                <a:gd name="T40" fmla="*/ 1642 w 1699"/>
                <a:gd name="T41" fmla="*/ 658 h 909"/>
                <a:gd name="T42" fmla="*/ 1635 w 1699"/>
                <a:gd name="T43" fmla="*/ 699 h 909"/>
                <a:gd name="T44" fmla="*/ 1622 w 1699"/>
                <a:gd name="T45" fmla="*/ 739 h 909"/>
                <a:gd name="T46" fmla="*/ 1605 w 1699"/>
                <a:gd name="T47" fmla="*/ 775 h 909"/>
                <a:gd name="T48" fmla="*/ 1581 w 1699"/>
                <a:gd name="T49" fmla="*/ 808 h 909"/>
                <a:gd name="T50" fmla="*/ 1554 w 1699"/>
                <a:gd name="T51" fmla="*/ 836 h 909"/>
                <a:gd name="T52" fmla="*/ 1522 w 1699"/>
                <a:gd name="T53" fmla="*/ 861 h 909"/>
                <a:gd name="T54" fmla="*/ 1489 w 1699"/>
                <a:gd name="T55" fmla="*/ 882 h 909"/>
                <a:gd name="T56" fmla="*/ 1451 w 1699"/>
                <a:gd name="T57" fmla="*/ 896 h 909"/>
                <a:gd name="T58" fmla="*/ 1410 w 1699"/>
                <a:gd name="T59" fmla="*/ 906 h 909"/>
                <a:gd name="T60" fmla="*/ 1368 w 1699"/>
                <a:gd name="T61" fmla="*/ 909 h 909"/>
                <a:gd name="T62" fmla="*/ 331 w 1699"/>
                <a:gd name="T63" fmla="*/ 909 h 909"/>
                <a:gd name="T64" fmla="*/ 288 w 1699"/>
                <a:gd name="T65" fmla="*/ 906 h 909"/>
                <a:gd name="T66" fmla="*/ 248 w 1699"/>
                <a:gd name="T67" fmla="*/ 896 h 909"/>
                <a:gd name="T68" fmla="*/ 211 w 1699"/>
                <a:gd name="T69" fmla="*/ 882 h 909"/>
                <a:gd name="T70" fmla="*/ 177 w 1699"/>
                <a:gd name="T71" fmla="*/ 861 h 909"/>
                <a:gd name="T72" fmla="*/ 145 w 1699"/>
                <a:gd name="T73" fmla="*/ 836 h 909"/>
                <a:gd name="T74" fmla="*/ 118 w 1699"/>
                <a:gd name="T75" fmla="*/ 808 h 909"/>
                <a:gd name="T76" fmla="*/ 95 w 1699"/>
                <a:gd name="T77" fmla="*/ 775 h 909"/>
                <a:gd name="T78" fmla="*/ 77 w 1699"/>
                <a:gd name="T79" fmla="*/ 739 h 909"/>
                <a:gd name="T80" fmla="*/ 65 w 1699"/>
                <a:gd name="T81" fmla="*/ 699 h 909"/>
                <a:gd name="T82" fmla="*/ 57 w 1699"/>
                <a:gd name="T83" fmla="*/ 658 h 909"/>
                <a:gd name="T84" fmla="*/ 0 w 1699"/>
                <a:gd name="T85" fmla="*/ 0 h 9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99" h="909">
                  <a:moveTo>
                    <a:pt x="0" y="0"/>
                  </a:moveTo>
                  <a:lnTo>
                    <a:pt x="23" y="6"/>
                  </a:lnTo>
                  <a:lnTo>
                    <a:pt x="48" y="11"/>
                  </a:lnTo>
                  <a:lnTo>
                    <a:pt x="73" y="12"/>
                  </a:lnTo>
                  <a:lnTo>
                    <a:pt x="240" y="12"/>
                  </a:lnTo>
                  <a:lnTo>
                    <a:pt x="294" y="637"/>
                  </a:lnTo>
                  <a:lnTo>
                    <a:pt x="298" y="650"/>
                  </a:lnTo>
                  <a:lnTo>
                    <a:pt x="306" y="661"/>
                  </a:lnTo>
                  <a:lnTo>
                    <a:pt x="318" y="668"/>
                  </a:lnTo>
                  <a:lnTo>
                    <a:pt x="331" y="671"/>
                  </a:lnTo>
                  <a:lnTo>
                    <a:pt x="1368" y="671"/>
                  </a:lnTo>
                  <a:lnTo>
                    <a:pt x="1382" y="668"/>
                  </a:lnTo>
                  <a:lnTo>
                    <a:pt x="1393" y="661"/>
                  </a:lnTo>
                  <a:lnTo>
                    <a:pt x="1402" y="650"/>
                  </a:lnTo>
                  <a:lnTo>
                    <a:pt x="1405" y="637"/>
                  </a:lnTo>
                  <a:lnTo>
                    <a:pt x="1460" y="12"/>
                  </a:lnTo>
                  <a:lnTo>
                    <a:pt x="1627" y="12"/>
                  </a:lnTo>
                  <a:lnTo>
                    <a:pt x="1652" y="11"/>
                  </a:lnTo>
                  <a:lnTo>
                    <a:pt x="1675" y="6"/>
                  </a:lnTo>
                  <a:lnTo>
                    <a:pt x="1699" y="0"/>
                  </a:lnTo>
                  <a:lnTo>
                    <a:pt x="1642" y="658"/>
                  </a:lnTo>
                  <a:lnTo>
                    <a:pt x="1635" y="699"/>
                  </a:lnTo>
                  <a:lnTo>
                    <a:pt x="1622" y="739"/>
                  </a:lnTo>
                  <a:lnTo>
                    <a:pt x="1605" y="775"/>
                  </a:lnTo>
                  <a:lnTo>
                    <a:pt x="1581" y="808"/>
                  </a:lnTo>
                  <a:lnTo>
                    <a:pt x="1554" y="836"/>
                  </a:lnTo>
                  <a:lnTo>
                    <a:pt x="1522" y="861"/>
                  </a:lnTo>
                  <a:lnTo>
                    <a:pt x="1489" y="882"/>
                  </a:lnTo>
                  <a:lnTo>
                    <a:pt x="1451" y="896"/>
                  </a:lnTo>
                  <a:lnTo>
                    <a:pt x="1410" y="906"/>
                  </a:lnTo>
                  <a:lnTo>
                    <a:pt x="1368" y="909"/>
                  </a:lnTo>
                  <a:lnTo>
                    <a:pt x="331" y="909"/>
                  </a:lnTo>
                  <a:lnTo>
                    <a:pt x="288" y="906"/>
                  </a:lnTo>
                  <a:lnTo>
                    <a:pt x="248" y="896"/>
                  </a:lnTo>
                  <a:lnTo>
                    <a:pt x="211" y="882"/>
                  </a:lnTo>
                  <a:lnTo>
                    <a:pt x="177" y="861"/>
                  </a:lnTo>
                  <a:lnTo>
                    <a:pt x="145" y="836"/>
                  </a:lnTo>
                  <a:lnTo>
                    <a:pt x="118" y="808"/>
                  </a:lnTo>
                  <a:lnTo>
                    <a:pt x="95" y="775"/>
                  </a:lnTo>
                  <a:lnTo>
                    <a:pt x="77" y="739"/>
                  </a:lnTo>
                  <a:lnTo>
                    <a:pt x="65" y="699"/>
                  </a:lnTo>
                  <a:lnTo>
                    <a:pt x="57" y="65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0FAB37AE-5B2E-4AD1-B417-3C009FEC4570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1FA13FF6-EBFF-473F-9A45-5A677B7D634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2DBBD111-E03F-4D8C-B574-65D3E963F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Group 22">
            <a:extLst>
              <a:ext uri="{FF2B5EF4-FFF2-40B4-BE49-F238E27FC236}">
                <a16:creationId xmlns:a16="http://schemas.microsoft.com/office/drawing/2014/main" id="{188CB4D5-3A70-4D8B-97C9-048A1D4E49A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56591" y="4226395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41" name="Freeform 24">
              <a:extLst>
                <a:ext uri="{FF2B5EF4-FFF2-40B4-BE49-F238E27FC236}">
                  <a16:creationId xmlns:a16="http://schemas.microsoft.com/office/drawing/2014/main" id="{67FAFADA-D7AB-41EB-BC17-A6A8BEFF69F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42" name="Freeform 25">
              <a:extLst>
                <a:ext uri="{FF2B5EF4-FFF2-40B4-BE49-F238E27FC236}">
                  <a16:creationId xmlns:a16="http://schemas.microsoft.com/office/drawing/2014/main" id="{A572443D-751F-4C00-9EB3-3641141A31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43" name="Freeform 26">
              <a:extLst>
                <a:ext uri="{FF2B5EF4-FFF2-40B4-BE49-F238E27FC236}">
                  <a16:creationId xmlns:a16="http://schemas.microsoft.com/office/drawing/2014/main" id="{80266718-550B-4A3B-904F-65FDC29D75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44" name="Freeform 27">
              <a:extLst>
                <a:ext uri="{FF2B5EF4-FFF2-40B4-BE49-F238E27FC236}">
                  <a16:creationId xmlns:a16="http://schemas.microsoft.com/office/drawing/2014/main" id="{3AD4B096-97AD-445D-8EC9-EC8C133574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sp>
        <p:nvSpPr>
          <p:cNvPr id="45" name="Oval 30">
            <a:extLst>
              <a:ext uri="{FF2B5EF4-FFF2-40B4-BE49-F238E27FC236}">
                <a16:creationId xmlns:a16="http://schemas.microsoft.com/office/drawing/2014/main" id="{B32091CF-8298-4B2A-9069-7A8BA1977D4F}"/>
              </a:ext>
            </a:extLst>
          </p:cNvPr>
          <p:cNvSpPr/>
          <p:nvPr/>
        </p:nvSpPr>
        <p:spPr>
          <a:xfrm>
            <a:off x="2920264" y="1731028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6" name="Oval 31">
            <a:extLst>
              <a:ext uri="{FF2B5EF4-FFF2-40B4-BE49-F238E27FC236}">
                <a16:creationId xmlns:a16="http://schemas.microsoft.com/office/drawing/2014/main" id="{0180FA73-A1EB-4CDB-9162-96858670FC62}"/>
              </a:ext>
            </a:extLst>
          </p:cNvPr>
          <p:cNvSpPr/>
          <p:nvPr/>
        </p:nvSpPr>
        <p:spPr>
          <a:xfrm>
            <a:off x="2932964" y="2910052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7" name="Oval 32">
            <a:extLst>
              <a:ext uri="{FF2B5EF4-FFF2-40B4-BE49-F238E27FC236}">
                <a16:creationId xmlns:a16="http://schemas.microsoft.com/office/drawing/2014/main" id="{071EB1D5-66E3-4C8D-9129-1E1D2D93EE94}"/>
              </a:ext>
            </a:extLst>
          </p:cNvPr>
          <p:cNvSpPr/>
          <p:nvPr/>
        </p:nvSpPr>
        <p:spPr>
          <a:xfrm>
            <a:off x="2932964" y="4118775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8" name="Rectangle 21">
            <a:extLst>
              <a:ext uri="{FF2B5EF4-FFF2-40B4-BE49-F238E27FC236}">
                <a16:creationId xmlns:a16="http://schemas.microsoft.com/office/drawing/2014/main" id="{180EA462-1E6E-4388-8702-F9521CB067C0}"/>
              </a:ext>
            </a:extLst>
          </p:cNvPr>
          <p:cNvSpPr/>
          <p:nvPr/>
        </p:nvSpPr>
        <p:spPr>
          <a:xfrm>
            <a:off x="3839788" y="3834130"/>
            <a:ext cx="199512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Conocimiento </a:t>
            </a:r>
            <a:r>
              <a:rPr lang="es-EC" sz="11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proyectos de ordenanza que se encuentran en la Comisión de Desarrollo Económico</a:t>
            </a:r>
          </a:p>
          <a:p>
            <a:pPr defTabSz="913852"/>
            <a:r>
              <a:rPr lang="es-E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ordinaria No. 003</a:t>
            </a:r>
            <a:endParaRPr lang="es-EC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Rectangle 21">
            <a:extLst>
              <a:ext uri="{FF2B5EF4-FFF2-40B4-BE49-F238E27FC236}">
                <a16:creationId xmlns:a16="http://schemas.microsoft.com/office/drawing/2014/main" id="{E7295447-FD24-4B7B-BE50-B12D32827D26}"/>
              </a:ext>
            </a:extLst>
          </p:cNvPr>
          <p:cNvSpPr/>
          <p:nvPr/>
        </p:nvSpPr>
        <p:spPr>
          <a:xfrm>
            <a:off x="7207517" y="2799011"/>
            <a:ext cx="26319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 de trabajo</a:t>
            </a:r>
            <a:r>
              <a:rPr lang="es-EC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Levantamiento de aportes del proyecto normativo. </a:t>
            </a:r>
            <a:r>
              <a:rPr lang="es-EC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 de julio del 2023</a:t>
            </a:r>
          </a:p>
        </p:txBody>
      </p:sp>
      <p:sp>
        <p:nvSpPr>
          <p:cNvPr id="52" name="Rectangle 21">
            <a:extLst>
              <a:ext uri="{FF2B5EF4-FFF2-40B4-BE49-F238E27FC236}">
                <a16:creationId xmlns:a16="http://schemas.microsoft.com/office/drawing/2014/main" id="{3FD3FB49-24A3-4E5C-ABDE-C2D7582DE687}"/>
              </a:ext>
            </a:extLst>
          </p:cNvPr>
          <p:cNvSpPr/>
          <p:nvPr/>
        </p:nvSpPr>
        <p:spPr>
          <a:xfrm>
            <a:off x="7195796" y="3837186"/>
            <a:ext cx="24081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PE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Levantamiento </a:t>
            </a:r>
            <a:r>
              <a:rPr lang="es-PE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informe de la mesa de trabajo del Proyecto normativo</a:t>
            </a:r>
          </a:p>
        </p:txBody>
      </p:sp>
      <p:grpSp>
        <p:nvGrpSpPr>
          <p:cNvPr id="53" name="Group 4">
            <a:extLst>
              <a:ext uri="{FF2B5EF4-FFF2-40B4-BE49-F238E27FC236}">
                <a16:creationId xmlns:a16="http://schemas.microsoft.com/office/drawing/2014/main" id="{6842CAF6-5D85-4DD0-82EC-B033260C2FA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90708" y="1976165"/>
            <a:ext cx="488696" cy="502976"/>
            <a:chOff x="808" y="390"/>
            <a:chExt cx="308" cy="317"/>
          </a:xfrm>
          <a:solidFill>
            <a:schemeClr val="accent2"/>
          </a:solidFill>
        </p:grpSpPr>
        <p:sp>
          <p:nvSpPr>
            <p:cNvPr id="54" name="Freeform 6">
              <a:extLst>
                <a:ext uri="{FF2B5EF4-FFF2-40B4-BE49-F238E27FC236}">
                  <a16:creationId xmlns:a16="http://schemas.microsoft.com/office/drawing/2014/main" id="{E3EC4042-02A3-48FA-9199-A11019E11B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80" y="451"/>
              <a:ext cx="165" cy="256"/>
            </a:xfrm>
            <a:custGeom>
              <a:avLst/>
              <a:gdLst>
                <a:gd name="T0" fmla="*/ 659 w 1813"/>
                <a:gd name="T1" fmla="*/ 1252 h 2816"/>
                <a:gd name="T2" fmla="*/ 673 w 1813"/>
                <a:gd name="T3" fmla="*/ 1286 h 2816"/>
                <a:gd name="T4" fmla="*/ 744 w 1813"/>
                <a:gd name="T5" fmla="*/ 1803 h 2816"/>
                <a:gd name="T6" fmla="*/ 774 w 1813"/>
                <a:gd name="T7" fmla="*/ 1819 h 2816"/>
                <a:gd name="T8" fmla="*/ 1243 w 1813"/>
                <a:gd name="T9" fmla="*/ 1159 h 2816"/>
                <a:gd name="T10" fmla="*/ 957 w 1813"/>
                <a:gd name="T11" fmla="*/ 1137 h 2816"/>
                <a:gd name="T12" fmla="*/ 1250 w 1813"/>
                <a:gd name="T13" fmla="*/ 585 h 2816"/>
                <a:gd name="T14" fmla="*/ 907 w 1813"/>
                <a:gd name="T15" fmla="*/ 0 h 2816"/>
                <a:gd name="T16" fmla="*/ 1276 w 1813"/>
                <a:gd name="T17" fmla="*/ 79 h 2816"/>
                <a:gd name="T18" fmla="*/ 1573 w 1813"/>
                <a:gd name="T19" fmla="*/ 294 h 2816"/>
                <a:gd name="T20" fmla="*/ 1762 w 1813"/>
                <a:gd name="T21" fmla="*/ 608 h 2816"/>
                <a:gd name="T22" fmla="*/ 1809 w 1813"/>
                <a:gd name="T23" fmla="*/ 989 h 2816"/>
                <a:gd name="T24" fmla="*/ 1720 w 1813"/>
                <a:gd name="T25" fmla="*/ 1356 h 2816"/>
                <a:gd name="T26" fmla="*/ 1558 w 1813"/>
                <a:gd name="T27" fmla="*/ 1672 h 2816"/>
                <a:gd name="T28" fmla="*/ 1411 w 1813"/>
                <a:gd name="T29" fmla="*/ 1914 h 2816"/>
                <a:gd name="T30" fmla="*/ 1326 w 1813"/>
                <a:gd name="T31" fmla="*/ 2101 h 2816"/>
                <a:gd name="T32" fmla="*/ 1320 w 1813"/>
                <a:gd name="T33" fmla="*/ 2311 h 2816"/>
                <a:gd name="T34" fmla="*/ 1277 w 1813"/>
                <a:gd name="T35" fmla="*/ 2372 h 2816"/>
                <a:gd name="T36" fmla="*/ 1127 w 1813"/>
                <a:gd name="T37" fmla="*/ 2401 h 2816"/>
                <a:gd name="T38" fmla="*/ 946 w 1813"/>
                <a:gd name="T39" fmla="*/ 2415 h 2816"/>
                <a:gd name="T40" fmla="*/ 812 w 1813"/>
                <a:gd name="T41" fmla="*/ 2418 h 2816"/>
                <a:gd name="T42" fmla="*/ 797 w 1813"/>
                <a:gd name="T43" fmla="*/ 2418 h 2816"/>
                <a:gd name="T44" fmla="*/ 917 w 1813"/>
                <a:gd name="T45" fmla="*/ 2421 h 2816"/>
                <a:gd name="T46" fmla="*/ 1101 w 1813"/>
                <a:gd name="T47" fmla="*/ 2434 h 2816"/>
                <a:gd name="T48" fmla="*/ 1278 w 1813"/>
                <a:gd name="T49" fmla="*/ 2462 h 2816"/>
                <a:gd name="T50" fmla="*/ 1375 w 1813"/>
                <a:gd name="T51" fmla="*/ 2512 h 2816"/>
                <a:gd name="T52" fmla="*/ 1333 w 1813"/>
                <a:gd name="T53" fmla="*/ 2573 h 2816"/>
                <a:gd name="T54" fmla="*/ 1186 w 1813"/>
                <a:gd name="T55" fmla="*/ 2609 h 2816"/>
                <a:gd name="T56" fmla="*/ 1005 w 1813"/>
                <a:gd name="T57" fmla="*/ 2628 h 2816"/>
                <a:gd name="T58" fmla="*/ 969 w 1813"/>
                <a:gd name="T59" fmla="*/ 2632 h 2816"/>
                <a:gd name="T60" fmla="*/ 1139 w 1813"/>
                <a:gd name="T61" fmla="*/ 2642 h 2816"/>
                <a:gd name="T62" fmla="*/ 1279 w 1813"/>
                <a:gd name="T63" fmla="*/ 2673 h 2816"/>
                <a:gd name="T64" fmla="*/ 1321 w 1813"/>
                <a:gd name="T65" fmla="*/ 2742 h 2816"/>
                <a:gd name="T66" fmla="*/ 1251 w 1813"/>
                <a:gd name="T67" fmla="*/ 2813 h 2816"/>
                <a:gd name="T68" fmla="*/ 524 w 1813"/>
                <a:gd name="T69" fmla="*/ 2795 h 2816"/>
                <a:gd name="T70" fmla="*/ 491 w 1813"/>
                <a:gd name="T71" fmla="*/ 2707 h 2816"/>
                <a:gd name="T72" fmla="*/ 534 w 1813"/>
                <a:gd name="T73" fmla="*/ 2657 h 2816"/>
                <a:gd name="T74" fmla="*/ 524 w 1813"/>
                <a:gd name="T75" fmla="*/ 2608 h 2816"/>
                <a:gd name="T76" fmla="*/ 454 w 1813"/>
                <a:gd name="T77" fmla="*/ 2565 h 2816"/>
                <a:gd name="T78" fmla="*/ 443 w 1813"/>
                <a:gd name="T79" fmla="*/ 2497 h 2816"/>
                <a:gd name="T80" fmla="*/ 506 w 1813"/>
                <a:gd name="T81" fmla="*/ 2450 h 2816"/>
                <a:gd name="T82" fmla="*/ 536 w 1813"/>
                <a:gd name="T83" fmla="*/ 2406 h 2816"/>
                <a:gd name="T84" fmla="*/ 496 w 1813"/>
                <a:gd name="T85" fmla="*/ 2358 h 2816"/>
                <a:gd name="T86" fmla="*/ 501 w 1813"/>
                <a:gd name="T87" fmla="*/ 2281 h 2816"/>
                <a:gd name="T88" fmla="*/ 459 w 1813"/>
                <a:gd name="T89" fmla="*/ 2027 h 2816"/>
                <a:gd name="T90" fmla="*/ 345 w 1813"/>
                <a:gd name="T91" fmla="*/ 1817 h 2816"/>
                <a:gd name="T92" fmla="*/ 184 w 1813"/>
                <a:gd name="T93" fmla="*/ 1538 h 2816"/>
                <a:gd name="T94" fmla="*/ 43 w 1813"/>
                <a:gd name="T95" fmla="*/ 1205 h 2816"/>
                <a:gd name="T96" fmla="*/ 3 w 1813"/>
                <a:gd name="T97" fmla="*/ 831 h 2816"/>
                <a:gd name="T98" fmla="*/ 111 w 1813"/>
                <a:gd name="T99" fmla="*/ 473 h 2816"/>
                <a:gd name="T100" fmla="*/ 348 w 1813"/>
                <a:gd name="T101" fmla="*/ 194 h 2816"/>
                <a:gd name="T102" fmla="*/ 677 w 1813"/>
                <a:gd name="T103" fmla="*/ 30 h 2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813" h="2816">
                  <a:moveTo>
                    <a:pt x="989" y="580"/>
                  </a:moveTo>
                  <a:lnTo>
                    <a:pt x="979" y="581"/>
                  </a:lnTo>
                  <a:lnTo>
                    <a:pt x="972" y="586"/>
                  </a:lnTo>
                  <a:lnTo>
                    <a:pt x="966" y="594"/>
                  </a:lnTo>
                  <a:lnTo>
                    <a:pt x="659" y="1252"/>
                  </a:lnTo>
                  <a:lnTo>
                    <a:pt x="657" y="1259"/>
                  </a:lnTo>
                  <a:lnTo>
                    <a:pt x="657" y="1268"/>
                  </a:lnTo>
                  <a:lnTo>
                    <a:pt x="660" y="1275"/>
                  </a:lnTo>
                  <a:lnTo>
                    <a:pt x="667" y="1282"/>
                  </a:lnTo>
                  <a:lnTo>
                    <a:pt x="673" y="1286"/>
                  </a:lnTo>
                  <a:lnTo>
                    <a:pt x="681" y="1287"/>
                  </a:lnTo>
                  <a:lnTo>
                    <a:pt x="947" y="1288"/>
                  </a:lnTo>
                  <a:lnTo>
                    <a:pt x="744" y="1786"/>
                  </a:lnTo>
                  <a:lnTo>
                    <a:pt x="743" y="1795"/>
                  </a:lnTo>
                  <a:lnTo>
                    <a:pt x="744" y="1803"/>
                  </a:lnTo>
                  <a:lnTo>
                    <a:pt x="748" y="1812"/>
                  </a:lnTo>
                  <a:lnTo>
                    <a:pt x="755" y="1817"/>
                  </a:lnTo>
                  <a:lnTo>
                    <a:pt x="761" y="1819"/>
                  </a:lnTo>
                  <a:lnTo>
                    <a:pt x="767" y="1820"/>
                  </a:lnTo>
                  <a:lnTo>
                    <a:pt x="774" y="1819"/>
                  </a:lnTo>
                  <a:lnTo>
                    <a:pt x="781" y="1815"/>
                  </a:lnTo>
                  <a:lnTo>
                    <a:pt x="786" y="1809"/>
                  </a:lnTo>
                  <a:lnTo>
                    <a:pt x="1238" y="1176"/>
                  </a:lnTo>
                  <a:lnTo>
                    <a:pt x="1242" y="1168"/>
                  </a:lnTo>
                  <a:lnTo>
                    <a:pt x="1243" y="1159"/>
                  </a:lnTo>
                  <a:lnTo>
                    <a:pt x="1240" y="1150"/>
                  </a:lnTo>
                  <a:lnTo>
                    <a:pt x="1235" y="1144"/>
                  </a:lnTo>
                  <a:lnTo>
                    <a:pt x="1227" y="1138"/>
                  </a:lnTo>
                  <a:lnTo>
                    <a:pt x="1219" y="1137"/>
                  </a:lnTo>
                  <a:lnTo>
                    <a:pt x="957" y="1137"/>
                  </a:lnTo>
                  <a:lnTo>
                    <a:pt x="1255" y="616"/>
                  </a:lnTo>
                  <a:lnTo>
                    <a:pt x="1258" y="608"/>
                  </a:lnTo>
                  <a:lnTo>
                    <a:pt x="1258" y="600"/>
                  </a:lnTo>
                  <a:lnTo>
                    <a:pt x="1255" y="591"/>
                  </a:lnTo>
                  <a:lnTo>
                    <a:pt x="1250" y="585"/>
                  </a:lnTo>
                  <a:lnTo>
                    <a:pt x="1242" y="581"/>
                  </a:lnTo>
                  <a:lnTo>
                    <a:pt x="1234" y="580"/>
                  </a:lnTo>
                  <a:lnTo>
                    <a:pt x="989" y="580"/>
                  </a:lnTo>
                  <a:close/>
                  <a:moveTo>
                    <a:pt x="905" y="0"/>
                  </a:moveTo>
                  <a:lnTo>
                    <a:pt x="907" y="0"/>
                  </a:lnTo>
                  <a:lnTo>
                    <a:pt x="985" y="4"/>
                  </a:lnTo>
                  <a:lnTo>
                    <a:pt x="1062" y="14"/>
                  </a:lnTo>
                  <a:lnTo>
                    <a:pt x="1135" y="30"/>
                  </a:lnTo>
                  <a:lnTo>
                    <a:pt x="1207" y="52"/>
                  </a:lnTo>
                  <a:lnTo>
                    <a:pt x="1276" y="79"/>
                  </a:lnTo>
                  <a:lnTo>
                    <a:pt x="1343" y="112"/>
                  </a:lnTo>
                  <a:lnTo>
                    <a:pt x="1405" y="151"/>
                  </a:lnTo>
                  <a:lnTo>
                    <a:pt x="1465" y="194"/>
                  </a:lnTo>
                  <a:lnTo>
                    <a:pt x="1521" y="242"/>
                  </a:lnTo>
                  <a:lnTo>
                    <a:pt x="1573" y="294"/>
                  </a:lnTo>
                  <a:lnTo>
                    <a:pt x="1620" y="350"/>
                  </a:lnTo>
                  <a:lnTo>
                    <a:pt x="1663" y="409"/>
                  </a:lnTo>
                  <a:lnTo>
                    <a:pt x="1701" y="473"/>
                  </a:lnTo>
                  <a:lnTo>
                    <a:pt x="1734" y="538"/>
                  </a:lnTo>
                  <a:lnTo>
                    <a:pt x="1762" y="608"/>
                  </a:lnTo>
                  <a:lnTo>
                    <a:pt x="1783" y="681"/>
                  </a:lnTo>
                  <a:lnTo>
                    <a:pt x="1800" y="755"/>
                  </a:lnTo>
                  <a:lnTo>
                    <a:pt x="1809" y="831"/>
                  </a:lnTo>
                  <a:lnTo>
                    <a:pt x="1813" y="909"/>
                  </a:lnTo>
                  <a:lnTo>
                    <a:pt x="1809" y="989"/>
                  </a:lnTo>
                  <a:lnTo>
                    <a:pt x="1801" y="1066"/>
                  </a:lnTo>
                  <a:lnTo>
                    <a:pt x="1786" y="1142"/>
                  </a:lnTo>
                  <a:lnTo>
                    <a:pt x="1768" y="1215"/>
                  </a:lnTo>
                  <a:lnTo>
                    <a:pt x="1745" y="1286"/>
                  </a:lnTo>
                  <a:lnTo>
                    <a:pt x="1720" y="1356"/>
                  </a:lnTo>
                  <a:lnTo>
                    <a:pt x="1690" y="1423"/>
                  </a:lnTo>
                  <a:lnTo>
                    <a:pt x="1659" y="1488"/>
                  </a:lnTo>
                  <a:lnTo>
                    <a:pt x="1627" y="1551"/>
                  </a:lnTo>
                  <a:lnTo>
                    <a:pt x="1593" y="1612"/>
                  </a:lnTo>
                  <a:lnTo>
                    <a:pt x="1558" y="1672"/>
                  </a:lnTo>
                  <a:lnTo>
                    <a:pt x="1524" y="1729"/>
                  </a:lnTo>
                  <a:lnTo>
                    <a:pt x="1490" y="1784"/>
                  </a:lnTo>
                  <a:lnTo>
                    <a:pt x="1463" y="1828"/>
                  </a:lnTo>
                  <a:lnTo>
                    <a:pt x="1437" y="1872"/>
                  </a:lnTo>
                  <a:lnTo>
                    <a:pt x="1411" y="1914"/>
                  </a:lnTo>
                  <a:lnTo>
                    <a:pt x="1389" y="1956"/>
                  </a:lnTo>
                  <a:lnTo>
                    <a:pt x="1368" y="1995"/>
                  </a:lnTo>
                  <a:lnTo>
                    <a:pt x="1351" y="2032"/>
                  </a:lnTo>
                  <a:lnTo>
                    <a:pt x="1336" y="2067"/>
                  </a:lnTo>
                  <a:lnTo>
                    <a:pt x="1326" y="2101"/>
                  </a:lnTo>
                  <a:lnTo>
                    <a:pt x="1318" y="2132"/>
                  </a:lnTo>
                  <a:lnTo>
                    <a:pt x="1316" y="2161"/>
                  </a:lnTo>
                  <a:lnTo>
                    <a:pt x="1312" y="2281"/>
                  </a:lnTo>
                  <a:lnTo>
                    <a:pt x="1312" y="2289"/>
                  </a:lnTo>
                  <a:lnTo>
                    <a:pt x="1320" y="2311"/>
                  </a:lnTo>
                  <a:lnTo>
                    <a:pt x="1323" y="2334"/>
                  </a:lnTo>
                  <a:lnTo>
                    <a:pt x="1320" y="2346"/>
                  </a:lnTo>
                  <a:lnTo>
                    <a:pt x="1311" y="2355"/>
                  </a:lnTo>
                  <a:lnTo>
                    <a:pt x="1296" y="2365"/>
                  </a:lnTo>
                  <a:lnTo>
                    <a:pt x="1277" y="2372"/>
                  </a:lnTo>
                  <a:lnTo>
                    <a:pt x="1253" y="2380"/>
                  </a:lnTo>
                  <a:lnTo>
                    <a:pt x="1225" y="2386"/>
                  </a:lnTo>
                  <a:lnTo>
                    <a:pt x="1195" y="2392"/>
                  </a:lnTo>
                  <a:lnTo>
                    <a:pt x="1162" y="2397"/>
                  </a:lnTo>
                  <a:lnTo>
                    <a:pt x="1127" y="2401"/>
                  </a:lnTo>
                  <a:lnTo>
                    <a:pt x="1091" y="2405"/>
                  </a:lnTo>
                  <a:lnTo>
                    <a:pt x="1054" y="2408"/>
                  </a:lnTo>
                  <a:lnTo>
                    <a:pt x="1017" y="2410"/>
                  </a:lnTo>
                  <a:lnTo>
                    <a:pt x="981" y="2413"/>
                  </a:lnTo>
                  <a:lnTo>
                    <a:pt x="946" y="2415"/>
                  </a:lnTo>
                  <a:lnTo>
                    <a:pt x="914" y="2416"/>
                  </a:lnTo>
                  <a:lnTo>
                    <a:pt x="883" y="2417"/>
                  </a:lnTo>
                  <a:lnTo>
                    <a:pt x="856" y="2417"/>
                  </a:lnTo>
                  <a:lnTo>
                    <a:pt x="832" y="2418"/>
                  </a:lnTo>
                  <a:lnTo>
                    <a:pt x="812" y="2418"/>
                  </a:lnTo>
                  <a:lnTo>
                    <a:pt x="797" y="2418"/>
                  </a:lnTo>
                  <a:lnTo>
                    <a:pt x="788" y="2418"/>
                  </a:lnTo>
                  <a:lnTo>
                    <a:pt x="785" y="2418"/>
                  </a:lnTo>
                  <a:lnTo>
                    <a:pt x="788" y="2418"/>
                  </a:lnTo>
                  <a:lnTo>
                    <a:pt x="797" y="2418"/>
                  </a:lnTo>
                  <a:lnTo>
                    <a:pt x="812" y="2418"/>
                  </a:lnTo>
                  <a:lnTo>
                    <a:pt x="832" y="2419"/>
                  </a:lnTo>
                  <a:lnTo>
                    <a:pt x="857" y="2419"/>
                  </a:lnTo>
                  <a:lnTo>
                    <a:pt x="885" y="2420"/>
                  </a:lnTo>
                  <a:lnTo>
                    <a:pt x="917" y="2421"/>
                  </a:lnTo>
                  <a:lnTo>
                    <a:pt x="951" y="2423"/>
                  </a:lnTo>
                  <a:lnTo>
                    <a:pt x="987" y="2424"/>
                  </a:lnTo>
                  <a:lnTo>
                    <a:pt x="1024" y="2427"/>
                  </a:lnTo>
                  <a:lnTo>
                    <a:pt x="1063" y="2431"/>
                  </a:lnTo>
                  <a:lnTo>
                    <a:pt x="1101" y="2434"/>
                  </a:lnTo>
                  <a:lnTo>
                    <a:pt x="1140" y="2438"/>
                  </a:lnTo>
                  <a:lnTo>
                    <a:pt x="1177" y="2443"/>
                  </a:lnTo>
                  <a:lnTo>
                    <a:pt x="1213" y="2449"/>
                  </a:lnTo>
                  <a:lnTo>
                    <a:pt x="1246" y="2455"/>
                  </a:lnTo>
                  <a:lnTo>
                    <a:pt x="1278" y="2462"/>
                  </a:lnTo>
                  <a:lnTo>
                    <a:pt x="1307" y="2470"/>
                  </a:lnTo>
                  <a:lnTo>
                    <a:pt x="1331" y="2479"/>
                  </a:lnTo>
                  <a:lnTo>
                    <a:pt x="1351" y="2489"/>
                  </a:lnTo>
                  <a:lnTo>
                    <a:pt x="1366" y="2501"/>
                  </a:lnTo>
                  <a:lnTo>
                    <a:pt x="1375" y="2512"/>
                  </a:lnTo>
                  <a:lnTo>
                    <a:pt x="1378" y="2526"/>
                  </a:lnTo>
                  <a:lnTo>
                    <a:pt x="1375" y="2539"/>
                  </a:lnTo>
                  <a:lnTo>
                    <a:pt x="1366" y="2551"/>
                  </a:lnTo>
                  <a:lnTo>
                    <a:pt x="1352" y="2563"/>
                  </a:lnTo>
                  <a:lnTo>
                    <a:pt x="1333" y="2573"/>
                  </a:lnTo>
                  <a:lnTo>
                    <a:pt x="1310" y="2582"/>
                  </a:lnTo>
                  <a:lnTo>
                    <a:pt x="1282" y="2590"/>
                  </a:lnTo>
                  <a:lnTo>
                    <a:pt x="1253" y="2597"/>
                  </a:lnTo>
                  <a:lnTo>
                    <a:pt x="1220" y="2603"/>
                  </a:lnTo>
                  <a:lnTo>
                    <a:pt x="1186" y="2609"/>
                  </a:lnTo>
                  <a:lnTo>
                    <a:pt x="1150" y="2614"/>
                  </a:lnTo>
                  <a:lnTo>
                    <a:pt x="1114" y="2618"/>
                  </a:lnTo>
                  <a:lnTo>
                    <a:pt x="1077" y="2621"/>
                  </a:lnTo>
                  <a:lnTo>
                    <a:pt x="1040" y="2625"/>
                  </a:lnTo>
                  <a:lnTo>
                    <a:pt x="1005" y="2628"/>
                  </a:lnTo>
                  <a:lnTo>
                    <a:pt x="971" y="2629"/>
                  </a:lnTo>
                  <a:lnTo>
                    <a:pt x="939" y="2631"/>
                  </a:lnTo>
                  <a:lnTo>
                    <a:pt x="908" y="2632"/>
                  </a:lnTo>
                  <a:lnTo>
                    <a:pt x="938" y="2632"/>
                  </a:lnTo>
                  <a:lnTo>
                    <a:pt x="969" y="2632"/>
                  </a:lnTo>
                  <a:lnTo>
                    <a:pt x="1001" y="2633"/>
                  </a:lnTo>
                  <a:lnTo>
                    <a:pt x="1035" y="2634"/>
                  </a:lnTo>
                  <a:lnTo>
                    <a:pt x="1070" y="2636"/>
                  </a:lnTo>
                  <a:lnTo>
                    <a:pt x="1105" y="2638"/>
                  </a:lnTo>
                  <a:lnTo>
                    <a:pt x="1139" y="2642"/>
                  </a:lnTo>
                  <a:lnTo>
                    <a:pt x="1171" y="2646"/>
                  </a:lnTo>
                  <a:lnTo>
                    <a:pt x="1202" y="2651"/>
                  </a:lnTo>
                  <a:lnTo>
                    <a:pt x="1232" y="2657"/>
                  </a:lnTo>
                  <a:lnTo>
                    <a:pt x="1257" y="2665"/>
                  </a:lnTo>
                  <a:lnTo>
                    <a:pt x="1279" y="2673"/>
                  </a:lnTo>
                  <a:lnTo>
                    <a:pt x="1298" y="2683"/>
                  </a:lnTo>
                  <a:lnTo>
                    <a:pt x="1312" y="2693"/>
                  </a:lnTo>
                  <a:lnTo>
                    <a:pt x="1320" y="2706"/>
                  </a:lnTo>
                  <a:lnTo>
                    <a:pt x="1323" y="2721"/>
                  </a:lnTo>
                  <a:lnTo>
                    <a:pt x="1321" y="2742"/>
                  </a:lnTo>
                  <a:lnTo>
                    <a:pt x="1314" y="2762"/>
                  </a:lnTo>
                  <a:lnTo>
                    <a:pt x="1302" y="2780"/>
                  </a:lnTo>
                  <a:lnTo>
                    <a:pt x="1288" y="2795"/>
                  </a:lnTo>
                  <a:lnTo>
                    <a:pt x="1271" y="2807"/>
                  </a:lnTo>
                  <a:lnTo>
                    <a:pt x="1251" y="2813"/>
                  </a:lnTo>
                  <a:lnTo>
                    <a:pt x="1228" y="2816"/>
                  </a:lnTo>
                  <a:lnTo>
                    <a:pt x="584" y="2816"/>
                  </a:lnTo>
                  <a:lnTo>
                    <a:pt x="562" y="2813"/>
                  </a:lnTo>
                  <a:lnTo>
                    <a:pt x="542" y="2807"/>
                  </a:lnTo>
                  <a:lnTo>
                    <a:pt x="524" y="2795"/>
                  </a:lnTo>
                  <a:lnTo>
                    <a:pt x="509" y="2780"/>
                  </a:lnTo>
                  <a:lnTo>
                    <a:pt x="499" y="2762"/>
                  </a:lnTo>
                  <a:lnTo>
                    <a:pt x="491" y="2742"/>
                  </a:lnTo>
                  <a:lnTo>
                    <a:pt x="489" y="2721"/>
                  </a:lnTo>
                  <a:lnTo>
                    <a:pt x="491" y="2707"/>
                  </a:lnTo>
                  <a:lnTo>
                    <a:pt x="498" y="2696"/>
                  </a:lnTo>
                  <a:lnTo>
                    <a:pt x="506" y="2686"/>
                  </a:lnTo>
                  <a:lnTo>
                    <a:pt x="515" y="2676"/>
                  </a:lnTo>
                  <a:lnTo>
                    <a:pt x="526" y="2667"/>
                  </a:lnTo>
                  <a:lnTo>
                    <a:pt x="534" y="2657"/>
                  </a:lnTo>
                  <a:lnTo>
                    <a:pt x="541" y="2647"/>
                  </a:lnTo>
                  <a:lnTo>
                    <a:pt x="543" y="2634"/>
                  </a:lnTo>
                  <a:lnTo>
                    <a:pt x="541" y="2625"/>
                  </a:lnTo>
                  <a:lnTo>
                    <a:pt x="533" y="2616"/>
                  </a:lnTo>
                  <a:lnTo>
                    <a:pt x="524" y="2608"/>
                  </a:lnTo>
                  <a:lnTo>
                    <a:pt x="510" y="2600"/>
                  </a:lnTo>
                  <a:lnTo>
                    <a:pt x="496" y="2593"/>
                  </a:lnTo>
                  <a:lnTo>
                    <a:pt x="482" y="2584"/>
                  </a:lnTo>
                  <a:lnTo>
                    <a:pt x="467" y="2576"/>
                  </a:lnTo>
                  <a:lnTo>
                    <a:pt x="454" y="2565"/>
                  </a:lnTo>
                  <a:lnTo>
                    <a:pt x="444" y="2555"/>
                  </a:lnTo>
                  <a:lnTo>
                    <a:pt x="436" y="2541"/>
                  </a:lnTo>
                  <a:lnTo>
                    <a:pt x="434" y="2526"/>
                  </a:lnTo>
                  <a:lnTo>
                    <a:pt x="436" y="2511"/>
                  </a:lnTo>
                  <a:lnTo>
                    <a:pt x="443" y="2497"/>
                  </a:lnTo>
                  <a:lnTo>
                    <a:pt x="453" y="2486"/>
                  </a:lnTo>
                  <a:lnTo>
                    <a:pt x="465" y="2476"/>
                  </a:lnTo>
                  <a:lnTo>
                    <a:pt x="478" y="2467"/>
                  </a:lnTo>
                  <a:lnTo>
                    <a:pt x="492" y="2458"/>
                  </a:lnTo>
                  <a:lnTo>
                    <a:pt x="506" y="2450"/>
                  </a:lnTo>
                  <a:lnTo>
                    <a:pt x="518" y="2442"/>
                  </a:lnTo>
                  <a:lnTo>
                    <a:pt x="528" y="2435"/>
                  </a:lnTo>
                  <a:lnTo>
                    <a:pt x="534" y="2426"/>
                  </a:lnTo>
                  <a:lnTo>
                    <a:pt x="538" y="2418"/>
                  </a:lnTo>
                  <a:lnTo>
                    <a:pt x="536" y="2406"/>
                  </a:lnTo>
                  <a:lnTo>
                    <a:pt x="530" y="2397"/>
                  </a:lnTo>
                  <a:lnTo>
                    <a:pt x="523" y="2387"/>
                  </a:lnTo>
                  <a:lnTo>
                    <a:pt x="513" y="2378"/>
                  </a:lnTo>
                  <a:lnTo>
                    <a:pt x="504" y="2368"/>
                  </a:lnTo>
                  <a:lnTo>
                    <a:pt x="496" y="2358"/>
                  </a:lnTo>
                  <a:lnTo>
                    <a:pt x="491" y="2347"/>
                  </a:lnTo>
                  <a:lnTo>
                    <a:pt x="489" y="2334"/>
                  </a:lnTo>
                  <a:lnTo>
                    <a:pt x="491" y="2311"/>
                  </a:lnTo>
                  <a:lnTo>
                    <a:pt x="501" y="2289"/>
                  </a:lnTo>
                  <a:lnTo>
                    <a:pt x="501" y="2281"/>
                  </a:lnTo>
                  <a:lnTo>
                    <a:pt x="495" y="2161"/>
                  </a:lnTo>
                  <a:lnTo>
                    <a:pt x="493" y="2132"/>
                  </a:lnTo>
                  <a:lnTo>
                    <a:pt x="486" y="2099"/>
                  </a:lnTo>
                  <a:lnTo>
                    <a:pt x="474" y="2064"/>
                  </a:lnTo>
                  <a:lnTo>
                    <a:pt x="459" y="2027"/>
                  </a:lnTo>
                  <a:lnTo>
                    <a:pt x="442" y="1987"/>
                  </a:lnTo>
                  <a:lnTo>
                    <a:pt x="420" y="1946"/>
                  </a:lnTo>
                  <a:lnTo>
                    <a:pt x="397" y="1904"/>
                  </a:lnTo>
                  <a:lnTo>
                    <a:pt x="372" y="1860"/>
                  </a:lnTo>
                  <a:lnTo>
                    <a:pt x="345" y="1817"/>
                  </a:lnTo>
                  <a:lnTo>
                    <a:pt x="318" y="1771"/>
                  </a:lnTo>
                  <a:lnTo>
                    <a:pt x="285" y="1716"/>
                  </a:lnTo>
                  <a:lnTo>
                    <a:pt x="251" y="1659"/>
                  </a:lnTo>
                  <a:lnTo>
                    <a:pt x="217" y="1600"/>
                  </a:lnTo>
                  <a:lnTo>
                    <a:pt x="184" y="1538"/>
                  </a:lnTo>
                  <a:lnTo>
                    <a:pt x="151" y="1474"/>
                  </a:lnTo>
                  <a:lnTo>
                    <a:pt x="120" y="1410"/>
                  </a:lnTo>
                  <a:lnTo>
                    <a:pt x="92" y="1343"/>
                  </a:lnTo>
                  <a:lnTo>
                    <a:pt x="66" y="1275"/>
                  </a:lnTo>
                  <a:lnTo>
                    <a:pt x="43" y="1205"/>
                  </a:lnTo>
                  <a:lnTo>
                    <a:pt x="25" y="1133"/>
                  </a:lnTo>
                  <a:lnTo>
                    <a:pt x="12" y="1060"/>
                  </a:lnTo>
                  <a:lnTo>
                    <a:pt x="2" y="986"/>
                  </a:lnTo>
                  <a:lnTo>
                    <a:pt x="0" y="909"/>
                  </a:lnTo>
                  <a:lnTo>
                    <a:pt x="3" y="831"/>
                  </a:lnTo>
                  <a:lnTo>
                    <a:pt x="13" y="755"/>
                  </a:lnTo>
                  <a:lnTo>
                    <a:pt x="29" y="681"/>
                  </a:lnTo>
                  <a:lnTo>
                    <a:pt x="51" y="608"/>
                  </a:lnTo>
                  <a:lnTo>
                    <a:pt x="78" y="538"/>
                  </a:lnTo>
                  <a:lnTo>
                    <a:pt x="111" y="473"/>
                  </a:lnTo>
                  <a:lnTo>
                    <a:pt x="149" y="409"/>
                  </a:lnTo>
                  <a:lnTo>
                    <a:pt x="192" y="350"/>
                  </a:lnTo>
                  <a:lnTo>
                    <a:pt x="240" y="294"/>
                  </a:lnTo>
                  <a:lnTo>
                    <a:pt x="292" y="242"/>
                  </a:lnTo>
                  <a:lnTo>
                    <a:pt x="348" y="194"/>
                  </a:lnTo>
                  <a:lnTo>
                    <a:pt x="407" y="151"/>
                  </a:lnTo>
                  <a:lnTo>
                    <a:pt x="470" y="112"/>
                  </a:lnTo>
                  <a:lnTo>
                    <a:pt x="536" y="79"/>
                  </a:lnTo>
                  <a:lnTo>
                    <a:pt x="605" y="52"/>
                  </a:lnTo>
                  <a:lnTo>
                    <a:pt x="677" y="30"/>
                  </a:lnTo>
                  <a:lnTo>
                    <a:pt x="751" y="14"/>
                  </a:lnTo>
                  <a:lnTo>
                    <a:pt x="827" y="4"/>
                  </a:lnTo>
                  <a:lnTo>
                    <a:pt x="90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55" name="Freeform 7">
              <a:extLst>
                <a:ext uri="{FF2B5EF4-FFF2-40B4-BE49-F238E27FC236}">
                  <a16:creationId xmlns:a16="http://schemas.microsoft.com/office/drawing/2014/main" id="{B05C0053-D158-4459-AAC9-4BC86E7D390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2" y="390"/>
              <a:ext cx="40" cy="58"/>
            </a:xfrm>
            <a:custGeom>
              <a:avLst/>
              <a:gdLst>
                <a:gd name="T0" fmla="*/ 318 w 442"/>
                <a:gd name="T1" fmla="*/ 0 h 640"/>
                <a:gd name="T2" fmla="*/ 344 w 442"/>
                <a:gd name="T3" fmla="*/ 4 h 640"/>
                <a:gd name="T4" fmla="*/ 369 w 442"/>
                <a:gd name="T5" fmla="*/ 13 h 640"/>
                <a:gd name="T6" fmla="*/ 391 w 442"/>
                <a:gd name="T7" fmla="*/ 27 h 640"/>
                <a:gd name="T8" fmla="*/ 409 w 442"/>
                <a:gd name="T9" fmla="*/ 45 h 640"/>
                <a:gd name="T10" fmla="*/ 424 w 442"/>
                <a:gd name="T11" fmla="*/ 65 h 640"/>
                <a:gd name="T12" fmla="*/ 435 w 442"/>
                <a:gd name="T13" fmla="*/ 87 h 640"/>
                <a:gd name="T14" fmla="*/ 441 w 442"/>
                <a:gd name="T15" fmla="*/ 111 h 640"/>
                <a:gd name="T16" fmla="*/ 442 w 442"/>
                <a:gd name="T17" fmla="*/ 137 h 640"/>
                <a:gd name="T18" fmla="*/ 438 w 442"/>
                <a:gd name="T19" fmla="*/ 162 h 640"/>
                <a:gd name="T20" fmla="*/ 429 w 442"/>
                <a:gd name="T21" fmla="*/ 187 h 640"/>
                <a:gd name="T22" fmla="*/ 246 w 442"/>
                <a:gd name="T23" fmla="*/ 566 h 640"/>
                <a:gd name="T24" fmla="*/ 233 w 442"/>
                <a:gd name="T25" fmla="*/ 588 h 640"/>
                <a:gd name="T26" fmla="*/ 216 w 442"/>
                <a:gd name="T27" fmla="*/ 607 h 640"/>
                <a:gd name="T28" fmla="*/ 197 w 442"/>
                <a:gd name="T29" fmla="*/ 620 h 640"/>
                <a:gd name="T30" fmla="*/ 176 w 442"/>
                <a:gd name="T31" fmla="*/ 631 h 640"/>
                <a:gd name="T32" fmla="*/ 153 w 442"/>
                <a:gd name="T33" fmla="*/ 637 h 640"/>
                <a:gd name="T34" fmla="*/ 129 w 442"/>
                <a:gd name="T35" fmla="*/ 640 h 640"/>
                <a:gd name="T36" fmla="*/ 101 w 442"/>
                <a:gd name="T37" fmla="*/ 636 h 640"/>
                <a:gd name="T38" fmla="*/ 73 w 442"/>
                <a:gd name="T39" fmla="*/ 627 h 640"/>
                <a:gd name="T40" fmla="*/ 50 w 442"/>
                <a:gd name="T41" fmla="*/ 613 h 640"/>
                <a:gd name="T42" fmla="*/ 32 w 442"/>
                <a:gd name="T43" fmla="*/ 596 h 640"/>
                <a:gd name="T44" fmla="*/ 17 w 442"/>
                <a:gd name="T45" fmla="*/ 576 h 640"/>
                <a:gd name="T46" fmla="*/ 7 w 442"/>
                <a:gd name="T47" fmla="*/ 552 h 640"/>
                <a:gd name="T48" fmla="*/ 2 w 442"/>
                <a:gd name="T49" fmla="*/ 528 h 640"/>
                <a:gd name="T50" fmla="*/ 0 w 442"/>
                <a:gd name="T51" fmla="*/ 504 h 640"/>
                <a:gd name="T52" fmla="*/ 4 w 442"/>
                <a:gd name="T53" fmla="*/ 478 h 640"/>
                <a:gd name="T54" fmla="*/ 13 w 442"/>
                <a:gd name="T55" fmla="*/ 454 h 640"/>
                <a:gd name="T56" fmla="*/ 196 w 442"/>
                <a:gd name="T57" fmla="*/ 73 h 640"/>
                <a:gd name="T58" fmla="*/ 210 w 442"/>
                <a:gd name="T59" fmla="*/ 51 h 640"/>
                <a:gd name="T60" fmla="*/ 227 w 442"/>
                <a:gd name="T61" fmla="*/ 32 h 640"/>
                <a:gd name="T62" fmla="*/ 248 w 442"/>
                <a:gd name="T63" fmla="*/ 18 h 640"/>
                <a:gd name="T64" fmla="*/ 270 w 442"/>
                <a:gd name="T65" fmla="*/ 8 h 640"/>
                <a:gd name="T66" fmla="*/ 294 w 442"/>
                <a:gd name="T67" fmla="*/ 1 h 640"/>
                <a:gd name="T68" fmla="*/ 318 w 442"/>
                <a:gd name="T69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640">
                  <a:moveTo>
                    <a:pt x="318" y="0"/>
                  </a:moveTo>
                  <a:lnTo>
                    <a:pt x="344" y="4"/>
                  </a:lnTo>
                  <a:lnTo>
                    <a:pt x="369" y="13"/>
                  </a:lnTo>
                  <a:lnTo>
                    <a:pt x="391" y="27"/>
                  </a:lnTo>
                  <a:lnTo>
                    <a:pt x="409" y="45"/>
                  </a:lnTo>
                  <a:lnTo>
                    <a:pt x="424" y="65"/>
                  </a:lnTo>
                  <a:lnTo>
                    <a:pt x="435" y="87"/>
                  </a:lnTo>
                  <a:lnTo>
                    <a:pt x="441" y="111"/>
                  </a:lnTo>
                  <a:lnTo>
                    <a:pt x="442" y="137"/>
                  </a:lnTo>
                  <a:lnTo>
                    <a:pt x="438" y="162"/>
                  </a:lnTo>
                  <a:lnTo>
                    <a:pt x="429" y="187"/>
                  </a:lnTo>
                  <a:lnTo>
                    <a:pt x="246" y="566"/>
                  </a:lnTo>
                  <a:lnTo>
                    <a:pt x="233" y="588"/>
                  </a:lnTo>
                  <a:lnTo>
                    <a:pt x="216" y="607"/>
                  </a:lnTo>
                  <a:lnTo>
                    <a:pt x="197" y="620"/>
                  </a:lnTo>
                  <a:lnTo>
                    <a:pt x="176" y="631"/>
                  </a:lnTo>
                  <a:lnTo>
                    <a:pt x="153" y="637"/>
                  </a:lnTo>
                  <a:lnTo>
                    <a:pt x="129" y="640"/>
                  </a:lnTo>
                  <a:lnTo>
                    <a:pt x="101" y="636"/>
                  </a:lnTo>
                  <a:lnTo>
                    <a:pt x="73" y="627"/>
                  </a:lnTo>
                  <a:lnTo>
                    <a:pt x="50" y="613"/>
                  </a:lnTo>
                  <a:lnTo>
                    <a:pt x="32" y="596"/>
                  </a:lnTo>
                  <a:lnTo>
                    <a:pt x="17" y="576"/>
                  </a:lnTo>
                  <a:lnTo>
                    <a:pt x="7" y="552"/>
                  </a:lnTo>
                  <a:lnTo>
                    <a:pt x="2" y="528"/>
                  </a:lnTo>
                  <a:lnTo>
                    <a:pt x="0" y="504"/>
                  </a:lnTo>
                  <a:lnTo>
                    <a:pt x="4" y="478"/>
                  </a:lnTo>
                  <a:lnTo>
                    <a:pt x="13" y="454"/>
                  </a:lnTo>
                  <a:lnTo>
                    <a:pt x="196" y="73"/>
                  </a:lnTo>
                  <a:lnTo>
                    <a:pt x="210" y="51"/>
                  </a:lnTo>
                  <a:lnTo>
                    <a:pt x="227" y="32"/>
                  </a:lnTo>
                  <a:lnTo>
                    <a:pt x="248" y="18"/>
                  </a:lnTo>
                  <a:lnTo>
                    <a:pt x="270" y="8"/>
                  </a:lnTo>
                  <a:lnTo>
                    <a:pt x="294" y="1"/>
                  </a:lnTo>
                  <a:lnTo>
                    <a:pt x="3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56" name="Freeform 8">
              <a:extLst>
                <a:ext uri="{FF2B5EF4-FFF2-40B4-BE49-F238E27FC236}">
                  <a16:creationId xmlns:a16="http://schemas.microsoft.com/office/drawing/2014/main" id="{8E83B08C-044F-448A-A4BF-4DE6D5729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82" y="390"/>
              <a:ext cx="40" cy="58"/>
            </a:xfrm>
            <a:custGeom>
              <a:avLst/>
              <a:gdLst>
                <a:gd name="T0" fmla="*/ 123 w 442"/>
                <a:gd name="T1" fmla="*/ 0 h 640"/>
                <a:gd name="T2" fmla="*/ 148 w 442"/>
                <a:gd name="T3" fmla="*/ 1 h 640"/>
                <a:gd name="T4" fmla="*/ 173 w 442"/>
                <a:gd name="T5" fmla="*/ 8 h 640"/>
                <a:gd name="T6" fmla="*/ 195 w 442"/>
                <a:gd name="T7" fmla="*/ 18 h 640"/>
                <a:gd name="T8" fmla="*/ 215 w 442"/>
                <a:gd name="T9" fmla="*/ 32 h 640"/>
                <a:gd name="T10" fmla="*/ 233 w 442"/>
                <a:gd name="T11" fmla="*/ 51 h 640"/>
                <a:gd name="T12" fmla="*/ 247 w 442"/>
                <a:gd name="T13" fmla="*/ 73 h 640"/>
                <a:gd name="T14" fmla="*/ 429 w 442"/>
                <a:gd name="T15" fmla="*/ 454 h 640"/>
                <a:gd name="T16" fmla="*/ 439 w 442"/>
                <a:gd name="T17" fmla="*/ 478 h 640"/>
                <a:gd name="T18" fmla="*/ 442 w 442"/>
                <a:gd name="T19" fmla="*/ 504 h 640"/>
                <a:gd name="T20" fmla="*/ 441 w 442"/>
                <a:gd name="T21" fmla="*/ 528 h 640"/>
                <a:gd name="T22" fmla="*/ 436 w 442"/>
                <a:gd name="T23" fmla="*/ 552 h 640"/>
                <a:gd name="T24" fmla="*/ 425 w 442"/>
                <a:gd name="T25" fmla="*/ 576 h 640"/>
                <a:gd name="T26" fmla="*/ 410 w 442"/>
                <a:gd name="T27" fmla="*/ 596 h 640"/>
                <a:gd name="T28" fmla="*/ 391 w 442"/>
                <a:gd name="T29" fmla="*/ 613 h 640"/>
                <a:gd name="T30" fmla="*/ 369 w 442"/>
                <a:gd name="T31" fmla="*/ 627 h 640"/>
                <a:gd name="T32" fmla="*/ 351 w 442"/>
                <a:gd name="T33" fmla="*/ 634 h 640"/>
                <a:gd name="T34" fmla="*/ 332 w 442"/>
                <a:gd name="T35" fmla="*/ 638 h 640"/>
                <a:gd name="T36" fmla="*/ 313 w 442"/>
                <a:gd name="T37" fmla="*/ 640 h 640"/>
                <a:gd name="T38" fmla="*/ 289 w 442"/>
                <a:gd name="T39" fmla="*/ 637 h 640"/>
                <a:gd name="T40" fmla="*/ 267 w 442"/>
                <a:gd name="T41" fmla="*/ 631 h 640"/>
                <a:gd name="T42" fmla="*/ 244 w 442"/>
                <a:gd name="T43" fmla="*/ 620 h 640"/>
                <a:gd name="T44" fmla="*/ 225 w 442"/>
                <a:gd name="T45" fmla="*/ 607 h 640"/>
                <a:gd name="T46" fmla="*/ 210 w 442"/>
                <a:gd name="T47" fmla="*/ 588 h 640"/>
                <a:gd name="T48" fmla="*/ 196 w 442"/>
                <a:gd name="T49" fmla="*/ 566 h 640"/>
                <a:gd name="T50" fmla="*/ 13 w 442"/>
                <a:gd name="T51" fmla="*/ 187 h 640"/>
                <a:gd name="T52" fmla="*/ 5 w 442"/>
                <a:gd name="T53" fmla="*/ 162 h 640"/>
                <a:gd name="T54" fmla="*/ 0 w 442"/>
                <a:gd name="T55" fmla="*/ 137 h 640"/>
                <a:gd name="T56" fmla="*/ 2 w 442"/>
                <a:gd name="T57" fmla="*/ 111 h 640"/>
                <a:gd name="T58" fmla="*/ 8 w 442"/>
                <a:gd name="T59" fmla="*/ 87 h 640"/>
                <a:gd name="T60" fmla="*/ 17 w 442"/>
                <a:gd name="T61" fmla="*/ 65 h 640"/>
                <a:gd name="T62" fmla="*/ 32 w 442"/>
                <a:gd name="T63" fmla="*/ 45 h 640"/>
                <a:gd name="T64" fmla="*/ 51 w 442"/>
                <a:gd name="T65" fmla="*/ 27 h 640"/>
                <a:gd name="T66" fmla="*/ 73 w 442"/>
                <a:gd name="T67" fmla="*/ 13 h 640"/>
                <a:gd name="T68" fmla="*/ 98 w 442"/>
                <a:gd name="T69" fmla="*/ 4 h 640"/>
                <a:gd name="T70" fmla="*/ 123 w 442"/>
                <a:gd name="T71" fmla="*/ 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42" h="640">
                  <a:moveTo>
                    <a:pt x="123" y="0"/>
                  </a:moveTo>
                  <a:lnTo>
                    <a:pt x="148" y="1"/>
                  </a:lnTo>
                  <a:lnTo>
                    <a:pt x="173" y="8"/>
                  </a:lnTo>
                  <a:lnTo>
                    <a:pt x="195" y="18"/>
                  </a:lnTo>
                  <a:lnTo>
                    <a:pt x="215" y="32"/>
                  </a:lnTo>
                  <a:lnTo>
                    <a:pt x="233" y="51"/>
                  </a:lnTo>
                  <a:lnTo>
                    <a:pt x="247" y="73"/>
                  </a:lnTo>
                  <a:lnTo>
                    <a:pt x="429" y="454"/>
                  </a:lnTo>
                  <a:lnTo>
                    <a:pt x="439" y="478"/>
                  </a:lnTo>
                  <a:lnTo>
                    <a:pt x="442" y="504"/>
                  </a:lnTo>
                  <a:lnTo>
                    <a:pt x="441" y="528"/>
                  </a:lnTo>
                  <a:lnTo>
                    <a:pt x="436" y="552"/>
                  </a:lnTo>
                  <a:lnTo>
                    <a:pt x="425" y="576"/>
                  </a:lnTo>
                  <a:lnTo>
                    <a:pt x="410" y="596"/>
                  </a:lnTo>
                  <a:lnTo>
                    <a:pt x="391" y="613"/>
                  </a:lnTo>
                  <a:lnTo>
                    <a:pt x="369" y="627"/>
                  </a:lnTo>
                  <a:lnTo>
                    <a:pt x="351" y="634"/>
                  </a:lnTo>
                  <a:lnTo>
                    <a:pt x="332" y="638"/>
                  </a:lnTo>
                  <a:lnTo>
                    <a:pt x="313" y="640"/>
                  </a:lnTo>
                  <a:lnTo>
                    <a:pt x="289" y="637"/>
                  </a:lnTo>
                  <a:lnTo>
                    <a:pt x="267" y="631"/>
                  </a:lnTo>
                  <a:lnTo>
                    <a:pt x="244" y="620"/>
                  </a:lnTo>
                  <a:lnTo>
                    <a:pt x="225" y="607"/>
                  </a:lnTo>
                  <a:lnTo>
                    <a:pt x="210" y="588"/>
                  </a:lnTo>
                  <a:lnTo>
                    <a:pt x="196" y="566"/>
                  </a:lnTo>
                  <a:lnTo>
                    <a:pt x="13" y="187"/>
                  </a:lnTo>
                  <a:lnTo>
                    <a:pt x="5" y="162"/>
                  </a:lnTo>
                  <a:lnTo>
                    <a:pt x="0" y="137"/>
                  </a:lnTo>
                  <a:lnTo>
                    <a:pt x="2" y="111"/>
                  </a:lnTo>
                  <a:lnTo>
                    <a:pt x="8" y="87"/>
                  </a:lnTo>
                  <a:lnTo>
                    <a:pt x="17" y="65"/>
                  </a:lnTo>
                  <a:lnTo>
                    <a:pt x="32" y="45"/>
                  </a:lnTo>
                  <a:lnTo>
                    <a:pt x="51" y="27"/>
                  </a:lnTo>
                  <a:lnTo>
                    <a:pt x="73" y="13"/>
                  </a:lnTo>
                  <a:lnTo>
                    <a:pt x="98" y="4"/>
                  </a:lnTo>
                  <a:lnTo>
                    <a:pt x="1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57" name="Freeform 9">
              <a:extLst>
                <a:ext uri="{FF2B5EF4-FFF2-40B4-BE49-F238E27FC236}">
                  <a16:creationId xmlns:a16="http://schemas.microsoft.com/office/drawing/2014/main" id="{3CF2536D-BCAE-4106-AE13-18A64FB9A10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7" y="501"/>
              <a:ext cx="59" cy="36"/>
            </a:xfrm>
            <a:custGeom>
              <a:avLst/>
              <a:gdLst>
                <a:gd name="T0" fmla="*/ 534 w 656"/>
                <a:gd name="T1" fmla="*/ 0 h 398"/>
                <a:gd name="T2" fmla="*/ 558 w 656"/>
                <a:gd name="T3" fmla="*/ 3 h 398"/>
                <a:gd name="T4" fmla="*/ 583 w 656"/>
                <a:gd name="T5" fmla="*/ 13 h 398"/>
                <a:gd name="T6" fmla="*/ 604 w 656"/>
                <a:gd name="T7" fmla="*/ 26 h 398"/>
                <a:gd name="T8" fmla="*/ 622 w 656"/>
                <a:gd name="T9" fmla="*/ 43 h 398"/>
                <a:gd name="T10" fmla="*/ 637 w 656"/>
                <a:gd name="T11" fmla="*/ 63 h 398"/>
                <a:gd name="T12" fmla="*/ 648 w 656"/>
                <a:gd name="T13" fmla="*/ 87 h 398"/>
                <a:gd name="T14" fmla="*/ 654 w 656"/>
                <a:gd name="T15" fmla="*/ 112 h 398"/>
                <a:gd name="T16" fmla="*/ 656 w 656"/>
                <a:gd name="T17" fmla="*/ 138 h 398"/>
                <a:gd name="T18" fmla="*/ 651 w 656"/>
                <a:gd name="T19" fmla="*/ 162 h 398"/>
                <a:gd name="T20" fmla="*/ 642 w 656"/>
                <a:gd name="T21" fmla="*/ 186 h 398"/>
                <a:gd name="T22" fmla="*/ 629 w 656"/>
                <a:gd name="T23" fmla="*/ 207 h 398"/>
                <a:gd name="T24" fmla="*/ 612 w 656"/>
                <a:gd name="T25" fmla="*/ 226 h 398"/>
                <a:gd name="T26" fmla="*/ 592 w 656"/>
                <a:gd name="T27" fmla="*/ 241 h 398"/>
                <a:gd name="T28" fmla="*/ 568 w 656"/>
                <a:gd name="T29" fmla="*/ 252 h 398"/>
                <a:gd name="T30" fmla="*/ 171 w 656"/>
                <a:gd name="T31" fmla="*/ 391 h 398"/>
                <a:gd name="T32" fmla="*/ 150 w 656"/>
                <a:gd name="T33" fmla="*/ 397 h 398"/>
                <a:gd name="T34" fmla="*/ 128 w 656"/>
                <a:gd name="T35" fmla="*/ 398 h 398"/>
                <a:gd name="T36" fmla="*/ 106 w 656"/>
                <a:gd name="T37" fmla="*/ 397 h 398"/>
                <a:gd name="T38" fmla="*/ 84 w 656"/>
                <a:gd name="T39" fmla="*/ 390 h 398"/>
                <a:gd name="T40" fmla="*/ 64 w 656"/>
                <a:gd name="T41" fmla="*/ 381 h 398"/>
                <a:gd name="T42" fmla="*/ 45 w 656"/>
                <a:gd name="T43" fmla="*/ 368 h 398"/>
                <a:gd name="T44" fmla="*/ 29 w 656"/>
                <a:gd name="T45" fmla="*/ 352 h 398"/>
                <a:gd name="T46" fmla="*/ 17 w 656"/>
                <a:gd name="T47" fmla="*/ 333 h 398"/>
                <a:gd name="T48" fmla="*/ 6 w 656"/>
                <a:gd name="T49" fmla="*/ 311 h 398"/>
                <a:gd name="T50" fmla="*/ 1 w 656"/>
                <a:gd name="T51" fmla="*/ 285 h 398"/>
                <a:gd name="T52" fmla="*/ 0 w 656"/>
                <a:gd name="T53" fmla="*/ 260 h 398"/>
                <a:gd name="T54" fmla="*/ 4 w 656"/>
                <a:gd name="T55" fmla="*/ 234 h 398"/>
                <a:gd name="T56" fmla="*/ 12 w 656"/>
                <a:gd name="T57" fmla="*/ 211 h 398"/>
                <a:gd name="T58" fmla="*/ 25 w 656"/>
                <a:gd name="T59" fmla="*/ 190 h 398"/>
                <a:gd name="T60" fmla="*/ 42 w 656"/>
                <a:gd name="T61" fmla="*/ 172 h 398"/>
                <a:gd name="T62" fmla="*/ 62 w 656"/>
                <a:gd name="T63" fmla="*/ 156 h 398"/>
                <a:gd name="T64" fmla="*/ 86 w 656"/>
                <a:gd name="T65" fmla="*/ 145 h 398"/>
                <a:gd name="T66" fmla="*/ 483 w 656"/>
                <a:gd name="T67" fmla="*/ 6 h 398"/>
                <a:gd name="T68" fmla="*/ 509 w 656"/>
                <a:gd name="T69" fmla="*/ 0 h 398"/>
                <a:gd name="T70" fmla="*/ 534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534" y="0"/>
                  </a:moveTo>
                  <a:lnTo>
                    <a:pt x="558" y="3"/>
                  </a:lnTo>
                  <a:lnTo>
                    <a:pt x="583" y="13"/>
                  </a:lnTo>
                  <a:lnTo>
                    <a:pt x="604" y="26"/>
                  </a:lnTo>
                  <a:lnTo>
                    <a:pt x="622" y="43"/>
                  </a:lnTo>
                  <a:lnTo>
                    <a:pt x="637" y="63"/>
                  </a:lnTo>
                  <a:lnTo>
                    <a:pt x="648" y="87"/>
                  </a:lnTo>
                  <a:lnTo>
                    <a:pt x="654" y="112"/>
                  </a:lnTo>
                  <a:lnTo>
                    <a:pt x="656" y="138"/>
                  </a:lnTo>
                  <a:lnTo>
                    <a:pt x="651" y="162"/>
                  </a:lnTo>
                  <a:lnTo>
                    <a:pt x="642" y="186"/>
                  </a:lnTo>
                  <a:lnTo>
                    <a:pt x="629" y="207"/>
                  </a:lnTo>
                  <a:lnTo>
                    <a:pt x="612" y="226"/>
                  </a:lnTo>
                  <a:lnTo>
                    <a:pt x="592" y="241"/>
                  </a:lnTo>
                  <a:lnTo>
                    <a:pt x="568" y="252"/>
                  </a:lnTo>
                  <a:lnTo>
                    <a:pt x="171" y="391"/>
                  </a:lnTo>
                  <a:lnTo>
                    <a:pt x="150" y="397"/>
                  </a:lnTo>
                  <a:lnTo>
                    <a:pt x="128" y="398"/>
                  </a:lnTo>
                  <a:lnTo>
                    <a:pt x="106" y="397"/>
                  </a:lnTo>
                  <a:lnTo>
                    <a:pt x="84" y="390"/>
                  </a:lnTo>
                  <a:lnTo>
                    <a:pt x="64" y="381"/>
                  </a:lnTo>
                  <a:lnTo>
                    <a:pt x="45" y="368"/>
                  </a:lnTo>
                  <a:lnTo>
                    <a:pt x="29" y="352"/>
                  </a:lnTo>
                  <a:lnTo>
                    <a:pt x="17" y="333"/>
                  </a:lnTo>
                  <a:lnTo>
                    <a:pt x="6" y="311"/>
                  </a:lnTo>
                  <a:lnTo>
                    <a:pt x="1" y="285"/>
                  </a:lnTo>
                  <a:lnTo>
                    <a:pt x="0" y="260"/>
                  </a:lnTo>
                  <a:lnTo>
                    <a:pt x="4" y="234"/>
                  </a:lnTo>
                  <a:lnTo>
                    <a:pt x="12" y="211"/>
                  </a:lnTo>
                  <a:lnTo>
                    <a:pt x="25" y="190"/>
                  </a:lnTo>
                  <a:lnTo>
                    <a:pt x="42" y="172"/>
                  </a:lnTo>
                  <a:lnTo>
                    <a:pt x="62" y="156"/>
                  </a:lnTo>
                  <a:lnTo>
                    <a:pt x="86" y="145"/>
                  </a:lnTo>
                  <a:lnTo>
                    <a:pt x="483" y="6"/>
                  </a:lnTo>
                  <a:lnTo>
                    <a:pt x="509" y="0"/>
                  </a:lnTo>
                  <a:lnTo>
                    <a:pt x="5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58" name="Freeform 10">
              <a:extLst>
                <a:ext uri="{FF2B5EF4-FFF2-40B4-BE49-F238E27FC236}">
                  <a16:creationId xmlns:a16="http://schemas.microsoft.com/office/drawing/2014/main" id="{02424240-7C9D-45BE-9E62-38E39D1F8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" y="501"/>
              <a:ext cx="60" cy="36"/>
            </a:xfrm>
            <a:custGeom>
              <a:avLst/>
              <a:gdLst>
                <a:gd name="T0" fmla="*/ 121 w 656"/>
                <a:gd name="T1" fmla="*/ 0 h 398"/>
                <a:gd name="T2" fmla="*/ 147 w 656"/>
                <a:gd name="T3" fmla="*/ 0 h 398"/>
                <a:gd name="T4" fmla="*/ 172 w 656"/>
                <a:gd name="T5" fmla="*/ 6 h 398"/>
                <a:gd name="T6" fmla="*/ 569 w 656"/>
                <a:gd name="T7" fmla="*/ 145 h 398"/>
                <a:gd name="T8" fmla="*/ 593 w 656"/>
                <a:gd name="T9" fmla="*/ 156 h 398"/>
                <a:gd name="T10" fmla="*/ 614 w 656"/>
                <a:gd name="T11" fmla="*/ 172 h 398"/>
                <a:gd name="T12" fmla="*/ 631 w 656"/>
                <a:gd name="T13" fmla="*/ 190 h 398"/>
                <a:gd name="T14" fmla="*/ 643 w 656"/>
                <a:gd name="T15" fmla="*/ 211 h 398"/>
                <a:gd name="T16" fmla="*/ 652 w 656"/>
                <a:gd name="T17" fmla="*/ 234 h 398"/>
                <a:gd name="T18" fmla="*/ 656 w 656"/>
                <a:gd name="T19" fmla="*/ 260 h 398"/>
                <a:gd name="T20" fmla="*/ 655 w 656"/>
                <a:gd name="T21" fmla="*/ 285 h 398"/>
                <a:gd name="T22" fmla="*/ 649 w 656"/>
                <a:gd name="T23" fmla="*/ 311 h 398"/>
                <a:gd name="T24" fmla="*/ 639 w 656"/>
                <a:gd name="T25" fmla="*/ 333 h 398"/>
                <a:gd name="T26" fmla="*/ 625 w 656"/>
                <a:gd name="T27" fmla="*/ 351 h 398"/>
                <a:gd name="T28" fmla="*/ 609 w 656"/>
                <a:gd name="T29" fmla="*/ 368 h 398"/>
                <a:gd name="T30" fmla="*/ 591 w 656"/>
                <a:gd name="T31" fmla="*/ 381 h 398"/>
                <a:gd name="T32" fmla="*/ 571 w 656"/>
                <a:gd name="T33" fmla="*/ 390 h 398"/>
                <a:gd name="T34" fmla="*/ 549 w 656"/>
                <a:gd name="T35" fmla="*/ 397 h 398"/>
                <a:gd name="T36" fmla="*/ 526 w 656"/>
                <a:gd name="T37" fmla="*/ 398 h 398"/>
                <a:gd name="T38" fmla="*/ 505 w 656"/>
                <a:gd name="T39" fmla="*/ 397 h 398"/>
                <a:gd name="T40" fmla="*/ 484 w 656"/>
                <a:gd name="T41" fmla="*/ 391 h 398"/>
                <a:gd name="T42" fmla="*/ 87 w 656"/>
                <a:gd name="T43" fmla="*/ 252 h 398"/>
                <a:gd name="T44" fmla="*/ 63 w 656"/>
                <a:gd name="T45" fmla="*/ 241 h 398"/>
                <a:gd name="T46" fmla="*/ 42 w 656"/>
                <a:gd name="T47" fmla="*/ 226 h 398"/>
                <a:gd name="T48" fmla="*/ 25 w 656"/>
                <a:gd name="T49" fmla="*/ 207 h 398"/>
                <a:gd name="T50" fmla="*/ 13 w 656"/>
                <a:gd name="T51" fmla="*/ 186 h 398"/>
                <a:gd name="T52" fmla="*/ 4 w 656"/>
                <a:gd name="T53" fmla="*/ 162 h 398"/>
                <a:gd name="T54" fmla="*/ 0 w 656"/>
                <a:gd name="T55" fmla="*/ 138 h 398"/>
                <a:gd name="T56" fmla="*/ 1 w 656"/>
                <a:gd name="T57" fmla="*/ 112 h 398"/>
                <a:gd name="T58" fmla="*/ 7 w 656"/>
                <a:gd name="T59" fmla="*/ 87 h 398"/>
                <a:gd name="T60" fmla="*/ 18 w 656"/>
                <a:gd name="T61" fmla="*/ 63 h 398"/>
                <a:gd name="T62" fmla="*/ 33 w 656"/>
                <a:gd name="T63" fmla="*/ 43 h 398"/>
                <a:gd name="T64" fmla="*/ 52 w 656"/>
                <a:gd name="T65" fmla="*/ 26 h 398"/>
                <a:gd name="T66" fmla="*/ 73 w 656"/>
                <a:gd name="T67" fmla="*/ 13 h 398"/>
                <a:gd name="T68" fmla="*/ 96 w 656"/>
                <a:gd name="T69" fmla="*/ 3 h 398"/>
                <a:gd name="T70" fmla="*/ 121 w 656"/>
                <a:gd name="T71" fmla="*/ 0 h 3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656" h="398">
                  <a:moveTo>
                    <a:pt x="121" y="0"/>
                  </a:moveTo>
                  <a:lnTo>
                    <a:pt x="147" y="0"/>
                  </a:lnTo>
                  <a:lnTo>
                    <a:pt x="172" y="6"/>
                  </a:lnTo>
                  <a:lnTo>
                    <a:pt x="569" y="145"/>
                  </a:lnTo>
                  <a:lnTo>
                    <a:pt x="593" y="156"/>
                  </a:lnTo>
                  <a:lnTo>
                    <a:pt x="614" y="172"/>
                  </a:lnTo>
                  <a:lnTo>
                    <a:pt x="631" y="190"/>
                  </a:lnTo>
                  <a:lnTo>
                    <a:pt x="643" y="211"/>
                  </a:lnTo>
                  <a:lnTo>
                    <a:pt x="652" y="234"/>
                  </a:lnTo>
                  <a:lnTo>
                    <a:pt x="656" y="260"/>
                  </a:lnTo>
                  <a:lnTo>
                    <a:pt x="655" y="285"/>
                  </a:lnTo>
                  <a:lnTo>
                    <a:pt x="649" y="311"/>
                  </a:lnTo>
                  <a:lnTo>
                    <a:pt x="639" y="333"/>
                  </a:lnTo>
                  <a:lnTo>
                    <a:pt x="625" y="351"/>
                  </a:lnTo>
                  <a:lnTo>
                    <a:pt x="609" y="368"/>
                  </a:lnTo>
                  <a:lnTo>
                    <a:pt x="591" y="381"/>
                  </a:lnTo>
                  <a:lnTo>
                    <a:pt x="571" y="390"/>
                  </a:lnTo>
                  <a:lnTo>
                    <a:pt x="549" y="397"/>
                  </a:lnTo>
                  <a:lnTo>
                    <a:pt x="526" y="398"/>
                  </a:lnTo>
                  <a:lnTo>
                    <a:pt x="505" y="397"/>
                  </a:lnTo>
                  <a:lnTo>
                    <a:pt x="484" y="391"/>
                  </a:lnTo>
                  <a:lnTo>
                    <a:pt x="87" y="252"/>
                  </a:lnTo>
                  <a:lnTo>
                    <a:pt x="63" y="241"/>
                  </a:lnTo>
                  <a:lnTo>
                    <a:pt x="42" y="226"/>
                  </a:lnTo>
                  <a:lnTo>
                    <a:pt x="25" y="207"/>
                  </a:lnTo>
                  <a:lnTo>
                    <a:pt x="13" y="186"/>
                  </a:lnTo>
                  <a:lnTo>
                    <a:pt x="4" y="162"/>
                  </a:lnTo>
                  <a:lnTo>
                    <a:pt x="0" y="138"/>
                  </a:lnTo>
                  <a:lnTo>
                    <a:pt x="1" y="112"/>
                  </a:lnTo>
                  <a:lnTo>
                    <a:pt x="7" y="87"/>
                  </a:lnTo>
                  <a:lnTo>
                    <a:pt x="18" y="63"/>
                  </a:lnTo>
                  <a:lnTo>
                    <a:pt x="33" y="43"/>
                  </a:lnTo>
                  <a:lnTo>
                    <a:pt x="52" y="26"/>
                  </a:lnTo>
                  <a:lnTo>
                    <a:pt x="73" y="13"/>
                  </a:lnTo>
                  <a:lnTo>
                    <a:pt x="96" y="3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59" name="Group 13">
            <a:extLst>
              <a:ext uri="{FF2B5EF4-FFF2-40B4-BE49-F238E27FC236}">
                <a16:creationId xmlns:a16="http://schemas.microsoft.com/office/drawing/2014/main" id="{9978CD11-6A42-49FF-B51C-759EF8EE012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90644" y="3200307"/>
            <a:ext cx="288825" cy="299567"/>
            <a:chOff x="689" y="85"/>
            <a:chExt cx="242" cy="251"/>
          </a:xfrm>
          <a:solidFill>
            <a:schemeClr val="accent1"/>
          </a:solidFill>
        </p:grpSpPr>
        <p:sp>
          <p:nvSpPr>
            <p:cNvPr id="60" name="Freeform 15">
              <a:extLst>
                <a:ext uri="{FF2B5EF4-FFF2-40B4-BE49-F238E27FC236}">
                  <a16:creationId xmlns:a16="http://schemas.microsoft.com/office/drawing/2014/main" id="{E35A2E22-E0EE-4E87-A3BB-4B453F0E9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" y="85"/>
              <a:ext cx="242" cy="62"/>
            </a:xfrm>
            <a:custGeom>
              <a:avLst/>
              <a:gdLst>
                <a:gd name="T0" fmla="*/ 442 w 2419"/>
                <a:gd name="T1" fmla="*/ 0 h 615"/>
                <a:gd name="T2" fmla="*/ 1977 w 2419"/>
                <a:gd name="T3" fmla="*/ 0 h 615"/>
                <a:gd name="T4" fmla="*/ 2011 w 2419"/>
                <a:gd name="T5" fmla="*/ 4 h 615"/>
                <a:gd name="T6" fmla="*/ 2043 w 2419"/>
                <a:gd name="T7" fmla="*/ 12 h 615"/>
                <a:gd name="T8" fmla="*/ 2072 w 2419"/>
                <a:gd name="T9" fmla="*/ 26 h 615"/>
                <a:gd name="T10" fmla="*/ 2098 w 2419"/>
                <a:gd name="T11" fmla="*/ 45 h 615"/>
                <a:gd name="T12" fmla="*/ 2121 w 2419"/>
                <a:gd name="T13" fmla="*/ 68 h 615"/>
                <a:gd name="T14" fmla="*/ 2140 w 2419"/>
                <a:gd name="T15" fmla="*/ 94 h 615"/>
                <a:gd name="T16" fmla="*/ 2154 w 2419"/>
                <a:gd name="T17" fmla="*/ 123 h 615"/>
                <a:gd name="T18" fmla="*/ 2163 w 2419"/>
                <a:gd name="T19" fmla="*/ 155 h 615"/>
                <a:gd name="T20" fmla="*/ 2166 w 2419"/>
                <a:gd name="T21" fmla="*/ 190 h 615"/>
                <a:gd name="T22" fmla="*/ 2166 w 2419"/>
                <a:gd name="T23" fmla="*/ 277 h 615"/>
                <a:gd name="T24" fmla="*/ 2294 w 2419"/>
                <a:gd name="T25" fmla="*/ 277 h 615"/>
                <a:gd name="T26" fmla="*/ 2323 w 2419"/>
                <a:gd name="T27" fmla="*/ 280 h 615"/>
                <a:gd name="T28" fmla="*/ 2349 w 2419"/>
                <a:gd name="T29" fmla="*/ 290 h 615"/>
                <a:gd name="T30" fmla="*/ 2372 w 2419"/>
                <a:gd name="T31" fmla="*/ 305 h 615"/>
                <a:gd name="T32" fmla="*/ 2392 w 2419"/>
                <a:gd name="T33" fmla="*/ 323 h 615"/>
                <a:gd name="T34" fmla="*/ 2407 w 2419"/>
                <a:gd name="T35" fmla="*/ 347 h 615"/>
                <a:gd name="T36" fmla="*/ 2416 w 2419"/>
                <a:gd name="T37" fmla="*/ 373 h 615"/>
                <a:gd name="T38" fmla="*/ 2419 w 2419"/>
                <a:gd name="T39" fmla="*/ 402 h 615"/>
                <a:gd name="T40" fmla="*/ 2419 w 2419"/>
                <a:gd name="T41" fmla="*/ 568 h 615"/>
                <a:gd name="T42" fmla="*/ 2417 w 2419"/>
                <a:gd name="T43" fmla="*/ 583 h 615"/>
                <a:gd name="T44" fmla="*/ 2410 w 2419"/>
                <a:gd name="T45" fmla="*/ 596 h 615"/>
                <a:gd name="T46" fmla="*/ 2400 w 2419"/>
                <a:gd name="T47" fmla="*/ 606 h 615"/>
                <a:gd name="T48" fmla="*/ 2387 w 2419"/>
                <a:gd name="T49" fmla="*/ 613 h 615"/>
                <a:gd name="T50" fmla="*/ 2372 w 2419"/>
                <a:gd name="T51" fmla="*/ 615 h 615"/>
                <a:gd name="T52" fmla="*/ 47 w 2419"/>
                <a:gd name="T53" fmla="*/ 615 h 615"/>
                <a:gd name="T54" fmla="*/ 31 w 2419"/>
                <a:gd name="T55" fmla="*/ 613 h 615"/>
                <a:gd name="T56" fmla="*/ 20 w 2419"/>
                <a:gd name="T57" fmla="*/ 606 h 615"/>
                <a:gd name="T58" fmla="*/ 9 w 2419"/>
                <a:gd name="T59" fmla="*/ 596 h 615"/>
                <a:gd name="T60" fmla="*/ 2 w 2419"/>
                <a:gd name="T61" fmla="*/ 583 h 615"/>
                <a:gd name="T62" fmla="*/ 0 w 2419"/>
                <a:gd name="T63" fmla="*/ 568 h 615"/>
                <a:gd name="T64" fmla="*/ 0 w 2419"/>
                <a:gd name="T65" fmla="*/ 402 h 615"/>
                <a:gd name="T66" fmla="*/ 3 w 2419"/>
                <a:gd name="T67" fmla="*/ 373 h 615"/>
                <a:gd name="T68" fmla="*/ 13 w 2419"/>
                <a:gd name="T69" fmla="*/ 347 h 615"/>
                <a:gd name="T70" fmla="*/ 27 w 2419"/>
                <a:gd name="T71" fmla="*/ 323 h 615"/>
                <a:gd name="T72" fmla="*/ 47 w 2419"/>
                <a:gd name="T73" fmla="*/ 305 h 615"/>
                <a:gd name="T74" fmla="*/ 70 w 2419"/>
                <a:gd name="T75" fmla="*/ 290 h 615"/>
                <a:gd name="T76" fmla="*/ 97 w 2419"/>
                <a:gd name="T77" fmla="*/ 280 h 615"/>
                <a:gd name="T78" fmla="*/ 125 w 2419"/>
                <a:gd name="T79" fmla="*/ 277 h 615"/>
                <a:gd name="T80" fmla="*/ 253 w 2419"/>
                <a:gd name="T81" fmla="*/ 277 h 615"/>
                <a:gd name="T82" fmla="*/ 253 w 2419"/>
                <a:gd name="T83" fmla="*/ 190 h 615"/>
                <a:gd name="T84" fmla="*/ 256 w 2419"/>
                <a:gd name="T85" fmla="*/ 155 h 615"/>
                <a:gd name="T86" fmla="*/ 265 w 2419"/>
                <a:gd name="T87" fmla="*/ 123 h 615"/>
                <a:gd name="T88" fmla="*/ 279 w 2419"/>
                <a:gd name="T89" fmla="*/ 94 h 615"/>
                <a:gd name="T90" fmla="*/ 298 w 2419"/>
                <a:gd name="T91" fmla="*/ 68 h 615"/>
                <a:gd name="T92" fmla="*/ 320 w 2419"/>
                <a:gd name="T93" fmla="*/ 45 h 615"/>
                <a:gd name="T94" fmla="*/ 346 w 2419"/>
                <a:gd name="T95" fmla="*/ 26 h 615"/>
                <a:gd name="T96" fmla="*/ 376 w 2419"/>
                <a:gd name="T97" fmla="*/ 12 h 615"/>
                <a:gd name="T98" fmla="*/ 408 w 2419"/>
                <a:gd name="T99" fmla="*/ 4 h 615"/>
                <a:gd name="T100" fmla="*/ 442 w 2419"/>
                <a:gd name="T101" fmla="*/ 0 h 6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419" h="615">
                  <a:moveTo>
                    <a:pt x="442" y="0"/>
                  </a:moveTo>
                  <a:lnTo>
                    <a:pt x="1977" y="0"/>
                  </a:lnTo>
                  <a:lnTo>
                    <a:pt x="2011" y="4"/>
                  </a:lnTo>
                  <a:lnTo>
                    <a:pt x="2043" y="12"/>
                  </a:lnTo>
                  <a:lnTo>
                    <a:pt x="2072" y="26"/>
                  </a:lnTo>
                  <a:lnTo>
                    <a:pt x="2098" y="45"/>
                  </a:lnTo>
                  <a:lnTo>
                    <a:pt x="2121" y="68"/>
                  </a:lnTo>
                  <a:lnTo>
                    <a:pt x="2140" y="94"/>
                  </a:lnTo>
                  <a:lnTo>
                    <a:pt x="2154" y="123"/>
                  </a:lnTo>
                  <a:lnTo>
                    <a:pt x="2163" y="155"/>
                  </a:lnTo>
                  <a:lnTo>
                    <a:pt x="2166" y="190"/>
                  </a:lnTo>
                  <a:lnTo>
                    <a:pt x="2166" y="277"/>
                  </a:lnTo>
                  <a:lnTo>
                    <a:pt x="2294" y="277"/>
                  </a:lnTo>
                  <a:lnTo>
                    <a:pt x="2323" y="280"/>
                  </a:lnTo>
                  <a:lnTo>
                    <a:pt x="2349" y="290"/>
                  </a:lnTo>
                  <a:lnTo>
                    <a:pt x="2372" y="305"/>
                  </a:lnTo>
                  <a:lnTo>
                    <a:pt x="2392" y="323"/>
                  </a:lnTo>
                  <a:lnTo>
                    <a:pt x="2407" y="347"/>
                  </a:lnTo>
                  <a:lnTo>
                    <a:pt x="2416" y="373"/>
                  </a:lnTo>
                  <a:lnTo>
                    <a:pt x="2419" y="402"/>
                  </a:lnTo>
                  <a:lnTo>
                    <a:pt x="2419" y="568"/>
                  </a:lnTo>
                  <a:lnTo>
                    <a:pt x="2417" y="583"/>
                  </a:lnTo>
                  <a:lnTo>
                    <a:pt x="2410" y="596"/>
                  </a:lnTo>
                  <a:lnTo>
                    <a:pt x="2400" y="606"/>
                  </a:lnTo>
                  <a:lnTo>
                    <a:pt x="2387" y="613"/>
                  </a:lnTo>
                  <a:lnTo>
                    <a:pt x="2372" y="615"/>
                  </a:lnTo>
                  <a:lnTo>
                    <a:pt x="47" y="615"/>
                  </a:lnTo>
                  <a:lnTo>
                    <a:pt x="31" y="613"/>
                  </a:lnTo>
                  <a:lnTo>
                    <a:pt x="20" y="606"/>
                  </a:lnTo>
                  <a:lnTo>
                    <a:pt x="9" y="596"/>
                  </a:lnTo>
                  <a:lnTo>
                    <a:pt x="2" y="583"/>
                  </a:lnTo>
                  <a:lnTo>
                    <a:pt x="0" y="568"/>
                  </a:lnTo>
                  <a:lnTo>
                    <a:pt x="0" y="402"/>
                  </a:lnTo>
                  <a:lnTo>
                    <a:pt x="3" y="373"/>
                  </a:lnTo>
                  <a:lnTo>
                    <a:pt x="13" y="347"/>
                  </a:lnTo>
                  <a:lnTo>
                    <a:pt x="27" y="323"/>
                  </a:lnTo>
                  <a:lnTo>
                    <a:pt x="47" y="305"/>
                  </a:lnTo>
                  <a:lnTo>
                    <a:pt x="70" y="290"/>
                  </a:lnTo>
                  <a:lnTo>
                    <a:pt x="97" y="280"/>
                  </a:lnTo>
                  <a:lnTo>
                    <a:pt x="125" y="277"/>
                  </a:lnTo>
                  <a:lnTo>
                    <a:pt x="253" y="277"/>
                  </a:lnTo>
                  <a:lnTo>
                    <a:pt x="253" y="190"/>
                  </a:lnTo>
                  <a:lnTo>
                    <a:pt x="256" y="155"/>
                  </a:lnTo>
                  <a:lnTo>
                    <a:pt x="265" y="123"/>
                  </a:lnTo>
                  <a:lnTo>
                    <a:pt x="279" y="94"/>
                  </a:lnTo>
                  <a:lnTo>
                    <a:pt x="298" y="68"/>
                  </a:lnTo>
                  <a:lnTo>
                    <a:pt x="320" y="45"/>
                  </a:lnTo>
                  <a:lnTo>
                    <a:pt x="346" y="26"/>
                  </a:lnTo>
                  <a:lnTo>
                    <a:pt x="376" y="12"/>
                  </a:lnTo>
                  <a:lnTo>
                    <a:pt x="408" y="4"/>
                  </a:lnTo>
                  <a:lnTo>
                    <a:pt x="4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1" name="Freeform 17">
              <a:extLst>
                <a:ext uri="{FF2B5EF4-FFF2-40B4-BE49-F238E27FC236}">
                  <a16:creationId xmlns:a16="http://schemas.microsoft.com/office/drawing/2014/main" id="{6B754A33-675C-466B-AF2E-8BDDB0E42F4F}"/>
                </a:ext>
              </a:extLst>
            </p:cNvPr>
            <p:cNvSpPr>
              <a:spLocks/>
            </p:cNvSpPr>
            <p:nvPr/>
          </p:nvSpPr>
          <p:spPr bwMode="auto">
            <a:xfrm>
              <a:off x="708" y="161"/>
              <a:ext cx="204" cy="69"/>
            </a:xfrm>
            <a:custGeom>
              <a:avLst/>
              <a:gdLst>
                <a:gd name="T0" fmla="*/ 0 w 2035"/>
                <a:gd name="T1" fmla="*/ 0 h 687"/>
                <a:gd name="T2" fmla="*/ 2035 w 2035"/>
                <a:gd name="T3" fmla="*/ 0 h 687"/>
                <a:gd name="T4" fmla="*/ 1975 w 2035"/>
                <a:gd name="T5" fmla="*/ 687 h 687"/>
                <a:gd name="T6" fmla="*/ 1943 w 2035"/>
                <a:gd name="T7" fmla="*/ 676 h 687"/>
                <a:gd name="T8" fmla="*/ 1910 w 2035"/>
                <a:gd name="T9" fmla="*/ 669 h 687"/>
                <a:gd name="T10" fmla="*/ 1876 w 2035"/>
                <a:gd name="T11" fmla="*/ 667 h 687"/>
                <a:gd name="T12" fmla="*/ 1738 w 2035"/>
                <a:gd name="T13" fmla="*/ 667 h 687"/>
                <a:gd name="T14" fmla="*/ 1776 w 2035"/>
                <a:gd name="T15" fmla="*/ 238 h 687"/>
                <a:gd name="T16" fmla="*/ 260 w 2035"/>
                <a:gd name="T17" fmla="*/ 238 h 687"/>
                <a:gd name="T18" fmla="*/ 297 w 2035"/>
                <a:gd name="T19" fmla="*/ 667 h 687"/>
                <a:gd name="T20" fmla="*/ 161 w 2035"/>
                <a:gd name="T21" fmla="*/ 667 h 687"/>
                <a:gd name="T22" fmla="*/ 126 w 2035"/>
                <a:gd name="T23" fmla="*/ 669 h 687"/>
                <a:gd name="T24" fmla="*/ 93 w 2035"/>
                <a:gd name="T25" fmla="*/ 676 h 687"/>
                <a:gd name="T26" fmla="*/ 60 w 2035"/>
                <a:gd name="T27" fmla="*/ 687 h 687"/>
                <a:gd name="T28" fmla="*/ 0 w 2035"/>
                <a:gd name="T29" fmla="*/ 0 h 6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5" h="687">
                  <a:moveTo>
                    <a:pt x="0" y="0"/>
                  </a:moveTo>
                  <a:lnTo>
                    <a:pt x="2035" y="0"/>
                  </a:lnTo>
                  <a:lnTo>
                    <a:pt x="1975" y="687"/>
                  </a:lnTo>
                  <a:lnTo>
                    <a:pt x="1943" y="676"/>
                  </a:lnTo>
                  <a:lnTo>
                    <a:pt x="1910" y="669"/>
                  </a:lnTo>
                  <a:lnTo>
                    <a:pt x="1876" y="667"/>
                  </a:lnTo>
                  <a:lnTo>
                    <a:pt x="1738" y="667"/>
                  </a:lnTo>
                  <a:lnTo>
                    <a:pt x="1776" y="238"/>
                  </a:lnTo>
                  <a:lnTo>
                    <a:pt x="260" y="238"/>
                  </a:lnTo>
                  <a:lnTo>
                    <a:pt x="297" y="667"/>
                  </a:lnTo>
                  <a:lnTo>
                    <a:pt x="161" y="667"/>
                  </a:lnTo>
                  <a:lnTo>
                    <a:pt x="126" y="669"/>
                  </a:lnTo>
                  <a:lnTo>
                    <a:pt x="93" y="676"/>
                  </a:lnTo>
                  <a:lnTo>
                    <a:pt x="60" y="6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2" name="Freeform 18">
              <a:extLst>
                <a:ext uri="{FF2B5EF4-FFF2-40B4-BE49-F238E27FC236}">
                  <a16:creationId xmlns:a16="http://schemas.microsoft.com/office/drawing/2014/main" id="{1E325BD5-8108-4F42-8C97-E4064ED0D94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6" y="246"/>
              <a:ext cx="188" cy="90"/>
            </a:xfrm>
            <a:custGeom>
              <a:avLst/>
              <a:gdLst>
                <a:gd name="T0" fmla="*/ 1010 w 1873"/>
                <a:gd name="T1" fmla="*/ 86 h 896"/>
                <a:gd name="T2" fmla="*/ 932 w 1873"/>
                <a:gd name="T3" fmla="*/ 99 h 896"/>
                <a:gd name="T4" fmla="*/ 852 w 1873"/>
                <a:gd name="T5" fmla="*/ 129 h 896"/>
                <a:gd name="T6" fmla="*/ 774 w 1873"/>
                <a:gd name="T7" fmla="*/ 175 h 896"/>
                <a:gd name="T8" fmla="*/ 701 w 1873"/>
                <a:gd name="T9" fmla="*/ 237 h 896"/>
                <a:gd name="T10" fmla="*/ 638 w 1873"/>
                <a:gd name="T11" fmla="*/ 311 h 896"/>
                <a:gd name="T12" fmla="*/ 593 w 1873"/>
                <a:gd name="T13" fmla="*/ 389 h 896"/>
                <a:gd name="T14" fmla="*/ 562 w 1873"/>
                <a:gd name="T15" fmla="*/ 469 h 896"/>
                <a:gd name="T16" fmla="*/ 549 w 1873"/>
                <a:gd name="T17" fmla="*/ 547 h 896"/>
                <a:gd name="T18" fmla="*/ 554 w 1873"/>
                <a:gd name="T19" fmla="*/ 621 h 896"/>
                <a:gd name="T20" fmla="*/ 575 w 1873"/>
                <a:gd name="T21" fmla="*/ 688 h 896"/>
                <a:gd name="T22" fmla="*/ 617 w 1873"/>
                <a:gd name="T23" fmla="*/ 744 h 896"/>
                <a:gd name="T24" fmla="*/ 672 w 1873"/>
                <a:gd name="T25" fmla="*/ 784 h 896"/>
                <a:gd name="T26" fmla="*/ 738 w 1873"/>
                <a:gd name="T27" fmla="*/ 806 h 896"/>
                <a:gd name="T28" fmla="*/ 813 w 1873"/>
                <a:gd name="T29" fmla="*/ 810 h 896"/>
                <a:gd name="T30" fmla="*/ 891 w 1873"/>
                <a:gd name="T31" fmla="*/ 797 h 896"/>
                <a:gd name="T32" fmla="*/ 971 w 1873"/>
                <a:gd name="T33" fmla="*/ 767 h 896"/>
                <a:gd name="T34" fmla="*/ 1048 w 1873"/>
                <a:gd name="T35" fmla="*/ 721 h 896"/>
                <a:gd name="T36" fmla="*/ 1122 w 1873"/>
                <a:gd name="T37" fmla="*/ 659 h 896"/>
                <a:gd name="T38" fmla="*/ 1184 w 1873"/>
                <a:gd name="T39" fmla="*/ 585 h 896"/>
                <a:gd name="T40" fmla="*/ 1230 w 1873"/>
                <a:gd name="T41" fmla="*/ 508 h 896"/>
                <a:gd name="T42" fmla="*/ 1260 w 1873"/>
                <a:gd name="T43" fmla="*/ 428 h 896"/>
                <a:gd name="T44" fmla="*/ 1273 w 1873"/>
                <a:gd name="T45" fmla="*/ 349 h 896"/>
                <a:gd name="T46" fmla="*/ 1268 w 1873"/>
                <a:gd name="T47" fmla="*/ 275 h 896"/>
                <a:gd name="T48" fmla="*/ 1247 w 1873"/>
                <a:gd name="T49" fmla="*/ 209 h 896"/>
                <a:gd name="T50" fmla="*/ 1206 w 1873"/>
                <a:gd name="T51" fmla="*/ 153 h 896"/>
                <a:gd name="T52" fmla="*/ 1150 w 1873"/>
                <a:gd name="T53" fmla="*/ 112 h 896"/>
                <a:gd name="T54" fmla="*/ 1084 w 1873"/>
                <a:gd name="T55" fmla="*/ 90 h 896"/>
                <a:gd name="T56" fmla="*/ 80 w 1873"/>
                <a:gd name="T57" fmla="*/ 0 h 896"/>
                <a:gd name="T58" fmla="*/ 1811 w 1873"/>
                <a:gd name="T59" fmla="*/ 2 h 896"/>
                <a:gd name="T60" fmla="*/ 1842 w 1873"/>
                <a:gd name="T61" fmla="*/ 15 h 896"/>
                <a:gd name="T62" fmla="*/ 1865 w 1873"/>
                <a:gd name="T63" fmla="*/ 41 h 896"/>
                <a:gd name="T64" fmla="*/ 1873 w 1873"/>
                <a:gd name="T65" fmla="*/ 76 h 896"/>
                <a:gd name="T66" fmla="*/ 1793 w 1873"/>
                <a:gd name="T67" fmla="*/ 825 h 896"/>
                <a:gd name="T68" fmla="*/ 1780 w 1873"/>
                <a:gd name="T69" fmla="*/ 862 h 896"/>
                <a:gd name="T70" fmla="*/ 1752 w 1873"/>
                <a:gd name="T71" fmla="*/ 887 h 896"/>
                <a:gd name="T72" fmla="*/ 1714 w 1873"/>
                <a:gd name="T73" fmla="*/ 896 h 896"/>
                <a:gd name="T74" fmla="*/ 141 w 1873"/>
                <a:gd name="T75" fmla="*/ 894 h 896"/>
                <a:gd name="T76" fmla="*/ 107 w 1873"/>
                <a:gd name="T77" fmla="*/ 876 h 896"/>
                <a:gd name="T78" fmla="*/ 85 w 1873"/>
                <a:gd name="T79" fmla="*/ 844 h 896"/>
                <a:gd name="T80" fmla="*/ 7 w 1873"/>
                <a:gd name="T81" fmla="*/ 157 h 896"/>
                <a:gd name="T82" fmla="*/ 0 w 1873"/>
                <a:gd name="T83" fmla="*/ 87 h 896"/>
                <a:gd name="T84" fmla="*/ 1 w 1873"/>
                <a:gd name="T85" fmla="*/ 82 h 896"/>
                <a:gd name="T86" fmla="*/ 8 w 1873"/>
                <a:gd name="T87" fmla="*/ 43 h 896"/>
                <a:gd name="T88" fmla="*/ 32 w 1873"/>
                <a:gd name="T89" fmla="*/ 15 h 896"/>
                <a:gd name="T90" fmla="*/ 63 w 1873"/>
                <a:gd name="T91" fmla="*/ 2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873" h="896">
                  <a:moveTo>
                    <a:pt x="1048" y="86"/>
                  </a:moveTo>
                  <a:lnTo>
                    <a:pt x="1010" y="86"/>
                  </a:lnTo>
                  <a:lnTo>
                    <a:pt x="971" y="90"/>
                  </a:lnTo>
                  <a:lnTo>
                    <a:pt x="932" y="99"/>
                  </a:lnTo>
                  <a:lnTo>
                    <a:pt x="891" y="112"/>
                  </a:lnTo>
                  <a:lnTo>
                    <a:pt x="852" y="129"/>
                  </a:lnTo>
                  <a:lnTo>
                    <a:pt x="812" y="150"/>
                  </a:lnTo>
                  <a:lnTo>
                    <a:pt x="774" y="175"/>
                  </a:lnTo>
                  <a:lnTo>
                    <a:pt x="737" y="204"/>
                  </a:lnTo>
                  <a:lnTo>
                    <a:pt x="701" y="237"/>
                  </a:lnTo>
                  <a:lnTo>
                    <a:pt x="668" y="273"/>
                  </a:lnTo>
                  <a:lnTo>
                    <a:pt x="638" y="311"/>
                  </a:lnTo>
                  <a:lnTo>
                    <a:pt x="613" y="349"/>
                  </a:lnTo>
                  <a:lnTo>
                    <a:pt x="593" y="389"/>
                  </a:lnTo>
                  <a:lnTo>
                    <a:pt x="575" y="429"/>
                  </a:lnTo>
                  <a:lnTo>
                    <a:pt x="562" y="469"/>
                  </a:lnTo>
                  <a:lnTo>
                    <a:pt x="554" y="508"/>
                  </a:lnTo>
                  <a:lnTo>
                    <a:pt x="549" y="547"/>
                  </a:lnTo>
                  <a:lnTo>
                    <a:pt x="549" y="584"/>
                  </a:lnTo>
                  <a:lnTo>
                    <a:pt x="554" y="621"/>
                  </a:lnTo>
                  <a:lnTo>
                    <a:pt x="562" y="655"/>
                  </a:lnTo>
                  <a:lnTo>
                    <a:pt x="575" y="688"/>
                  </a:lnTo>
                  <a:lnTo>
                    <a:pt x="594" y="717"/>
                  </a:lnTo>
                  <a:lnTo>
                    <a:pt x="617" y="744"/>
                  </a:lnTo>
                  <a:lnTo>
                    <a:pt x="643" y="766"/>
                  </a:lnTo>
                  <a:lnTo>
                    <a:pt x="672" y="784"/>
                  </a:lnTo>
                  <a:lnTo>
                    <a:pt x="705" y="797"/>
                  </a:lnTo>
                  <a:lnTo>
                    <a:pt x="738" y="806"/>
                  </a:lnTo>
                  <a:lnTo>
                    <a:pt x="775" y="810"/>
                  </a:lnTo>
                  <a:lnTo>
                    <a:pt x="813" y="810"/>
                  </a:lnTo>
                  <a:lnTo>
                    <a:pt x="851" y="806"/>
                  </a:lnTo>
                  <a:lnTo>
                    <a:pt x="891" y="797"/>
                  </a:lnTo>
                  <a:lnTo>
                    <a:pt x="930" y="784"/>
                  </a:lnTo>
                  <a:lnTo>
                    <a:pt x="971" y="767"/>
                  </a:lnTo>
                  <a:lnTo>
                    <a:pt x="1010" y="746"/>
                  </a:lnTo>
                  <a:lnTo>
                    <a:pt x="1048" y="721"/>
                  </a:lnTo>
                  <a:lnTo>
                    <a:pt x="1086" y="692"/>
                  </a:lnTo>
                  <a:lnTo>
                    <a:pt x="1122" y="659"/>
                  </a:lnTo>
                  <a:lnTo>
                    <a:pt x="1154" y="623"/>
                  </a:lnTo>
                  <a:lnTo>
                    <a:pt x="1184" y="585"/>
                  </a:lnTo>
                  <a:lnTo>
                    <a:pt x="1209" y="547"/>
                  </a:lnTo>
                  <a:lnTo>
                    <a:pt x="1230" y="508"/>
                  </a:lnTo>
                  <a:lnTo>
                    <a:pt x="1247" y="468"/>
                  </a:lnTo>
                  <a:lnTo>
                    <a:pt x="1260" y="428"/>
                  </a:lnTo>
                  <a:lnTo>
                    <a:pt x="1268" y="388"/>
                  </a:lnTo>
                  <a:lnTo>
                    <a:pt x="1273" y="349"/>
                  </a:lnTo>
                  <a:lnTo>
                    <a:pt x="1273" y="312"/>
                  </a:lnTo>
                  <a:lnTo>
                    <a:pt x="1268" y="275"/>
                  </a:lnTo>
                  <a:lnTo>
                    <a:pt x="1260" y="241"/>
                  </a:lnTo>
                  <a:lnTo>
                    <a:pt x="1247" y="209"/>
                  </a:lnTo>
                  <a:lnTo>
                    <a:pt x="1228" y="179"/>
                  </a:lnTo>
                  <a:lnTo>
                    <a:pt x="1206" y="153"/>
                  </a:lnTo>
                  <a:lnTo>
                    <a:pt x="1179" y="131"/>
                  </a:lnTo>
                  <a:lnTo>
                    <a:pt x="1150" y="112"/>
                  </a:lnTo>
                  <a:lnTo>
                    <a:pt x="1118" y="99"/>
                  </a:lnTo>
                  <a:lnTo>
                    <a:pt x="1084" y="90"/>
                  </a:lnTo>
                  <a:lnTo>
                    <a:pt x="1048" y="86"/>
                  </a:lnTo>
                  <a:close/>
                  <a:moveTo>
                    <a:pt x="80" y="0"/>
                  </a:moveTo>
                  <a:lnTo>
                    <a:pt x="1795" y="0"/>
                  </a:lnTo>
                  <a:lnTo>
                    <a:pt x="1811" y="2"/>
                  </a:lnTo>
                  <a:lnTo>
                    <a:pt x="1828" y="8"/>
                  </a:lnTo>
                  <a:lnTo>
                    <a:pt x="1842" y="15"/>
                  </a:lnTo>
                  <a:lnTo>
                    <a:pt x="1855" y="27"/>
                  </a:lnTo>
                  <a:lnTo>
                    <a:pt x="1865" y="41"/>
                  </a:lnTo>
                  <a:lnTo>
                    <a:pt x="1871" y="59"/>
                  </a:lnTo>
                  <a:lnTo>
                    <a:pt x="1873" y="76"/>
                  </a:lnTo>
                  <a:lnTo>
                    <a:pt x="1862" y="200"/>
                  </a:lnTo>
                  <a:lnTo>
                    <a:pt x="1793" y="825"/>
                  </a:lnTo>
                  <a:lnTo>
                    <a:pt x="1789" y="844"/>
                  </a:lnTo>
                  <a:lnTo>
                    <a:pt x="1780" y="862"/>
                  </a:lnTo>
                  <a:lnTo>
                    <a:pt x="1767" y="876"/>
                  </a:lnTo>
                  <a:lnTo>
                    <a:pt x="1752" y="887"/>
                  </a:lnTo>
                  <a:lnTo>
                    <a:pt x="1733" y="894"/>
                  </a:lnTo>
                  <a:lnTo>
                    <a:pt x="1714" y="896"/>
                  </a:lnTo>
                  <a:lnTo>
                    <a:pt x="160" y="896"/>
                  </a:lnTo>
                  <a:lnTo>
                    <a:pt x="141" y="894"/>
                  </a:lnTo>
                  <a:lnTo>
                    <a:pt x="122" y="887"/>
                  </a:lnTo>
                  <a:lnTo>
                    <a:pt x="107" y="876"/>
                  </a:lnTo>
                  <a:lnTo>
                    <a:pt x="94" y="862"/>
                  </a:lnTo>
                  <a:lnTo>
                    <a:pt x="85" y="844"/>
                  </a:lnTo>
                  <a:lnTo>
                    <a:pt x="81" y="825"/>
                  </a:lnTo>
                  <a:lnTo>
                    <a:pt x="7" y="157"/>
                  </a:lnTo>
                  <a:lnTo>
                    <a:pt x="0" y="89"/>
                  </a:lnTo>
                  <a:lnTo>
                    <a:pt x="0" y="87"/>
                  </a:lnTo>
                  <a:lnTo>
                    <a:pt x="1" y="84"/>
                  </a:lnTo>
                  <a:lnTo>
                    <a:pt x="1" y="82"/>
                  </a:lnTo>
                  <a:lnTo>
                    <a:pt x="3" y="62"/>
                  </a:lnTo>
                  <a:lnTo>
                    <a:pt x="8" y="43"/>
                  </a:lnTo>
                  <a:lnTo>
                    <a:pt x="19" y="27"/>
                  </a:lnTo>
                  <a:lnTo>
                    <a:pt x="32" y="15"/>
                  </a:lnTo>
                  <a:lnTo>
                    <a:pt x="46" y="8"/>
                  </a:lnTo>
                  <a:lnTo>
                    <a:pt x="63" y="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3" name="Freeform 19">
              <a:extLst>
                <a:ext uri="{FF2B5EF4-FFF2-40B4-BE49-F238E27FC236}">
                  <a16:creationId xmlns:a16="http://schemas.microsoft.com/office/drawing/2014/main" id="{44825CAD-1678-4D70-9C68-DA329AEC180D}"/>
                </a:ext>
              </a:extLst>
            </p:cNvPr>
            <p:cNvSpPr>
              <a:spLocks/>
            </p:cNvSpPr>
            <p:nvPr/>
          </p:nvSpPr>
          <p:spPr bwMode="auto">
            <a:xfrm>
              <a:off x="781" y="264"/>
              <a:ext cx="53" cy="53"/>
            </a:xfrm>
            <a:custGeom>
              <a:avLst/>
              <a:gdLst>
                <a:gd name="T0" fmla="*/ 470 w 530"/>
                <a:gd name="T1" fmla="*/ 0 h 531"/>
                <a:gd name="T2" fmla="*/ 486 w 530"/>
                <a:gd name="T3" fmla="*/ 2 h 531"/>
                <a:gd name="T4" fmla="*/ 500 w 530"/>
                <a:gd name="T5" fmla="*/ 7 h 531"/>
                <a:gd name="T6" fmla="*/ 512 w 530"/>
                <a:gd name="T7" fmla="*/ 17 h 531"/>
                <a:gd name="T8" fmla="*/ 521 w 530"/>
                <a:gd name="T9" fmla="*/ 29 h 531"/>
                <a:gd name="T10" fmla="*/ 528 w 530"/>
                <a:gd name="T11" fmla="*/ 43 h 531"/>
                <a:gd name="T12" fmla="*/ 530 w 530"/>
                <a:gd name="T13" fmla="*/ 59 h 531"/>
                <a:gd name="T14" fmla="*/ 528 w 530"/>
                <a:gd name="T15" fmla="*/ 75 h 531"/>
                <a:gd name="T16" fmla="*/ 522 w 530"/>
                <a:gd name="T17" fmla="*/ 89 h 531"/>
                <a:gd name="T18" fmla="*/ 514 w 530"/>
                <a:gd name="T19" fmla="*/ 101 h 531"/>
                <a:gd name="T20" fmla="*/ 501 w 530"/>
                <a:gd name="T21" fmla="*/ 111 h 531"/>
                <a:gd name="T22" fmla="*/ 487 w 530"/>
                <a:gd name="T23" fmla="*/ 117 h 531"/>
                <a:gd name="T24" fmla="*/ 451 w 530"/>
                <a:gd name="T25" fmla="*/ 130 h 531"/>
                <a:gd name="T26" fmla="*/ 417 w 530"/>
                <a:gd name="T27" fmla="*/ 149 h 531"/>
                <a:gd name="T28" fmla="*/ 387 w 530"/>
                <a:gd name="T29" fmla="*/ 172 h 531"/>
                <a:gd name="T30" fmla="*/ 360 w 530"/>
                <a:gd name="T31" fmla="*/ 199 h 531"/>
                <a:gd name="T32" fmla="*/ 338 w 530"/>
                <a:gd name="T33" fmla="*/ 229 h 531"/>
                <a:gd name="T34" fmla="*/ 319 w 530"/>
                <a:gd name="T35" fmla="*/ 263 h 531"/>
                <a:gd name="T36" fmla="*/ 306 w 530"/>
                <a:gd name="T37" fmla="*/ 300 h 531"/>
                <a:gd name="T38" fmla="*/ 294 w 530"/>
                <a:gd name="T39" fmla="*/ 336 h 531"/>
                <a:gd name="T40" fmla="*/ 278 w 530"/>
                <a:gd name="T41" fmla="*/ 370 h 531"/>
                <a:gd name="T42" fmla="*/ 257 w 530"/>
                <a:gd name="T43" fmla="*/ 401 h 531"/>
                <a:gd name="T44" fmla="*/ 232 w 530"/>
                <a:gd name="T45" fmla="*/ 429 h 531"/>
                <a:gd name="T46" fmla="*/ 204 w 530"/>
                <a:gd name="T47" fmla="*/ 454 h 531"/>
                <a:gd name="T48" fmla="*/ 173 w 530"/>
                <a:gd name="T49" fmla="*/ 475 h 531"/>
                <a:gd name="T50" fmla="*/ 89 w 530"/>
                <a:gd name="T51" fmla="*/ 523 h 531"/>
                <a:gd name="T52" fmla="*/ 75 w 530"/>
                <a:gd name="T53" fmla="*/ 528 h 531"/>
                <a:gd name="T54" fmla="*/ 60 w 530"/>
                <a:gd name="T55" fmla="*/ 531 h 531"/>
                <a:gd name="T56" fmla="*/ 45 w 530"/>
                <a:gd name="T57" fmla="*/ 528 h 531"/>
                <a:gd name="T58" fmla="*/ 30 w 530"/>
                <a:gd name="T59" fmla="*/ 523 h 531"/>
                <a:gd name="T60" fmla="*/ 18 w 530"/>
                <a:gd name="T61" fmla="*/ 513 h 531"/>
                <a:gd name="T62" fmla="*/ 8 w 530"/>
                <a:gd name="T63" fmla="*/ 500 h 531"/>
                <a:gd name="T64" fmla="*/ 2 w 530"/>
                <a:gd name="T65" fmla="*/ 486 h 531"/>
                <a:gd name="T66" fmla="*/ 0 w 530"/>
                <a:gd name="T67" fmla="*/ 471 h 531"/>
                <a:gd name="T68" fmla="*/ 2 w 530"/>
                <a:gd name="T69" fmla="*/ 455 h 531"/>
                <a:gd name="T70" fmla="*/ 9 w 530"/>
                <a:gd name="T71" fmla="*/ 441 h 531"/>
                <a:gd name="T72" fmla="*/ 17 w 530"/>
                <a:gd name="T73" fmla="*/ 429 h 531"/>
                <a:gd name="T74" fmla="*/ 30 w 530"/>
                <a:gd name="T75" fmla="*/ 420 h 531"/>
                <a:gd name="T76" fmla="*/ 114 w 530"/>
                <a:gd name="T77" fmla="*/ 372 h 531"/>
                <a:gd name="T78" fmla="*/ 136 w 530"/>
                <a:gd name="T79" fmla="*/ 356 h 531"/>
                <a:gd name="T80" fmla="*/ 154 w 530"/>
                <a:gd name="T81" fmla="*/ 338 h 531"/>
                <a:gd name="T82" fmla="*/ 171 w 530"/>
                <a:gd name="T83" fmla="*/ 317 h 531"/>
                <a:gd name="T84" fmla="*/ 184 w 530"/>
                <a:gd name="T85" fmla="*/ 294 h 531"/>
                <a:gd name="T86" fmla="*/ 192 w 530"/>
                <a:gd name="T87" fmla="*/ 269 h 531"/>
                <a:gd name="T88" fmla="*/ 205 w 530"/>
                <a:gd name="T89" fmla="*/ 228 h 531"/>
                <a:gd name="T90" fmla="*/ 224 w 530"/>
                <a:gd name="T91" fmla="*/ 188 h 531"/>
                <a:gd name="T92" fmla="*/ 247 w 530"/>
                <a:gd name="T93" fmla="*/ 151 h 531"/>
                <a:gd name="T94" fmla="*/ 274 w 530"/>
                <a:gd name="T95" fmla="*/ 117 h 531"/>
                <a:gd name="T96" fmla="*/ 303 w 530"/>
                <a:gd name="T97" fmla="*/ 86 h 531"/>
                <a:gd name="T98" fmla="*/ 337 w 530"/>
                <a:gd name="T99" fmla="*/ 58 h 531"/>
                <a:gd name="T100" fmla="*/ 374 w 530"/>
                <a:gd name="T101" fmla="*/ 36 h 531"/>
                <a:gd name="T102" fmla="*/ 413 w 530"/>
                <a:gd name="T103" fmla="*/ 17 h 531"/>
                <a:gd name="T104" fmla="*/ 454 w 530"/>
                <a:gd name="T105" fmla="*/ 2 h 531"/>
                <a:gd name="T106" fmla="*/ 470 w 530"/>
                <a:gd name="T10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530" h="531">
                  <a:moveTo>
                    <a:pt x="470" y="0"/>
                  </a:moveTo>
                  <a:lnTo>
                    <a:pt x="486" y="2"/>
                  </a:lnTo>
                  <a:lnTo>
                    <a:pt x="500" y="7"/>
                  </a:lnTo>
                  <a:lnTo>
                    <a:pt x="512" y="17"/>
                  </a:lnTo>
                  <a:lnTo>
                    <a:pt x="521" y="29"/>
                  </a:lnTo>
                  <a:lnTo>
                    <a:pt x="528" y="43"/>
                  </a:lnTo>
                  <a:lnTo>
                    <a:pt x="530" y="59"/>
                  </a:lnTo>
                  <a:lnTo>
                    <a:pt x="528" y="75"/>
                  </a:lnTo>
                  <a:lnTo>
                    <a:pt x="522" y="89"/>
                  </a:lnTo>
                  <a:lnTo>
                    <a:pt x="514" y="101"/>
                  </a:lnTo>
                  <a:lnTo>
                    <a:pt x="501" y="111"/>
                  </a:lnTo>
                  <a:lnTo>
                    <a:pt x="487" y="117"/>
                  </a:lnTo>
                  <a:lnTo>
                    <a:pt x="451" y="130"/>
                  </a:lnTo>
                  <a:lnTo>
                    <a:pt x="417" y="149"/>
                  </a:lnTo>
                  <a:lnTo>
                    <a:pt x="387" y="172"/>
                  </a:lnTo>
                  <a:lnTo>
                    <a:pt x="360" y="199"/>
                  </a:lnTo>
                  <a:lnTo>
                    <a:pt x="338" y="229"/>
                  </a:lnTo>
                  <a:lnTo>
                    <a:pt x="319" y="263"/>
                  </a:lnTo>
                  <a:lnTo>
                    <a:pt x="306" y="300"/>
                  </a:lnTo>
                  <a:lnTo>
                    <a:pt x="294" y="336"/>
                  </a:lnTo>
                  <a:lnTo>
                    <a:pt x="278" y="370"/>
                  </a:lnTo>
                  <a:lnTo>
                    <a:pt x="257" y="401"/>
                  </a:lnTo>
                  <a:lnTo>
                    <a:pt x="232" y="429"/>
                  </a:lnTo>
                  <a:lnTo>
                    <a:pt x="204" y="454"/>
                  </a:lnTo>
                  <a:lnTo>
                    <a:pt x="173" y="475"/>
                  </a:lnTo>
                  <a:lnTo>
                    <a:pt x="89" y="523"/>
                  </a:lnTo>
                  <a:lnTo>
                    <a:pt x="75" y="528"/>
                  </a:lnTo>
                  <a:lnTo>
                    <a:pt x="60" y="531"/>
                  </a:lnTo>
                  <a:lnTo>
                    <a:pt x="45" y="528"/>
                  </a:lnTo>
                  <a:lnTo>
                    <a:pt x="30" y="523"/>
                  </a:lnTo>
                  <a:lnTo>
                    <a:pt x="18" y="513"/>
                  </a:lnTo>
                  <a:lnTo>
                    <a:pt x="8" y="500"/>
                  </a:lnTo>
                  <a:lnTo>
                    <a:pt x="2" y="486"/>
                  </a:lnTo>
                  <a:lnTo>
                    <a:pt x="0" y="471"/>
                  </a:lnTo>
                  <a:lnTo>
                    <a:pt x="2" y="455"/>
                  </a:lnTo>
                  <a:lnTo>
                    <a:pt x="9" y="441"/>
                  </a:lnTo>
                  <a:lnTo>
                    <a:pt x="17" y="429"/>
                  </a:lnTo>
                  <a:lnTo>
                    <a:pt x="30" y="420"/>
                  </a:lnTo>
                  <a:lnTo>
                    <a:pt x="114" y="372"/>
                  </a:lnTo>
                  <a:lnTo>
                    <a:pt x="136" y="356"/>
                  </a:lnTo>
                  <a:lnTo>
                    <a:pt x="154" y="338"/>
                  </a:lnTo>
                  <a:lnTo>
                    <a:pt x="171" y="317"/>
                  </a:lnTo>
                  <a:lnTo>
                    <a:pt x="184" y="294"/>
                  </a:lnTo>
                  <a:lnTo>
                    <a:pt x="192" y="269"/>
                  </a:lnTo>
                  <a:lnTo>
                    <a:pt x="205" y="228"/>
                  </a:lnTo>
                  <a:lnTo>
                    <a:pt x="224" y="188"/>
                  </a:lnTo>
                  <a:lnTo>
                    <a:pt x="247" y="151"/>
                  </a:lnTo>
                  <a:lnTo>
                    <a:pt x="274" y="117"/>
                  </a:lnTo>
                  <a:lnTo>
                    <a:pt x="303" y="86"/>
                  </a:lnTo>
                  <a:lnTo>
                    <a:pt x="337" y="58"/>
                  </a:lnTo>
                  <a:lnTo>
                    <a:pt x="374" y="36"/>
                  </a:lnTo>
                  <a:lnTo>
                    <a:pt x="413" y="17"/>
                  </a:lnTo>
                  <a:lnTo>
                    <a:pt x="454" y="2"/>
                  </a:lnTo>
                  <a:lnTo>
                    <a:pt x="4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grpSp>
        <p:nvGrpSpPr>
          <p:cNvPr id="64" name="Group 22">
            <a:extLst>
              <a:ext uri="{FF2B5EF4-FFF2-40B4-BE49-F238E27FC236}">
                <a16:creationId xmlns:a16="http://schemas.microsoft.com/office/drawing/2014/main" id="{D60A4A6C-B6C5-46DB-B868-9D8579E819C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621372" y="4054022"/>
            <a:ext cx="341588" cy="340994"/>
            <a:chOff x="251" y="-26"/>
            <a:chExt cx="1727" cy="1724"/>
          </a:xfrm>
          <a:solidFill>
            <a:schemeClr val="accent4"/>
          </a:solidFill>
        </p:grpSpPr>
        <p:sp>
          <p:nvSpPr>
            <p:cNvPr id="65" name="Freeform 24">
              <a:extLst>
                <a:ext uri="{FF2B5EF4-FFF2-40B4-BE49-F238E27FC236}">
                  <a16:creationId xmlns:a16="http://schemas.microsoft.com/office/drawing/2014/main" id="{AE15014D-B3C0-43BD-8D2E-2C7583930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" y="1125"/>
              <a:ext cx="574" cy="573"/>
            </a:xfrm>
            <a:custGeom>
              <a:avLst/>
              <a:gdLst>
                <a:gd name="T0" fmla="*/ 822 w 1147"/>
                <a:gd name="T1" fmla="*/ 0 h 1145"/>
                <a:gd name="T2" fmla="*/ 1147 w 1147"/>
                <a:gd name="T3" fmla="*/ 323 h 1145"/>
                <a:gd name="T4" fmla="*/ 391 w 1147"/>
                <a:gd name="T5" fmla="*/ 1078 h 1145"/>
                <a:gd name="T6" fmla="*/ 367 w 1147"/>
                <a:gd name="T7" fmla="*/ 1098 h 1145"/>
                <a:gd name="T8" fmla="*/ 342 w 1147"/>
                <a:gd name="T9" fmla="*/ 1115 h 1145"/>
                <a:gd name="T10" fmla="*/ 316 w 1147"/>
                <a:gd name="T11" fmla="*/ 1128 h 1145"/>
                <a:gd name="T12" fmla="*/ 287 w 1147"/>
                <a:gd name="T13" fmla="*/ 1138 h 1145"/>
                <a:gd name="T14" fmla="*/ 259 w 1147"/>
                <a:gd name="T15" fmla="*/ 1143 h 1145"/>
                <a:gd name="T16" fmla="*/ 229 w 1147"/>
                <a:gd name="T17" fmla="*/ 1145 h 1145"/>
                <a:gd name="T18" fmla="*/ 200 w 1147"/>
                <a:gd name="T19" fmla="*/ 1143 h 1145"/>
                <a:gd name="T20" fmla="*/ 170 w 1147"/>
                <a:gd name="T21" fmla="*/ 1138 h 1145"/>
                <a:gd name="T22" fmla="*/ 143 w 1147"/>
                <a:gd name="T23" fmla="*/ 1128 h 1145"/>
                <a:gd name="T24" fmla="*/ 116 w 1147"/>
                <a:gd name="T25" fmla="*/ 1115 h 1145"/>
                <a:gd name="T26" fmla="*/ 91 w 1147"/>
                <a:gd name="T27" fmla="*/ 1098 h 1145"/>
                <a:gd name="T28" fmla="*/ 66 w 1147"/>
                <a:gd name="T29" fmla="*/ 1078 h 1145"/>
                <a:gd name="T30" fmla="*/ 44 w 1147"/>
                <a:gd name="T31" fmla="*/ 1052 h 1145"/>
                <a:gd name="T32" fmla="*/ 26 w 1147"/>
                <a:gd name="T33" fmla="*/ 1024 h 1145"/>
                <a:gd name="T34" fmla="*/ 14 w 1147"/>
                <a:gd name="T35" fmla="*/ 995 h 1145"/>
                <a:gd name="T36" fmla="*/ 4 w 1147"/>
                <a:gd name="T37" fmla="*/ 963 h 1145"/>
                <a:gd name="T38" fmla="*/ 0 w 1147"/>
                <a:gd name="T39" fmla="*/ 932 h 1145"/>
                <a:gd name="T40" fmla="*/ 0 w 1147"/>
                <a:gd name="T41" fmla="*/ 900 h 1145"/>
                <a:gd name="T42" fmla="*/ 4 w 1147"/>
                <a:gd name="T43" fmla="*/ 868 h 1145"/>
                <a:gd name="T44" fmla="*/ 14 w 1147"/>
                <a:gd name="T45" fmla="*/ 837 h 1145"/>
                <a:gd name="T46" fmla="*/ 26 w 1147"/>
                <a:gd name="T47" fmla="*/ 808 h 1145"/>
                <a:gd name="T48" fmla="*/ 44 w 1147"/>
                <a:gd name="T49" fmla="*/ 780 h 1145"/>
                <a:gd name="T50" fmla="*/ 66 w 1147"/>
                <a:gd name="T51" fmla="*/ 754 h 1145"/>
                <a:gd name="T52" fmla="*/ 822 w 1147"/>
                <a:gd name="T53" fmla="*/ 0 h 1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47" h="1145">
                  <a:moveTo>
                    <a:pt x="822" y="0"/>
                  </a:moveTo>
                  <a:lnTo>
                    <a:pt x="1147" y="323"/>
                  </a:lnTo>
                  <a:lnTo>
                    <a:pt x="391" y="1078"/>
                  </a:lnTo>
                  <a:lnTo>
                    <a:pt x="367" y="1098"/>
                  </a:lnTo>
                  <a:lnTo>
                    <a:pt x="342" y="1115"/>
                  </a:lnTo>
                  <a:lnTo>
                    <a:pt x="316" y="1128"/>
                  </a:lnTo>
                  <a:lnTo>
                    <a:pt x="287" y="1138"/>
                  </a:lnTo>
                  <a:lnTo>
                    <a:pt x="259" y="1143"/>
                  </a:lnTo>
                  <a:lnTo>
                    <a:pt x="229" y="1145"/>
                  </a:lnTo>
                  <a:lnTo>
                    <a:pt x="200" y="1143"/>
                  </a:lnTo>
                  <a:lnTo>
                    <a:pt x="170" y="1138"/>
                  </a:lnTo>
                  <a:lnTo>
                    <a:pt x="143" y="1128"/>
                  </a:lnTo>
                  <a:lnTo>
                    <a:pt x="116" y="1115"/>
                  </a:lnTo>
                  <a:lnTo>
                    <a:pt x="91" y="1098"/>
                  </a:lnTo>
                  <a:lnTo>
                    <a:pt x="66" y="1078"/>
                  </a:lnTo>
                  <a:lnTo>
                    <a:pt x="44" y="1052"/>
                  </a:lnTo>
                  <a:lnTo>
                    <a:pt x="26" y="1024"/>
                  </a:lnTo>
                  <a:lnTo>
                    <a:pt x="14" y="995"/>
                  </a:lnTo>
                  <a:lnTo>
                    <a:pt x="4" y="963"/>
                  </a:lnTo>
                  <a:lnTo>
                    <a:pt x="0" y="932"/>
                  </a:lnTo>
                  <a:lnTo>
                    <a:pt x="0" y="900"/>
                  </a:lnTo>
                  <a:lnTo>
                    <a:pt x="4" y="868"/>
                  </a:lnTo>
                  <a:lnTo>
                    <a:pt x="14" y="837"/>
                  </a:lnTo>
                  <a:lnTo>
                    <a:pt x="26" y="808"/>
                  </a:lnTo>
                  <a:lnTo>
                    <a:pt x="44" y="780"/>
                  </a:lnTo>
                  <a:lnTo>
                    <a:pt x="66" y="754"/>
                  </a:lnTo>
                  <a:lnTo>
                    <a:pt x="82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6" name="Freeform 25">
              <a:extLst>
                <a:ext uri="{FF2B5EF4-FFF2-40B4-BE49-F238E27FC236}">
                  <a16:creationId xmlns:a16="http://schemas.microsoft.com/office/drawing/2014/main" id="{FA17FCB1-C662-452D-8236-35889F4B51D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" y="-26"/>
              <a:ext cx="1412" cy="1409"/>
            </a:xfrm>
            <a:custGeom>
              <a:avLst/>
              <a:gdLst>
                <a:gd name="T0" fmla="*/ 1999 w 2826"/>
                <a:gd name="T1" fmla="*/ 229 h 2819"/>
                <a:gd name="T2" fmla="*/ 1966 w 2826"/>
                <a:gd name="T3" fmla="*/ 247 h 2819"/>
                <a:gd name="T4" fmla="*/ 2098 w 2826"/>
                <a:gd name="T5" fmla="*/ 1333 h 2819"/>
                <a:gd name="T6" fmla="*/ 2587 w 2826"/>
                <a:gd name="T7" fmla="*/ 840 h 2819"/>
                <a:gd name="T8" fmla="*/ 2597 w 2826"/>
                <a:gd name="T9" fmla="*/ 804 h 2819"/>
                <a:gd name="T10" fmla="*/ 2587 w 2826"/>
                <a:gd name="T11" fmla="*/ 768 h 2819"/>
                <a:gd name="T12" fmla="*/ 2069 w 2826"/>
                <a:gd name="T13" fmla="*/ 247 h 2819"/>
                <a:gd name="T14" fmla="*/ 2037 w 2826"/>
                <a:gd name="T15" fmla="*/ 229 h 2819"/>
                <a:gd name="T16" fmla="*/ 2018 w 2826"/>
                <a:gd name="T17" fmla="*/ 0 h 2819"/>
                <a:gd name="T18" fmla="*/ 2057 w 2826"/>
                <a:gd name="T19" fmla="*/ 2 h 2819"/>
                <a:gd name="T20" fmla="*/ 2132 w 2826"/>
                <a:gd name="T21" fmla="*/ 21 h 2819"/>
                <a:gd name="T22" fmla="*/ 2202 w 2826"/>
                <a:gd name="T23" fmla="*/ 59 h 2819"/>
                <a:gd name="T24" fmla="*/ 2738 w 2826"/>
                <a:gd name="T25" fmla="*/ 591 h 2819"/>
                <a:gd name="T26" fmla="*/ 2786 w 2826"/>
                <a:gd name="T27" fmla="*/ 654 h 2819"/>
                <a:gd name="T28" fmla="*/ 2815 w 2826"/>
                <a:gd name="T29" fmla="*/ 725 h 2819"/>
                <a:gd name="T30" fmla="*/ 2826 w 2826"/>
                <a:gd name="T31" fmla="*/ 804 h 2819"/>
                <a:gd name="T32" fmla="*/ 2815 w 2826"/>
                <a:gd name="T33" fmla="*/ 883 h 2819"/>
                <a:gd name="T34" fmla="*/ 2786 w 2826"/>
                <a:gd name="T35" fmla="*/ 954 h 2819"/>
                <a:gd name="T36" fmla="*/ 2738 w 2826"/>
                <a:gd name="T37" fmla="*/ 1017 h 2819"/>
                <a:gd name="T38" fmla="*/ 2278 w 2826"/>
                <a:gd name="T39" fmla="*/ 1517 h 2819"/>
                <a:gd name="T40" fmla="*/ 2302 w 2826"/>
                <a:gd name="T41" fmla="*/ 1567 h 2819"/>
                <a:gd name="T42" fmla="*/ 2310 w 2826"/>
                <a:gd name="T43" fmla="*/ 1623 h 2819"/>
                <a:gd name="T44" fmla="*/ 2301 w 2826"/>
                <a:gd name="T45" fmla="*/ 1681 h 2819"/>
                <a:gd name="T46" fmla="*/ 2275 w 2826"/>
                <a:gd name="T47" fmla="*/ 1732 h 2819"/>
                <a:gd name="T48" fmla="*/ 1245 w 2826"/>
                <a:gd name="T49" fmla="*/ 2764 h 2819"/>
                <a:gd name="T50" fmla="*/ 1196 w 2826"/>
                <a:gd name="T51" fmla="*/ 2799 h 2819"/>
                <a:gd name="T52" fmla="*/ 1141 w 2826"/>
                <a:gd name="T53" fmla="*/ 2817 h 2819"/>
                <a:gd name="T54" fmla="*/ 1083 w 2826"/>
                <a:gd name="T55" fmla="*/ 2817 h 2819"/>
                <a:gd name="T56" fmla="*/ 1028 w 2826"/>
                <a:gd name="T57" fmla="*/ 2799 h 2819"/>
                <a:gd name="T58" fmla="*/ 980 w 2826"/>
                <a:gd name="T59" fmla="*/ 2764 h 2819"/>
                <a:gd name="T60" fmla="*/ 36 w 2826"/>
                <a:gd name="T61" fmla="*/ 1818 h 2819"/>
                <a:gd name="T62" fmla="*/ 10 w 2826"/>
                <a:gd name="T63" fmla="*/ 1767 h 2819"/>
                <a:gd name="T64" fmla="*/ 0 w 2826"/>
                <a:gd name="T65" fmla="*/ 1709 h 2819"/>
                <a:gd name="T66" fmla="*/ 10 w 2826"/>
                <a:gd name="T67" fmla="*/ 1651 h 2819"/>
                <a:gd name="T68" fmla="*/ 36 w 2826"/>
                <a:gd name="T69" fmla="*/ 1599 h 2819"/>
                <a:gd name="T70" fmla="*/ 1066 w 2826"/>
                <a:gd name="T71" fmla="*/ 567 h 2819"/>
                <a:gd name="T72" fmla="*/ 1115 w 2826"/>
                <a:gd name="T73" fmla="*/ 532 h 2819"/>
                <a:gd name="T74" fmla="*/ 1170 w 2826"/>
                <a:gd name="T75" fmla="*/ 514 h 2819"/>
                <a:gd name="T76" fmla="*/ 1226 w 2826"/>
                <a:gd name="T77" fmla="*/ 514 h 2819"/>
                <a:gd name="T78" fmla="*/ 1279 w 2826"/>
                <a:gd name="T79" fmla="*/ 531 h 2819"/>
                <a:gd name="T80" fmla="*/ 1326 w 2826"/>
                <a:gd name="T81" fmla="*/ 562 h 2819"/>
                <a:gd name="T82" fmla="*/ 1835 w 2826"/>
                <a:gd name="T83" fmla="*/ 59 h 2819"/>
                <a:gd name="T84" fmla="*/ 1903 w 2826"/>
                <a:gd name="T85" fmla="*/ 21 h 2819"/>
                <a:gd name="T86" fmla="*/ 1979 w 2826"/>
                <a:gd name="T87" fmla="*/ 2 h 2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826" h="2819">
                  <a:moveTo>
                    <a:pt x="2018" y="227"/>
                  </a:moveTo>
                  <a:lnTo>
                    <a:pt x="1999" y="229"/>
                  </a:lnTo>
                  <a:lnTo>
                    <a:pt x="1982" y="237"/>
                  </a:lnTo>
                  <a:lnTo>
                    <a:pt x="1966" y="247"/>
                  </a:lnTo>
                  <a:lnTo>
                    <a:pt x="1488" y="724"/>
                  </a:lnTo>
                  <a:lnTo>
                    <a:pt x="2098" y="1333"/>
                  </a:lnTo>
                  <a:lnTo>
                    <a:pt x="2575" y="856"/>
                  </a:lnTo>
                  <a:lnTo>
                    <a:pt x="2587" y="840"/>
                  </a:lnTo>
                  <a:lnTo>
                    <a:pt x="2594" y="823"/>
                  </a:lnTo>
                  <a:lnTo>
                    <a:pt x="2597" y="804"/>
                  </a:lnTo>
                  <a:lnTo>
                    <a:pt x="2594" y="785"/>
                  </a:lnTo>
                  <a:lnTo>
                    <a:pt x="2587" y="768"/>
                  </a:lnTo>
                  <a:lnTo>
                    <a:pt x="2575" y="753"/>
                  </a:lnTo>
                  <a:lnTo>
                    <a:pt x="2069" y="247"/>
                  </a:lnTo>
                  <a:lnTo>
                    <a:pt x="2055" y="237"/>
                  </a:lnTo>
                  <a:lnTo>
                    <a:pt x="2037" y="229"/>
                  </a:lnTo>
                  <a:lnTo>
                    <a:pt x="2018" y="227"/>
                  </a:lnTo>
                  <a:close/>
                  <a:moveTo>
                    <a:pt x="2018" y="0"/>
                  </a:moveTo>
                  <a:lnTo>
                    <a:pt x="2018" y="0"/>
                  </a:lnTo>
                  <a:lnTo>
                    <a:pt x="2057" y="2"/>
                  </a:lnTo>
                  <a:lnTo>
                    <a:pt x="2096" y="10"/>
                  </a:lnTo>
                  <a:lnTo>
                    <a:pt x="2132" y="21"/>
                  </a:lnTo>
                  <a:lnTo>
                    <a:pt x="2168" y="38"/>
                  </a:lnTo>
                  <a:lnTo>
                    <a:pt x="2202" y="59"/>
                  </a:lnTo>
                  <a:lnTo>
                    <a:pt x="2231" y="85"/>
                  </a:lnTo>
                  <a:lnTo>
                    <a:pt x="2738" y="591"/>
                  </a:lnTo>
                  <a:lnTo>
                    <a:pt x="2764" y="620"/>
                  </a:lnTo>
                  <a:lnTo>
                    <a:pt x="2786" y="654"/>
                  </a:lnTo>
                  <a:lnTo>
                    <a:pt x="2803" y="689"/>
                  </a:lnTo>
                  <a:lnTo>
                    <a:pt x="2815" y="725"/>
                  </a:lnTo>
                  <a:lnTo>
                    <a:pt x="2824" y="764"/>
                  </a:lnTo>
                  <a:lnTo>
                    <a:pt x="2826" y="804"/>
                  </a:lnTo>
                  <a:lnTo>
                    <a:pt x="2824" y="844"/>
                  </a:lnTo>
                  <a:lnTo>
                    <a:pt x="2815" y="883"/>
                  </a:lnTo>
                  <a:lnTo>
                    <a:pt x="2803" y="920"/>
                  </a:lnTo>
                  <a:lnTo>
                    <a:pt x="2786" y="954"/>
                  </a:lnTo>
                  <a:lnTo>
                    <a:pt x="2764" y="988"/>
                  </a:lnTo>
                  <a:lnTo>
                    <a:pt x="2738" y="1017"/>
                  </a:lnTo>
                  <a:lnTo>
                    <a:pt x="2260" y="1495"/>
                  </a:lnTo>
                  <a:lnTo>
                    <a:pt x="2278" y="1517"/>
                  </a:lnTo>
                  <a:lnTo>
                    <a:pt x="2291" y="1541"/>
                  </a:lnTo>
                  <a:lnTo>
                    <a:pt x="2302" y="1567"/>
                  </a:lnTo>
                  <a:lnTo>
                    <a:pt x="2308" y="1594"/>
                  </a:lnTo>
                  <a:lnTo>
                    <a:pt x="2310" y="1623"/>
                  </a:lnTo>
                  <a:lnTo>
                    <a:pt x="2308" y="1652"/>
                  </a:lnTo>
                  <a:lnTo>
                    <a:pt x="2301" y="1681"/>
                  </a:lnTo>
                  <a:lnTo>
                    <a:pt x="2290" y="1707"/>
                  </a:lnTo>
                  <a:lnTo>
                    <a:pt x="2275" y="1732"/>
                  </a:lnTo>
                  <a:lnTo>
                    <a:pt x="2256" y="1755"/>
                  </a:lnTo>
                  <a:lnTo>
                    <a:pt x="1245" y="2764"/>
                  </a:lnTo>
                  <a:lnTo>
                    <a:pt x="1222" y="2784"/>
                  </a:lnTo>
                  <a:lnTo>
                    <a:pt x="1196" y="2799"/>
                  </a:lnTo>
                  <a:lnTo>
                    <a:pt x="1170" y="2810"/>
                  </a:lnTo>
                  <a:lnTo>
                    <a:pt x="1141" y="2817"/>
                  </a:lnTo>
                  <a:lnTo>
                    <a:pt x="1113" y="2819"/>
                  </a:lnTo>
                  <a:lnTo>
                    <a:pt x="1083" y="2817"/>
                  </a:lnTo>
                  <a:lnTo>
                    <a:pt x="1056" y="2810"/>
                  </a:lnTo>
                  <a:lnTo>
                    <a:pt x="1028" y="2799"/>
                  </a:lnTo>
                  <a:lnTo>
                    <a:pt x="1003" y="2784"/>
                  </a:lnTo>
                  <a:lnTo>
                    <a:pt x="980" y="2764"/>
                  </a:lnTo>
                  <a:lnTo>
                    <a:pt x="55" y="1841"/>
                  </a:lnTo>
                  <a:lnTo>
                    <a:pt x="36" y="1818"/>
                  </a:lnTo>
                  <a:lnTo>
                    <a:pt x="21" y="1794"/>
                  </a:lnTo>
                  <a:lnTo>
                    <a:pt x="10" y="1767"/>
                  </a:lnTo>
                  <a:lnTo>
                    <a:pt x="2" y="1738"/>
                  </a:lnTo>
                  <a:lnTo>
                    <a:pt x="0" y="1709"/>
                  </a:lnTo>
                  <a:lnTo>
                    <a:pt x="2" y="1680"/>
                  </a:lnTo>
                  <a:lnTo>
                    <a:pt x="10" y="1651"/>
                  </a:lnTo>
                  <a:lnTo>
                    <a:pt x="21" y="1624"/>
                  </a:lnTo>
                  <a:lnTo>
                    <a:pt x="36" y="1599"/>
                  </a:lnTo>
                  <a:lnTo>
                    <a:pt x="55" y="1577"/>
                  </a:lnTo>
                  <a:lnTo>
                    <a:pt x="1066" y="567"/>
                  </a:lnTo>
                  <a:lnTo>
                    <a:pt x="1090" y="548"/>
                  </a:lnTo>
                  <a:lnTo>
                    <a:pt x="1115" y="532"/>
                  </a:lnTo>
                  <a:lnTo>
                    <a:pt x="1142" y="521"/>
                  </a:lnTo>
                  <a:lnTo>
                    <a:pt x="1170" y="514"/>
                  </a:lnTo>
                  <a:lnTo>
                    <a:pt x="1199" y="512"/>
                  </a:lnTo>
                  <a:lnTo>
                    <a:pt x="1226" y="514"/>
                  </a:lnTo>
                  <a:lnTo>
                    <a:pt x="1253" y="520"/>
                  </a:lnTo>
                  <a:lnTo>
                    <a:pt x="1279" y="531"/>
                  </a:lnTo>
                  <a:lnTo>
                    <a:pt x="1303" y="545"/>
                  </a:lnTo>
                  <a:lnTo>
                    <a:pt x="1326" y="562"/>
                  </a:lnTo>
                  <a:lnTo>
                    <a:pt x="1804" y="85"/>
                  </a:lnTo>
                  <a:lnTo>
                    <a:pt x="1835" y="59"/>
                  </a:lnTo>
                  <a:lnTo>
                    <a:pt x="1867" y="38"/>
                  </a:lnTo>
                  <a:lnTo>
                    <a:pt x="1903" y="21"/>
                  </a:lnTo>
                  <a:lnTo>
                    <a:pt x="1940" y="10"/>
                  </a:lnTo>
                  <a:lnTo>
                    <a:pt x="1979" y="2"/>
                  </a:lnTo>
                  <a:lnTo>
                    <a:pt x="20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7" name="Freeform 26">
              <a:extLst>
                <a:ext uri="{FF2B5EF4-FFF2-40B4-BE49-F238E27FC236}">
                  <a16:creationId xmlns:a16="http://schemas.microsoft.com/office/drawing/2014/main" id="{D1BFCD5E-9A25-4A5B-A161-B8FA3FCBF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47" y="232"/>
              <a:ext cx="129" cy="129"/>
            </a:xfrm>
            <a:custGeom>
              <a:avLst/>
              <a:gdLst>
                <a:gd name="T0" fmla="*/ 129 w 259"/>
                <a:gd name="T1" fmla="*/ 0 h 258"/>
                <a:gd name="T2" fmla="*/ 154 w 259"/>
                <a:gd name="T3" fmla="*/ 2 h 258"/>
                <a:gd name="T4" fmla="*/ 178 w 259"/>
                <a:gd name="T5" fmla="*/ 10 h 258"/>
                <a:gd name="T6" fmla="*/ 200 w 259"/>
                <a:gd name="T7" fmla="*/ 21 h 258"/>
                <a:gd name="T8" fmla="*/ 221 w 259"/>
                <a:gd name="T9" fmla="*/ 38 h 258"/>
                <a:gd name="T10" fmla="*/ 237 w 259"/>
                <a:gd name="T11" fmla="*/ 58 h 258"/>
                <a:gd name="T12" fmla="*/ 249 w 259"/>
                <a:gd name="T13" fmla="*/ 80 h 258"/>
                <a:gd name="T14" fmla="*/ 256 w 259"/>
                <a:gd name="T15" fmla="*/ 104 h 258"/>
                <a:gd name="T16" fmla="*/ 259 w 259"/>
                <a:gd name="T17" fmla="*/ 129 h 258"/>
                <a:gd name="T18" fmla="*/ 256 w 259"/>
                <a:gd name="T19" fmla="*/ 154 h 258"/>
                <a:gd name="T20" fmla="*/ 249 w 259"/>
                <a:gd name="T21" fmla="*/ 178 h 258"/>
                <a:gd name="T22" fmla="*/ 237 w 259"/>
                <a:gd name="T23" fmla="*/ 200 h 258"/>
                <a:gd name="T24" fmla="*/ 221 w 259"/>
                <a:gd name="T25" fmla="*/ 220 h 258"/>
                <a:gd name="T26" fmla="*/ 200 w 259"/>
                <a:gd name="T27" fmla="*/ 237 h 258"/>
                <a:gd name="T28" fmla="*/ 178 w 259"/>
                <a:gd name="T29" fmla="*/ 248 h 258"/>
                <a:gd name="T30" fmla="*/ 154 w 259"/>
                <a:gd name="T31" fmla="*/ 256 h 258"/>
                <a:gd name="T32" fmla="*/ 129 w 259"/>
                <a:gd name="T33" fmla="*/ 258 h 258"/>
                <a:gd name="T34" fmla="*/ 104 w 259"/>
                <a:gd name="T35" fmla="*/ 256 h 258"/>
                <a:gd name="T36" fmla="*/ 81 w 259"/>
                <a:gd name="T37" fmla="*/ 248 h 258"/>
                <a:gd name="T38" fmla="*/ 58 w 259"/>
                <a:gd name="T39" fmla="*/ 237 h 258"/>
                <a:gd name="T40" fmla="*/ 38 w 259"/>
                <a:gd name="T41" fmla="*/ 220 h 258"/>
                <a:gd name="T42" fmla="*/ 21 w 259"/>
                <a:gd name="T43" fmla="*/ 200 h 258"/>
                <a:gd name="T44" fmla="*/ 10 w 259"/>
                <a:gd name="T45" fmla="*/ 178 h 258"/>
                <a:gd name="T46" fmla="*/ 2 w 259"/>
                <a:gd name="T47" fmla="*/ 154 h 258"/>
                <a:gd name="T48" fmla="*/ 0 w 259"/>
                <a:gd name="T49" fmla="*/ 129 h 258"/>
                <a:gd name="T50" fmla="*/ 2 w 259"/>
                <a:gd name="T51" fmla="*/ 104 h 258"/>
                <a:gd name="T52" fmla="*/ 10 w 259"/>
                <a:gd name="T53" fmla="*/ 80 h 258"/>
                <a:gd name="T54" fmla="*/ 21 w 259"/>
                <a:gd name="T55" fmla="*/ 58 h 258"/>
                <a:gd name="T56" fmla="*/ 38 w 259"/>
                <a:gd name="T57" fmla="*/ 38 h 258"/>
                <a:gd name="T58" fmla="*/ 58 w 259"/>
                <a:gd name="T59" fmla="*/ 21 h 258"/>
                <a:gd name="T60" fmla="*/ 81 w 259"/>
                <a:gd name="T61" fmla="*/ 10 h 258"/>
                <a:gd name="T62" fmla="*/ 104 w 259"/>
                <a:gd name="T63" fmla="*/ 2 h 258"/>
                <a:gd name="T64" fmla="*/ 129 w 259"/>
                <a:gd name="T65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9" h="258">
                  <a:moveTo>
                    <a:pt x="129" y="0"/>
                  </a:moveTo>
                  <a:lnTo>
                    <a:pt x="154" y="2"/>
                  </a:lnTo>
                  <a:lnTo>
                    <a:pt x="178" y="10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9" y="80"/>
                  </a:lnTo>
                  <a:lnTo>
                    <a:pt x="256" y="104"/>
                  </a:lnTo>
                  <a:lnTo>
                    <a:pt x="259" y="129"/>
                  </a:lnTo>
                  <a:lnTo>
                    <a:pt x="256" y="154"/>
                  </a:lnTo>
                  <a:lnTo>
                    <a:pt x="249" y="178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7"/>
                  </a:lnTo>
                  <a:lnTo>
                    <a:pt x="178" y="248"/>
                  </a:lnTo>
                  <a:lnTo>
                    <a:pt x="154" y="256"/>
                  </a:lnTo>
                  <a:lnTo>
                    <a:pt x="129" y="258"/>
                  </a:lnTo>
                  <a:lnTo>
                    <a:pt x="104" y="256"/>
                  </a:lnTo>
                  <a:lnTo>
                    <a:pt x="81" y="248"/>
                  </a:lnTo>
                  <a:lnTo>
                    <a:pt x="58" y="237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8"/>
                  </a:lnTo>
                  <a:lnTo>
                    <a:pt x="2" y="154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1" y="10"/>
                  </a:lnTo>
                  <a:lnTo>
                    <a:pt x="104" y="2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  <p:sp>
          <p:nvSpPr>
            <p:cNvPr id="68" name="Freeform 27">
              <a:extLst>
                <a:ext uri="{FF2B5EF4-FFF2-40B4-BE49-F238E27FC236}">
                  <a16:creationId xmlns:a16="http://schemas.microsoft.com/office/drawing/2014/main" id="{A9751AB8-2A79-4A57-8586-35E017E672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" y="363"/>
              <a:ext cx="129" cy="129"/>
            </a:xfrm>
            <a:custGeom>
              <a:avLst/>
              <a:gdLst>
                <a:gd name="T0" fmla="*/ 130 w 258"/>
                <a:gd name="T1" fmla="*/ 0 h 257"/>
                <a:gd name="T2" fmla="*/ 154 w 258"/>
                <a:gd name="T3" fmla="*/ 2 h 257"/>
                <a:gd name="T4" fmla="*/ 178 w 258"/>
                <a:gd name="T5" fmla="*/ 9 h 257"/>
                <a:gd name="T6" fmla="*/ 200 w 258"/>
                <a:gd name="T7" fmla="*/ 21 h 257"/>
                <a:gd name="T8" fmla="*/ 221 w 258"/>
                <a:gd name="T9" fmla="*/ 38 h 257"/>
                <a:gd name="T10" fmla="*/ 237 w 258"/>
                <a:gd name="T11" fmla="*/ 58 h 257"/>
                <a:gd name="T12" fmla="*/ 248 w 258"/>
                <a:gd name="T13" fmla="*/ 80 h 257"/>
                <a:gd name="T14" fmla="*/ 256 w 258"/>
                <a:gd name="T15" fmla="*/ 104 h 257"/>
                <a:gd name="T16" fmla="*/ 258 w 258"/>
                <a:gd name="T17" fmla="*/ 129 h 257"/>
                <a:gd name="T18" fmla="*/ 256 w 258"/>
                <a:gd name="T19" fmla="*/ 153 h 257"/>
                <a:gd name="T20" fmla="*/ 248 w 258"/>
                <a:gd name="T21" fmla="*/ 177 h 257"/>
                <a:gd name="T22" fmla="*/ 237 w 258"/>
                <a:gd name="T23" fmla="*/ 200 h 257"/>
                <a:gd name="T24" fmla="*/ 221 w 258"/>
                <a:gd name="T25" fmla="*/ 220 h 257"/>
                <a:gd name="T26" fmla="*/ 200 w 258"/>
                <a:gd name="T27" fmla="*/ 236 h 257"/>
                <a:gd name="T28" fmla="*/ 178 w 258"/>
                <a:gd name="T29" fmla="*/ 248 h 257"/>
                <a:gd name="T30" fmla="*/ 154 w 258"/>
                <a:gd name="T31" fmla="*/ 255 h 257"/>
                <a:gd name="T32" fmla="*/ 130 w 258"/>
                <a:gd name="T33" fmla="*/ 257 h 257"/>
                <a:gd name="T34" fmla="*/ 104 w 258"/>
                <a:gd name="T35" fmla="*/ 255 h 257"/>
                <a:gd name="T36" fmla="*/ 80 w 258"/>
                <a:gd name="T37" fmla="*/ 248 h 257"/>
                <a:gd name="T38" fmla="*/ 58 w 258"/>
                <a:gd name="T39" fmla="*/ 236 h 257"/>
                <a:gd name="T40" fmla="*/ 38 w 258"/>
                <a:gd name="T41" fmla="*/ 220 h 257"/>
                <a:gd name="T42" fmla="*/ 21 w 258"/>
                <a:gd name="T43" fmla="*/ 200 h 257"/>
                <a:gd name="T44" fmla="*/ 10 w 258"/>
                <a:gd name="T45" fmla="*/ 177 h 257"/>
                <a:gd name="T46" fmla="*/ 2 w 258"/>
                <a:gd name="T47" fmla="*/ 153 h 257"/>
                <a:gd name="T48" fmla="*/ 0 w 258"/>
                <a:gd name="T49" fmla="*/ 129 h 257"/>
                <a:gd name="T50" fmla="*/ 2 w 258"/>
                <a:gd name="T51" fmla="*/ 104 h 257"/>
                <a:gd name="T52" fmla="*/ 10 w 258"/>
                <a:gd name="T53" fmla="*/ 80 h 257"/>
                <a:gd name="T54" fmla="*/ 21 w 258"/>
                <a:gd name="T55" fmla="*/ 58 h 257"/>
                <a:gd name="T56" fmla="*/ 38 w 258"/>
                <a:gd name="T57" fmla="*/ 38 h 257"/>
                <a:gd name="T58" fmla="*/ 58 w 258"/>
                <a:gd name="T59" fmla="*/ 21 h 257"/>
                <a:gd name="T60" fmla="*/ 80 w 258"/>
                <a:gd name="T61" fmla="*/ 9 h 257"/>
                <a:gd name="T62" fmla="*/ 104 w 258"/>
                <a:gd name="T63" fmla="*/ 2 h 257"/>
                <a:gd name="T64" fmla="*/ 130 w 258"/>
                <a:gd name="T65" fmla="*/ 0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8" h="257">
                  <a:moveTo>
                    <a:pt x="130" y="0"/>
                  </a:moveTo>
                  <a:lnTo>
                    <a:pt x="154" y="2"/>
                  </a:lnTo>
                  <a:lnTo>
                    <a:pt x="178" y="9"/>
                  </a:lnTo>
                  <a:lnTo>
                    <a:pt x="200" y="21"/>
                  </a:lnTo>
                  <a:lnTo>
                    <a:pt x="221" y="38"/>
                  </a:lnTo>
                  <a:lnTo>
                    <a:pt x="237" y="58"/>
                  </a:lnTo>
                  <a:lnTo>
                    <a:pt x="248" y="80"/>
                  </a:lnTo>
                  <a:lnTo>
                    <a:pt x="256" y="104"/>
                  </a:lnTo>
                  <a:lnTo>
                    <a:pt x="258" y="129"/>
                  </a:lnTo>
                  <a:lnTo>
                    <a:pt x="256" y="153"/>
                  </a:lnTo>
                  <a:lnTo>
                    <a:pt x="248" y="177"/>
                  </a:lnTo>
                  <a:lnTo>
                    <a:pt x="237" y="200"/>
                  </a:lnTo>
                  <a:lnTo>
                    <a:pt x="221" y="220"/>
                  </a:lnTo>
                  <a:lnTo>
                    <a:pt x="200" y="236"/>
                  </a:lnTo>
                  <a:lnTo>
                    <a:pt x="178" y="248"/>
                  </a:lnTo>
                  <a:lnTo>
                    <a:pt x="154" y="255"/>
                  </a:lnTo>
                  <a:lnTo>
                    <a:pt x="130" y="257"/>
                  </a:lnTo>
                  <a:lnTo>
                    <a:pt x="104" y="255"/>
                  </a:lnTo>
                  <a:lnTo>
                    <a:pt x="80" y="248"/>
                  </a:lnTo>
                  <a:lnTo>
                    <a:pt x="58" y="236"/>
                  </a:lnTo>
                  <a:lnTo>
                    <a:pt x="38" y="220"/>
                  </a:lnTo>
                  <a:lnTo>
                    <a:pt x="21" y="200"/>
                  </a:lnTo>
                  <a:lnTo>
                    <a:pt x="10" y="177"/>
                  </a:lnTo>
                  <a:lnTo>
                    <a:pt x="2" y="153"/>
                  </a:lnTo>
                  <a:lnTo>
                    <a:pt x="0" y="129"/>
                  </a:lnTo>
                  <a:lnTo>
                    <a:pt x="2" y="104"/>
                  </a:lnTo>
                  <a:lnTo>
                    <a:pt x="10" y="80"/>
                  </a:lnTo>
                  <a:lnTo>
                    <a:pt x="21" y="58"/>
                  </a:lnTo>
                  <a:lnTo>
                    <a:pt x="38" y="38"/>
                  </a:lnTo>
                  <a:lnTo>
                    <a:pt x="58" y="21"/>
                  </a:lnTo>
                  <a:lnTo>
                    <a:pt x="80" y="9"/>
                  </a:lnTo>
                  <a:lnTo>
                    <a:pt x="104" y="2"/>
                  </a:lnTo>
                  <a:lnTo>
                    <a:pt x="1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392" tIns="45696" rIns="91392" bIns="45696" numCol="1" anchor="t" anchorCtr="0" compatLnSpc="1">
              <a:prstTxWarp prst="textNoShape">
                <a:avLst/>
              </a:prstTxWarp>
            </a:bodyPr>
            <a:lstStyle/>
            <a:p>
              <a:pPr defTabSz="913852"/>
              <a:endParaRPr lang="en-US" sz="1798">
                <a:solidFill>
                  <a:prstClr val="black"/>
                </a:solidFill>
              </a:endParaRPr>
            </a:p>
          </p:txBody>
        </p:sp>
      </p:grpSp>
      <p:sp>
        <p:nvSpPr>
          <p:cNvPr id="69" name="Oval 30">
            <a:extLst>
              <a:ext uri="{FF2B5EF4-FFF2-40B4-BE49-F238E27FC236}">
                <a16:creationId xmlns:a16="http://schemas.microsoft.com/office/drawing/2014/main" id="{5766ACE7-8BDE-41B4-8BD0-010067523094}"/>
              </a:ext>
            </a:extLst>
          </p:cNvPr>
          <p:cNvSpPr/>
          <p:nvPr/>
        </p:nvSpPr>
        <p:spPr>
          <a:xfrm>
            <a:off x="6510445" y="1926065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70" name="Oval 31">
            <a:extLst>
              <a:ext uri="{FF2B5EF4-FFF2-40B4-BE49-F238E27FC236}">
                <a16:creationId xmlns:a16="http://schemas.microsoft.com/office/drawing/2014/main" id="{9C250572-82F4-4812-A8D6-BB655C0E0804}"/>
              </a:ext>
            </a:extLst>
          </p:cNvPr>
          <p:cNvSpPr/>
          <p:nvPr/>
        </p:nvSpPr>
        <p:spPr>
          <a:xfrm>
            <a:off x="6523145" y="2914589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1" name="Oval 32">
            <a:extLst>
              <a:ext uri="{FF2B5EF4-FFF2-40B4-BE49-F238E27FC236}">
                <a16:creationId xmlns:a16="http://schemas.microsoft.com/office/drawing/2014/main" id="{689B3242-8DBF-429F-822F-0DA8326154E0}"/>
              </a:ext>
            </a:extLst>
          </p:cNvPr>
          <p:cNvSpPr/>
          <p:nvPr/>
        </p:nvSpPr>
        <p:spPr>
          <a:xfrm>
            <a:off x="6497745" y="3946402"/>
            <a:ext cx="548354" cy="548354"/>
          </a:xfrm>
          <a:prstGeom prst="ellipse">
            <a:avLst/>
          </a:prstGeom>
          <a:solidFill>
            <a:schemeClr val="bg2"/>
          </a:solidFill>
          <a:ln w="38100"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r>
              <a:rPr lang="en-US" sz="1998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72" name="Flowchart: Delay 4">
            <a:extLst>
              <a:ext uri="{FF2B5EF4-FFF2-40B4-BE49-F238E27FC236}">
                <a16:creationId xmlns:a16="http://schemas.microsoft.com/office/drawing/2014/main" id="{BE4525FC-737D-49C6-A13A-C6677FFF851F}"/>
              </a:ext>
            </a:extLst>
          </p:cNvPr>
          <p:cNvSpPr/>
          <p:nvPr/>
        </p:nvSpPr>
        <p:spPr>
          <a:xfrm>
            <a:off x="9609484" y="1751886"/>
            <a:ext cx="841522" cy="1005316"/>
          </a:xfrm>
          <a:prstGeom prst="flowChartDelay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73" name="Flowchart: Delay 4">
            <a:extLst>
              <a:ext uri="{FF2B5EF4-FFF2-40B4-BE49-F238E27FC236}">
                <a16:creationId xmlns:a16="http://schemas.microsoft.com/office/drawing/2014/main" id="{AEDB45C8-ABA3-4272-A794-183B1A457E67}"/>
              </a:ext>
            </a:extLst>
          </p:cNvPr>
          <p:cNvSpPr/>
          <p:nvPr/>
        </p:nvSpPr>
        <p:spPr>
          <a:xfrm>
            <a:off x="9686428" y="2747295"/>
            <a:ext cx="841522" cy="934924"/>
          </a:xfrm>
          <a:prstGeom prst="flowChartDelay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74" name="Flowchart: Delay 4">
            <a:extLst>
              <a:ext uri="{FF2B5EF4-FFF2-40B4-BE49-F238E27FC236}">
                <a16:creationId xmlns:a16="http://schemas.microsoft.com/office/drawing/2014/main" id="{46D18C9A-14B9-4D31-881F-B6DDD6D666CE}"/>
              </a:ext>
            </a:extLst>
          </p:cNvPr>
          <p:cNvSpPr/>
          <p:nvPr/>
        </p:nvSpPr>
        <p:spPr>
          <a:xfrm>
            <a:off x="9661028" y="3675868"/>
            <a:ext cx="841522" cy="1086239"/>
          </a:xfrm>
          <a:prstGeom prst="flowChartDelay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3852"/>
            <a:endParaRPr lang="en-US" sz="1798" dirty="0">
              <a:solidFill>
                <a:prstClr val="white"/>
              </a:solidFill>
            </a:endParaRPr>
          </a:p>
        </p:txBody>
      </p:sp>
      <p:sp>
        <p:nvSpPr>
          <p:cNvPr id="76" name="Rectangle 21">
            <a:extLst>
              <a:ext uri="{FF2B5EF4-FFF2-40B4-BE49-F238E27FC236}">
                <a16:creationId xmlns:a16="http://schemas.microsoft.com/office/drawing/2014/main" id="{F635ABF7-3AF3-461B-B27A-9CB9805E05FB}"/>
              </a:ext>
            </a:extLst>
          </p:cNvPr>
          <p:cNvSpPr/>
          <p:nvPr/>
        </p:nvSpPr>
        <p:spPr>
          <a:xfrm>
            <a:off x="7189983" y="1869206"/>
            <a:ext cx="29070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C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Conformaci</a:t>
            </a:r>
            <a:r>
              <a:rPr lang="en-US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ón</a:t>
            </a:r>
            <a:r>
              <a:rPr lang="es-EC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C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mesas de trabajo de los proyectos normativos que reposan en la Comisión. </a:t>
            </a:r>
            <a:r>
              <a:rPr lang="es-E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Sesión ordinaria No. 004</a:t>
            </a:r>
            <a:endParaRPr lang="es-EC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tangle 21">
            <a:extLst>
              <a:ext uri="{FF2B5EF4-FFF2-40B4-BE49-F238E27FC236}">
                <a16:creationId xmlns:a16="http://schemas.microsoft.com/office/drawing/2014/main" id="{48B6BF4B-5E71-4060-94F6-3D86CDF9D9F2}"/>
              </a:ext>
            </a:extLst>
          </p:cNvPr>
          <p:cNvSpPr/>
          <p:nvPr/>
        </p:nvSpPr>
        <p:spPr>
          <a:xfrm>
            <a:off x="3841522" y="2733663"/>
            <a:ext cx="20672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3852"/>
            <a:r>
              <a:rPr lang="es-E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favorable</a:t>
            </a:r>
            <a:r>
              <a:rPr lang="es-ES" sz="1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defTabSz="913852"/>
            <a:r>
              <a:rPr lang="es-E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</a:t>
            </a:r>
            <a:r>
              <a:rPr lang="en-US" sz="1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ía General del Concejo Metropolitano</a:t>
            </a:r>
          </a:p>
          <a:p>
            <a:pPr defTabSz="913852"/>
            <a:r>
              <a:rPr lang="en-US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Oficio No. </a:t>
            </a:r>
            <a:r>
              <a:rPr lang="pt-BR" sz="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GADDMQ-SGCM-2023-1763-O, de 18 de abril de 2023</a:t>
            </a:r>
            <a:endParaRPr lang="en-US" sz="8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041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863391"/>
              </p:ext>
            </p:extLst>
          </p:nvPr>
        </p:nvGraphicFramePr>
        <p:xfrm>
          <a:off x="352617" y="1616687"/>
          <a:ext cx="6078070" cy="3575685"/>
        </p:xfrm>
        <a:graphic>
          <a:graphicData uri="http://schemas.openxmlformats.org/drawingml/2006/table">
            <a:tbl>
              <a:tblPr/>
              <a:tblGrid>
                <a:gridCol w="6078070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ARTÍCULO (…).- Objeto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. El Comité Metropolitano por el Comercio Justo y el Consumo Responsable tiene por objeto </a:t>
                      </a: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fomentar la práctica activa del Comercio Justo y el Consumo Responsable en el ámbito urbano y rural como  una alternativa al desarrollo económico local, que promueve una relación directa, justa y equitativa entre productores y consumidores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, que abarca un conjunto de actividades orientadas a la producción de bienes y servicios, a su distribución y consumo del sector económico público, privado y de la Economía Popular y Solidaria (EPS) organizadas de forma comunitaria, asociativa y cooperativa así como las unidades económicas populares y emprendimientos realizados por personas y/o entidades que orientan su trabajo en valores y principios del Comercio Justo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0FF9EF9E-9AE5-42DD-93B2-A3BDD913D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280209"/>
              </p:ext>
            </p:extLst>
          </p:nvPr>
        </p:nvGraphicFramePr>
        <p:xfrm>
          <a:off x="6615953" y="1659642"/>
          <a:ext cx="5121835" cy="1106805"/>
        </p:xfrm>
        <a:graphic>
          <a:graphicData uri="http://schemas.openxmlformats.org/drawingml/2006/table">
            <a:tbl>
              <a:tblPr/>
              <a:tblGrid>
                <a:gridCol w="512183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Mantener la institucionalidad del Comité local del Comercio Justo, establecido en la Resolución No 030, en lugar de la creación de un Consejo Metropolitano de Comercio Justo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38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730471"/>
              </p:ext>
            </p:extLst>
          </p:nvPr>
        </p:nvGraphicFramePr>
        <p:xfrm>
          <a:off x="614940" y="2501175"/>
          <a:ext cx="5406954" cy="832485"/>
        </p:xfrm>
        <a:graphic>
          <a:graphicData uri="http://schemas.openxmlformats.org/drawingml/2006/table">
            <a:tbl>
              <a:tblPr/>
              <a:tblGrid>
                <a:gridCol w="5406954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ARTÍCULO (…) Líneas de acción. -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Se establecen como líneas de acción para el fomento del Comercio Justo y el Consumo Responsable las siguientes: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AD5D01EA-A6B1-44D2-BEDD-8C6F888E4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027799"/>
              </p:ext>
            </p:extLst>
          </p:nvPr>
        </p:nvGraphicFramePr>
        <p:xfrm>
          <a:off x="6394823" y="2473221"/>
          <a:ext cx="4470401" cy="2478405"/>
        </p:xfrm>
        <a:graphic>
          <a:graphicData uri="http://schemas.openxmlformats.org/drawingml/2006/table">
            <a:tbl>
              <a:tblPr/>
              <a:tblGrid>
                <a:gridCol w="4470401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El otorgamiento del sello de reconocimiento de comercio justo.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Los Comité de Comercio Justo de América Latina no han llegado a generar este sello de comercio justo, sería un hito sacarlo en Quito.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Impulsar alianzas público, privadas y sociales.</a:t>
                      </a:r>
                    </a:p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C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Promover la asociatividad y lo cooperativo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361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411602"/>
              </p:ext>
            </p:extLst>
          </p:nvPr>
        </p:nvGraphicFramePr>
        <p:xfrm>
          <a:off x="601193" y="1315735"/>
          <a:ext cx="6200031" cy="3850005"/>
        </p:xfrm>
        <a:graphic>
          <a:graphicData uri="http://schemas.openxmlformats.org/drawingml/2006/table">
            <a:tbl>
              <a:tblPr/>
              <a:tblGrid>
                <a:gridCol w="6200031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ARTÍCULO (…).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Los </a:t>
                      </a: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principios del Comercio Justo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establecidos en la carta internacional de Comercio Justo que certifican a todas las prácticas de comercio justo y se acogen en el Distrito Metropolitano de Quito son: </a:t>
                      </a:r>
                    </a:p>
                    <a:p>
                      <a:pPr algn="r" fontAlgn="b"/>
                      <a:endParaRPr lang="es-ES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Creación de oportunidades de mercado para pequeños productores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Relaciones comerciales responsables y transparentes.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Desarrollo de las capacidades de los pequeños productores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Pago de precio justo al pequeño productor 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Condiciones de producción seguras y sanas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No a la explotación del trabajo infantil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Respeto y cuidado del medio ambiente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Igualdad de derechos y oportunidades para hombres y mujeres</a:t>
                      </a:r>
                    </a:p>
                    <a:p>
                      <a:pPr marL="285750" indent="-285750" algn="r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Promoción y sensibilización del Comercio Justo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  <p:graphicFrame>
        <p:nvGraphicFramePr>
          <p:cNvPr id="15" name="Tabla 14">
            <a:extLst>
              <a:ext uri="{FF2B5EF4-FFF2-40B4-BE49-F238E27FC236}">
                <a16:creationId xmlns:a16="http://schemas.microsoft.com/office/drawing/2014/main" id="{3C531F87-9ED3-49DC-8C35-56E827398A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794937"/>
              </p:ext>
            </p:extLst>
          </p:nvPr>
        </p:nvGraphicFramePr>
        <p:xfrm>
          <a:off x="6938682" y="1617810"/>
          <a:ext cx="4799106" cy="1106805"/>
        </p:xfrm>
        <a:graphic>
          <a:graphicData uri="http://schemas.openxmlformats.org/drawingml/2006/table">
            <a:tbl>
              <a:tblPr/>
              <a:tblGrid>
                <a:gridCol w="4799106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Sustitución del artículo relacionado con  principios y valores por los principios establecidos en la carta internacional de Comercio Justo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731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473301"/>
              </p:ext>
            </p:extLst>
          </p:nvPr>
        </p:nvGraphicFramePr>
        <p:xfrm>
          <a:off x="712297" y="1571385"/>
          <a:ext cx="5957445" cy="2630805"/>
        </p:xfrm>
        <a:graphic>
          <a:graphicData uri="http://schemas.openxmlformats.org/drawingml/2006/table">
            <a:tbl>
              <a:tblPr/>
              <a:tblGrid>
                <a:gridCol w="595744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ARTÍCULO (…).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Son parte del </a:t>
                      </a: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sistema de funcionamiento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de la presente ordenanza las instancias públicas y privadas inmersas en el fomento de Comercio Justo y el Consumo Responsable en el Distrito Metropolitano de Quito como:</a:t>
                      </a:r>
                    </a:p>
                    <a:p>
                      <a:pPr algn="r" fontAlgn="b"/>
                      <a:endParaRPr lang="es-ES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342900" indent="-342900" algn="r" fontAlgn="b">
                        <a:buFont typeface="+mj-lt"/>
                        <a:buAutoNum type="arabicPeriod"/>
                      </a:pPr>
                      <a:r>
                        <a:rPr lang="es-ES" sz="16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El Consejo Metropolitano de Comercio Justo y Consumo Responsable órgano consultor superior de información, fomento y seguimiento de las actividades relacionadas con el Comercio Justo y el Consumo Responsable.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38642DF1-2303-4B88-926E-AA5C01B9D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39181"/>
              </p:ext>
            </p:extLst>
          </p:nvPr>
        </p:nvGraphicFramePr>
        <p:xfrm>
          <a:off x="6780450" y="1870888"/>
          <a:ext cx="5121835" cy="1106805"/>
        </p:xfrm>
        <a:graphic>
          <a:graphicData uri="http://schemas.openxmlformats.org/drawingml/2006/table">
            <a:tbl>
              <a:tblPr/>
              <a:tblGrid>
                <a:gridCol w="512183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Mantener la institucionalidad del Comité local del Comercio Justo, establecido en la Resolución No 030, en lugar de la creación de un Consejo Metropolitano de Comercio Justo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897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8793806D-7B94-4A1C-BB88-24BE44ADE98D}"/>
              </a:ext>
            </a:extLst>
          </p:cNvPr>
          <p:cNvGrpSpPr/>
          <p:nvPr/>
        </p:nvGrpSpPr>
        <p:grpSpPr>
          <a:xfrm>
            <a:off x="9266627" y="367637"/>
            <a:ext cx="2651688" cy="481071"/>
            <a:chOff x="935800" y="3345740"/>
            <a:chExt cx="2651688" cy="481071"/>
          </a:xfrm>
        </p:grpSpPr>
        <p:sp>
          <p:nvSpPr>
            <p:cNvPr id="10" name="CuadroTexto 9">
              <a:extLst>
                <a:ext uri="{FF2B5EF4-FFF2-40B4-BE49-F238E27FC236}">
                  <a16:creationId xmlns:a16="http://schemas.microsoft.com/office/drawing/2014/main" id="{F798E3D4-176E-430E-9BA6-89C7AF3B4A25}"/>
                </a:ext>
              </a:extLst>
            </p:cNvPr>
            <p:cNvSpPr txBox="1"/>
            <p:nvPr/>
          </p:nvSpPr>
          <p:spPr>
            <a:xfrm>
              <a:off x="2037064" y="3345740"/>
              <a:ext cx="153439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b="1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COMISION DE DESARROLLO</a:t>
              </a:r>
              <a:endParaRPr lang="es-EC" sz="800" dirty="0">
                <a:solidFill>
                  <a:schemeClr val="tx2"/>
                </a:solidFill>
                <a:latin typeface="Century Gothic" panose="020B0502020202020204" pitchFamily="34" charset="0"/>
                <a:sym typeface="Gill Sans"/>
              </a:endParaRPr>
            </a:p>
          </p:txBody>
        </p: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81C75635-E3AE-4D30-87B2-46EEDDD743D7}"/>
                </a:ext>
              </a:extLst>
            </p:cNvPr>
            <p:cNvSpPr txBox="1"/>
            <p:nvPr/>
          </p:nvSpPr>
          <p:spPr>
            <a:xfrm>
              <a:off x="935800" y="3473678"/>
              <a:ext cx="265168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ECONOMICO, COMPETITIVIDAD, PRODUCTIVIDAD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213DD8BE-31D6-438D-A559-1CF4851AF0EF}"/>
                </a:ext>
              </a:extLst>
            </p:cNvPr>
            <p:cNvSpPr txBox="1"/>
            <p:nvPr/>
          </p:nvSpPr>
          <p:spPr>
            <a:xfrm>
              <a:off x="1583490" y="3611367"/>
              <a:ext cx="19960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C" sz="800" dirty="0">
                  <a:solidFill>
                    <a:schemeClr val="tx2"/>
                  </a:solidFill>
                  <a:latin typeface="Century Gothic" panose="020B0502020202020204" pitchFamily="34" charset="0"/>
                  <a:sym typeface="Gill Sans"/>
                </a:rPr>
                <a:t>Y ECONOMIA POPULAR Y SOLIDARIA</a:t>
              </a:r>
            </a:p>
          </p:txBody>
        </p:sp>
      </p:grpSp>
      <p:pic>
        <p:nvPicPr>
          <p:cNvPr id="13" name="Imagen 12">
            <a:extLst>
              <a:ext uri="{FF2B5EF4-FFF2-40B4-BE49-F238E27FC236}">
                <a16:creationId xmlns:a16="http://schemas.microsoft.com/office/drawing/2014/main" id="{87671677-242B-4CAC-8CCB-E90DD1A489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17" y="5637933"/>
            <a:ext cx="12192000" cy="1220157"/>
          </a:xfrm>
          <a:prstGeom prst="rect">
            <a:avLst/>
          </a:prstGeom>
        </p:spPr>
      </p:pic>
      <p:sp>
        <p:nvSpPr>
          <p:cNvPr id="14" name="1 Título">
            <a:extLst>
              <a:ext uri="{FF2B5EF4-FFF2-40B4-BE49-F238E27FC236}">
                <a16:creationId xmlns:a16="http://schemas.microsoft.com/office/drawing/2014/main" id="{437BC268-9BEE-4940-8C32-A639E687A73F}"/>
              </a:ext>
            </a:extLst>
          </p:cNvPr>
          <p:cNvSpPr txBox="1">
            <a:spLocks/>
          </p:cNvSpPr>
          <p:nvPr/>
        </p:nvSpPr>
        <p:spPr bwMode="auto">
          <a:xfrm>
            <a:off x="601192" y="447542"/>
            <a:ext cx="3895652" cy="80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/>
            </a:pPr>
            <a:r>
              <a:rPr lang="es-ES" sz="2400" b="1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ANALISIS </a:t>
            </a:r>
            <a:r>
              <a:rPr lang="es-ES" sz="2400" dirty="0">
                <a:solidFill>
                  <a:srgbClr val="44546A"/>
                </a:solidFill>
                <a:latin typeface="Century Gothic" panose="020B0502020202020204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NORMATIVO</a:t>
            </a:r>
            <a:endParaRPr kumimoji="0" lang="es-EC" sz="240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entury Gothic" panose="020B0502020202020204" pitchFamily="34" charset="0"/>
              <a:ea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268AF59-CEAE-26A7-6E11-FDBD166162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56890"/>
              </p:ext>
            </p:extLst>
          </p:nvPr>
        </p:nvGraphicFramePr>
        <p:xfrm>
          <a:off x="568865" y="1571385"/>
          <a:ext cx="5957445" cy="1655445"/>
        </p:xfrm>
        <a:graphic>
          <a:graphicData uri="http://schemas.openxmlformats.org/drawingml/2006/table">
            <a:tbl>
              <a:tblPr/>
              <a:tblGrid>
                <a:gridCol w="595744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241300">
                <a:tc>
                  <a:txBody>
                    <a:bodyPr/>
                    <a:lstStyle/>
                    <a:p>
                      <a:pPr algn="r" fontAlgn="b"/>
                      <a:endParaRPr lang="es-ES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r" fontAlgn="b"/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ARTÍCULO (…). </a:t>
                      </a:r>
                      <a:r>
                        <a:rPr lang="es-ES" sz="1800" b="0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Se consideran actores de la cadena del Comercio Justo local a las personas o grupos asociativos que realizan actividades de intercambio comercial basados en el diálogo, transparencia y respeto buscando equidad y justicia en el mercado para contribuir al desarrollo sostenible. </a:t>
                      </a:r>
                      <a:endParaRPr lang="es-ES" sz="16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  <p:graphicFrame>
        <p:nvGraphicFramePr>
          <p:cNvPr id="16" name="Tabla 15">
            <a:extLst>
              <a:ext uri="{FF2B5EF4-FFF2-40B4-BE49-F238E27FC236}">
                <a16:creationId xmlns:a16="http://schemas.microsoft.com/office/drawing/2014/main" id="{38642DF1-2303-4B88-926E-AA5C01B9D8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558601"/>
              </p:ext>
            </p:extLst>
          </p:nvPr>
        </p:nvGraphicFramePr>
        <p:xfrm>
          <a:off x="6637018" y="1870888"/>
          <a:ext cx="5121835" cy="1106805"/>
        </p:xfrm>
        <a:graphic>
          <a:graphicData uri="http://schemas.openxmlformats.org/drawingml/2006/table">
            <a:tbl>
              <a:tblPr/>
              <a:tblGrid>
                <a:gridCol w="5121835">
                  <a:extLst>
                    <a:ext uri="{9D8B030D-6E8A-4147-A177-3AD203B41FA5}">
                      <a16:colId xmlns:a16="http://schemas.microsoft.com/office/drawing/2014/main" val="1316820281"/>
                    </a:ext>
                  </a:extLst>
                </a:gridCol>
              </a:tblGrid>
              <a:tr h="190547">
                <a:tc>
                  <a:txBody>
                    <a:bodyPr/>
                    <a:lstStyle/>
                    <a:p>
                      <a:pPr marL="285750" indent="-285750" algn="l" fontAlgn="b">
                        <a:buFont typeface="Wingdings" panose="05000000000000000000" pitchFamily="2" charset="2"/>
                        <a:buChar char="ü"/>
                      </a:pPr>
                      <a:r>
                        <a:rPr lang="es-ES" sz="1800" b="1" i="0" u="none" strike="noStrike" dirty="0">
                          <a:solidFill>
                            <a:srgbClr val="203764"/>
                          </a:solidFill>
                          <a:effectLst/>
                          <a:latin typeface="Calibri" panose="020F0502020204030204" pitchFamily="34" charset="0"/>
                        </a:rPr>
                        <a:t>Se resaltó la importancia de la cadena de valor del comercio justo como un enfoque de atención a todos los actores que forman parte del comercio justo en la ciudad.</a:t>
                      </a:r>
                      <a:endParaRPr lang="es-EC" sz="1800" b="0" i="0" u="none" strike="noStrike" dirty="0">
                        <a:solidFill>
                          <a:srgbClr val="203764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383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6800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8768</TotalTime>
  <Words>1146</Words>
  <Application>Microsoft Macintosh PowerPoint</Application>
  <PresentationFormat>Panorámica</PresentationFormat>
  <Paragraphs>103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Verdana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Estrategia</dc:title>
  <dc:creator>Microsoft Office User</dc:creator>
  <cp:lastModifiedBy>Pedro José Cornejo Espinosa</cp:lastModifiedBy>
  <cp:revision>692</cp:revision>
  <dcterms:created xsi:type="dcterms:W3CDTF">2022-01-19T15:10:10Z</dcterms:created>
  <dcterms:modified xsi:type="dcterms:W3CDTF">2023-08-28T19:38:43Z</dcterms:modified>
</cp:coreProperties>
</file>