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3"/>
    <p:sldId id="326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2" r:id="rId18"/>
    <p:sldId id="341" r:id="rId19"/>
  </p:sldIdLst>
  <p:sldSz cx="9144000" cy="6858000" type="screen4x3"/>
  <p:notesSz cx="6858000" cy="9144000"/>
  <p:defaultTextStyle>
    <a:defPPr>
      <a:defRPr lang="es-EC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38"/>
  </p:normalViewPr>
  <p:slideViewPr>
    <p:cSldViewPr showGuides="1"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757A37-4378-4FBE-A425-4B1A2473170E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es-ES" altLang="es-EC" sz="1200" dirty="0"/>
            </a:fld>
            <a:endParaRPr lang="es-ES" altLang="es-EC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AF892A-902F-495D-8A6C-714DA1843912}" type="datetimeFigureOut">
              <a:rPr kumimoji="0" lang="es-EC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s-EC" altLang="es-EC" dirty="0">
                <a:latin typeface="Calibri" panose="020F0502020204030204" pitchFamily="34" charset="0"/>
              </a:rPr>
            </a:fld>
            <a:endParaRPr lang="es-EC" altLang="es-EC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AF892A-902F-495D-8A6C-714DA1843912}" type="datetimeFigureOut">
              <a:rPr kumimoji="0" lang="es-EC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s-EC" altLang="es-EC" dirty="0">
                <a:latin typeface="Calibri" panose="020F0502020204030204" pitchFamily="34" charset="0"/>
              </a:rPr>
            </a:fld>
            <a:endParaRPr lang="es-EC" altLang="es-EC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AF892A-902F-495D-8A6C-714DA1843912}" type="datetimeFigureOut">
              <a:rPr kumimoji="0" lang="es-EC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s-EC" altLang="es-EC" dirty="0">
                <a:latin typeface="Calibri" panose="020F0502020204030204" pitchFamily="34" charset="0"/>
              </a:rPr>
            </a:fld>
            <a:endParaRPr lang="es-EC" altLang="es-EC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AF892A-902F-495D-8A6C-714DA1843912}" type="datetimeFigureOut">
              <a:rPr kumimoji="0" lang="es-EC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s-EC" altLang="es-EC" dirty="0">
                <a:latin typeface="Calibri" panose="020F0502020204030204" pitchFamily="34" charset="0"/>
              </a:rPr>
            </a:fld>
            <a:endParaRPr lang="es-EC" altLang="es-EC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AF892A-902F-495D-8A6C-714DA1843912}" type="datetimeFigureOut">
              <a:rPr kumimoji="0" lang="es-EC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s-EC" altLang="es-EC" dirty="0">
                <a:latin typeface="Calibri" panose="020F0502020204030204" pitchFamily="34" charset="0"/>
              </a:rPr>
            </a:fld>
            <a:endParaRPr lang="es-EC" altLang="es-EC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AF892A-902F-495D-8A6C-714DA1843912}" type="datetimeFigureOut">
              <a:rPr kumimoji="0" lang="es-EC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s-EC" altLang="es-EC" dirty="0">
                <a:latin typeface="Calibri" panose="020F0502020204030204" pitchFamily="34" charset="0"/>
              </a:rPr>
            </a:fld>
            <a:endParaRPr lang="es-EC" altLang="es-EC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AF892A-902F-495D-8A6C-714DA1843912}" type="datetimeFigureOut">
              <a:rPr kumimoji="0" lang="es-EC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s-EC" altLang="es-EC" dirty="0">
                <a:latin typeface="Calibri" panose="020F0502020204030204" pitchFamily="34" charset="0"/>
              </a:rPr>
            </a:fld>
            <a:endParaRPr lang="es-EC" altLang="es-EC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AF892A-902F-495D-8A6C-714DA1843912}" type="datetimeFigureOut">
              <a:rPr kumimoji="0" lang="es-EC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s-EC" altLang="es-EC" dirty="0">
                <a:latin typeface="Calibri" panose="020F0502020204030204" pitchFamily="34" charset="0"/>
              </a:rPr>
            </a:fld>
            <a:endParaRPr lang="es-EC" altLang="es-EC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AF892A-902F-495D-8A6C-714DA1843912}" type="datetimeFigureOut">
              <a:rPr kumimoji="0" lang="es-EC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s-EC" altLang="es-EC" dirty="0">
                <a:latin typeface="Calibri" panose="020F0502020204030204" pitchFamily="34" charset="0"/>
              </a:rPr>
            </a:fld>
            <a:endParaRPr lang="es-EC" altLang="es-EC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AF892A-902F-495D-8A6C-714DA1843912}" type="datetimeFigureOut">
              <a:rPr kumimoji="0" lang="es-EC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s-EC" altLang="es-EC" dirty="0">
                <a:latin typeface="Calibri" panose="020F0502020204030204" pitchFamily="34" charset="0"/>
              </a:rPr>
            </a:fld>
            <a:endParaRPr lang="es-EC" altLang="es-EC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C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AF892A-902F-495D-8A6C-714DA1843912}" type="datetimeFigureOut">
              <a:rPr kumimoji="0" lang="es-EC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s-EC" altLang="es-EC" dirty="0">
                <a:latin typeface="Calibri" panose="020F0502020204030204" pitchFamily="34" charset="0"/>
              </a:rPr>
            </a:fld>
            <a:endParaRPr lang="es-EC" altLang="es-EC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s-ES" altLang="es-EC" dirty="0"/>
              <a:t>Haga clic para modificar el estilo de título del patrón</a:t>
            </a:r>
            <a:endParaRPr lang="es-EC" altLang="es-EC" dirty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s-ES" altLang="es-EC" dirty="0"/>
              <a:t>Haga clic para modificar los estilos de texto del patrón</a:t>
            </a:r>
            <a:endParaRPr lang="es-ES" altLang="es-EC" dirty="0"/>
          </a:p>
          <a:p>
            <a:pPr lvl="1"/>
            <a:r>
              <a:rPr lang="es-ES" altLang="es-EC" dirty="0"/>
              <a:t>Segundo nivel</a:t>
            </a:r>
            <a:endParaRPr lang="es-ES" altLang="es-EC" dirty="0"/>
          </a:p>
          <a:p>
            <a:pPr lvl="2"/>
            <a:r>
              <a:rPr lang="es-ES" altLang="es-EC" dirty="0"/>
              <a:t>Tercer nivel</a:t>
            </a:r>
            <a:endParaRPr lang="es-ES" altLang="es-EC" dirty="0"/>
          </a:p>
          <a:p>
            <a:pPr lvl="3"/>
            <a:r>
              <a:rPr lang="es-ES" altLang="es-EC" dirty="0"/>
              <a:t>Cuarto nivel</a:t>
            </a:r>
            <a:endParaRPr lang="es-ES" altLang="es-EC" dirty="0"/>
          </a:p>
          <a:p>
            <a:pPr lvl="4"/>
            <a:r>
              <a:rPr lang="es-ES" altLang="es-EC" dirty="0"/>
              <a:t>Quinto nivel</a:t>
            </a:r>
            <a:endParaRPr lang="es-EC" altLang="es-EC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AF892A-902F-495D-8A6C-714DA1843912}" type="datetimeFigureOut">
              <a:rPr kumimoji="0" lang="es-EC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C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s-EC" altLang="es-EC" dirty="0">
                <a:latin typeface="Calibri" panose="020F0502020204030204" pitchFamily="34" charset="0"/>
              </a:rPr>
            </a:fld>
            <a:endParaRPr lang="es-EC" altLang="es-EC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42913" y="1301750"/>
            <a:ext cx="8458200" cy="3862388"/>
          </a:xfrm>
          <a:ln/>
        </p:spPr>
        <p:txBody>
          <a:bodyPr vert="horz" wrap="square" lIns="91440" tIns="45720" rIns="91440" bIns="45720" anchor="t" anchorCtr="0"/>
          <a:p>
            <a:pPr algn="l" defTabSz="685800" eaLnBrk="1" hangingPunct="1">
              <a:buClrTx/>
              <a:buSzTx/>
            </a:pPr>
            <a:endParaRPr lang="es-EC" altLang="es-EC" kern="1200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defTabSz="685800" eaLnBrk="1" hangingPunct="1">
              <a:buClrTx/>
              <a:buSzTx/>
            </a:pPr>
            <a:r>
              <a:rPr lang="es-ES" altLang="es-EC" sz="3600" kern="1200" dirty="0">
                <a:latin typeface="+mn-lt"/>
                <a:ea typeface="+mn-ea"/>
                <a:cs typeface="+mn-cs"/>
              </a:rPr>
              <a:t>MODIFICATORIA A LAS ORDENANZAS No. 0226, C-220, C-343, C-108, C-442, 179 ,107; y REGULARIZACIÓN DEL TRAZADO VIAL DESDE LA ABS 0+000 (CALLE CAMILO OREJUELA) HASTA LA ABS 1+889 (PREDIO No. 3618836)-PARROQUIA GUAMANI. </a:t>
            </a:r>
            <a:endParaRPr lang="es-EC" altLang="es-EC" sz="6600" b="1" kern="1200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075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s-ES" altLang="es-EC" dirty="0">
              <a:latin typeface="Calibri" panose="020F0502020204030204" pitchFamily="34" charset="0"/>
            </a:endParaRPr>
          </a:p>
        </p:txBody>
      </p:sp>
      <p:pic>
        <p:nvPicPr>
          <p:cNvPr id="3076" name="Picture 5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319088"/>
            <a:ext cx="5400675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876925"/>
            <a:ext cx="20574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4349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s-ES" altLang="es-EC" dirty="0">
              <a:latin typeface="Calibri" panose="020F0502020204030204" pitchFamily="34" charset="0"/>
            </a:endParaRPr>
          </a:p>
        </p:txBody>
      </p:sp>
      <p:pic>
        <p:nvPicPr>
          <p:cNvPr id="12291" name="Picture 5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22225"/>
            <a:ext cx="5400675" cy="887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5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876925"/>
            <a:ext cx="20574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4349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Imagen 2"/>
          <p:cNvPicPr>
            <a:picLocks noChangeAspect="1"/>
          </p:cNvPicPr>
          <p:nvPr/>
        </p:nvPicPr>
        <p:blipFill>
          <a:blip r:embed="rId4"/>
          <a:srcRect l="2699" r="3201"/>
          <a:stretch>
            <a:fillRect/>
          </a:stretch>
        </p:blipFill>
        <p:spPr>
          <a:xfrm>
            <a:off x="439738" y="909638"/>
            <a:ext cx="8604250" cy="5857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s-ES" altLang="es-EC" dirty="0">
              <a:latin typeface="Calibri" panose="020F0502020204030204" pitchFamily="34" charset="0"/>
            </a:endParaRPr>
          </a:p>
        </p:txBody>
      </p:sp>
      <p:pic>
        <p:nvPicPr>
          <p:cNvPr id="13315" name="Picture 5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188913"/>
            <a:ext cx="5400675" cy="661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5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876925"/>
            <a:ext cx="20574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4349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Imagen 2"/>
          <p:cNvPicPr>
            <a:picLocks noChangeAspect="1"/>
          </p:cNvPicPr>
          <p:nvPr/>
        </p:nvPicPr>
        <p:blipFill>
          <a:blip r:embed="rId4"/>
          <a:srcRect l="3111" r="4364"/>
          <a:stretch>
            <a:fillRect/>
          </a:stretch>
        </p:blipFill>
        <p:spPr>
          <a:xfrm>
            <a:off x="541338" y="984250"/>
            <a:ext cx="8459787" cy="5857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s-ES" altLang="es-EC" dirty="0">
              <a:latin typeface="Calibri" panose="020F0502020204030204" pitchFamily="34" charset="0"/>
            </a:endParaRPr>
          </a:p>
        </p:txBody>
      </p:sp>
      <p:pic>
        <p:nvPicPr>
          <p:cNvPr id="14339" name="Picture 5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68263"/>
            <a:ext cx="5400675" cy="608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5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876925"/>
            <a:ext cx="20574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4349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744538"/>
            <a:ext cx="8321675" cy="5421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s-ES" altLang="es-EC" dirty="0">
              <a:latin typeface="Calibri" panose="020F0502020204030204" pitchFamily="34" charset="0"/>
            </a:endParaRPr>
          </a:p>
        </p:txBody>
      </p:sp>
      <p:pic>
        <p:nvPicPr>
          <p:cNvPr id="15363" name="Picture 5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100013"/>
            <a:ext cx="54006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5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876925"/>
            <a:ext cx="20574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4349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Imagen 2"/>
          <p:cNvPicPr>
            <a:picLocks noChangeAspect="1"/>
          </p:cNvPicPr>
          <p:nvPr/>
        </p:nvPicPr>
        <p:blipFill>
          <a:blip r:embed="rId4"/>
          <a:srcRect l="2216" r="3986"/>
          <a:stretch>
            <a:fillRect/>
          </a:stretch>
        </p:blipFill>
        <p:spPr>
          <a:xfrm>
            <a:off x="755650" y="795338"/>
            <a:ext cx="8105775" cy="5891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s-ES" altLang="es-EC" dirty="0">
              <a:latin typeface="Calibri" panose="020F0502020204030204" pitchFamily="34" charset="0"/>
            </a:endParaRPr>
          </a:p>
        </p:txBody>
      </p:sp>
      <p:pic>
        <p:nvPicPr>
          <p:cNvPr id="16387" name="Picture 5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663" y="0"/>
            <a:ext cx="5400675" cy="763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5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876925"/>
            <a:ext cx="20574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4349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1082675"/>
            <a:ext cx="8207375" cy="518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s-ES" altLang="es-EC" dirty="0">
              <a:latin typeface="Calibri" panose="020F0502020204030204" pitchFamily="34" charset="0"/>
            </a:endParaRPr>
          </a:p>
        </p:txBody>
      </p:sp>
      <p:pic>
        <p:nvPicPr>
          <p:cNvPr id="17411" name="Picture 5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319088"/>
            <a:ext cx="5400675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5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876925"/>
            <a:ext cx="20574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4349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1916113"/>
            <a:ext cx="8429625" cy="4437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s-ES" altLang="es-EC" dirty="0">
              <a:latin typeface="Calibri" panose="020F0502020204030204" pitchFamily="34" charset="0"/>
            </a:endParaRPr>
          </a:p>
        </p:txBody>
      </p:sp>
      <p:pic>
        <p:nvPicPr>
          <p:cNvPr id="18435" name="Picture 5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319088"/>
            <a:ext cx="5400675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5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876925"/>
            <a:ext cx="20574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4349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5" y="1250950"/>
            <a:ext cx="8342313" cy="5319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s-ES" altLang="es-EC" dirty="0">
              <a:latin typeface="Calibri" panose="020F0502020204030204" pitchFamily="34" charset="0"/>
            </a:endParaRPr>
          </a:p>
        </p:txBody>
      </p:sp>
      <p:pic>
        <p:nvPicPr>
          <p:cNvPr id="19459" name="Picture 5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319088"/>
            <a:ext cx="5400675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5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876925"/>
            <a:ext cx="20574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4349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Título 1"/>
          <p:cNvSpPr>
            <a:spLocks noGrp="1"/>
          </p:cNvSpPr>
          <p:nvPr>
            <p:ph type="ctrTitle"/>
          </p:nvPr>
        </p:nvSpPr>
        <p:spPr>
          <a:xfrm>
            <a:off x="1393825" y="2794000"/>
            <a:ext cx="6858000" cy="747713"/>
          </a:xfrm>
          <a:ln/>
        </p:spPr>
        <p:txBody>
          <a:bodyPr vert="horz" wrap="square" lIns="91440" tIns="45720" rIns="91440" bIns="45720" anchor="b" anchorCtr="0"/>
          <a:p>
            <a:pPr defTabSz="685800" eaLnBrk="1" hangingPunct="1">
              <a:buClrTx/>
              <a:buSzTx/>
              <a:buFontTx/>
            </a:pPr>
            <a:r>
              <a:rPr lang="es-ES" altLang="es-EC" kern="1200" dirty="0">
                <a:latin typeface="+mj-lt"/>
                <a:ea typeface="+mj-ea"/>
                <a:cs typeface="+mj-cs"/>
              </a:rPr>
              <a:t>GRACIAS POR SU ATENCIÓN</a:t>
            </a:r>
            <a:endParaRPr lang="es-EC" altLang="es-EC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Imagen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" y="1557338"/>
            <a:ext cx="8712200" cy="5084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CuadroTexto 5"/>
          <p:cNvSpPr txBox="1"/>
          <p:nvPr/>
        </p:nvSpPr>
        <p:spPr>
          <a:xfrm>
            <a:off x="3348038" y="55563"/>
            <a:ext cx="4392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s-ES" altLang="es-EC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UBICACIÓN</a:t>
            </a:r>
            <a:endParaRPr lang="es-EC" altLang="es-EC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100" name="CuadroTexto 6"/>
          <p:cNvSpPr txBox="1"/>
          <p:nvPr/>
        </p:nvSpPr>
        <p:spPr>
          <a:xfrm>
            <a:off x="395288" y="635000"/>
            <a:ext cx="4392612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s-ES" altLang="es-EC" sz="2000" b="1" dirty="0">
                <a:latin typeface="Calibri" panose="020F0502020204030204" pitchFamily="34" charset="0"/>
              </a:rPr>
              <a:t>Parroquia: </a:t>
            </a:r>
            <a:r>
              <a:rPr lang="es-ES" altLang="es-EC" sz="2000" dirty="0">
                <a:latin typeface="Calibri" panose="020F0502020204030204" pitchFamily="34" charset="0"/>
              </a:rPr>
              <a:t>Guamaní</a:t>
            </a:r>
            <a:r>
              <a:rPr lang="es-ES" altLang="es-EC" sz="2000" b="1" dirty="0">
                <a:latin typeface="Calibri" panose="020F0502020204030204" pitchFamily="34" charset="0"/>
              </a:rPr>
              <a:t> </a:t>
            </a:r>
            <a:endParaRPr lang="es-ES" altLang="es-EC" sz="2000" b="1" dirty="0">
              <a:latin typeface="Calibri" panose="020F0502020204030204" pitchFamily="34" charset="0"/>
            </a:endParaRPr>
          </a:p>
          <a:p>
            <a:r>
              <a:rPr lang="es-ES" altLang="es-EC" sz="2000" b="1" dirty="0">
                <a:latin typeface="Calibri" panose="020F0502020204030204" pitchFamily="34" charset="0"/>
              </a:rPr>
              <a:t>Longitud : </a:t>
            </a:r>
            <a:r>
              <a:rPr lang="es-ES" altLang="es-EC" sz="2000" dirty="0">
                <a:latin typeface="Calibri" panose="020F0502020204030204" pitchFamily="34" charset="0"/>
              </a:rPr>
              <a:t>1889 m</a:t>
            </a:r>
            <a:endParaRPr lang="es-ES" altLang="es-EC" sz="2000" dirty="0">
              <a:latin typeface="Calibri" panose="020F0502020204030204" pitchFamily="34" charset="0"/>
            </a:endParaRPr>
          </a:p>
          <a:p>
            <a:r>
              <a:rPr lang="es-ES" altLang="es-EC" sz="2000" b="1" dirty="0">
                <a:latin typeface="Calibri" panose="020F0502020204030204" pitchFamily="34" charset="0"/>
              </a:rPr>
              <a:t>Nombre de la vía: </a:t>
            </a:r>
            <a:r>
              <a:rPr lang="es-ES" altLang="es-EC" sz="2000" dirty="0">
                <a:latin typeface="Calibri" panose="020F0502020204030204" pitchFamily="34" charset="0"/>
              </a:rPr>
              <a:t>Arrayanes </a:t>
            </a:r>
            <a:endParaRPr lang="es-EC" altLang="es-EC" sz="2000" dirty="0">
              <a:latin typeface="Calibri" panose="020F0502020204030204" pitchFamily="34" charset="0"/>
            </a:endParaRPr>
          </a:p>
        </p:txBody>
      </p:sp>
      <p:sp>
        <p:nvSpPr>
          <p:cNvPr id="4101" name="CuadroTexto 2"/>
          <p:cNvSpPr txBox="1"/>
          <p:nvPr/>
        </p:nvSpPr>
        <p:spPr>
          <a:xfrm>
            <a:off x="6875463" y="1600200"/>
            <a:ext cx="1225550" cy="368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lang="es-ES" altLang="x-none" dirty="0">
                <a:latin typeface="Calibri" panose="020F0502020204030204" pitchFamily="34" charset="0"/>
              </a:rPr>
              <a:t>ABS 0+000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4102" name="CuadroTexto 3"/>
          <p:cNvSpPr txBox="1"/>
          <p:nvPr/>
        </p:nvSpPr>
        <p:spPr>
          <a:xfrm rot="-394294">
            <a:off x="403225" y="5297488"/>
            <a:ext cx="1223963" cy="36988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lang="es-ES" altLang="x-none" dirty="0">
                <a:latin typeface="Calibri" panose="020F0502020204030204" pitchFamily="34" charset="0"/>
              </a:rPr>
              <a:t>ABS 1+889</a:t>
            </a: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s-ES" altLang="es-EC" dirty="0">
              <a:latin typeface="Calibri" panose="020F0502020204030204" pitchFamily="34" charset="0"/>
            </a:endParaRPr>
          </a:p>
        </p:txBody>
      </p:sp>
      <p:pic>
        <p:nvPicPr>
          <p:cNvPr id="5123" name="Picture 5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6488" y="0"/>
            <a:ext cx="4391025" cy="731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5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876925"/>
            <a:ext cx="20574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4349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CuadroTexto 1"/>
          <p:cNvSpPr txBox="1"/>
          <p:nvPr/>
        </p:nvSpPr>
        <p:spPr>
          <a:xfrm>
            <a:off x="2555875" y="755650"/>
            <a:ext cx="40322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s-ES" altLang="es-EC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ANTECEDENTES</a:t>
            </a:r>
            <a:endParaRPr lang="es-EC" altLang="es-EC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11188" y="1282700"/>
            <a:ext cx="8137525" cy="540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defTabSz="914400">
              <a:lnSpc>
                <a:spcPct val="107000"/>
              </a:lnSpc>
              <a:spcAft>
                <a:spcPts val="800"/>
              </a:spcAft>
              <a:buClrTx/>
              <a:buSzTx/>
              <a:buFontTx/>
              <a:buChar char="-"/>
              <a:defRPr/>
            </a:pPr>
            <a:r>
              <a:rPr kumimoji="0" lang="es-ES" kern="1200" cap="none" spc="0" normalizeH="0" baseline="0" noProof="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Existen tramos de vía de la calle Arrayanes que se encuentran aprobados mediante ordenanzas con diferente sección transversal:</a:t>
            </a:r>
            <a:endParaRPr kumimoji="0" lang="es-ES" kern="1200" cap="none" spc="0" normalizeH="0" baseline="0" noProof="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defTabSz="914400">
              <a:lnSpc>
                <a:spcPct val="107000"/>
              </a:lnSpc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s-EC" b="1" u="sng" kern="1200" cap="none" spc="0" normalizeH="0" baseline="0" noProof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Sección transversal 1.</a:t>
            </a:r>
            <a:endParaRPr kumimoji="0" lang="es-EC" b="1" u="sng" kern="1200" cap="none" spc="0" normalizeH="0" baseline="0" noProof="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defTabSz="914400">
              <a:lnSpc>
                <a:spcPct val="107000"/>
              </a:lnSpc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s-EC" kern="1200" cap="none" spc="0" normalizeH="0" baseline="0" noProof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Sección transversal 12.00m                 </a:t>
            </a:r>
            <a:endParaRPr kumimoji="0" lang="es-EC" kern="1200" cap="none" spc="0" normalizeH="0" baseline="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defTabSz="914400">
              <a:lnSpc>
                <a:spcPct val="107000"/>
              </a:lnSpc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s-EC" kern="1200" cap="none" spc="0" normalizeH="0" baseline="0" noProof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Calzada: 8.00 m                                  </a:t>
            </a:r>
            <a:endParaRPr kumimoji="0" lang="es-EC" kern="1200" cap="none" spc="0" normalizeH="0" baseline="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s-EC" kern="1200" cap="none" spc="0" normalizeH="0" baseline="0" noProof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Aceras: 2.00 m a cada lado de la vía</a:t>
            </a:r>
            <a:endParaRPr kumimoji="0" lang="es-EC" kern="1200" cap="none" spc="0" normalizeH="0" baseline="0" noProof="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s-EC" kern="1200" cap="none" spc="0" normalizeH="0" baseline="0" noProof="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s-EC" kern="1200" cap="none" spc="0" normalizeH="0" baseline="0" noProof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"Comité Pro  Mejoras Fortaleza Florín del Camal Metropolitano" </a:t>
            </a:r>
            <a:r>
              <a:rPr kumimoji="0" lang="es-EC" kern="1200" cap="none" spc="0" normalizeH="0" baseline="0" noProof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kumimoji="0" lang="es-EC" kern="1200" cap="none" spc="0" normalizeH="0" baseline="0" noProof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"Hermandad" </a:t>
            </a:r>
            <a:r>
              <a:rPr kumimoji="0" lang="es-EC" kern="1200" cap="none" spc="0" normalizeH="0" baseline="0" noProof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kumimoji="0" lang="es-EC" kern="1200" cap="none" spc="0" normalizeH="0" baseline="0" noProof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"Puerta del Sol" </a:t>
            </a:r>
            <a:r>
              <a:rPr kumimoji="0" lang="es-EC" kern="1200" cap="none" spc="0" normalizeH="0" baseline="0" noProof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kumimoji="0" lang="es-EC" kern="1200" cap="none" spc="0" normalizeH="0" baseline="0" noProof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"Pradesur Etapa Nro.1“</a:t>
            </a:r>
            <a:r>
              <a:rPr kumimoji="0" lang="es-EC" kern="1200" cap="none" spc="0" normalizeH="0" baseline="0" noProof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kumimoji="0" lang="es-EC" kern="1200" cap="none" spc="0" normalizeH="0" baseline="0" noProof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Asentamiento Humano de Hecho de Interés Social "Pradesur Etapa Nro. 1“</a:t>
            </a:r>
            <a:r>
              <a:rPr kumimoji="0" lang="es-EC" kern="1200" cap="none" spc="0" normalizeH="0" baseline="0" noProof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kumimoji="0" lang="es-EC" kern="1200" cap="none" spc="0" normalizeH="0" baseline="0" noProof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Asentamiento Humano de Hecho de Interés Social Cuatro de marzo de los Arrayanes" </a:t>
            </a:r>
            <a:r>
              <a:rPr kumimoji="0" lang="es-EC" kern="1200" cap="none" spc="0" normalizeH="0" baseline="0" noProof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kumimoji="0" lang="es-EC" kern="1200" cap="none" spc="0" normalizeH="0" baseline="0" noProof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"Balcones del Sur”, "Tepeyac (Franja 2)"</a:t>
            </a:r>
            <a:r>
              <a:rPr kumimoji="0" lang="es-EC" kern="1200" cap="none" spc="0" normalizeH="0" baseline="0" noProof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,</a:t>
            </a:r>
            <a:r>
              <a:rPr kumimoji="0" lang="es-EC" kern="1200" cap="none" spc="0" normalizeH="0" baseline="0" noProof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"Dos mil</a:t>
            </a:r>
            <a:r>
              <a:rPr kumimoji="0" lang="es-EC" kern="1200" cap="none" spc="0" normalizeH="0" baseline="0" noProof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”, "Tierra Mia“,</a:t>
            </a:r>
            <a:r>
              <a:rPr kumimoji="0" lang="es-EC" kern="1200" cap="none" spc="0" normalizeH="0" baseline="0" noProof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"Juan Pablo</a:t>
            </a:r>
            <a:r>
              <a:rPr kumimoji="0" lang="es-EC" kern="1200" cap="none" spc="0" normalizeH="0" baseline="0" noProof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“,</a:t>
            </a:r>
            <a:r>
              <a:rPr kumimoji="0" lang="es-EC" kern="1200" cap="none" spc="0" normalizeH="0" baseline="0" noProof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"Fuerza Popular“, ""Dolorosa Alta "(Franja 20-21)“, "Dolorosa Alta " (Franja 22).  (16 ).</a:t>
            </a:r>
            <a:endParaRPr kumimoji="0" lang="es-ES" kern="1200" cap="none" spc="0" normalizeH="0" baseline="0" noProof="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algn="just" defTabSz="914400">
              <a:lnSpc>
                <a:spcPct val="107000"/>
              </a:lnSpc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s-ES" kern="1200" cap="none" spc="0" normalizeH="0" baseline="0" noProof="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 defTabSz="914400">
              <a:lnSpc>
                <a:spcPct val="107000"/>
              </a:lnSpc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s-ES" kern="1200" cap="none" spc="0" normalizeH="0" baseline="0" noProof="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 defTabSz="914400">
              <a:lnSpc>
                <a:spcPct val="107000"/>
              </a:lnSpc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s-ES" kern="1200" cap="none" spc="0" normalizeH="0" baseline="0" noProof="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 defTabSz="914400">
              <a:lnSpc>
                <a:spcPct val="107000"/>
              </a:lnSpc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s-EC" kern="1200" cap="none" spc="0" normalizeH="0" baseline="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s-ES" altLang="es-EC" dirty="0">
              <a:latin typeface="Calibri" panose="020F0502020204030204" pitchFamily="34" charset="0"/>
            </a:endParaRPr>
          </a:p>
        </p:txBody>
      </p:sp>
      <p:pic>
        <p:nvPicPr>
          <p:cNvPr id="6147" name="Picture 5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57150"/>
            <a:ext cx="5400675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5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876925"/>
            <a:ext cx="20574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4349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CuadroTexto 11"/>
          <p:cNvSpPr txBox="1"/>
          <p:nvPr/>
        </p:nvSpPr>
        <p:spPr>
          <a:xfrm>
            <a:off x="611188" y="990600"/>
            <a:ext cx="4572000" cy="156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b="1" u="sng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Sección transversal 2.</a:t>
            </a:r>
            <a:endParaRPr b="1" u="sng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Sección transversal 12.00m               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Calzada: 6.00 m                                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Aceras: 3.00 m a cada lado de la vía</a:t>
            </a:r>
            <a:endParaRPr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151" name="CuadroTexto 13"/>
          <p:cNvSpPr txBox="1"/>
          <p:nvPr/>
        </p:nvSpPr>
        <p:spPr>
          <a:xfrm>
            <a:off x="611188" y="2747963"/>
            <a:ext cx="8353425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dirty="0">
                <a:latin typeface="Arial Narrow" panose="020B0606020202030204" pitchFamily="34" charset="0"/>
                <a:cs typeface="Times New Roman" panose="02020603050405020304" pitchFamily="18" charset="0"/>
              </a:rPr>
              <a:t>1. Asentamiento Humano de Hecho y Consolidado Denominado Comité Pro-Mejoras "Tierra Mía"(Etapa 15 y 16).</a:t>
            </a:r>
            <a:endParaRPr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dirty="0">
                <a:latin typeface="Arial Narrow" panose="020B0606020202030204" pitchFamily="34" charset="0"/>
                <a:cs typeface="Times New Roman" panose="02020603050405020304" pitchFamily="18" charset="0"/>
              </a:rPr>
              <a:t>2. Asentamiento Humano de Hecho y Consolidado Denominado Comité Pro-Mejoras "Tierra Mía"(Etapa 14).</a:t>
            </a:r>
            <a:endParaRPr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dirty="0">
                <a:latin typeface="Arial Narrow" panose="020B0606020202030204" pitchFamily="34" charset="0"/>
                <a:cs typeface="Times New Roman" panose="02020603050405020304" pitchFamily="18" charset="0"/>
              </a:rPr>
              <a:t>3. Barrio los Trigales</a:t>
            </a:r>
            <a:endParaRPr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dirty="0">
                <a:latin typeface="Arial Narrow" panose="020B0606020202030204" pitchFamily="34" charset="0"/>
                <a:cs typeface="Times New Roman" panose="02020603050405020304" pitchFamily="18" charset="0"/>
              </a:rPr>
              <a:t>4. Asentamiento Humano de Hecho y Consolidado Denominado Comité Pro-Mejoras "Tierra Mía"(Etapa 11).</a:t>
            </a:r>
            <a:endParaRPr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dirty="0">
                <a:latin typeface="Arial Narrow" panose="020B0606020202030204" pitchFamily="34" charset="0"/>
                <a:cs typeface="Times New Roman" panose="02020603050405020304" pitchFamily="18" charset="0"/>
              </a:rPr>
              <a:t>5.Tierra Mía (7 y 8)</a:t>
            </a:r>
            <a:endParaRPr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dirty="0">
                <a:latin typeface="Arial Narrow" panose="020B0606020202030204" pitchFamily="34" charset="0"/>
                <a:cs typeface="Times New Roman" panose="02020603050405020304" pitchFamily="18" charset="0"/>
              </a:rPr>
              <a:t>6.Tepeyac (Franja 27)</a:t>
            </a:r>
            <a:endParaRPr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dirty="0">
                <a:latin typeface="Arial Narrow" panose="020B0606020202030204" pitchFamily="34" charset="0"/>
                <a:cs typeface="Times New Roman" panose="02020603050405020304" pitchFamily="18" charset="0"/>
              </a:rPr>
              <a:t>7. Arbolito del Sur</a:t>
            </a:r>
            <a:endParaRPr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s-ES" altLang="es-EC" dirty="0">
              <a:latin typeface="Calibri" panose="020F0502020204030204" pitchFamily="34" charset="0"/>
            </a:endParaRPr>
          </a:p>
        </p:txBody>
      </p:sp>
      <p:pic>
        <p:nvPicPr>
          <p:cNvPr id="7171" name="Picture 5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319088"/>
            <a:ext cx="5400675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5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876925"/>
            <a:ext cx="20574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4349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1190625"/>
            <a:ext cx="8299450" cy="5480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s-ES" altLang="es-EC" dirty="0">
              <a:latin typeface="Calibri" panose="020F0502020204030204" pitchFamily="34" charset="0"/>
            </a:endParaRPr>
          </a:p>
        </p:txBody>
      </p:sp>
      <p:pic>
        <p:nvPicPr>
          <p:cNvPr id="8195" name="Picture 5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0"/>
            <a:ext cx="5400675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5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876925"/>
            <a:ext cx="20574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4349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63" y="863600"/>
            <a:ext cx="8428037" cy="565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s-ES" altLang="es-EC" dirty="0">
              <a:latin typeface="Calibri" panose="020F0502020204030204" pitchFamily="34" charset="0"/>
            </a:endParaRPr>
          </a:p>
        </p:txBody>
      </p:sp>
      <p:pic>
        <p:nvPicPr>
          <p:cNvPr id="9219" name="Picture 5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15888"/>
            <a:ext cx="54006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5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876925"/>
            <a:ext cx="20574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4349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13" y="1025525"/>
            <a:ext cx="7920037" cy="485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s-ES" altLang="es-EC" dirty="0">
              <a:latin typeface="Calibri" panose="020F0502020204030204" pitchFamily="34" charset="0"/>
            </a:endParaRPr>
          </a:p>
        </p:txBody>
      </p:sp>
      <p:pic>
        <p:nvPicPr>
          <p:cNvPr id="10243" name="Picture 5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663" y="115888"/>
            <a:ext cx="540067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876925"/>
            <a:ext cx="20574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4349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CuadroTexto 6"/>
          <p:cNvSpPr txBox="1"/>
          <p:nvPr/>
        </p:nvSpPr>
        <p:spPr>
          <a:xfrm>
            <a:off x="2160588" y="954088"/>
            <a:ext cx="52562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s-ES" altLang="es-EC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SECCIÓN TRANSVERSAL PROPUESTA</a:t>
            </a:r>
            <a:endParaRPr lang="es-EC" altLang="es-EC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0247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1525588"/>
            <a:ext cx="8569325" cy="5040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s-ES" altLang="es-EC" dirty="0">
              <a:latin typeface="Calibri" panose="020F0502020204030204" pitchFamily="34" charset="0"/>
            </a:endParaRPr>
          </a:p>
        </p:txBody>
      </p:sp>
      <p:pic>
        <p:nvPicPr>
          <p:cNvPr id="11267" name="Picture 5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-58737"/>
            <a:ext cx="5400675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5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876925"/>
            <a:ext cx="20574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4349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CuadroTexto 5"/>
          <p:cNvSpPr txBox="1"/>
          <p:nvPr/>
        </p:nvSpPr>
        <p:spPr>
          <a:xfrm>
            <a:off x="1690688" y="620713"/>
            <a:ext cx="53546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endParaRPr lang="es-ES" altLang="es-EC" sz="2000" i="1" dirty="0">
              <a:latin typeface="Calibri" panose="020F0502020204030204" pitchFamily="34" charset="0"/>
            </a:endParaRPr>
          </a:p>
          <a:p>
            <a:pPr algn="ctr"/>
            <a:r>
              <a:rPr lang="es-ES" altLang="es-EC" sz="20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ANEXO FOTOGRÁFICO</a:t>
            </a:r>
            <a:endParaRPr lang="es-EC" altLang="es-EC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1271" name="Imagen 2"/>
          <p:cNvPicPr>
            <a:picLocks noChangeAspect="1"/>
          </p:cNvPicPr>
          <p:nvPr/>
        </p:nvPicPr>
        <p:blipFill>
          <a:blip r:embed="rId4"/>
          <a:srcRect l="3828" r="4285" b="2005"/>
          <a:stretch>
            <a:fillRect/>
          </a:stretch>
        </p:blipFill>
        <p:spPr>
          <a:xfrm>
            <a:off x="433388" y="1360488"/>
            <a:ext cx="8602662" cy="5468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1647</Words>
  <Application>WPS Presentation</Application>
  <PresentationFormat>Presentación en pantalla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Calibri Light</vt:lpstr>
      <vt:lpstr>Arial Narrow</vt:lpstr>
      <vt:lpstr>Times New Roman</vt:lpstr>
      <vt:lpstr>Microsoft YaHei</vt:lpstr>
      <vt:lpstr>Arial Unicode MS</vt:lpstr>
      <vt:lpstr>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megas</dc:creator>
  <cp:lastModifiedBy>mcaleno</cp:lastModifiedBy>
  <cp:revision>154</cp:revision>
  <dcterms:created xsi:type="dcterms:W3CDTF">2018-04-12T18:26:07Z</dcterms:created>
  <dcterms:modified xsi:type="dcterms:W3CDTF">2023-07-03T19:54:32Z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3442A50268C3423F99191241EF566DB3</vt:lpwstr>
  </property>
  <property fmtid="{D5CDD505-2E9C-101B-9397-08002B2CF9AE}" pid="3" name="KSOProductBuildVer">
    <vt:lpwstr>1033-11.2.0.11537</vt:lpwstr>
  </property>
</Properties>
</file>