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7" r:id="rId2"/>
    <p:sldId id="318" r:id="rId3"/>
    <p:sldId id="324" r:id="rId4"/>
    <p:sldId id="330" r:id="rId5"/>
    <p:sldId id="323" r:id="rId6"/>
    <p:sldId id="320" r:id="rId7"/>
    <p:sldId id="327" r:id="rId8"/>
    <p:sldId id="328" r:id="rId9"/>
    <p:sldId id="329" r:id="rId10"/>
    <p:sldId id="331" r:id="rId11"/>
  </p:sldIdLst>
  <p:sldSz cx="12192000" cy="6858000"/>
  <p:notesSz cx="6858000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5B9BD5"/>
    <a:srgbClr val="FFC000"/>
    <a:srgbClr val="E9EBF5"/>
    <a:srgbClr val="F4B084"/>
    <a:srgbClr val="92D050"/>
    <a:srgbClr val="F0F0AE"/>
    <a:srgbClr val="00B0F0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 varScale="1">
        <p:scale>
          <a:sx n="115" d="100"/>
          <a:sy n="115" d="100"/>
        </p:scale>
        <p:origin x="10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2547" cy="496332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3853" y="0"/>
            <a:ext cx="2972547" cy="496332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28714"/>
            <a:ext cx="2972547" cy="496332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3853" y="9428714"/>
            <a:ext cx="2972547" cy="496332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72547" cy="496888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3853" y="5"/>
            <a:ext cx="2972547" cy="496888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5/4/2023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7" rIns="91395" bIns="45697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484" y="4714879"/>
            <a:ext cx="5487041" cy="4467226"/>
          </a:xfrm>
          <a:prstGeom prst="rect">
            <a:avLst/>
          </a:prstGeom>
        </p:spPr>
        <p:txBody>
          <a:bodyPr vert="horz" lIns="91395" tIns="45697" rIns="91395" bIns="4569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9428170"/>
            <a:ext cx="2972547" cy="496886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3853" y="9428170"/>
            <a:ext cx="2972547" cy="496886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05/04/2023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EE5865-5A49-7046-AF1A-203BF0D5C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25" y="1709177"/>
            <a:ext cx="7649614" cy="1336262"/>
          </a:xfrm>
        </p:spPr>
        <p:txBody>
          <a:bodyPr>
            <a:noAutofit/>
          </a:bodyPr>
          <a:lstStyle/>
          <a:p>
            <a:r>
              <a:rPr lang="es-EC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ASENTAMIENTO HUMANO DE HECHO Y CONSOLIDADO DE INTERÉS SOCIAL DENOMINADO </a:t>
            </a: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“JAMBELI DEL BARRIO NAVAL”</a:t>
            </a:r>
            <a:endParaRPr lang="es-ES" sz="25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6825D8B-4237-2543-8AC3-F4F58B022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8" y="210343"/>
            <a:ext cx="1493572" cy="4571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14"/>
          <p:cNvSpPr/>
          <p:nvPr/>
        </p:nvSpPr>
        <p:spPr>
          <a:xfrm>
            <a:off x="494925" y="4097423"/>
            <a:ext cx="4374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accent1">
                    <a:lumMod val="75000"/>
                  </a:schemeClr>
                </a:solidFill>
              </a:rPr>
              <a:t>UNIDAD ESPECIAL “REGULA TU BARRIO”</a:t>
            </a:r>
          </a:p>
          <a:p>
            <a:endParaRPr lang="es-EC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C" dirty="0">
                <a:solidFill>
                  <a:schemeClr val="accent1">
                    <a:lumMod val="75000"/>
                  </a:schemeClr>
                </a:solidFill>
              </a:rPr>
              <a:t>COORDINACIÓN ZONAL “CALDERÓN”</a:t>
            </a:r>
          </a:p>
          <a:p>
            <a:endParaRPr lang="es-EC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OBSERVACIONES REALIZADAS AL PROYECTO DE ORDENANZA EN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PRIMER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DEBATE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439467"/>
              </p:ext>
            </p:extLst>
          </p:nvPr>
        </p:nvGraphicFramePr>
        <p:xfrm>
          <a:off x="8350949" y="1123465"/>
          <a:ext cx="3559044" cy="284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n de mapa de bits" r:id="rId4" imgW="5341680" imgH="4275000" progId="Paint.Picture">
                  <p:embed/>
                </p:oleObj>
              </mc:Choice>
              <mc:Fallback>
                <p:oleObj name="Imagen de mapa de bits" r:id="rId4" imgW="5341680" imgH="4275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50949" y="1123465"/>
                        <a:ext cx="3559044" cy="2848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46" y="4092291"/>
            <a:ext cx="2879040" cy="21592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2" r="23580" b="38056"/>
          <a:stretch/>
        </p:blipFill>
        <p:spPr>
          <a:xfrm>
            <a:off x="8350949" y="4097423"/>
            <a:ext cx="3565286" cy="21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2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6825D8B-4237-2543-8AC3-F4F58B022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7" y="276481"/>
            <a:ext cx="1309005" cy="4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236859" y="836524"/>
            <a:ext cx="4079959" cy="4001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Observación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55087" y="837519"/>
            <a:ext cx="7247323" cy="4001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espuesta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ortar rectángulo de esquina sencilla 8"/>
          <p:cNvSpPr/>
          <p:nvPr/>
        </p:nvSpPr>
        <p:spPr>
          <a:xfrm>
            <a:off x="236859" y="1338492"/>
            <a:ext cx="4079960" cy="5238411"/>
          </a:xfrm>
          <a:prstGeom prst="snip1Rect">
            <a:avLst>
              <a:gd name="adj" fmla="val 1092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Identificar en artículos distintos las áreas a ser transferidas al municipio </a:t>
            </a:r>
          </a:p>
          <a:p>
            <a:pPr lvl="0" algn="just"/>
            <a:endParaRPr lang="es-ES" sz="1700" b="1" dirty="0" smtClean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r>
              <a:rPr lang="es-ES" sz="1600" b="1" dirty="0" smtClean="0">
                <a:solidFill>
                  <a:srgbClr val="7A8C8E">
                    <a:lumMod val="50000"/>
                  </a:srgbClr>
                </a:solidFill>
              </a:rPr>
              <a:t>Observación </a:t>
            </a:r>
            <a:r>
              <a:rPr lang="es-ES" sz="1600" b="1" dirty="0">
                <a:solidFill>
                  <a:srgbClr val="7A8C8E">
                    <a:lumMod val="50000"/>
                  </a:srgbClr>
                </a:solidFill>
              </a:rPr>
              <a:t>emitida por: </a:t>
            </a:r>
          </a:p>
          <a:p>
            <a:pPr lvl="0"/>
            <a:r>
              <a:rPr lang="es-ES" sz="1600" b="1" dirty="0">
                <a:solidFill>
                  <a:srgbClr val="7A8C8E">
                    <a:lumMod val="50000"/>
                  </a:srgbClr>
                </a:solidFill>
              </a:rPr>
              <a:t>Concejala </a:t>
            </a:r>
            <a:r>
              <a:rPr lang="es-ES" sz="1600" b="1" dirty="0" smtClean="0">
                <a:solidFill>
                  <a:srgbClr val="7A8C8E">
                    <a:lumMod val="50000"/>
                  </a:srgbClr>
                </a:solidFill>
              </a:rPr>
              <a:t>Dr. Rene </a:t>
            </a:r>
            <a:r>
              <a:rPr lang="es-ES" sz="1600" b="1" dirty="0" err="1" smtClean="0">
                <a:solidFill>
                  <a:srgbClr val="7A8C8E">
                    <a:lumMod val="50000"/>
                  </a:srgbClr>
                </a:solidFill>
              </a:rPr>
              <a:t>Bedon</a:t>
            </a:r>
            <a:r>
              <a:rPr lang="es-ES" sz="1600" b="1" dirty="0" smtClean="0">
                <a:solidFill>
                  <a:srgbClr val="7A8C8E">
                    <a:lumMod val="50000"/>
                  </a:srgbClr>
                </a:solidFill>
              </a:rPr>
              <a:t> </a:t>
            </a:r>
            <a:endParaRPr lang="es-EC" dirty="0"/>
          </a:p>
        </p:txBody>
      </p:sp>
      <p:sp>
        <p:nvSpPr>
          <p:cNvPr id="14" name="Recortar rectángulo de esquina sencilla 13"/>
          <p:cNvSpPr/>
          <p:nvPr/>
        </p:nvSpPr>
        <p:spPr>
          <a:xfrm>
            <a:off x="4642060" y="1338491"/>
            <a:ext cx="2789518" cy="5179859"/>
          </a:xfrm>
          <a:prstGeom prst="snip1Rect">
            <a:avLst>
              <a:gd name="adj" fmla="val 1092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</a:rPr>
              <a:t>En el proyecto de ordenanza se encuentran identificados en artículos distintos las áreas a ser transferidas al municipio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55713" y="288390"/>
            <a:ext cx="110466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solidFill>
                  <a:srgbClr val="C00000"/>
                </a:solidFill>
              </a:rPr>
              <a:t>OBSERVACIONES PRIMER DEBATE AHHYC </a:t>
            </a:r>
            <a:r>
              <a:rPr lang="es-ES" sz="2300" b="1" dirty="0">
                <a:solidFill>
                  <a:srgbClr val="C00000"/>
                </a:solidFill>
              </a:rPr>
              <a:t>“JAMBELI DEL BARRIO NAVAL”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b="64546"/>
          <a:stretch/>
        </p:blipFill>
        <p:spPr>
          <a:xfrm>
            <a:off x="7604317" y="1620702"/>
            <a:ext cx="4298093" cy="13048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b="70042"/>
          <a:stretch/>
        </p:blipFill>
        <p:spPr>
          <a:xfrm>
            <a:off x="7600657" y="3511674"/>
            <a:ext cx="4287548" cy="12635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b="75613"/>
          <a:stretch/>
        </p:blipFill>
        <p:spPr>
          <a:xfrm>
            <a:off x="7600657" y="5361345"/>
            <a:ext cx="4323319" cy="11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6825D8B-4237-2543-8AC3-F4F58B022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7" y="276481"/>
            <a:ext cx="1309005" cy="4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855713" y="288390"/>
            <a:ext cx="110466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solidFill>
                  <a:srgbClr val="C00000"/>
                </a:solidFill>
              </a:rPr>
              <a:t>OBSERVACIONES PRIMER DEBATE AHHYC “JAMBELI DEL BARRIO NAVAL”</a:t>
            </a:r>
            <a:endParaRPr lang="es-ES" sz="2300" b="1" dirty="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0479" y="846341"/>
            <a:ext cx="3561712" cy="40011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/>
              <a:t>Observación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44219" y="846341"/>
            <a:ext cx="3079599" cy="4001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espuesta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ortar rectángulo de esquina sencilla 8"/>
          <p:cNvSpPr/>
          <p:nvPr/>
        </p:nvSpPr>
        <p:spPr>
          <a:xfrm>
            <a:off x="174738" y="1413542"/>
            <a:ext cx="3537453" cy="5355471"/>
          </a:xfrm>
          <a:prstGeom prst="snip1Rect">
            <a:avLst>
              <a:gd name="adj" fmla="val 1092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</a:rPr>
              <a:t>Corregir 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los datos técnicos del anexo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</a:rPr>
              <a:t>4:</a:t>
            </a: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</a:rPr>
              <a:t>				                       </a:t>
            </a:r>
          </a:p>
          <a:p>
            <a:r>
              <a:rPr lang="es-EC" sz="17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C" sz="17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</a:t>
            </a:r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Observación </a:t>
            </a:r>
            <a:r>
              <a:rPr lang="es-ES" sz="1700" b="1" dirty="0">
                <a:solidFill>
                  <a:srgbClr val="7A8C8E">
                    <a:lumMod val="50000"/>
                  </a:srgbClr>
                </a:solidFill>
              </a:rPr>
              <a:t>emitida </a:t>
            </a:r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por: Concejala- Lcda. Amparito Narváez </a:t>
            </a:r>
          </a:p>
          <a:p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Concejala - </a:t>
            </a:r>
            <a:r>
              <a:rPr lang="es-ES" sz="1700" b="1" dirty="0">
                <a:solidFill>
                  <a:srgbClr val="7A8C8E">
                    <a:lumMod val="50000"/>
                  </a:srgbClr>
                </a:solidFill>
              </a:rPr>
              <a:t>Dra. Soledad </a:t>
            </a:r>
            <a:r>
              <a:rPr lang="es-ES" sz="1700" b="1" dirty="0" err="1" smtClean="0">
                <a:solidFill>
                  <a:srgbClr val="7A8C8E">
                    <a:lumMod val="50000"/>
                  </a:srgbClr>
                </a:solidFill>
              </a:rPr>
              <a:t>Benitez</a:t>
            </a:r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 </a:t>
            </a:r>
          </a:p>
          <a:p>
            <a:pPr lvl="0"/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Concejala - </a:t>
            </a:r>
            <a:r>
              <a:rPr lang="es-ES" sz="1700" b="1" dirty="0" err="1">
                <a:solidFill>
                  <a:srgbClr val="7A8C8E">
                    <a:lumMod val="50000"/>
                  </a:srgbClr>
                </a:solidFill>
              </a:rPr>
              <a:t>Lcda</a:t>
            </a:r>
            <a:r>
              <a:rPr lang="es-ES" sz="1700" b="1" dirty="0">
                <a:solidFill>
                  <a:srgbClr val="7A8C8E">
                    <a:lumMod val="50000"/>
                  </a:srgbClr>
                </a:solidFill>
              </a:rPr>
              <a:t> Blanca </a:t>
            </a:r>
            <a:r>
              <a:rPr lang="es-ES" sz="1700" b="1" dirty="0" err="1">
                <a:solidFill>
                  <a:srgbClr val="7A8C8E">
                    <a:lumMod val="50000"/>
                  </a:srgbClr>
                </a:solidFill>
              </a:rPr>
              <a:t>Paucar</a:t>
            </a:r>
            <a:endParaRPr lang="es-EC" sz="1700" dirty="0"/>
          </a:p>
        </p:txBody>
      </p:sp>
      <p:sp>
        <p:nvSpPr>
          <p:cNvPr id="14" name="Recortar rectángulo de esquina sencilla 13"/>
          <p:cNvSpPr/>
          <p:nvPr/>
        </p:nvSpPr>
        <p:spPr>
          <a:xfrm>
            <a:off x="4044219" y="1413542"/>
            <a:ext cx="3079600" cy="5364325"/>
          </a:xfrm>
          <a:prstGeom prst="snip1Rect">
            <a:avLst>
              <a:gd name="adj" fmla="val 1092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Se procede con la corrección solicitada, se actualiza el anexo No. 4 </a:t>
            </a:r>
            <a:endParaRPr lang="es-EC" dirty="0"/>
          </a:p>
        </p:txBody>
      </p:sp>
      <p:pic>
        <p:nvPicPr>
          <p:cNvPr id="15" name="Imagen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454817" y="835708"/>
            <a:ext cx="4357957" cy="59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6825D8B-4237-2543-8AC3-F4F58B022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7" y="276481"/>
            <a:ext cx="1309005" cy="4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855713" y="288390"/>
            <a:ext cx="110466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solidFill>
                  <a:srgbClr val="C00000"/>
                </a:solidFill>
              </a:rPr>
              <a:t>OBSERVACIONES PRIMER DEBATE AHHYC “JAMBELI DEL BARRIO NAVAL”</a:t>
            </a:r>
            <a:endParaRPr lang="es-ES" sz="2300" b="1" dirty="0">
              <a:solidFill>
                <a:srgbClr val="C0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35941" y="1079775"/>
            <a:ext cx="5541845" cy="4515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Observación</a:t>
            </a:r>
          </a:p>
        </p:txBody>
      </p:sp>
      <p:sp>
        <p:nvSpPr>
          <p:cNvPr id="21" name="Marcador de contenido 20"/>
          <p:cNvSpPr>
            <a:spLocks noGrp="1"/>
          </p:cNvSpPr>
          <p:nvPr>
            <p:ph idx="1"/>
          </p:nvPr>
        </p:nvSpPr>
        <p:spPr>
          <a:xfrm>
            <a:off x="6135444" y="1720555"/>
            <a:ext cx="5607472" cy="693036"/>
          </a:xfrm>
          <a:prstGeom prst="snip1Rect">
            <a:avLst>
              <a:gd name="adj" fmla="val 1074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just">
              <a:buNone/>
            </a:pP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</a:rPr>
              <a:t>Se 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rectifica el texto conforme lo solicitado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s-ES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135444" y="1068359"/>
            <a:ext cx="5607472" cy="4680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espuesta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ortar rectángulo de esquina sencilla 13"/>
          <p:cNvSpPr/>
          <p:nvPr/>
        </p:nvSpPr>
        <p:spPr>
          <a:xfrm>
            <a:off x="135941" y="1720554"/>
            <a:ext cx="5541845" cy="2856761"/>
          </a:xfrm>
          <a:prstGeom prst="snip1Rect">
            <a:avLst>
              <a:gd name="adj" fmla="val 107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Eliminar del artículo 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3 </a:t>
            </a:r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el 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lote número </a:t>
            </a:r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1, por cuanto no 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tiene afectación por la faja de rivera de río.</a:t>
            </a:r>
          </a:p>
          <a:p>
            <a:pPr lvl="0" algn="just"/>
            <a:endParaRPr lang="es-ES" sz="1700" dirty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Observación </a:t>
            </a:r>
            <a:r>
              <a:rPr lang="es-ES" sz="1700" b="1" dirty="0">
                <a:solidFill>
                  <a:srgbClr val="7A8C8E">
                    <a:lumMod val="50000"/>
                  </a:srgbClr>
                </a:solidFill>
              </a:rPr>
              <a:t>emitida por: </a:t>
            </a:r>
          </a:p>
          <a:p>
            <a:pPr lvl="0"/>
            <a:r>
              <a:rPr lang="es-ES" sz="1700" b="1" dirty="0">
                <a:solidFill>
                  <a:srgbClr val="7A8C8E">
                    <a:lumMod val="50000"/>
                  </a:srgbClr>
                </a:solidFill>
              </a:rPr>
              <a:t>Concejala </a:t>
            </a:r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Amparito </a:t>
            </a:r>
            <a:r>
              <a:rPr lang="es-ES" sz="1700" b="1" dirty="0">
                <a:solidFill>
                  <a:srgbClr val="7A8C8E">
                    <a:lumMod val="50000"/>
                  </a:srgbClr>
                </a:solidFill>
              </a:rPr>
              <a:t>N</a:t>
            </a:r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arváez</a:t>
            </a:r>
            <a:endParaRPr lang="es-ES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517" y="2662523"/>
            <a:ext cx="5725324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6825D8B-4237-2543-8AC3-F4F58B022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7" y="276481"/>
            <a:ext cx="1309005" cy="4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855713" y="288390"/>
            <a:ext cx="110466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solidFill>
                  <a:srgbClr val="C00000"/>
                </a:solidFill>
              </a:rPr>
              <a:t>OBSERVACIONES PRIMER DEBATE AHHYC “JAMBELI DEL BARRIO NAVAL”</a:t>
            </a:r>
            <a:endParaRPr lang="es-ES" sz="2300" b="1" dirty="0">
              <a:solidFill>
                <a:srgbClr val="C0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35941" y="1079775"/>
            <a:ext cx="5339827" cy="4515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Observación</a:t>
            </a:r>
          </a:p>
        </p:txBody>
      </p:sp>
      <p:sp>
        <p:nvSpPr>
          <p:cNvPr id="21" name="Marcador de contenido 20"/>
          <p:cNvSpPr>
            <a:spLocks noGrp="1"/>
          </p:cNvSpPr>
          <p:nvPr>
            <p:ph idx="1"/>
          </p:nvPr>
        </p:nvSpPr>
        <p:spPr>
          <a:xfrm>
            <a:off x="5938766" y="1720556"/>
            <a:ext cx="5857315" cy="767463"/>
          </a:xfrm>
          <a:prstGeom prst="snip1Rect">
            <a:avLst>
              <a:gd name="adj" fmla="val 1074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just">
              <a:buNone/>
            </a:pP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</a:rPr>
              <a:t>Se 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rectifica el texto conforme lo solicitado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s-ES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938766" y="1078742"/>
            <a:ext cx="5857314" cy="4680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espuesta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ortar rectángulo de esquina sencilla 13"/>
          <p:cNvSpPr/>
          <p:nvPr/>
        </p:nvSpPr>
        <p:spPr>
          <a:xfrm>
            <a:off x="135942" y="1720555"/>
            <a:ext cx="5339826" cy="2904608"/>
          </a:xfrm>
          <a:prstGeom prst="snip1Rect">
            <a:avLst>
              <a:gd name="adj" fmla="val 107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Actualizar en el artículo informe 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técnico de accidentes geográficos No. STHV-DMC-USIGC-2022-001821-O, de 26 de septiembre de 2022.</a:t>
            </a:r>
          </a:p>
          <a:p>
            <a:pPr lvl="0" algn="just"/>
            <a:endParaRPr lang="es-ES" sz="1700" dirty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Observación </a:t>
            </a:r>
            <a:r>
              <a:rPr lang="es-ES" sz="1700" b="1" dirty="0">
                <a:solidFill>
                  <a:srgbClr val="7A8C8E">
                    <a:lumMod val="50000"/>
                  </a:srgbClr>
                </a:solidFill>
              </a:rPr>
              <a:t>emitida por: </a:t>
            </a:r>
          </a:p>
          <a:p>
            <a:pPr lvl="0"/>
            <a:r>
              <a:rPr lang="es-ES" sz="1700" b="1" dirty="0">
                <a:solidFill>
                  <a:srgbClr val="7A8C8E">
                    <a:lumMod val="50000"/>
                  </a:srgbClr>
                </a:solidFill>
              </a:rPr>
              <a:t>Concejala </a:t>
            </a:r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Amparito </a:t>
            </a:r>
            <a:r>
              <a:rPr lang="es-ES" sz="1700" b="1" dirty="0">
                <a:solidFill>
                  <a:srgbClr val="7A8C8E">
                    <a:lumMod val="50000"/>
                  </a:srgbClr>
                </a:solidFill>
              </a:rPr>
              <a:t>N</a:t>
            </a:r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arváez</a:t>
            </a:r>
            <a:endParaRPr lang="es-ES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766" y="2740738"/>
            <a:ext cx="5715798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6825D8B-4237-2543-8AC3-F4F58B022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7" y="276481"/>
            <a:ext cx="1309005" cy="4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855713" y="241500"/>
            <a:ext cx="110466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solidFill>
                  <a:srgbClr val="C00000"/>
                </a:solidFill>
              </a:rPr>
              <a:t>OBSERVACIONES PRIMER DEBATE AHHYC “JAMBELI DEL BARRIO NAVAL”</a:t>
            </a:r>
            <a:endParaRPr lang="es-ES" sz="2300" b="1" dirty="0">
              <a:solidFill>
                <a:srgbClr val="C0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4737" y="1531338"/>
            <a:ext cx="630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74737" y="826183"/>
            <a:ext cx="3250851" cy="40011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Observación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589361" y="826183"/>
            <a:ext cx="8052179" cy="4001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espuesta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Marcador de contenido 20"/>
          <p:cNvSpPr>
            <a:spLocks noGrp="1"/>
          </p:cNvSpPr>
          <p:nvPr>
            <p:ph idx="1"/>
          </p:nvPr>
        </p:nvSpPr>
        <p:spPr>
          <a:xfrm>
            <a:off x="3589361" y="1364648"/>
            <a:ext cx="2710828" cy="5242677"/>
          </a:xfrm>
          <a:prstGeom prst="snip1Rect">
            <a:avLst>
              <a:gd name="adj" fmla="val 1074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just">
              <a:buNone/>
            </a:pP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</a:rPr>
              <a:t>Se procedió con la corrección solicitada:</a:t>
            </a:r>
            <a:endParaRPr lang="es-EC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ortar rectángulo de esquina sencilla 11"/>
          <p:cNvSpPr/>
          <p:nvPr/>
        </p:nvSpPr>
        <p:spPr>
          <a:xfrm>
            <a:off x="174737" y="1364650"/>
            <a:ext cx="3250851" cy="5242676"/>
          </a:xfrm>
          <a:prstGeom prst="snip1Rect">
            <a:avLst>
              <a:gd name="adj" fmla="val 107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Corregir 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el lindero sur del área de Franja de Protección por </a:t>
            </a:r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Ribera 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de Río </a:t>
            </a:r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(Artículo 6)</a:t>
            </a:r>
          </a:p>
          <a:p>
            <a:pPr lvl="0" algn="just"/>
            <a:endParaRPr lang="es-ES" sz="1700" b="1" dirty="0">
              <a:solidFill>
                <a:srgbClr val="7A8C8E">
                  <a:lumMod val="50000"/>
                </a:srgbClr>
              </a:solidFill>
            </a:endParaRPr>
          </a:p>
          <a:p>
            <a:pPr lvl="0" algn="just"/>
            <a:endParaRPr lang="es-ES" sz="1700" b="1" dirty="0" smtClean="0">
              <a:solidFill>
                <a:srgbClr val="7A8C8E">
                  <a:lumMod val="50000"/>
                </a:srgbClr>
              </a:solidFill>
            </a:endParaRPr>
          </a:p>
          <a:p>
            <a:pPr lvl="0" algn="just"/>
            <a:endParaRPr lang="es-ES" sz="1700" b="1" dirty="0">
              <a:solidFill>
                <a:srgbClr val="7A8C8E">
                  <a:lumMod val="50000"/>
                </a:srgbClr>
              </a:solidFill>
            </a:endParaRPr>
          </a:p>
          <a:p>
            <a:pPr lvl="0" algn="just"/>
            <a:endParaRPr lang="es-ES" sz="1700" b="1" dirty="0" smtClean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Observación </a:t>
            </a:r>
            <a:r>
              <a:rPr lang="es-ES" sz="1700" b="1" dirty="0">
                <a:solidFill>
                  <a:srgbClr val="7A8C8E">
                    <a:lumMod val="50000"/>
                  </a:srgbClr>
                </a:solidFill>
              </a:rPr>
              <a:t>emitida por: </a:t>
            </a:r>
          </a:p>
          <a:p>
            <a:pPr lvl="0"/>
            <a:r>
              <a:rPr lang="es-ES" sz="1700" b="1" dirty="0">
                <a:solidFill>
                  <a:srgbClr val="7A8C8E">
                    <a:lumMod val="50000"/>
                  </a:srgbClr>
                </a:solidFill>
              </a:rPr>
              <a:t>Lcda. Amparito Narváez</a:t>
            </a:r>
            <a:endParaRPr lang="es-ES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1068"/>
          <a:stretch/>
        </p:blipFill>
        <p:spPr>
          <a:xfrm>
            <a:off x="6478439" y="1584251"/>
            <a:ext cx="5163102" cy="48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6825D8B-4237-2543-8AC3-F4F58B022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7" y="276481"/>
            <a:ext cx="1309005" cy="4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236860" y="836524"/>
            <a:ext cx="4580800" cy="4001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Observación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09820" y="832802"/>
            <a:ext cx="2532926" cy="40383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espuesta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ortar rectángulo de esquina sencilla 8"/>
          <p:cNvSpPr/>
          <p:nvPr/>
        </p:nvSpPr>
        <p:spPr>
          <a:xfrm>
            <a:off x="236860" y="1396050"/>
            <a:ext cx="4580800" cy="5277704"/>
          </a:xfrm>
          <a:prstGeom prst="snip1Rect">
            <a:avLst>
              <a:gd name="adj" fmla="val 1092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Corregir el 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anexo </a:t>
            </a:r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1, de acuerdo al informe de la Dirección de Catastro e informes No. A-002-UERB-AZEE-2022; SOLT No.002-UERB-AZEE-2022 		          </a:t>
            </a:r>
          </a:p>
          <a:p>
            <a:pPr lvl="0" algn="just"/>
            <a:endParaRPr lang="es-ES" sz="1700" b="1" dirty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endParaRPr lang="es-ES" sz="1700" b="1" dirty="0" smtClean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endParaRPr lang="es-ES" sz="1700" b="1" dirty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endParaRPr lang="es-ES" sz="1700" b="1" dirty="0" smtClean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			           </a:t>
            </a:r>
            <a:r>
              <a:rPr lang="es-ES" sz="1600" b="1" dirty="0" smtClean="0">
                <a:solidFill>
                  <a:srgbClr val="7A8C8E">
                    <a:lumMod val="50000"/>
                  </a:srgbClr>
                </a:solidFill>
              </a:rPr>
              <a:t>Observación </a:t>
            </a:r>
            <a:r>
              <a:rPr lang="es-ES" sz="1600" b="1" dirty="0">
                <a:solidFill>
                  <a:srgbClr val="7A8C8E">
                    <a:lumMod val="50000"/>
                  </a:srgbClr>
                </a:solidFill>
              </a:rPr>
              <a:t>emitida por: </a:t>
            </a:r>
          </a:p>
          <a:p>
            <a:pPr lvl="0"/>
            <a:r>
              <a:rPr lang="es-ES" sz="1600" b="1" dirty="0">
                <a:solidFill>
                  <a:srgbClr val="7A8C8E">
                    <a:lumMod val="50000"/>
                  </a:srgbClr>
                </a:solidFill>
              </a:rPr>
              <a:t>Concejala .Dra. Soledad </a:t>
            </a:r>
            <a:r>
              <a:rPr lang="es-ES" sz="1600" b="1" dirty="0" err="1">
                <a:solidFill>
                  <a:srgbClr val="7A8C8E">
                    <a:lumMod val="50000"/>
                  </a:srgbClr>
                </a:solidFill>
              </a:rPr>
              <a:t>Benitez</a:t>
            </a:r>
            <a:endParaRPr lang="es-EC" dirty="0"/>
          </a:p>
        </p:txBody>
      </p:sp>
      <p:sp>
        <p:nvSpPr>
          <p:cNvPr id="14" name="Recortar rectángulo de esquina sencilla 13"/>
          <p:cNvSpPr/>
          <p:nvPr/>
        </p:nvSpPr>
        <p:spPr>
          <a:xfrm>
            <a:off x="5109819" y="1396050"/>
            <a:ext cx="2532927" cy="5277704"/>
          </a:xfrm>
          <a:prstGeom prst="snip1Rect">
            <a:avLst>
              <a:gd name="adj" fmla="val 1092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</a:rPr>
              <a:t>Se procedió con la corrección solicitada: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55713" y="288390"/>
            <a:ext cx="110466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solidFill>
                  <a:srgbClr val="C00000"/>
                </a:solidFill>
              </a:rPr>
              <a:t>OBSERVACIONES PRIMER DEBATE AHHYC “JAMBELI DEL BARRIO NAVAL”</a:t>
            </a:r>
            <a:endParaRPr lang="es-ES" sz="2300" b="1" dirty="0">
              <a:solidFill>
                <a:srgbClr val="C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28" y="693105"/>
            <a:ext cx="4117071" cy="598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6825D8B-4237-2543-8AC3-F4F58B022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7" y="276481"/>
            <a:ext cx="1309005" cy="4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236860" y="879055"/>
            <a:ext cx="3652752" cy="4001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Observación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27669" y="892997"/>
            <a:ext cx="6819565" cy="4001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espuesta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ortar rectángulo de esquina sencilla 8"/>
          <p:cNvSpPr/>
          <p:nvPr/>
        </p:nvSpPr>
        <p:spPr>
          <a:xfrm>
            <a:off x="236860" y="1470480"/>
            <a:ext cx="3652752" cy="3751436"/>
          </a:xfrm>
          <a:prstGeom prst="snip1Rect">
            <a:avLst>
              <a:gd name="adj" fmla="val 1092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Cambiar 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el término "</a:t>
            </a:r>
            <a:r>
              <a:rPr lang="es-ES" sz="1700" dirty="0" err="1">
                <a:solidFill>
                  <a:srgbClr val="7A8C8E">
                    <a:lumMod val="50000"/>
                  </a:srgbClr>
                </a:solidFill>
              </a:rPr>
              <a:t>reformese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" por "</a:t>
            </a:r>
            <a:r>
              <a:rPr lang="es-ES" sz="1700" dirty="0" err="1">
                <a:solidFill>
                  <a:srgbClr val="7A8C8E">
                    <a:lumMod val="50000"/>
                  </a:srgbClr>
                </a:solidFill>
              </a:rPr>
              <a:t>sustituyase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", </a:t>
            </a:r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en los artículos 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2, 4, 6, 7 y 8 </a:t>
            </a:r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.</a:t>
            </a:r>
          </a:p>
          <a:p>
            <a:pPr lvl="0"/>
            <a:r>
              <a:rPr lang="es-ES" sz="1700" b="1" dirty="0">
                <a:solidFill>
                  <a:srgbClr val="7A8C8E">
                    <a:lumMod val="50000"/>
                  </a:srgbClr>
                </a:solidFill>
              </a:rPr>
              <a:t>	</a:t>
            </a:r>
            <a:endParaRPr lang="es-ES" sz="1700" b="1" dirty="0" smtClean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endParaRPr lang="es-ES" sz="1700" b="1" dirty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r>
              <a:rPr lang="es-ES" sz="1700" b="1" dirty="0" smtClean="0">
                <a:solidFill>
                  <a:srgbClr val="7A8C8E">
                    <a:lumMod val="50000"/>
                  </a:srgbClr>
                </a:solidFill>
              </a:rPr>
              <a:t>		               </a:t>
            </a:r>
            <a:r>
              <a:rPr lang="es-ES" sz="1600" b="1" dirty="0" smtClean="0">
                <a:solidFill>
                  <a:srgbClr val="7A8C8E">
                    <a:lumMod val="50000"/>
                  </a:srgbClr>
                </a:solidFill>
              </a:rPr>
              <a:t>Observación </a:t>
            </a:r>
            <a:r>
              <a:rPr lang="es-ES" sz="1600" b="1" dirty="0">
                <a:solidFill>
                  <a:srgbClr val="7A8C8E">
                    <a:lumMod val="50000"/>
                  </a:srgbClr>
                </a:solidFill>
              </a:rPr>
              <a:t>emitida por: </a:t>
            </a:r>
          </a:p>
          <a:p>
            <a:pPr lvl="0"/>
            <a:r>
              <a:rPr lang="es-ES" sz="1600" b="1" dirty="0">
                <a:solidFill>
                  <a:srgbClr val="7A8C8E">
                    <a:lumMod val="50000"/>
                  </a:srgbClr>
                </a:solidFill>
              </a:rPr>
              <a:t>Concejal .Dra. Soledad </a:t>
            </a:r>
            <a:r>
              <a:rPr lang="es-ES" sz="1600" b="1" dirty="0" err="1">
                <a:solidFill>
                  <a:srgbClr val="7A8C8E">
                    <a:lumMod val="50000"/>
                  </a:srgbClr>
                </a:solidFill>
              </a:rPr>
              <a:t>Benitez</a:t>
            </a:r>
            <a:endParaRPr lang="es-EC" dirty="0"/>
          </a:p>
        </p:txBody>
      </p:sp>
      <p:sp>
        <p:nvSpPr>
          <p:cNvPr id="14" name="Recortar rectángulo de esquina sencilla 13"/>
          <p:cNvSpPr/>
          <p:nvPr/>
        </p:nvSpPr>
        <p:spPr>
          <a:xfrm>
            <a:off x="4229049" y="1470479"/>
            <a:ext cx="6818185" cy="1006966"/>
          </a:xfrm>
          <a:prstGeom prst="snip1Rect">
            <a:avLst>
              <a:gd name="adj" fmla="val 1092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Se procede con el cambio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</a:rPr>
              <a:t>solicitado:</a:t>
            </a:r>
            <a:endParaRPr lang="es-EC" sz="17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55713" y="288390"/>
            <a:ext cx="110466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solidFill>
                  <a:srgbClr val="C00000"/>
                </a:solidFill>
              </a:rPr>
              <a:t>OBSERVACIONES PRIMER DEBATE AHHYC </a:t>
            </a:r>
            <a:r>
              <a:rPr lang="es-ES" sz="2300" b="1" dirty="0">
                <a:solidFill>
                  <a:srgbClr val="C00000"/>
                </a:solidFill>
              </a:rPr>
              <a:t>“JAMBELI DEL BARRIO NAVAL”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416" y="2824940"/>
            <a:ext cx="6826812" cy="24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6825D8B-4237-2543-8AC3-F4F58B022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7" y="276481"/>
            <a:ext cx="1309005" cy="4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236860" y="836524"/>
            <a:ext cx="4228814" cy="4001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Observación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33862" y="836524"/>
            <a:ext cx="3049172" cy="4001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espuesta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ortar rectángulo de esquina sencilla 8"/>
          <p:cNvSpPr/>
          <p:nvPr/>
        </p:nvSpPr>
        <p:spPr>
          <a:xfrm>
            <a:off x="236860" y="1396050"/>
            <a:ext cx="4313875" cy="5153606"/>
          </a:xfrm>
          <a:prstGeom prst="snip1Rect">
            <a:avLst>
              <a:gd name="adj" fmla="val 1092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Corregir el 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informe técnico No. IT-ECR-086--AT-DMGR-2020, con oficio No. GADDMQ-SGSG-DMGR-2020-0306-OF, de 04 de junio de 2020, </a:t>
            </a:r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sobre el detalle de número de lotes 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y </a:t>
            </a:r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el área total del </a:t>
            </a:r>
            <a:r>
              <a:rPr lang="es-ES" sz="1700" dirty="0" err="1" smtClean="0">
                <a:solidFill>
                  <a:srgbClr val="7A8C8E">
                    <a:lumMod val="50000"/>
                  </a:srgbClr>
                </a:solidFill>
              </a:rPr>
              <a:t>macrolote</a:t>
            </a:r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 ha ser regularizado.</a:t>
            </a:r>
          </a:p>
          <a:p>
            <a:pPr lvl="0" algn="just"/>
            <a:endParaRPr lang="es-ES" sz="1700" dirty="0" smtClean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endParaRPr lang="es-ES" sz="1700" dirty="0" smtClean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endParaRPr lang="es-ES" sz="1700" dirty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endParaRPr lang="es-ES" sz="1700" dirty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r>
              <a:rPr lang="es-ES" sz="1600" b="1" dirty="0" smtClean="0">
                <a:solidFill>
                  <a:srgbClr val="7A8C8E">
                    <a:lumMod val="50000"/>
                  </a:srgbClr>
                </a:solidFill>
              </a:rPr>
              <a:t>Observación emitida por: </a:t>
            </a:r>
          </a:p>
          <a:p>
            <a:pPr lvl="0"/>
            <a:r>
              <a:rPr lang="es-ES" sz="1600" b="1" dirty="0" smtClean="0">
                <a:solidFill>
                  <a:srgbClr val="7A8C8E">
                    <a:lumMod val="50000"/>
                  </a:srgbClr>
                </a:solidFill>
              </a:rPr>
              <a:t>Concejal </a:t>
            </a:r>
            <a:r>
              <a:rPr lang="es-ES" sz="1600" b="1" dirty="0">
                <a:solidFill>
                  <a:srgbClr val="7A8C8E">
                    <a:lumMod val="50000"/>
                  </a:srgbClr>
                </a:solidFill>
              </a:rPr>
              <a:t>Lcda. Blanca </a:t>
            </a:r>
            <a:r>
              <a:rPr lang="es-ES" sz="1600" b="1" dirty="0" err="1">
                <a:solidFill>
                  <a:srgbClr val="7A8C8E">
                    <a:lumMod val="50000"/>
                  </a:srgbClr>
                </a:solidFill>
              </a:rPr>
              <a:t>Paucar</a:t>
            </a:r>
            <a:endParaRPr lang="es-EC" dirty="0"/>
          </a:p>
        </p:txBody>
      </p:sp>
      <p:sp>
        <p:nvSpPr>
          <p:cNvPr id="14" name="Recortar rectángulo de esquina sencilla 13"/>
          <p:cNvSpPr/>
          <p:nvPr/>
        </p:nvSpPr>
        <p:spPr>
          <a:xfrm>
            <a:off x="4733862" y="1396050"/>
            <a:ext cx="3049172" cy="5153606"/>
          </a:xfrm>
          <a:prstGeom prst="snip1Rect">
            <a:avLst>
              <a:gd name="adj" fmla="val 1092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</a:rPr>
              <a:t>La Dirección Metropolitana de Gestión de Riesgo emitió un nuevo informe No. I-006-EAH-AT- DMGR-2023, que deja sin efecto los pronunciamientos anteriores. </a:t>
            </a:r>
            <a:endParaRPr lang="es-EC" sz="17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55713" y="288390"/>
            <a:ext cx="110466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solidFill>
                  <a:srgbClr val="C00000"/>
                </a:solidFill>
              </a:rPr>
              <a:t>OBSERVACIONES PRIMER DEBATE AHHYC </a:t>
            </a:r>
            <a:r>
              <a:rPr lang="es-ES" sz="2300" b="1" dirty="0">
                <a:solidFill>
                  <a:srgbClr val="C00000"/>
                </a:solidFill>
              </a:rPr>
              <a:t>“JAMBELI DEL BARRIO NAVAL”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9748" r="6769"/>
          <a:stretch/>
        </p:blipFill>
        <p:spPr>
          <a:xfrm>
            <a:off x="8051222" y="836524"/>
            <a:ext cx="3551275" cy="58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6825D8B-4237-2543-8AC3-F4F58B022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7" y="276481"/>
            <a:ext cx="1309005" cy="4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236860" y="836524"/>
            <a:ext cx="5249540" cy="4001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Observación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54233" y="837519"/>
            <a:ext cx="5948177" cy="4001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espuesta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ortar rectángulo de esquina sencilla 8"/>
          <p:cNvSpPr/>
          <p:nvPr/>
        </p:nvSpPr>
        <p:spPr>
          <a:xfrm>
            <a:off x="236860" y="1411278"/>
            <a:ext cx="5249540" cy="1366127"/>
          </a:xfrm>
          <a:prstGeom prst="snip1Rect">
            <a:avLst>
              <a:gd name="adj" fmla="val 1092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Rectificar la </a:t>
            </a:r>
            <a:r>
              <a:rPr lang="es-ES" sz="1700" dirty="0">
                <a:solidFill>
                  <a:srgbClr val="7A8C8E">
                    <a:lumMod val="50000"/>
                  </a:srgbClr>
                </a:solidFill>
              </a:rPr>
              <a:t>disposición general tercera </a:t>
            </a:r>
            <a:r>
              <a:rPr lang="es-ES" sz="1700" dirty="0" smtClean="0">
                <a:solidFill>
                  <a:srgbClr val="7A8C8E">
                    <a:lumMod val="50000"/>
                  </a:srgbClr>
                </a:solidFill>
              </a:rPr>
              <a:t>con la corrección del nombre del AHHYC.</a:t>
            </a:r>
          </a:p>
          <a:p>
            <a:pPr lvl="0" algn="just"/>
            <a:endParaRPr lang="es-ES" sz="1700" b="1" dirty="0" smtClean="0">
              <a:solidFill>
                <a:srgbClr val="7A8C8E">
                  <a:lumMod val="50000"/>
                </a:srgbClr>
              </a:solidFill>
            </a:endParaRPr>
          </a:p>
          <a:p>
            <a:pPr lvl="0"/>
            <a:r>
              <a:rPr lang="es-ES" sz="1600" b="1" dirty="0" smtClean="0">
                <a:solidFill>
                  <a:srgbClr val="7A8C8E">
                    <a:lumMod val="50000"/>
                  </a:srgbClr>
                </a:solidFill>
              </a:rPr>
              <a:t>Observación </a:t>
            </a:r>
            <a:r>
              <a:rPr lang="es-ES" sz="1600" b="1" dirty="0">
                <a:solidFill>
                  <a:srgbClr val="7A8C8E">
                    <a:lumMod val="50000"/>
                  </a:srgbClr>
                </a:solidFill>
              </a:rPr>
              <a:t>emitida por: </a:t>
            </a:r>
          </a:p>
          <a:p>
            <a:pPr lvl="0"/>
            <a:r>
              <a:rPr lang="es-ES" sz="1600" b="1" dirty="0">
                <a:solidFill>
                  <a:srgbClr val="7A8C8E">
                    <a:lumMod val="50000"/>
                  </a:srgbClr>
                </a:solidFill>
              </a:rPr>
              <a:t>Concejala Lcda. Blanca </a:t>
            </a:r>
            <a:r>
              <a:rPr lang="es-ES" sz="1600" b="1" dirty="0" err="1">
                <a:solidFill>
                  <a:srgbClr val="7A8C8E">
                    <a:lumMod val="50000"/>
                  </a:srgbClr>
                </a:solidFill>
              </a:rPr>
              <a:t>Paucar</a:t>
            </a:r>
            <a:endParaRPr lang="es-EC" dirty="0"/>
          </a:p>
        </p:txBody>
      </p:sp>
      <p:sp>
        <p:nvSpPr>
          <p:cNvPr id="14" name="Recortar rectángulo de esquina sencilla 13"/>
          <p:cNvSpPr/>
          <p:nvPr/>
        </p:nvSpPr>
        <p:spPr>
          <a:xfrm>
            <a:off x="5954233" y="1567738"/>
            <a:ext cx="5969743" cy="1209667"/>
          </a:xfrm>
          <a:prstGeom prst="snip1Rect">
            <a:avLst>
              <a:gd name="adj" fmla="val 1092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</a:rPr>
              <a:t>Se subsana el error con la eliminación del texto , se modifica y se incluye en los considerandos lo concerniente al soterramiento planteado en la ordenanza No. 042-2022 (conforme el nuevo formato):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55713" y="288390"/>
            <a:ext cx="110466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solidFill>
                  <a:srgbClr val="C00000"/>
                </a:solidFill>
              </a:rPr>
              <a:t>OBSERVACIONES PRIMER DEBATE AHHYC </a:t>
            </a:r>
            <a:r>
              <a:rPr lang="es-ES" sz="2300" b="1" dirty="0">
                <a:solidFill>
                  <a:srgbClr val="C00000"/>
                </a:solidFill>
              </a:rPr>
              <a:t>“JAMBELI DEL BARRIO NAVAL”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33" y="3322518"/>
            <a:ext cx="6080879" cy="29408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05" y="3378993"/>
            <a:ext cx="5336688" cy="1658937"/>
          </a:xfrm>
          <a:prstGeom prst="rect">
            <a:avLst/>
          </a:prstGeom>
        </p:spPr>
      </p:pic>
      <p:sp>
        <p:nvSpPr>
          <p:cNvPr id="13" name="Recortar rectángulo de esquina sencilla 12"/>
          <p:cNvSpPr/>
          <p:nvPr/>
        </p:nvSpPr>
        <p:spPr>
          <a:xfrm>
            <a:off x="266122" y="2971956"/>
            <a:ext cx="5220278" cy="350563"/>
          </a:xfrm>
          <a:prstGeom prst="snip1Rect">
            <a:avLst>
              <a:gd name="adj" fmla="val 1092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</a:rPr>
              <a:t>Texto eliminado:</a:t>
            </a:r>
          </a:p>
        </p:txBody>
      </p:sp>
      <p:sp>
        <p:nvSpPr>
          <p:cNvPr id="16" name="Recortar rectángulo de esquina sencilla 15"/>
          <p:cNvSpPr/>
          <p:nvPr/>
        </p:nvSpPr>
        <p:spPr>
          <a:xfrm>
            <a:off x="5954233" y="2971956"/>
            <a:ext cx="5948177" cy="350563"/>
          </a:xfrm>
          <a:prstGeom prst="snip1Rect">
            <a:avLst>
              <a:gd name="adj" fmla="val 1092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 smtClean="0">
                <a:solidFill>
                  <a:schemeClr val="tx2">
                    <a:lumMod val="75000"/>
                  </a:schemeClr>
                </a:solidFill>
              </a:rPr>
              <a:t>Texto incorporado:</a:t>
            </a:r>
          </a:p>
        </p:txBody>
      </p:sp>
    </p:spTree>
    <p:extLst>
      <p:ext uri="{BB962C8B-B14F-4D97-AF65-F5344CB8AC3E}">
        <p14:creationId xmlns:p14="http://schemas.microsoft.com/office/powerpoint/2010/main" val="2266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10587</TotalTime>
  <Words>505</Words>
  <Application>Microsoft Office PowerPoint</Application>
  <PresentationFormat>Panorámica</PresentationFormat>
  <Paragraphs>90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Imagen de mapa de bits</vt:lpstr>
      <vt:lpstr>ASENTAMIENTO HUMANO DE HECHO Y CONSOLIDADO DE INTERÉS SOCIAL DENOMINADO “JAMBELI DEL BARRIO NAVAL”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Pablo Andres Betancourt Jaramillo</cp:lastModifiedBy>
  <cp:revision>834</cp:revision>
  <cp:lastPrinted>2023-04-05T14:49:35Z</cp:lastPrinted>
  <dcterms:created xsi:type="dcterms:W3CDTF">2019-05-28T19:57:24Z</dcterms:created>
  <dcterms:modified xsi:type="dcterms:W3CDTF">2023-04-05T20:18:50Z</dcterms:modified>
</cp:coreProperties>
</file>