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88" r:id="rId2"/>
    <p:sldId id="284" r:id="rId3"/>
    <p:sldId id="279" r:id="rId4"/>
    <p:sldId id="285" r:id="rId5"/>
    <p:sldId id="287" r:id="rId6"/>
    <p:sldId id="286" r:id="rId7"/>
    <p:sldId id="278" r:id="rId8"/>
    <p:sldId id="289" r:id="rId9"/>
  </p:sldIdLst>
  <p:sldSz cx="12192000" cy="6858000"/>
  <p:notesSz cx="9926638" cy="6858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000000"/>
    <a:srgbClr val="FFE699"/>
    <a:srgbClr val="FF0000"/>
    <a:srgbClr val="5B9BD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9811" autoAdjust="0"/>
  </p:normalViewPr>
  <p:slideViewPr>
    <p:cSldViewPr snapToGrid="0" snapToObjects="1">
      <p:cViewPr>
        <p:scale>
          <a:sx n="75" d="100"/>
          <a:sy n="75" d="100"/>
        </p:scale>
        <p:origin x="1032" y="0"/>
      </p:cViewPr>
      <p:guideLst>
        <p:guide orient="horz" pos="2160"/>
        <p:guide pos="3840"/>
      </p:guideLst>
    </p:cSldViewPr>
  </p:slideViewPr>
  <p:notesTextViewPr>
    <p:cViewPr>
      <p:scale>
        <a:sx n="1" d="1"/>
        <a:sy n="1" d="1"/>
      </p:scale>
      <p:origin x="0" y="0"/>
    </p:cViewPr>
  </p:notesTextViewPr>
  <p:sorterViewPr>
    <p:cViewPr>
      <p:scale>
        <a:sx n="200" d="100"/>
        <a:sy n="200" d="100"/>
      </p:scale>
      <p:origin x="0" y="-141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2"/>
            <a:ext cx="4302625" cy="342900"/>
          </a:xfrm>
          <a:prstGeom prst="rect">
            <a:avLst/>
          </a:prstGeom>
        </p:spPr>
        <p:txBody>
          <a:bodyPr vert="horz" lIns="91412" tIns="45707" rIns="91412" bIns="45707" rtlCol="0"/>
          <a:lstStyle>
            <a:lvl1pPr algn="l">
              <a:defRPr sz="1200"/>
            </a:lvl1pPr>
          </a:lstStyle>
          <a:p>
            <a:endParaRPr lang="es-ES"/>
          </a:p>
        </p:txBody>
      </p:sp>
      <p:sp>
        <p:nvSpPr>
          <p:cNvPr id="3" name="2 Marcador de fecha"/>
          <p:cNvSpPr>
            <a:spLocks noGrp="1"/>
          </p:cNvSpPr>
          <p:nvPr>
            <p:ph type="dt" sz="quarter" idx="1"/>
          </p:nvPr>
        </p:nvSpPr>
        <p:spPr>
          <a:xfrm>
            <a:off x="5621698" y="2"/>
            <a:ext cx="4302625" cy="342900"/>
          </a:xfrm>
          <a:prstGeom prst="rect">
            <a:avLst/>
          </a:prstGeom>
        </p:spPr>
        <p:txBody>
          <a:bodyPr vert="horz" lIns="91412" tIns="45707" rIns="91412" bIns="45707" rtlCol="0"/>
          <a:lstStyle>
            <a:lvl1pPr algn="r">
              <a:defRPr sz="1200"/>
            </a:lvl1pPr>
          </a:lstStyle>
          <a:p>
            <a:fld id="{B76A6821-8AE0-4BB4-B0EF-E3E0A0B590D4}" type="datetimeFigureOut">
              <a:rPr lang="es-ES" smtClean="0"/>
              <a:t>03/05/2023</a:t>
            </a:fld>
            <a:endParaRPr lang="es-ES"/>
          </a:p>
        </p:txBody>
      </p:sp>
      <p:sp>
        <p:nvSpPr>
          <p:cNvPr id="4" name="3 Marcador de pie de página"/>
          <p:cNvSpPr>
            <a:spLocks noGrp="1"/>
          </p:cNvSpPr>
          <p:nvPr>
            <p:ph type="ftr" sz="quarter" idx="2"/>
          </p:nvPr>
        </p:nvSpPr>
        <p:spPr>
          <a:xfrm>
            <a:off x="3" y="6514001"/>
            <a:ext cx="4302625" cy="342900"/>
          </a:xfrm>
          <a:prstGeom prst="rect">
            <a:avLst/>
          </a:prstGeom>
        </p:spPr>
        <p:txBody>
          <a:bodyPr vert="horz" lIns="91412" tIns="45707" rIns="91412" bIns="45707"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21698" y="6514001"/>
            <a:ext cx="4302625" cy="342900"/>
          </a:xfrm>
          <a:prstGeom prst="rect">
            <a:avLst/>
          </a:prstGeom>
        </p:spPr>
        <p:txBody>
          <a:bodyPr vert="horz" lIns="91412" tIns="45707" rIns="91412" bIns="45707"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3"/>
            <a:ext cx="4302625" cy="343284"/>
          </a:xfrm>
          <a:prstGeom prst="rect">
            <a:avLst/>
          </a:prstGeom>
        </p:spPr>
        <p:txBody>
          <a:bodyPr vert="horz" lIns="91412" tIns="45707" rIns="91412" bIns="45707" rtlCol="0"/>
          <a:lstStyle>
            <a:lvl1pPr algn="l">
              <a:defRPr sz="1200"/>
            </a:lvl1pPr>
          </a:lstStyle>
          <a:p>
            <a:endParaRPr lang="es-EC"/>
          </a:p>
        </p:txBody>
      </p:sp>
      <p:sp>
        <p:nvSpPr>
          <p:cNvPr id="3" name="2 Marcador de fecha"/>
          <p:cNvSpPr>
            <a:spLocks noGrp="1"/>
          </p:cNvSpPr>
          <p:nvPr>
            <p:ph type="dt" idx="1"/>
          </p:nvPr>
        </p:nvSpPr>
        <p:spPr>
          <a:xfrm>
            <a:off x="5621698" y="3"/>
            <a:ext cx="4302625" cy="343284"/>
          </a:xfrm>
          <a:prstGeom prst="rect">
            <a:avLst/>
          </a:prstGeom>
        </p:spPr>
        <p:txBody>
          <a:bodyPr vert="horz" lIns="91412" tIns="45707" rIns="91412" bIns="45707" rtlCol="0"/>
          <a:lstStyle>
            <a:lvl1pPr algn="r">
              <a:defRPr sz="1200"/>
            </a:lvl1pPr>
          </a:lstStyle>
          <a:p>
            <a:fld id="{14631ABE-E3E5-46AA-B6F6-7545B409E363}" type="datetimeFigureOut">
              <a:rPr lang="es-EC" smtClean="0"/>
              <a:t>3/5/2023</a:t>
            </a:fld>
            <a:endParaRPr lang="es-EC"/>
          </a:p>
        </p:txBody>
      </p:sp>
      <p:sp>
        <p:nvSpPr>
          <p:cNvPr id="4" name="3 Marcador de imagen de diapositiva"/>
          <p:cNvSpPr>
            <a:spLocks noGrp="1" noRot="1" noChangeAspect="1"/>
          </p:cNvSpPr>
          <p:nvPr>
            <p:ph type="sldImg" idx="2"/>
          </p:nvPr>
        </p:nvSpPr>
        <p:spPr>
          <a:xfrm>
            <a:off x="2678113" y="514350"/>
            <a:ext cx="4570412" cy="2571750"/>
          </a:xfrm>
          <a:prstGeom prst="rect">
            <a:avLst/>
          </a:prstGeom>
          <a:noFill/>
          <a:ln w="12700">
            <a:solidFill>
              <a:prstClr val="black"/>
            </a:solidFill>
          </a:ln>
        </p:spPr>
        <p:txBody>
          <a:bodyPr vert="horz" lIns="91412" tIns="45707" rIns="91412" bIns="45707" rtlCol="0" anchor="ctr"/>
          <a:lstStyle/>
          <a:p>
            <a:endParaRPr lang="es-EC"/>
          </a:p>
        </p:txBody>
      </p:sp>
      <p:sp>
        <p:nvSpPr>
          <p:cNvPr id="5" name="4 Marcador de notas"/>
          <p:cNvSpPr>
            <a:spLocks noGrp="1"/>
          </p:cNvSpPr>
          <p:nvPr>
            <p:ph type="body" sz="quarter" idx="3"/>
          </p:nvPr>
        </p:nvSpPr>
        <p:spPr>
          <a:xfrm>
            <a:off x="992206" y="3257362"/>
            <a:ext cx="7942237" cy="3086264"/>
          </a:xfrm>
          <a:prstGeom prst="rect">
            <a:avLst/>
          </a:prstGeom>
        </p:spPr>
        <p:txBody>
          <a:bodyPr vert="horz" lIns="91412" tIns="45707" rIns="91412" bIns="4570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3" y="6513624"/>
            <a:ext cx="4302625" cy="343283"/>
          </a:xfrm>
          <a:prstGeom prst="rect">
            <a:avLst/>
          </a:prstGeom>
        </p:spPr>
        <p:txBody>
          <a:bodyPr vert="horz" lIns="91412" tIns="45707" rIns="91412" bIns="45707"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621698" y="6513624"/>
            <a:ext cx="4302625" cy="343283"/>
          </a:xfrm>
          <a:prstGeom prst="rect">
            <a:avLst/>
          </a:prstGeom>
        </p:spPr>
        <p:txBody>
          <a:bodyPr vert="horz" lIns="91412" tIns="45707" rIns="91412" bIns="45707"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205620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03/05/2023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03/05/2023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58AAECAC-E284-4218-BEC8-4ABDD2CA6B55}"/>
              </a:ext>
            </a:extLst>
          </p:cNvPr>
          <p:cNvGrpSpPr>
            <a:grpSpLocks noChangeAspect="1"/>
          </p:cNvGrpSpPr>
          <p:nvPr/>
        </p:nvGrpSpPr>
        <p:grpSpPr bwMode="auto">
          <a:xfrm>
            <a:off x="764930" y="602063"/>
            <a:ext cx="5656496" cy="5653874"/>
            <a:chOff x="1367" y="0"/>
            <a:chExt cx="4321" cy="4319"/>
          </a:xfrm>
          <a:solidFill>
            <a:schemeClr val="bg1">
              <a:lumMod val="95000"/>
            </a:schemeClr>
          </a:solidFill>
        </p:grpSpPr>
        <p:sp>
          <p:nvSpPr>
            <p:cNvPr id="5" name="Freeform 5">
              <a:extLst>
                <a:ext uri="{FF2B5EF4-FFF2-40B4-BE49-F238E27FC236}">
                  <a16:creationId xmlns:a16="http://schemas.microsoft.com/office/drawing/2014/main" xmlns="" id="{26B8AD19-0AD6-4DA2-84BA-39F4FE956B5D}"/>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xmlns="" id="{5986A9B3-D57B-48A2-9F79-CCA4B1BDDAAA}"/>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xmlns="" id="{92C75230-2FE9-483F-B359-EF8CAD105CEA}"/>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xmlns="" id="{A9AF44A1-C26F-413C-92A3-E74E34F7BD0B}"/>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xmlns="" id="{56F02402-9351-4DC9-BF52-41326FC6DBDE}"/>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xmlns="" id="{15B44EFE-ADA5-46CC-A87D-705C35A1D2C6}"/>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xmlns="" id="{F6C02E33-0B1F-4224-B01F-C4CD72BB075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xmlns="" id="{9063AD62-229B-4A24-B226-06A45CBD424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xmlns="" id="{1306C49C-EB3D-40BF-863D-169FEE792B43}"/>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xmlns="" id="{8DB3087D-CA2E-443B-97B4-4875066ED3F4}"/>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xmlns="" id="{7EB80D90-EBD4-4D7C-863C-8EE490E5F83D}"/>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xmlns="" id="{D993F9B5-99F7-41C2-9640-81B3F78EFA7C}"/>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xmlns="" id="{FF8E50B6-7195-4AB8-9C77-D3179B856060}"/>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xmlns="" id="{B6638E6F-6BCB-4360-A0FF-4A4C36489918}"/>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xmlns="" id="{F2321563-E21F-4A60-A825-868F1B132622}"/>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xmlns="" id="{3FF7FBE3-A8E1-4C11-BAD2-CF183569EB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xmlns="" id="{D48BBD77-AFE5-49B8-8E27-16ACE7EFFC05}"/>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a:extLst>
                <a:ext uri="{FF2B5EF4-FFF2-40B4-BE49-F238E27FC236}">
                  <a16:creationId xmlns:a16="http://schemas.microsoft.com/office/drawing/2014/main" xmlns="" id="{685B6EA3-3A1E-4B3A-8F8B-F9E84E7FAC19}"/>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a:extLst>
                <a:ext uri="{FF2B5EF4-FFF2-40B4-BE49-F238E27FC236}">
                  <a16:creationId xmlns:a16="http://schemas.microsoft.com/office/drawing/2014/main" xmlns="" id="{C81F8A06-84FC-423F-85F4-4D3C9436D683}"/>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a:extLst>
                <a:ext uri="{FF2B5EF4-FFF2-40B4-BE49-F238E27FC236}">
                  <a16:creationId xmlns:a16="http://schemas.microsoft.com/office/drawing/2014/main" xmlns="" id="{1DBF3FC5-34E8-4F85-A09E-44CAE8E3AFD0}"/>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a:extLst>
                <a:ext uri="{FF2B5EF4-FFF2-40B4-BE49-F238E27FC236}">
                  <a16:creationId xmlns:a16="http://schemas.microsoft.com/office/drawing/2014/main" xmlns="" id="{C0A22EE0-55E5-4639-9B7A-C94DB52F05DF}"/>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a:extLst>
                <a:ext uri="{FF2B5EF4-FFF2-40B4-BE49-F238E27FC236}">
                  <a16:creationId xmlns:a16="http://schemas.microsoft.com/office/drawing/2014/main" xmlns="" id="{B0378B47-947A-4172-B779-FEB50E84A7A0}"/>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a:extLst>
                <a:ext uri="{FF2B5EF4-FFF2-40B4-BE49-F238E27FC236}">
                  <a16:creationId xmlns:a16="http://schemas.microsoft.com/office/drawing/2014/main" xmlns="" id="{379DA4E0-8932-45AD-BF69-9817680D692B}"/>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a:extLst>
                <a:ext uri="{FF2B5EF4-FFF2-40B4-BE49-F238E27FC236}">
                  <a16:creationId xmlns:a16="http://schemas.microsoft.com/office/drawing/2014/main" xmlns="" id="{D2651776-07DD-4BC1-9EFE-EC6F156CCCBB}"/>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a:extLst>
                <a:ext uri="{FF2B5EF4-FFF2-40B4-BE49-F238E27FC236}">
                  <a16:creationId xmlns:a16="http://schemas.microsoft.com/office/drawing/2014/main" xmlns="" id="{313EE069-DF35-478A-8FAE-DE598285BDE5}"/>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a:extLst>
                <a:ext uri="{FF2B5EF4-FFF2-40B4-BE49-F238E27FC236}">
                  <a16:creationId xmlns:a16="http://schemas.microsoft.com/office/drawing/2014/main" xmlns="" id="{313B65AC-3E6C-4AB6-A14F-BD21F303634F}"/>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a:extLst>
                <a:ext uri="{FF2B5EF4-FFF2-40B4-BE49-F238E27FC236}">
                  <a16:creationId xmlns:a16="http://schemas.microsoft.com/office/drawing/2014/main" xmlns="" id="{158C5533-963F-481B-B460-A95F9D367883}"/>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a:extLst>
                <a:ext uri="{FF2B5EF4-FFF2-40B4-BE49-F238E27FC236}">
                  <a16:creationId xmlns:a16="http://schemas.microsoft.com/office/drawing/2014/main" xmlns="" id="{DCA15D15-43E2-4AA6-A78E-9FF87C0B38E2}"/>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a:extLst>
                <a:ext uri="{FF2B5EF4-FFF2-40B4-BE49-F238E27FC236}">
                  <a16:creationId xmlns:a16="http://schemas.microsoft.com/office/drawing/2014/main" xmlns="" id="{71DEF093-B8E9-45A5-9D82-83901702601D}"/>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a:extLst>
                <a:ext uri="{FF2B5EF4-FFF2-40B4-BE49-F238E27FC236}">
                  <a16:creationId xmlns:a16="http://schemas.microsoft.com/office/drawing/2014/main" xmlns="" id="{546B2F35-F19B-4085-AADE-4E712316F44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a:extLst>
                <a:ext uri="{FF2B5EF4-FFF2-40B4-BE49-F238E27FC236}">
                  <a16:creationId xmlns:a16="http://schemas.microsoft.com/office/drawing/2014/main" xmlns="" id="{30477E39-CB8B-491D-9647-BF5EA206EF6D}"/>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a:extLst>
                <a:ext uri="{FF2B5EF4-FFF2-40B4-BE49-F238E27FC236}">
                  <a16:creationId xmlns:a16="http://schemas.microsoft.com/office/drawing/2014/main" xmlns="" id="{817B950A-1C7C-444A-92F6-CCFCD272842F}"/>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xmlns="" id="{9290950C-5753-4B2A-A918-C563D42B58B4}"/>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8">
              <a:extLst>
                <a:ext uri="{FF2B5EF4-FFF2-40B4-BE49-F238E27FC236}">
                  <a16:creationId xmlns:a16="http://schemas.microsoft.com/office/drawing/2014/main" xmlns="" id="{925427B8-DAED-4C56-B143-72395AE28C9A}"/>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a:extLst>
                <a:ext uri="{FF2B5EF4-FFF2-40B4-BE49-F238E27FC236}">
                  <a16:creationId xmlns:a16="http://schemas.microsoft.com/office/drawing/2014/main" xmlns="" id="{C50A5A62-6E65-43D0-A027-014B1FB180EB}"/>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1">
              <a:extLst>
                <a:ext uri="{FF2B5EF4-FFF2-40B4-BE49-F238E27FC236}">
                  <a16:creationId xmlns:a16="http://schemas.microsoft.com/office/drawing/2014/main" xmlns="" id="{41C1A397-C2B9-4029-8A66-61E04A445921}"/>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2">
              <a:extLst>
                <a:ext uri="{FF2B5EF4-FFF2-40B4-BE49-F238E27FC236}">
                  <a16:creationId xmlns:a16="http://schemas.microsoft.com/office/drawing/2014/main" xmlns="" id="{44B091D9-FBFB-4180-B5DB-8CA6C9317C1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3">
              <a:extLst>
                <a:ext uri="{FF2B5EF4-FFF2-40B4-BE49-F238E27FC236}">
                  <a16:creationId xmlns:a16="http://schemas.microsoft.com/office/drawing/2014/main" xmlns="" id="{F0167FB2-5DE4-46C8-B953-8E10728A4427}"/>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4">
              <a:extLst>
                <a:ext uri="{FF2B5EF4-FFF2-40B4-BE49-F238E27FC236}">
                  <a16:creationId xmlns:a16="http://schemas.microsoft.com/office/drawing/2014/main" xmlns="" id="{DFBEDFB1-9B70-43A5-93D4-3BEC2239F417}"/>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5">
              <a:extLst>
                <a:ext uri="{FF2B5EF4-FFF2-40B4-BE49-F238E27FC236}">
                  <a16:creationId xmlns:a16="http://schemas.microsoft.com/office/drawing/2014/main" xmlns="" id="{1D188D44-1827-483D-8C7C-5AAAD077A7E5}"/>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6">
              <a:extLst>
                <a:ext uri="{FF2B5EF4-FFF2-40B4-BE49-F238E27FC236}">
                  <a16:creationId xmlns:a16="http://schemas.microsoft.com/office/drawing/2014/main" xmlns="" id="{48154DF8-97D8-4BC7-99CF-B89F9F60D3E1}"/>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7">
              <a:extLst>
                <a:ext uri="{FF2B5EF4-FFF2-40B4-BE49-F238E27FC236}">
                  <a16:creationId xmlns:a16="http://schemas.microsoft.com/office/drawing/2014/main" xmlns="" id="{45E8A32E-8264-4049-92CC-614F261E58B3}"/>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a:extLst>
                <a:ext uri="{FF2B5EF4-FFF2-40B4-BE49-F238E27FC236}">
                  <a16:creationId xmlns:a16="http://schemas.microsoft.com/office/drawing/2014/main" xmlns="" id="{13D1A5FC-4014-42DB-8FD1-C38C58C57A37}"/>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a:extLst>
                <a:ext uri="{FF2B5EF4-FFF2-40B4-BE49-F238E27FC236}">
                  <a16:creationId xmlns:a16="http://schemas.microsoft.com/office/drawing/2014/main" xmlns="" id="{ED5F3EDA-852A-49A4-B1DC-86B117F69F91}"/>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9" name="TextBox 56">
            <a:extLst>
              <a:ext uri="{FF2B5EF4-FFF2-40B4-BE49-F238E27FC236}">
                <a16:creationId xmlns:a16="http://schemas.microsoft.com/office/drawing/2014/main" xmlns="" id="{0BE7C73D-B11E-4CA5-9D2D-79CBC5602683}"/>
              </a:ext>
            </a:extLst>
          </p:cNvPr>
          <p:cNvSpPr txBox="1"/>
          <p:nvPr/>
        </p:nvSpPr>
        <p:spPr>
          <a:xfrm>
            <a:off x="6458080" y="1947513"/>
            <a:ext cx="5347233" cy="1077218"/>
          </a:xfrm>
          <a:prstGeom prst="rect">
            <a:avLst/>
          </a:prstGeom>
          <a:noFill/>
        </p:spPr>
        <p:txBody>
          <a:bodyPr wrap="square" rtlCol="0">
            <a:spAutoFit/>
          </a:bodyPr>
          <a:lstStyle/>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p:txBody>
      </p:sp>
      <p:sp>
        <p:nvSpPr>
          <p:cNvPr id="51" name="TextBox 19">
            <a:extLst>
              <a:ext uri="{FF2B5EF4-FFF2-40B4-BE49-F238E27FC236}">
                <a16:creationId xmlns:a16="http://schemas.microsoft.com/office/drawing/2014/main" xmlns="" id="{6F18E3FC-7B18-4171-BCD5-D6F344C9481C}"/>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52" name="Grupo 51">
            <a:extLst>
              <a:ext uri="{FF2B5EF4-FFF2-40B4-BE49-F238E27FC236}">
                <a16:creationId xmlns:a16="http://schemas.microsoft.com/office/drawing/2014/main" xmlns="" id="{E9740B7A-055A-4707-BCD2-522F9121DA94}"/>
              </a:ext>
            </a:extLst>
          </p:cNvPr>
          <p:cNvGrpSpPr/>
          <p:nvPr/>
        </p:nvGrpSpPr>
        <p:grpSpPr>
          <a:xfrm>
            <a:off x="430307" y="5429913"/>
            <a:ext cx="11635799" cy="1372114"/>
            <a:chOff x="430307" y="5429913"/>
            <a:chExt cx="11635799" cy="1372114"/>
          </a:xfrm>
        </p:grpSpPr>
        <p:pic>
          <p:nvPicPr>
            <p:cNvPr id="53" name="Google Shape;92;p1">
              <a:extLst>
                <a:ext uri="{FF2B5EF4-FFF2-40B4-BE49-F238E27FC236}">
                  <a16:creationId xmlns:a16="http://schemas.microsoft.com/office/drawing/2014/main" xmlns="" id="{03BDE5D7-D585-4F03-BDAB-7B4C305E91F5}"/>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54" name="Grupo 53">
              <a:extLst>
                <a:ext uri="{FF2B5EF4-FFF2-40B4-BE49-F238E27FC236}">
                  <a16:creationId xmlns:a16="http://schemas.microsoft.com/office/drawing/2014/main" xmlns="" id="{849608F3-7F3C-4D44-85AE-FDA9BBDB41AF}"/>
                </a:ext>
              </a:extLst>
            </p:cNvPr>
            <p:cNvGrpSpPr/>
            <p:nvPr/>
          </p:nvGrpSpPr>
          <p:grpSpPr>
            <a:xfrm>
              <a:off x="2918005" y="5429913"/>
              <a:ext cx="9148101" cy="1249395"/>
              <a:chOff x="2918005" y="5429913"/>
              <a:chExt cx="9148101" cy="1249395"/>
            </a:xfrm>
          </p:grpSpPr>
          <p:sp>
            <p:nvSpPr>
              <p:cNvPr id="55" name="TextBox 19">
                <a:extLst>
                  <a:ext uri="{FF2B5EF4-FFF2-40B4-BE49-F238E27FC236}">
                    <a16:creationId xmlns:a16="http://schemas.microsoft.com/office/drawing/2014/main" xmlns="" id="{E86623E9-7FF6-4BAF-B35C-3277A169265C}"/>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56" name="Imagen 55">
                <a:extLst>
                  <a:ext uri="{FF2B5EF4-FFF2-40B4-BE49-F238E27FC236}">
                    <a16:creationId xmlns:a16="http://schemas.microsoft.com/office/drawing/2014/main" xmlns="" id="{D0CA5C4B-E9E1-44D9-97F8-4B85A75FB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pic>
        <p:nvPicPr>
          <p:cNvPr id="57" name="Marcador de posición de imagen 59">
            <a:extLst>
              <a:ext uri="{FF2B5EF4-FFF2-40B4-BE49-F238E27FC236}">
                <a16:creationId xmlns:a16="http://schemas.microsoft.com/office/drawing/2014/main" xmlns="" id="{C7E084A5-859A-4288-B589-8F10BB365592}"/>
              </a:ext>
            </a:extLst>
          </p:cNvPr>
          <p:cNvPicPr>
            <a:picLocks noChangeAspect="1"/>
          </p:cNvPicPr>
          <p:nvPr/>
        </p:nvPicPr>
        <p:blipFill rotWithShape="1">
          <a:blip r:embed="rId4">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0395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4672" y="705940"/>
            <a:ext cx="10317078" cy="5386090"/>
          </a:xfrm>
          <a:prstGeom prst="rect">
            <a:avLst/>
          </a:prstGeom>
          <a:noFill/>
        </p:spPr>
        <p:txBody>
          <a:bodyPr wrap="square" rtlCol="0">
            <a:spAutoFit/>
          </a:bodyPr>
          <a:lstStyle/>
          <a:p>
            <a:pPr algn="ctr"/>
            <a:r>
              <a:rPr lang="es-ES" sz="4800" b="1" dirty="0">
                <a:solidFill>
                  <a:srgbClr val="0070C0"/>
                </a:solidFill>
              </a:rPr>
              <a:t>ASENTAMIENTO HUMANO DE HECHO Y CONSOLIDADO DE INTERÉS SOCIAL DENOMINADO: </a:t>
            </a:r>
          </a:p>
          <a:p>
            <a:pPr algn="ctr"/>
            <a:r>
              <a:rPr lang="es-ES" sz="4800" b="1" dirty="0">
                <a:solidFill>
                  <a:srgbClr val="0070C0"/>
                </a:solidFill>
              </a:rPr>
              <a:t>COMITÉ PRO MEJORAS </a:t>
            </a:r>
            <a:endParaRPr lang="es-ES" sz="4800" b="1" dirty="0" smtClean="0">
              <a:solidFill>
                <a:srgbClr val="0070C0"/>
              </a:solidFill>
            </a:endParaRPr>
          </a:p>
          <a:p>
            <a:pPr algn="ctr"/>
            <a:r>
              <a:rPr lang="es-ES" sz="4800" b="1" dirty="0" smtClean="0">
                <a:solidFill>
                  <a:srgbClr val="0070C0"/>
                </a:solidFill>
              </a:rPr>
              <a:t>“</a:t>
            </a:r>
            <a:r>
              <a:rPr lang="es-ES" sz="4800" b="1" dirty="0">
                <a:solidFill>
                  <a:srgbClr val="0070C0"/>
                </a:solidFill>
              </a:rPr>
              <a:t>LOS EUCALIPTOS DE CALDERÓN”</a:t>
            </a:r>
          </a:p>
          <a:p>
            <a:pPr algn="ctr"/>
            <a:endParaRPr lang="es-ES_tradnl" sz="2800" b="1" dirty="0">
              <a:solidFill>
                <a:srgbClr val="C00000"/>
              </a:solidFill>
            </a:endParaRPr>
          </a:p>
          <a:p>
            <a:pPr algn="ctr"/>
            <a:r>
              <a:rPr lang="es-ES_tradnl" sz="2800" b="1" dirty="0">
                <a:solidFill>
                  <a:srgbClr val="C00000"/>
                </a:solidFill>
              </a:rPr>
              <a:t>PRIORIZACIÓN GRUPO 3- POSICIÓN 2</a:t>
            </a:r>
            <a:endParaRPr lang="es-EC" sz="2800" b="1" dirty="0">
              <a:solidFill>
                <a:srgbClr val="C00000"/>
              </a:solidFill>
            </a:endParaRPr>
          </a:p>
          <a:p>
            <a:pPr algn="ctr"/>
            <a:endParaRPr lang="es-ES_tradnl" sz="4800" b="1" dirty="0">
              <a:solidFill>
                <a:srgbClr val="0070C0"/>
              </a:solidFill>
            </a:endParaRPr>
          </a:p>
        </p:txBody>
      </p:sp>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8"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2">
            <a:alphaModFix/>
          </a:blip>
          <a:srcRect r="16755" b="-179016"/>
          <a:stretch/>
        </p:blipFill>
        <p:spPr>
          <a:xfrm>
            <a:off x="415053" y="6523063"/>
            <a:ext cx="8874196" cy="334937"/>
          </a:xfrm>
          <a:prstGeom prst="rect">
            <a:avLst/>
          </a:prstGeom>
          <a:noFill/>
          <a:ln>
            <a:noFill/>
          </a:ln>
        </p:spPr>
      </p:pic>
      <p:pic>
        <p:nvPicPr>
          <p:cNvPr id="9" name="Imagen 8">
            <a:extLst>
              <a:ext uri="{FF2B5EF4-FFF2-40B4-BE49-F238E27FC236}">
                <a16:creationId xmlns:a16="http://schemas.microsoft.com/office/drawing/2014/main" xmlns="" id="{D0CA5C4B-E9E1-44D9-97F8-4B85A75FB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Tree>
    <p:extLst>
      <p:ext uri="{BB962C8B-B14F-4D97-AF65-F5344CB8AC3E}">
        <p14:creationId xmlns:p14="http://schemas.microsoft.com/office/powerpoint/2010/main" val="18357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sp>
        <p:nvSpPr>
          <p:cNvPr id="8"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graphicFrame>
        <p:nvGraphicFramePr>
          <p:cNvPr id="18" name="18 Tabla"/>
          <p:cNvGraphicFramePr>
            <a:graphicFrameLocks noGrp="1"/>
          </p:cNvGraphicFramePr>
          <p:nvPr>
            <p:extLst>
              <p:ext uri="{D42A27DB-BD31-4B8C-83A1-F6EECF244321}">
                <p14:modId xmlns:p14="http://schemas.microsoft.com/office/powerpoint/2010/main" val="179129381"/>
              </p:ext>
            </p:extLst>
          </p:nvPr>
        </p:nvGraphicFramePr>
        <p:xfrm>
          <a:off x="6377754" y="5332664"/>
          <a:ext cx="2862022" cy="1280659"/>
        </p:xfrm>
        <a:graphic>
          <a:graphicData uri="http://schemas.openxmlformats.org/drawingml/2006/table">
            <a:tbl>
              <a:tblPr firstRow="1" bandRow="1">
                <a:tableStyleId>{BDBED569-4797-4DF1-A0F4-6AAB3CD982D8}</a:tableStyleId>
              </a:tblPr>
              <a:tblGrid>
                <a:gridCol w="987769">
                  <a:extLst>
                    <a:ext uri="{9D8B030D-6E8A-4147-A177-3AD203B41FA5}">
                      <a16:colId xmlns:a16="http://schemas.microsoft.com/office/drawing/2014/main" xmlns="" val="20000"/>
                    </a:ext>
                  </a:extLst>
                </a:gridCol>
                <a:gridCol w="529585">
                  <a:extLst>
                    <a:ext uri="{9D8B030D-6E8A-4147-A177-3AD203B41FA5}">
                      <a16:colId xmlns:a16="http://schemas.microsoft.com/office/drawing/2014/main" xmlns="" val="20001"/>
                    </a:ext>
                  </a:extLst>
                </a:gridCol>
                <a:gridCol w="793644">
                  <a:extLst>
                    <a:ext uri="{9D8B030D-6E8A-4147-A177-3AD203B41FA5}">
                      <a16:colId xmlns:a16="http://schemas.microsoft.com/office/drawing/2014/main" xmlns="" val="20002"/>
                    </a:ext>
                  </a:extLst>
                </a:gridCol>
                <a:gridCol w="551024">
                  <a:extLst>
                    <a:ext uri="{9D8B030D-6E8A-4147-A177-3AD203B41FA5}">
                      <a16:colId xmlns:a16="http://schemas.microsoft.com/office/drawing/2014/main" xmlns="" val="20003"/>
                    </a:ext>
                  </a:extLst>
                </a:gridCol>
              </a:tblGrid>
              <a:tr h="41264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  Ejecutadas:</a:t>
                      </a: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Obras Infraestructura %  Ejecutadas:</a:t>
                      </a:r>
                    </a:p>
                  </a:txBody>
                  <a:tcPr marL="91445" marR="91445" marT="45750" marB="45750" anchor="ctr"/>
                </a:tc>
                <a:tc hMerge="1">
                  <a:txBody>
                    <a:bodyPr/>
                    <a:lstStyle/>
                    <a:p>
                      <a:endParaRPr lang="es-ES"/>
                    </a:p>
                  </a:txBody>
                  <a:tcPr/>
                </a:tc>
                <a:extLst>
                  <a:ext uri="{0D108BD9-81ED-4DB2-BD59-A6C34878D82A}">
                    <a16:rowId xmlns:a16="http://schemas.microsoft.com/office/drawing/2014/main" xmlns="" val="10000"/>
                  </a:ext>
                </a:extLst>
              </a:tr>
              <a:tr h="302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100 %</a:t>
                      </a:r>
                    </a:p>
                  </a:txBody>
                  <a:tcPr marL="91445" marR="91445" marT="45750" marB="45750" anchor="ctr"/>
                </a:tc>
                <a:tc>
                  <a:txBody>
                    <a:bodyPr/>
                    <a:lstStyle/>
                    <a:p>
                      <a:pPr algn="l"/>
                      <a:r>
                        <a:rPr kumimoji="0" lang="es-EC" sz="8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0%</a:t>
                      </a:r>
                    </a:p>
                  </a:txBody>
                  <a:tcPr marL="91445" marR="91445" marT="45750" marB="45750" anchor="ctr"/>
                </a:tc>
                <a:extLst>
                  <a:ext uri="{0D108BD9-81ED-4DB2-BD59-A6C34878D82A}">
                    <a16:rowId xmlns:a16="http://schemas.microsoft.com/office/drawing/2014/main" xmlns="" val="10001"/>
                  </a:ext>
                </a:extLst>
              </a:tr>
              <a:tr h="262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15,00 % aprox.</a:t>
                      </a:r>
                      <a:endParaRPr kumimoji="0" lang="es-EC" sz="800" u="none" strike="noStrike" kern="1200" cap="none" normalizeH="0" baseline="0" dirty="0">
                        <a:ln>
                          <a:noFill/>
                        </a:ln>
                        <a:solidFill>
                          <a:srgbClr val="002060"/>
                        </a:solidFill>
                        <a:effectLst/>
                        <a:latin typeface="+mn-lt"/>
                        <a:ea typeface="+mn-ea"/>
                        <a:cs typeface="+mn-cs"/>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srgbClr val="002060"/>
                          </a:solidFill>
                          <a:effectLst/>
                          <a:uLnTx/>
                          <a:uFillTx/>
                          <a:latin typeface="Calibri"/>
                          <a:ea typeface="+mn-ea"/>
                          <a:cs typeface="+mn-cs"/>
                        </a:rPr>
                        <a:t>33,50</a:t>
                      </a:r>
                      <a:r>
                        <a:rPr kumimoji="0" lang="es-ES" sz="800" b="0" i="0" u="none" strike="noStrike" kern="1200" cap="none" spc="0" normalizeH="0" baseline="0" noProof="0" dirty="0">
                          <a:ln>
                            <a:noFill/>
                          </a:ln>
                          <a:solidFill>
                            <a:srgbClr val="002060"/>
                          </a:solidFill>
                          <a:effectLst/>
                          <a:uLnTx/>
                          <a:uFillTx/>
                          <a:latin typeface="Calibri"/>
                          <a:ea typeface="+mn-ea"/>
                          <a:cs typeface="+mn-cs"/>
                        </a:rPr>
                        <a:t>%</a:t>
                      </a:r>
                    </a:p>
                  </a:txBody>
                  <a:tcPr marL="91445" marR="91445" marT="45750" marB="45750" anchor="ctr"/>
                </a:tc>
                <a:extLst>
                  <a:ext uri="{0D108BD9-81ED-4DB2-BD59-A6C34878D82A}">
                    <a16:rowId xmlns:a16="http://schemas.microsoft.com/office/drawing/2014/main" xmlns="" val="10002"/>
                  </a:ext>
                </a:extLst>
              </a:tr>
              <a:tr h="302621">
                <a:tc>
                  <a:txBody>
                    <a:bodyPr/>
                    <a:lstStyle/>
                    <a:p>
                      <a:pPr algn="l"/>
                      <a:r>
                        <a:rPr kumimoji="0" lang="es-ES" sz="800" u="none" strike="noStrike" kern="1200" cap="none" normalizeH="0" baseline="0" dirty="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100%</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srgbClr val="002060"/>
                          </a:solidFill>
                          <a:effectLst/>
                          <a:uLnTx/>
                          <a:uFillTx/>
                          <a:latin typeface="Calibri"/>
                          <a:ea typeface="+mn-ea"/>
                          <a:cs typeface="+mn-cs"/>
                        </a:rPr>
                        <a:t> 96,50%</a:t>
                      </a:r>
                      <a:endParaRPr kumimoji="0" lang="es-ES" sz="800" b="0" i="0" u="none" strike="noStrike" kern="1200" cap="none" spc="0" normalizeH="0" baseline="0" noProof="0" dirty="0">
                        <a:ln>
                          <a:noFill/>
                        </a:ln>
                        <a:solidFill>
                          <a:srgbClr val="002060"/>
                        </a:solidFill>
                        <a:effectLst/>
                        <a:uLnTx/>
                        <a:uFillTx/>
                        <a:latin typeface="+mn-lt"/>
                        <a:ea typeface="+mn-ea"/>
                        <a:cs typeface="+mn-cs"/>
                      </a:endParaRPr>
                    </a:p>
                  </a:txBody>
                  <a:tcPr marL="91445" marR="91445" marT="45750" marB="45750" anchor="ctr"/>
                </a:tc>
                <a:extLst>
                  <a:ext uri="{0D108BD9-81ED-4DB2-BD59-A6C34878D82A}">
                    <a16:rowId xmlns:a16="http://schemas.microsoft.com/office/drawing/2014/main" xmlns="" val="10003"/>
                  </a:ext>
                </a:extLst>
              </a:tr>
            </a:tbl>
          </a:graphicData>
        </a:graphic>
      </p:graphicFrame>
      <p:sp>
        <p:nvSpPr>
          <p:cNvPr id="21" name="CuadroTexto 24"/>
          <p:cNvSpPr txBox="1"/>
          <p:nvPr/>
        </p:nvSpPr>
        <p:spPr>
          <a:xfrm>
            <a:off x="252562" y="789106"/>
            <a:ext cx="8761990" cy="369332"/>
          </a:xfrm>
          <a:prstGeom prst="rect">
            <a:avLst/>
          </a:prstGeom>
          <a:noFill/>
        </p:spPr>
        <p:txBody>
          <a:bodyPr wrap="square" rtlCol="0">
            <a:spAutoFit/>
          </a:bodyPr>
          <a:lstStyle/>
          <a:p>
            <a:r>
              <a:rPr lang="es-ES_tradnl" b="1" dirty="0">
                <a:solidFill>
                  <a:srgbClr val="C00000"/>
                </a:solidFill>
              </a:rPr>
              <a:t>INFORMACIÓN DEL ASENTAMIENTO – PRIORIZACIÓN GRUPO 3 – POSICIÓN 2</a:t>
            </a:r>
          </a:p>
        </p:txBody>
      </p:sp>
      <p:graphicFrame>
        <p:nvGraphicFramePr>
          <p:cNvPr id="22" name="14 Tabla"/>
          <p:cNvGraphicFramePr>
            <a:graphicFrameLocks noGrp="1"/>
          </p:cNvGraphicFramePr>
          <p:nvPr>
            <p:extLst>
              <p:ext uri="{D42A27DB-BD31-4B8C-83A1-F6EECF244321}">
                <p14:modId xmlns:p14="http://schemas.microsoft.com/office/powerpoint/2010/main" val="2772537400"/>
              </p:ext>
            </p:extLst>
          </p:nvPr>
        </p:nvGraphicFramePr>
        <p:xfrm>
          <a:off x="109404" y="1149719"/>
          <a:ext cx="6159816" cy="5594775"/>
        </p:xfrm>
        <a:graphic>
          <a:graphicData uri="http://schemas.openxmlformats.org/drawingml/2006/table">
            <a:tbl>
              <a:tblPr>
                <a:tableStyleId>{22838BEF-8BB2-4498-84A7-C5851F593DF1}</a:tableStyleId>
              </a:tblPr>
              <a:tblGrid>
                <a:gridCol w="893867">
                  <a:extLst>
                    <a:ext uri="{9D8B030D-6E8A-4147-A177-3AD203B41FA5}">
                      <a16:colId xmlns:a16="http://schemas.microsoft.com/office/drawing/2014/main" xmlns="" val="20000"/>
                    </a:ext>
                  </a:extLst>
                </a:gridCol>
                <a:gridCol w="448501">
                  <a:extLst>
                    <a:ext uri="{9D8B030D-6E8A-4147-A177-3AD203B41FA5}">
                      <a16:colId xmlns:a16="http://schemas.microsoft.com/office/drawing/2014/main" xmlns="" val="3975923078"/>
                    </a:ext>
                  </a:extLst>
                </a:gridCol>
                <a:gridCol w="445366">
                  <a:extLst>
                    <a:ext uri="{9D8B030D-6E8A-4147-A177-3AD203B41FA5}">
                      <a16:colId xmlns:a16="http://schemas.microsoft.com/office/drawing/2014/main" xmlns="" val="20001"/>
                    </a:ext>
                  </a:extLst>
                </a:gridCol>
                <a:gridCol w="1685569">
                  <a:extLst>
                    <a:ext uri="{9D8B030D-6E8A-4147-A177-3AD203B41FA5}">
                      <a16:colId xmlns:a16="http://schemas.microsoft.com/office/drawing/2014/main" xmlns="" val="20002"/>
                    </a:ext>
                  </a:extLst>
                </a:gridCol>
                <a:gridCol w="1013407">
                  <a:extLst>
                    <a:ext uri="{9D8B030D-6E8A-4147-A177-3AD203B41FA5}">
                      <a16:colId xmlns:a16="http://schemas.microsoft.com/office/drawing/2014/main" xmlns="" val="20003"/>
                    </a:ext>
                  </a:extLst>
                </a:gridCol>
                <a:gridCol w="1673106">
                  <a:extLst>
                    <a:ext uri="{9D8B030D-6E8A-4147-A177-3AD203B41FA5}">
                      <a16:colId xmlns:a16="http://schemas.microsoft.com/office/drawing/2014/main" xmlns="" val="20004"/>
                    </a:ext>
                  </a:extLst>
                </a:gridCol>
              </a:tblGrid>
              <a:tr h="5906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AÑOS DE ASENTAMIENTO  (ACTUAL):</a:t>
                      </a:r>
                      <a:endParaRPr kumimoji="0" lang="es-ES" sz="800" u="none" strike="noStrike" kern="1200" cap="none" normalizeH="0" baseline="0" dirty="0">
                        <a:ln>
                          <a:noFill/>
                        </a:ln>
                        <a:solidFill>
                          <a:srgbClr val="002060"/>
                        </a:solidFill>
                        <a:effectLst/>
                        <a:latin typeface="+mn-lt"/>
                        <a:ea typeface="+mn-ea"/>
                        <a:cs typeface="+mn-cs"/>
                      </a:endParaRPr>
                    </a:p>
                  </a:txBody>
                  <a:tcPr marL="68564" marR="68564" marT="0" marB="0"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23</a:t>
                      </a:r>
                      <a:endParaRPr kumimoji="0" lang="es-EC" sz="8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Años</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CONSOLIDACIÓN ACTUAL:</a:t>
                      </a:r>
                    </a:p>
                  </a:txBody>
                  <a:tcPr marL="91419" marR="91419" marT="45711" marB="45711"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smtClean="0">
                          <a:ln>
                            <a:noFill/>
                          </a:ln>
                          <a:solidFill>
                            <a:srgbClr val="002060"/>
                          </a:solidFill>
                          <a:effectLst/>
                          <a:latin typeface="+mn-lt"/>
                          <a:ea typeface="+mn-ea"/>
                          <a:cs typeface="+mn-cs"/>
                        </a:rPr>
                        <a:t>55,21%</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0"/>
                  </a:ext>
                </a:extLst>
              </a:tr>
              <a:tr h="1879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u="none" strike="noStrike" kern="1200" cap="none" normalizeH="0" baseline="0" dirty="0">
                          <a:ln>
                            <a:noFill/>
                          </a:ln>
                          <a:solidFill>
                            <a:srgbClr val="002060"/>
                          </a:solidFill>
                          <a:effectLst/>
                          <a:latin typeface="+mn-lt"/>
                          <a:ea typeface="+mn-ea"/>
                          <a:cs typeface="+mn-cs"/>
                        </a:rPr>
                        <a:t>317</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1.268 Hab. </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xmlns="" val="10002"/>
                  </a:ext>
                </a:extLst>
              </a:tr>
              <a:tr h="1879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ZONIFICACIÓN ACTUAL:</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hMerge="1">
                  <a:txBody>
                    <a:bodyPr/>
                    <a:lstStyle/>
                    <a:p>
                      <a:endParaRPr lang="es-EC"/>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D3(D203-80) / A7(A50002-1</a:t>
                      </a:r>
                      <a:r>
                        <a:rPr kumimoji="0" lang="es-ES" sz="800" u="none" strike="noStrike" kern="1200" cap="none" normalizeH="0" baseline="0" dirty="0">
                          <a:ln>
                            <a:noFill/>
                          </a:ln>
                          <a:solidFill>
                            <a:srgbClr val="002060"/>
                          </a:solidFill>
                          <a:effectLst/>
                          <a:latin typeface="+mn-lt"/>
                          <a:ea typeface="+mn-ea"/>
                          <a:cs typeface="+mn-cs"/>
                        </a:rPr>
                        <a:t>) </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3"/>
                  </a:ext>
                </a:extLst>
              </a:tr>
              <a:tr h="1879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chemeClr val="bg1"/>
                    </a:solidFill>
                  </a:tcPr>
                </a:tc>
                <a:tc hMerge="1">
                  <a:txBody>
                    <a:bodyPr/>
                    <a:lstStyle/>
                    <a:p>
                      <a:endParaRPr lang="es-EC"/>
                    </a:p>
                  </a:txBody>
                  <a:tcPr/>
                </a:tc>
                <a:tc hMerge="1">
                  <a:txBody>
                    <a:bodyPr/>
                    <a:lstStyle/>
                    <a:p>
                      <a:endParaRPr lang="es-EC"/>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200 m2 / 50000 </a:t>
                      </a:r>
                      <a:r>
                        <a:rPr kumimoji="0" lang="es-ES" sz="800" u="none" strike="noStrike" kern="1200" cap="none" normalizeH="0" baseline="0" dirty="0">
                          <a:ln>
                            <a:noFill/>
                          </a:ln>
                          <a:solidFill>
                            <a:srgbClr val="002060"/>
                          </a:solidFill>
                          <a:effectLst/>
                          <a:latin typeface="+mn-lt"/>
                          <a:ea typeface="+mn-ea"/>
                          <a:cs typeface="+mn-cs"/>
                        </a:rPr>
                        <a:t>m2 </a:t>
                      </a:r>
                    </a:p>
                  </a:txBody>
                  <a:tcPr marL="91419" marR="91419" marT="45711" marB="45711" anchor="ctr" horzOverflow="overflow">
                    <a:solidFill>
                      <a:schemeClr val="bg1"/>
                    </a:solidFill>
                  </a:tcPr>
                </a:tc>
                <a:tc hMerge="1">
                  <a:txBody>
                    <a:bodyPr/>
                    <a:lstStyle/>
                    <a:p>
                      <a:endParaRPr lang="es-EC"/>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xmlns="" val="10004"/>
                  </a:ext>
                </a:extLst>
              </a:tr>
              <a:tr h="29530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(D) Sobre línea de fábrica / (A</a:t>
                      </a:r>
                      <a:r>
                        <a:rPr kumimoji="0" lang="es-ES" sz="800" u="none" strike="noStrike" kern="1200" cap="none" normalizeH="0" baseline="0" dirty="0">
                          <a:ln>
                            <a:noFill/>
                          </a:ln>
                          <a:solidFill>
                            <a:srgbClr val="002060"/>
                          </a:solidFill>
                          <a:effectLst/>
                          <a:latin typeface="+mn-lt"/>
                          <a:ea typeface="+mn-ea"/>
                          <a:cs typeface="+mn-cs"/>
                        </a:rPr>
                        <a:t>) Aislada</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xmlns="" val="10005"/>
                  </a:ext>
                </a:extLst>
              </a:tr>
              <a:tr h="1879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(Ru2) Residencial Urbano 2 / (</a:t>
                      </a:r>
                      <a:r>
                        <a:rPr kumimoji="0" lang="es-ES" sz="800" u="none" strike="noStrike" kern="1200" cap="none" normalizeH="0" baseline="0" dirty="0">
                          <a:ln>
                            <a:noFill/>
                          </a:ln>
                          <a:solidFill>
                            <a:srgbClr val="002060"/>
                          </a:solidFill>
                          <a:effectLst/>
                          <a:latin typeface="+mn-lt"/>
                          <a:ea typeface="+mn-ea"/>
                          <a:cs typeface="+mn-cs"/>
                        </a:rPr>
                        <a:t>PE/CPN) Protección Ecológica / Conservación del Patrimonio Natural</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tc hMerge="1">
                  <a:txBody>
                    <a:bodyPr/>
                    <a:lstStyle/>
                    <a:p>
                      <a:endParaRPr lang="es-EC"/>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extLst>
                  <a:ext uri="{0D108BD9-81ED-4DB2-BD59-A6C34878D82A}">
                    <a16:rowId xmlns:a16="http://schemas.microsoft.com/office/drawing/2014/main" xmlns="" val="10006"/>
                  </a:ext>
                </a:extLst>
              </a:tr>
              <a:tr h="1879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tc>
                <a:tc hMerge="1">
                  <a:txBody>
                    <a:bodyPr/>
                    <a:lstStyle/>
                    <a:p>
                      <a:endParaRPr lang="es-EC"/>
                    </a:p>
                  </a:txBody>
                  <a:tcPr/>
                </a:tc>
                <a:tc hMerge="1">
                  <a:txBody>
                    <a:bodyPr/>
                    <a:lstStyle/>
                    <a:p>
                      <a:endParaRPr lang="es-EC"/>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(SU) Suelo Urbano / (SRU</a:t>
                      </a:r>
                      <a:r>
                        <a:rPr kumimoji="0" lang="es-ES" sz="800" u="none" strike="noStrike" kern="1200" cap="none" normalizeH="0" baseline="0" dirty="0">
                          <a:ln>
                            <a:noFill/>
                          </a:ln>
                          <a:solidFill>
                            <a:srgbClr val="002060"/>
                          </a:solidFill>
                          <a:effectLst/>
                          <a:latin typeface="+mn-lt"/>
                          <a:ea typeface="+mn-ea"/>
                          <a:cs typeface="+mn-cs"/>
                        </a:rPr>
                        <a:t>) Suelo Rural</a:t>
                      </a:r>
                    </a:p>
                  </a:txBody>
                  <a:tcPr marL="91419" marR="91419" marT="45711" marB="45711" anchor="ctr" horzOverflow="overflow"/>
                </a:tc>
                <a:tc hMerge="1">
                  <a:txBody>
                    <a:bodyPr/>
                    <a:lstStyle/>
                    <a:p>
                      <a:endParaRPr lang="es-EC"/>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07"/>
                  </a:ext>
                </a:extLst>
              </a:tr>
              <a:tr h="1261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INFORMES DE RIESGOS:</a:t>
                      </a:r>
                    </a:p>
                  </a:txBody>
                  <a:tcPr marL="91419" marR="91419" marT="45711" marB="45711" anchor="ctr" horzOverflow="overflow">
                    <a:solidFill>
                      <a:schemeClr val="bg1"/>
                    </a:solidFill>
                  </a:tcPr>
                </a:tc>
                <a:tc gridSpan="5">
                  <a:txBody>
                    <a:bodyPr/>
                    <a:lstStyle/>
                    <a:p>
                      <a:pPr marL="171450" indent="-171450" algn="just">
                        <a:buFont typeface="Arial" panose="020B0604020202020204" pitchFamily="34" charset="0"/>
                        <a:buChar char="•"/>
                      </a:pPr>
                      <a:r>
                        <a:rPr lang="es-EC" sz="800" b="1" u="none" strike="noStrike" kern="1200" baseline="0" dirty="0">
                          <a:solidFill>
                            <a:schemeClr val="accent5">
                              <a:lumMod val="50000"/>
                            </a:schemeClr>
                          </a:solidFill>
                        </a:rPr>
                        <a:t>Oficio Nro. GADDMQ-SGSG-DMGR-2020-0025-OF de 14 de enero de 2020:</a:t>
                      </a:r>
                      <a:r>
                        <a:rPr lang="es-EC" sz="800" kern="1200" dirty="0">
                          <a:solidFill>
                            <a:schemeClr val="accent5">
                              <a:lumMod val="50000"/>
                            </a:schemeClr>
                          </a:solidFill>
                          <a:effectLst/>
                        </a:rPr>
                        <a:t> </a:t>
                      </a:r>
                      <a:r>
                        <a:rPr lang="es-EC" sz="800" i="1" kern="1200" dirty="0">
                          <a:solidFill>
                            <a:schemeClr val="accent5">
                              <a:lumMod val="50000"/>
                            </a:schemeClr>
                          </a:solidFill>
                          <a:effectLst/>
                        </a:rPr>
                        <a:t>Considerando que la calificación del riesgo frente a movimientos en masa es aquella que debe ser considerada en los procesos de legalización o regularización de la tenencia de tierra, la Dirección Metropolitana de Gestión de Riesgos se rectifica en la descripción de la calificación de riesgos indicando que el AHHYC “Los Eucaliptos de Calderón” en general presenta un </a:t>
                      </a:r>
                      <a:r>
                        <a:rPr lang="es-EC" sz="800" b="1" i="1" kern="1200" dirty="0">
                          <a:solidFill>
                            <a:schemeClr val="accent5">
                              <a:lumMod val="50000"/>
                            </a:schemeClr>
                          </a:solidFill>
                          <a:effectLst/>
                        </a:rPr>
                        <a:t>Riesgo Moderado Mitigable </a:t>
                      </a:r>
                      <a:r>
                        <a:rPr lang="es-EC" sz="800" i="1" kern="1200" dirty="0">
                          <a:solidFill>
                            <a:schemeClr val="accent5">
                              <a:lumMod val="50000"/>
                            </a:schemeClr>
                          </a:solidFill>
                          <a:effectLst/>
                        </a:rPr>
                        <a:t>para la mayoría de los lotes a excepción de los lotes 121, 176, 177, 178, 179, 180, 182, 184, 194, 198, 201, 206, 207, 209, 211, 217, 219, 226, 227, 228, 230, 233, 234, 236, 238, 239, 240, 241, 244, 247, 248, 253, 255, 258, 260, 263, 268, 269, 270, 272, 274, 276, 278, 280, 282, 284, 285, 286, 288, 290, 294, 301, 302, 303, 304, 305, 306, 307, 308, 309, 310, 311, 312, 314, 315, 316 y casa comunal que por sus condiciones presentan un nivel de </a:t>
                      </a:r>
                      <a:r>
                        <a:rPr lang="es-EC" sz="800" b="1" i="1" kern="1200" dirty="0">
                          <a:solidFill>
                            <a:schemeClr val="accent5">
                              <a:lumMod val="50000"/>
                            </a:schemeClr>
                          </a:solidFill>
                          <a:effectLst/>
                        </a:rPr>
                        <a:t>Riesgo Alto Mitigable</a:t>
                      </a:r>
                      <a:r>
                        <a:rPr lang="es-EC" sz="800" i="1" kern="1200" dirty="0">
                          <a:solidFill>
                            <a:schemeClr val="accent5">
                              <a:lumMod val="50000"/>
                            </a:schemeClr>
                          </a:solidFill>
                          <a:effectLst/>
                        </a:rPr>
                        <a:t>; y de los lotes 181, 183, 185, 199, 200, 221, 231, 235, 237, 245, 246, 250, 251, 252, 273, 275, 277, 292, 296, 298, 299, 300, 317 que por sus condiciones propias o de sus predios colindantes presentan un </a:t>
                      </a:r>
                      <a:r>
                        <a:rPr lang="es-EC" sz="800" b="1" i="1" kern="1200" dirty="0">
                          <a:solidFill>
                            <a:schemeClr val="accent5">
                              <a:lumMod val="50000"/>
                            </a:schemeClr>
                          </a:solidFill>
                          <a:effectLst/>
                        </a:rPr>
                        <a:t>Riesgo Muy Alto Mitigable.</a:t>
                      </a:r>
                      <a:endParaRPr lang="es-EC" sz="800" b="1" i="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91419" marR="91419" marT="45711" marB="45711" anchor="ctr" horzOverflow="overflow">
                    <a:solidFill>
                      <a:schemeClr val="bg1"/>
                    </a:solidFill>
                  </a:tcPr>
                </a:tc>
                <a:tc hMerge="1">
                  <a:txBody>
                    <a:bodyPr/>
                    <a:lstStyle/>
                    <a:p>
                      <a:endParaRPr lang="es-ES"/>
                    </a:p>
                  </a:txBody>
                  <a:tcPr/>
                </a:tc>
                <a:tc hMerge="1">
                  <a:txBody>
                    <a:bodyPr/>
                    <a:lstStyle/>
                    <a:p>
                      <a:pPr marL="171450" indent="-171450" algn="just">
                        <a:buFont typeface="Arial" panose="020B0604020202020204" pitchFamily="34" charset="0"/>
                        <a:buChar char="•"/>
                      </a:pPr>
                      <a:endParaRPr lang="es-EC" sz="800" b="1" i="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91419" marR="91419" marT="45711" marB="45711" anchor="ctr" horzOverflow="overflow">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8"/>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Útil de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72.641,83</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row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Derechos y Acciones</a:t>
                      </a:r>
                    </a:p>
                  </a:txBody>
                  <a:tcPr marL="91419" marR="91419" marT="45711" marB="45711" anchor="ctr" horzOverflow="overflow"/>
                </a:tc>
                <a:extLst>
                  <a:ext uri="{0D108BD9-81ED-4DB2-BD59-A6C34878D82A}">
                    <a16:rowId xmlns:a16="http://schemas.microsoft.com/office/drawing/2014/main" xmlns="" val="10009"/>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Área de </a:t>
                      </a:r>
                      <a:r>
                        <a:rPr kumimoji="0" lang="es-ES" sz="700" u="none" strike="noStrike" kern="1200" cap="none" normalizeH="0" baseline="0" dirty="0" smtClean="0">
                          <a:ln>
                            <a:noFill/>
                          </a:ln>
                          <a:solidFill>
                            <a:srgbClr val="002060"/>
                          </a:solidFill>
                          <a:effectLst/>
                          <a:latin typeface="+mn-lt"/>
                          <a:ea typeface="+mn-ea"/>
                          <a:cs typeface="+mn-cs"/>
                        </a:rPr>
                        <a:t>protección de talud en </a:t>
                      </a:r>
                      <a:r>
                        <a:rPr kumimoji="0" lang="es-ES" sz="700" u="none" strike="noStrike" kern="1200" cap="none" normalizeH="0" baseline="0" dirty="0">
                          <a:ln>
                            <a:noFill/>
                          </a:ln>
                          <a:solidFill>
                            <a:srgbClr val="002060"/>
                          </a:solidFill>
                          <a:effectLst/>
                          <a:latin typeface="+mn-lt"/>
                          <a:ea typeface="+mn-ea"/>
                          <a:cs typeface="+mn-cs"/>
                        </a:rPr>
                        <a:t>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1.731,90</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0"/>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Área </a:t>
                      </a:r>
                      <a:r>
                        <a:rPr kumimoji="0" lang="es-ES" sz="700" u="none" strike="noStrike" kern="1200" cap="none" normalizeH="0" baseline="0" dirty="0" smtClean="0">
                          <a:ln>
                            <a:noFill/>
                          </a:ln>
                          <a:solidFill>
                            <a:srgbClr val="002060"/>
                          </a:solidFill>
                          <a:effectLst/>
                          <a:latin typeface="+mn-lt"/>
                          <a:ea typeface="+mn-ea"/>
                          <a:cs typeface="+mn-cs"/>
                        </a:rPr>
                        <a:t>de protección por Borde Superior de Quebrada abierta en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243,47</a:t>
                      </a:r>
                      <a:endParaRPr kumimoji="0" lang="es-EC" sz="700" u="none" strike="noStrike" kern="1200" cap="none" normalizeH="0" baseline="0" dirty="0">
                        <a:ln>
                          <a:noFill/>
                        </a:ln>
                        <a:solidFill>
                          <a:srgbClr val="002060"/>
                        </a:solidFill>
                        <a:effectLst/>
                        <a:latin typeface="+mn-lt"/>
                        <a:ea typeface="+mn-ea"/>
                        <a:cs typeface="+mn-cs"/>
                      </a:endParaRPr>
                    </a:p>
                  </a:txBody>
                  <a:tcPr marL="68567" marR="68567" marT="0" marB="0" anchor="c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1"/>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Áreas </a:t>
                      </a:r>
                      <a:r>
                        <a:rPr kumimoji="0" lang="es-EC" sz="700" u="none" strike="noStrike" kern="1200" cap="none" normalizeH="0" baseline="0" dirty="0" smtClean="0">
                          <a:ln>
                            <a:noFill/>
                          </a:ln>
                          <a:solidFill>
                            <a:srgbClr val="002060"/>
                          </a:solidFill>
                          <a:effectLst/>
                          <a:latin typeface="+mn-lt"/>
                          <a:ea typeface="+mn-ea"/>
                          <a:cs typeface="+mn-cs"/>
                        </a:rPr>
                        <a:t>de arborización </a:t>
                      </a:r>
                      <a:r>
                        <a:rPr kumimoji="0" lang="es-ES" sz="700" u="none" strike="noStrike" kern="1200" cap="none" normalizeH="0" baseline="0" dirty="0" smtClean="0">
                          <a:ln>
                            <a:noFill/>
                          </a:ln>
                          <a:solidFill>
                            <a:srgbClr val="002060"/>
                          </a:solidFill>
                          <a:effectLst/>
                          <a:latin typeface="+mn-lt"/>
                          <a:ea typeface="+mn-ea"/>
                          <a:cs typeface="+mn-cs"/>
                        </a:rPr>
                        <a:t>(1,2,3,4,5,6)</a:t>
                      </a:r>
                      <a:r>
                        <a:rPr kumimoji="0" lang="es-EC" sz="700" u="none" strike="noStrike" kern="1200" cap="none" normalizeH="0" baseline="0" dirty="0" smtClean="0">
                          <a:ln>
                            <a:noFill/>
                          </a:ln>
                          <a:solidFill>
                            <a:srgbClr val="002060"/>
                          </a:solidFill>
                          <a:effectLst/>
                          <a:latin typeface="+mn-lt"/>
                          <a:ea typeface="+mn-ea"/>
                          <a:cs typeface="+mn-cs"/>
                        </a:rPr>
                        <a:t>:</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10.587,55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690825165"/>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Área </a:t>
                      </a:r>
                      <a:r>
                        <a:rPr kumimoji="0" lang="es-EC" sz="700" u="none" strike="noStrike" kern="1200" cap="none" normalizeH="0" baseline="0" dirty="0" smtClean="0">
                          <a:ln>
                            <a:noFill/>
                          </a:ln>
                          <a:solidFill>
                            <a:srgbClr val="002060"/>
                          </a:solidFill>
                          <a:effectLst/>
                          <a:latin typeface="+mn-lt"/>
                          <a:ea typeface="+mn-ea"/>
                          <a:cs typeface="+mn-cs"/>
                        </a:rPr>
                        <a:t>a transferir al municipio </a:t>
                      </a:r>
                      <a:r>
                        <a:rPr kumimoji="0" lang="es-ES" sz="700" u="none" strike="noStrike" kern="1200" cap="none" normalizeH="0" baseline="0" dirty="0" smtClean="0">
                          <a:ln>
                            <a:noFill/>
                          </a:ln>
                          <a:solidFill>
                            <a:srgbClr val="002060"/>
                          </a:solidFill>
                          <a:effectLst/>
                          <a:latin typeface="+mn-lt"/>
                          <a:ea typeface="+mn-ea"/>
                          <a:cs typeface="+mn-cs"/>
                        </a:rPr>
                        <a:t>(1,2,3,4,5,6,7 8)</a:t>
                      </a:r>
                      <a:r>
                        <a:rPr kumimoji="0" lang="es-EC" sz="700" u="none" strike="noStrike" kern="1200" cap="none" normalizeH="0" baseline="0" dirty="0" smtClean="0">
                          <a:ln>
                            <a:noFill/>
                          </a:ln>
                          <a:solidFill>
                            <a:srgbClr val="002060"/>
                          </a:solidFill>
                          <a:effectLst/>
                          <a:latin typeface="+mn-lt"/>
                          <a:ea typeface="+mn-ea"/>
                          <a:cs typeface="+mn-cs"/>
                        </a:rPr>
                        <a:t>: </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21.590,34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100740816"/>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Áreas </a:t>
                      </a:r>
                      <a:r>
                        <a:rPr kumimoji="0" lang="es-EC" sz="700" u="none" strike="noStrike" kern="1200" cap="none" normalizeH="0" baseline="0" dirty="0" smtClean="0">
                          <a:ln>
                            <a:noFill/>
                          </a:ln>
                          <a:solidFill>
                            <a:srgbClr val="002060"/>
                          </a:solidFill>
                          <a:effectLst/>
                          <a:latin typeface="+mn-lt"/>
                          <a:ea typeface="+mn-ea"/>
                          <a:cs typeface="+mn-cs"/>
                        </a:rPr>
                        <a:t>de protección por quebrada abierta:</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66.942,26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863021544"/>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Área de </a:t>
                      </a:r>
                      <a:r>
                        <a:rPr kumimoji="0" lang="es-EC" sz="700" u="none" strike="noStrike" kern="1200" cap="none" normalizeH="0" baseline="0" dirty="0" smtClean="0">
                          <a:ln>
                            <a:noFill/>
                          </a:ln>
                          <a:solidFill>
                            <a:srgbClr val="002060"/>
                          </a:solidFill>
                          <a:effectLst/>
                          <a:latin typeface="+mn-lt"/>
                          <a:ea typeface="+mn-ea"/>
                          <a:cs typeface="+mn-cs"/>
                        </a:rPr>
                        <a:t>quebrada abiertas</a:t>
                      </a:r>
                      <a:r>
                        <a:rPr kumimoji="0" lang="es-EC" sz="700" u="none" strike="noStrike" kern="1200" cap="none" normalizeH="0" baseline="0" dirty="0">
                          <a:ln>
                            <a:noFill/>
                          </a:ln>
                          <a:solidFill>
                            <a:srgbClr val="002060"/>
                          </a:solidFill>
                          <a:effectLst/>
                          <a:latin typeface="+mn-lt"/>
                          <a:ea typeface="+mn-ea"/>
                          <a:cs typeface="+mn-cs"/>
                        </a:rPr>
                        <a:t>:</a:t>
                      </a: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65.675,75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3534221037"/>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Área de vías, escalinata y pasaje:</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26.037,47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522689065"/>
                  </a:ext>
                </a:extLst>
              </a:tr>
              <a:tr h="17448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Afectación </a:t>
                      </a:r>
                      <a:r>
                        <a:rPr kumimoji="0" lang="es-EC" sz="700" u="none" strike="noStrike" kern="1200" cap="none" normalizeH="0" baseline="0" dirty="0" smtClean="0">
                          <a:ln>
                            <a:noFill/>
                          </a:ln>
                          <a:solidFill>
                            <a:srgbClr val="002060"/>
                          </a:solidFill>
                          <a:effectLst/>
                          <a:latin typeface="+mn-lt"/>
                          <a:ea typeface="+mn-ea"/>
                          <a:cs typeface="+mn-cs"/>
                        </a:rPr>
                        <a:t>vial por lotes:</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a:t>
                      </a:r>
                      <a:r>
                        <a:rPr kumimoji="0" lang="es-EC" sz="700" u="none" strike="noStrike" kern="1200" cap="none" normalizeH="0" baseline="0" dirty="0" smtClean="0">
                          <a:ln>
                            <a:noFill/>
                          </a:ln>
                          <a:solidFill>
                            <a:srgbClr val="002060"/>
                          </a:solidFill>
                          <a:effectLst/>
                          <a:latin typeface="+mn-lt"/>
                          <a:ea typeface="+mn-ea"/>
                          <a:cs typeface="+mn-cs"/>
                        </a:rPr>
                        <a:t>20,95 </a:t>
                      </a:r>
                      <a:endParaRPr kumimoji="0" lang="es-EC" sz="700" u="none" strike="noStrike" kern="1200" cap="none" normalizeH="0" baseline="0" dirty="0">
                        <a:ln>
                          <a:noFill/>
                        </a:ln>
                        <a:solidFill>
                          <a:srgbClr val="002060"/>
                        </a:solidFill>
                        <a:effectLst/>
                        <a:latin typeface="+mn-lt"/>
                        <a:ea typeface="+mn-ea"/>
                        <a:cs typeface="+mn-cs"/>
                      </a:endParaRPr>
                    </a:p>
                  </a:txBody>
                  <a:tcPr marL="44450" marR="44450" marT="0" marB="0" anchor="b">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E9F1F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712258526"/>
                  </a:ext>
                </a:extLst>
              </a:tr>
              <a:tr h="295301">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ES" sz="700" b="1" u="none" strike="noStrike" kern="1200" cap="none" normalizeH="0" baseline="0" dirty="0">
                          <a:ln>
                            <a:noFill/>
                          </a:ln>
                          <a:solidFill>
                            <a:srgbClr val="002060"/>
                          </a:solidFill>
                          <a:effectLst/>
                          <a:latin typeface="+mn-lt"/>
                          <a:ea typeface="+mn-ea"/>
                          <a:cs typeface="+mn-cs"/>
                        </a:rPr>
                        <a:t>Área </a:t>
                      </a:r>
                      <a:r>
                        <a:rPr kumimoji="0" lang="es-ES" sz="700" b="1" u="none" strike="noStrike" kern="1200" cap="none" normalizeH="0" baseline="0" dirty="0" smtClean="0">
                          <a:ln>
                            <a:noFill/>
                          </a:ln>
                          <a:solidFill>
                            <a:srgbClr val="002060"/>
                          </a:solidFill>
                          <a:effectLst/>
                          <a:latin typeface="+mn-lt"/>
                          <a:ea typeface="+mn-ea"/>
                          <a:cs typeface="+mn-cs"/>
                        </a:rPr>
                        <a:t>bruta del </a:t>
                      </a:r>
                      <a:r>
                        <a:rPr kumimoji="0" lang="es-ES" sz="700" b="1" u="none" strike="noStrike" kern="1200" cap="none" normalizeH="0" baseline="0" dirty="0">
                          <a:ln>
                            <a:noFill/>
                          </a:ln>
                          <a:solidFill>
                            <a:srgbClr val="002060"/>
                          </a:solidFill>
                          <a:effectLst/>
                          <a:latin typeface="+mn-lt"/>
                          <a:ea typeface="+mn-ea"/>
                          <a:cs typeface="+mn-cs"/>
                        </a:rPr>
                        <a:t>terreno(Área Total</a:t>
                      </a:r>
                      <a:r>
                        <a:rPr kumimoji="0" lang="es-ES" sz="700" b="1" u="none" strike="noStrike" kern="1200" cap="none" normalizeH="0" baseline="0" dirty="0" smtClean="0">
                          <a:ln>
                            <a:noFill/>
                          </a:ln>
                          <a:solidFill>
                            <a:srgbClr val="002060"/>
                          </a:solidFill>
                          <a:effectLst/>
                          <a:latin typeface="+mn-lt"/>
                          <a:ea typeface="+mn-ea"/>
                          <a:cs typeface="+mn-cs"/>
                        </a:rPr>
                        <a:t>):</a:t>
                      </a:r>
                      <a:endParaRPr kumimoji="0" lang="es-ES" sz="7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C"/>
                    </a:p>
                  </a:txBody>
                  <a:tcPr/>
                </a:tc>
                <a:tc hMerge="1">
                  <a:txBody>
                    <a:bodyPr/>
                    <a:lstStyle/>
                    <a:p>
                      <a:endParaRPr lang="es-E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265.741,52 </a:t>
                      </a:r>
                    </a:p>
                  </a:txBody>
                  <a:tcPr marL="44450" marR="44450" marT="0" marB="0" anchor="b">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m2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UERB-AZCA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12"/>
                  </a:ext>
                </a:extLst>
              </a:tr>
            </a:tbl>
          </a:graphicData>
        </a:graphic>
      </p:graphicFrame>
      <p:pic>
        <p:nvPicPr>
          <p:cNvPr id="19" name="Picture 2" descr="C:\Users\mejaram\Desktop\NOR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2295" y="746257"/>
            <a:ext cx="390915" cy="39091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xmlns="" id="{05C9317C-BBC1-41C8-8E6D-F73176AF846F}"/>
              </a:ext>
            </a:extLst>
          </p:cNvPr>
          <p:cNvPicPr>
            <a:picLocks noChangeAspect="1"/>
          </p:cNvPicPr>
          <p:nvPr/>
        </p:nvPicPr>
        <p:blipFill rotWithShape="1">
          <a:blip r:embed="rId4"/>
          <a:srcRect l="14328" t="36212" r="56008" b="25979"/>
          <a:stretch/>
        </p:blipFill>
        <p:spPr>
          <a:xfrm>
            <a:off x="9257715" y="1188047"/>
            <a:ext cx="2854335" cy="2045412"/>
          </a:xfrm>
          <a:prstGeom prst="rect">
            <a:avLst/>
          </a:prstGeom>
        </p:spPr>
      </p:pic>
      <p:pic>
        <p:nvPicPr>
          <p:cNvPr id="10" name="Imagen 9">
            <a:extLst>
              <a:ext uri="{FF2B5EF4-FFF2-40B4-BE49-F238E27FC236}">
                <a16:creationId xmlns:a16="http://schemas.microsoft.com/office/drawing/2014/main" xmlns="" id="{ABFEC0CC-7F18-4120-AFEA-22B927397B3D}"/>
              </a:ext>
            </a:extLst>
          </p:cNvPr>
          <p:cNvPicPr>
            <a:picLocks noChangeAspect="1"/>
          </p:cNvPicPr>
          <p:nvPr/>
        </p:nvPicPr>
        <p:blipFill rotWithShape="1">
          <a:blip r:embed="rId5"/>
          <a:srcRect l="31984" t="22137" r="15597" b="13017"/>
          <a:stretch/>
        </p:blipFill>
        <p:spPr>
          <a:xfrm>
            <a:off x="9257715" y="3284334"/>
            <a:ext cx="2846870" cy="1980090"/>
          </a:xfrm>
          <a:prstGeom prst="rect">
            <a:avLst/>
          </a:prstGeom>
        </p:spPr>
      </p:pic>
      <p:pic>
        <p:nvPicPr>
          <p:cNvPr id="11" name="Imagen 10">
            <a:extLst>
              <a:ext uri="{FF2B5EF4-FFF2-40B4-BE49-F238E27FC236}">
                <a16:creationId xmlns:a16="http://schemas.microsoft.com/office/drawing/2014/main" xmlns="" id="{E8B99532-2637-46D5-8A70-5B98E47BCA4B}"/>
              </a:ext>
            </a:extLst>
          </p:cNvPr>
          <p:cNvPicPr>
            <a:picLocks noChangeAspect="1"/>
          </p:cNvPicPr>
          <p:nvPr/>
        </p:nvPicPr>
        <p:blipFill rotWithShape="1">
          <a:blip r:embed="rId6"/>
          <a:srcRect l="38843" t="16876" r="9553" b="14995"/>
          <a:stretch/>
        </p:blipFill>
        <p:spPr>
          <a:xfrm>
            <a:off x="6377686" y="1158438"/>
            <a:ext cx="2801017" cy="2079090"/>
          </a:xfrm>
          <a:prstGeom prst="rect">
            <a:avLst/>
          </a:prstGeom>
        </p:spPr>
      </p:pic>
      <p:pic>
        <p:nvPicPr>
          <p:cNvPr id="13" name="Imagen 12">
            <a:extLst>
              <a:ext uri="{FF2B5EF4-FFF2-40B4-BE49-F238E27FC236}">
                <a16:creationId xmlns:a16="http://schemas.microsoft.com/office/drawing/2014/main" xmlns="" id="{D4E24827-9B56-4642-9D24-E1C9FDB29821}"/>
              </a:ext>
            </a:extLst>
          </p:cNvPr>
          <p:cNvPicPr>
            <a:picLocks noChangeAspect="1"/>
          </p:cNvPicPr>
          <p:nvPr/>
        </p:nvPicPr>
        <p:blipFill rotWithShape="1">
          <a:blip r:embed="rId7"/>
          <a:srcRect l="52087" t="38017" r="12315" b="17224"/>
          <a:stretch/>
        </p:blipFill>
        <p:spPr>
          <a:xfrm>
            <a:off x="6377754" y="3284334"/>
            <a:ext cx="2801018" cy="1980090"/>
          </a:xfrm>
          <a:prstGeom prst="rect">
            <a:avLst/>
          </a:prstGeom>
        </p:spPr>
      </p:pic>
      <p:sp>
        <p:nvSpPr>
          <p:cNvPr id="14" name="TextBox 19">
            <a:extLst>
              <a:ext uri="{FF2B5EF4-FFF2-40B4-BE49-F238E27FC236}">
                <a16:creationId xmlns:a16="http://schemas.microsoft.com/office/drawing/2014/main" xmlns="" id="{03C0A0A6-6861-4E0D-9A16-78C860A0ABC8}"/>
              </a:ext>
            </a:extLst>
          </p:cNvPr>
          <p:cNvSpPr txBox="1"/>
          <p:nvPr/>
        </p:nvSpPr>
        <p:spPr>
          <a:xfrm>
            <a:off x="2924949" y="6629936"/>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5"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8">
            <a:alphaModFix/>
          </a:blip>
          <a:srcRect r="16755" b="-179016"/>
          <a:stretch/>
        </p:blipFill>
        <p:spPr>
          <a:xfrm>
            <a:off x="380869" y="6685437"/>
            <a:ext cx="8874196" cy="334937"/>
          </a:xfrm>
          <a:prstGeom prst="rect">
            <a:avLst/>
          </a:prstGeom>
          <a:noFill/>
          <a:ln>
            <a:noFill/>
          </a:ln>
        </p:spPr>
      </p:pic>
      <p:pic>
        <p:nvPicPr>
          <p:cNvPr id="16" name="Imagen 15">
            <a:extLst>
              <a:ext uri="{FF2B5EF4-FFF2-40B4-BE49-F238E27FC236}">
                <a16:creationId xmlns:a16="http://schemas.microsoft.com/office/drawing/2014/main" xmlns="" id="{D0CA5C4B-E9E1-44D9-97F8-4B85A75FB60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Tree>
    <p:extLst>
      <p:ext uri="{BB962C8B-B14F-4D97-AF65-F5344CB8AC3E}">
        <p14:creationId xmlns:p14="http://schemas.microsoft.com/office/powerpoint/2010/main" val="43416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24"/>
          <p:cNvSpPr txBox="1"/>
          <p:nvPr/>
        </p:nvSpPr>
        <p:spPr>
          <a:xfrm>
            <a:off x="349181" y="964071"/>
            <a:ext cx="5845049" cy="400110"/>
          </a:xfrm>
          <a:prstGeom prst="rect">
            <a:avLst/>
          </a:prstGeom>
          <a:noFill/>
        </p:spPr>
        <p:txBody>
          <a:bodyPr wrap="square" rtlCol="0">
            <a:spAutoFit/>
          </a:bodyPr>
          <a:lstStyle/>
          <a:p>
            <a:r>
              <a:rPr lang="es-ES_tradnl" sz="2000" b="1" dirty="0">
                <a:solidFill>
                  <a:srgbClr val="C00000"/>
                </a:solidFill>
              </a:rPr>
              <a:t>ÁREAS VERDES CERCANAS AL ASENTAMIENTO</a:t>
            </a:r>
          </a:p>
        </p:txBody>
      </p:sp>
      <p:sp>
        <p:nvSpPr>
          <p:cNvPr id="16" name="15 Rectángulo"/>
          <p:cNvSpPr/>
          <p:nvPr/>
        </p:nvSpPr>
        <p:spPr>
          <a:xfrm>
            <a:off x="9335069" y="1419367"/>
            <a:ext cx="450376" cy="27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9335069" y="1844722"/>
            <a:ext cx="450376" cy="272955"/>
          </a:xfrm>
          <a:prstGeom prst="rect">
            <a:avLst/>
          </a:prstGeom>
          <a:solidFill>
            <a:srgbClr val="00FF00"/>
          </a:solidFill>
          <a:ln>
            <a:solidFill>
              <a:srgbClr val="00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cxnSp>
        <p:nvCxnSpPr>
          <p:cNvPr id="23" name="22 Conector recto de flecha"/>
          <p:cNvCxnSpPr/>
          <p:nvPr/>
        </p:nvCxnSpPr>
        <p:spPr>
          <a:xfrm>
            <a:off x="9335069" y="2331129"/>
            <a:ext cx="45037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CuadroTexto 16"/>
          <p:cNvSpPr txBox="1"/>
          <p:nvPr/>
        </p:nvSpPr>
        <p:spPr>
          <a:xfrm>
            <a:off x="9789701" y="1424414"/>
            <a:ext cx="1790365" cy="261610"/>
          </a:xfrm>
          <a:prstGeom prst="rect">
            <a:avLst/>
          </a:prstGeom>
          <a:noFill/>
        </p:spPr>
        <p:txBody>
          <a:bodyPr wrap="square" rtlCol="0">
            <a:spAutoFit/>
          </a:bodyPr>
          <a:lstStyle/>
          <a:p>
            <a:pPr>
              <a:defRPr/>
            </a:pPr>
            <a:r>
              <a:rPr lang="es-ES" sz="1100" b="1" dirty="0">
                <a:solidFill>
                  <a:srgbClr val="80B8E0"/>
                </a:solidFill>
                <a:latin typeface="Calibri" pitchFamily="34" charset="0"/>
                <a:cs typeface="Arial" charset="0"/>
              </a:rPr>
              <a:t>ASENTAMIENTO</a:t>
            </a:r>
          </a:p>
        </p:txBody>
      </p:sp>
      <p:sp>
        <p:nvSpPr>
          <p:cNvPr id="27" name="CuadroTexto 16"/>
          <p:cNvSpPr txBox="1"/>
          <p:nvPr/>
        </p:nvSpPr>
        <p:spPr>
          <a:xfrm>
            <a:off x="9785444" y="1758544"/>
            <a:ext cx="1790365" cy="415498"/>
          </a:xfrm>
          <a:prstGeom prst="rect">
            <a:avLst/>
          </a:prstGeom>
          <a:noFill/>
        </p:spPr>
        <p:txBody>
          <a:bodyPr wrap="square" rtlCol="0">
            <a:spAutoFit/>
          </a:bodyPr>
          <a:lstStyle/>
          <a:p>
            <a:pPr>
              <a:defRPr/>
            </a:pPr>
            <a:r>
              <a:rPr lang="es-ES" sz="1050" b="1" dirty="0">
                <a:solidFill>
                  <a:srgbClr val="80B8E0"/>
                </a:solidFill>
                <a:latin typeface="Calibri" pitchFamily="34" charset="0"/>
                <a:cs typeface="Arial" charset="0"/>
              </a:rPr>
              <a:t>ESTADIO BELLAVISTA DE CALDERÓN</a:t>
            </a:r>
          </a:p>
        </p:txBody>
      </p:sp>
      <p:sp>
        <p:nvSpPr>
          <p:cNvPr id="28" name="CuadroTexto 16"/>
          <p:cNvSpPr txBox="1"/>
          <p:nvPr/>
        </p:nvSpPr>
        <p:spPr>
          <a:xfrm>
            <a:off x="9785445" y="2225717"/>
            <a:ext cx="1790365" cy="253916"/>
          </a:xfrm>
          <a:prstGeom prst="rect">
            <a:avLst/>
          </a:prstGeom>
          <a:noFill/>
        </p:spPr>
        <p:txBody>
          <a:bodyPr wrap="square" rtlCol="0">
            <a:spAutoFit/>
          </a:bodyPr>
          <a:lstStyle/>
          <a:p>
            <a:pPr>
              <a:defRPr/>
            </a:pPr>
            <a:r>
              <a:rPr lang="es-ES" sz="1050" b="1" dirty="0">
                <a:solidFill>
                  <a:srgbClr val="80B8E0"/>
                </a:solidFill>
                <a:latin typeface="Calibri" pitchFamily="34" charset="0"/>
                <a:cs typeface="Arial" charset="0"/>
              </a:rPr>
              <a:t>DISTANCIA 3 Km.</a:t>
            </a:r>
          </a:p>
        </p:txBody>
      </p:sp>
      <p:sp>
        <p:nvSpPr>
          <p:cNvPr id="32" name="31 CuadroTexto"/>
          <p:cNvSpPr txBox="1"/>
          <p:nvPr/>
        </p:nvSpPr>
        <p:spPr>
          <a:xfrm>
            <a:off x="8718732" y="5742971"/>
            <a:ext cx="182880" cy="338554"/>
          </a:xfrm>
          <a:prstGeom prst="rect">
            <a:avLst/>
          </a:prstGeom>
          <a:noFill/>
        </p:spPr>
        <p:txBody>
          <a:bodyPr wrap="square" rtlCol="0">
            <a:spAutoFit/>
          </a:bodyPr>
          <a:lstStyle/>
          <a:p>
            <a:r>
              <a:rPr lang="es-EC" sz="1600" dirty="0">
                <a:solidFill>
                  <a:schemeClr val="bg1"/>
                </a:solidFill>
              </a:rPr>
              <a:t>E</a:t>
            </a:r>
          </a:p>
        </p:txBody>
      </p:sp>
      <p:sp>
        <p:nvSpPr>
          <p:cNvPr id="17" name="16 CuadroTexto"/>
          <p:cNvSpPr txBox="1"/>
          <p:nvPr/>
        </p:nvSpPr>
        <p:spPr>
          <a:xfrm rot="2162206">
            <a:off x="6744660" y="5548573"/>
            <a:ext cx="513282" cy="261610"/>
          </a:xfrm>
          <a:prstGeom prst="rect">
            <a:avLst/>
          </a:prstGeom>
          <a:noFill/>
        </p:spPr>
        <p:txBody>
          <a:bodyPr wrap="none" rtlCol="0">
            <a:spAutoFit/>
          </a:bodyPr>
          <a:lstStyle/>
          <a:p>
            <a:r>
              <a:rPr lang="es-EC" sz="1050" dirty="0">
                <a:solidFill>
                  <a:schemeClr val="bg1"/>
                </a:solidFill>
              </a:rPr>
              <a:t>200m</a:t>
            </a:r>
          </a:p>
        </p:txBody>
      </p:sp>
      <p:sp>
        <p:nvSpPr>
          <p:cNvPr id="22" name="CuadroTexto 7"/>
          <p:cNvSpPr txBox="1"/>
          <p:nvPr/>
        </p:nvSpPr>
        <p:spPr>
          <a:xfrm>
            <a:off x="2905559" y="487440"/>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pic>
        <p:nvPicPr>
          <p:cNvPr id="31" name="Picture 2" descr="C:\Users\mejaram\Desktop\NOR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256" y="1028451"/>
            <a:ext cx="390916" cy="39091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xmlns="" id="{8941EC2D-7BB1-49F2-93A7-B02E43055271}"/>
              </a:ext>
            </a:extLst>
          </p:cNvPr>
          <p:cNvPicPr>
            <a:picLocks noChangeAspect="1"/>
          </p:cNvPicPr>
          <p:nvPr/>
        </p:nvPicPr>
        <p:blipFill rotWithShape="1">
          <a:blip r:embed="rId3"/>
          <a:srcRect l="24627" t="20683" r="12362" b="13424"/>
          <a:stretch/>
        </p:blipFill>
        <p:spPr>
          <a:xfrm>
            <a:off x="514649" y="1476447"/>
            <a:ext cx="8550736" cy="5027310"/>
          </a:xfrm>
          <a:prstGeom prst="rect">
            <a:avLst/>
          </a:prstGeom>
        </p:spPr>
      </p:pic>
      <p:sp>
        <p:nvSpPr>
          <p:cNvPr id="3" name="Forma libre: forma 2">
            <a:extLst>
              <a:ext uri="{FF2B5EF4-FFF2-40B4-BE49-F238E27FC236}">
                <a16:creationId xmlns:a16="http://schemas.microsoft.com/office/drawing/2014/main" xmlns="" id="{E105D66D-0358-4A52-B809-CB9AB5FF6052}"/>
              </a:ext>
            </a:extLst>
          </p:cNvPr>
          <p:cNvSpPr/>
          <p:nvPr/>
        </p:nvSpPr>
        <p:spPr>
          <a:xfrm>
            <a:off x="4352925" y="1533525"/>
            <a:ext cx="200025" cy="228600"/>
          </a:xfrm>
          <a:custGeom>
            <a:avLst/>
            <a:gdLst>
              <a:gd name="connsiteX0" fmla="*/ 28575 w 200025"/>
              <a:gd name="connsiteY0" fmla="*/ 0 h 228600"/>
              <a:gd name="connsiteX1" fmla="*/ 200025 w 200025"/>
              <a:gd name="connsiteY1" fmla="*/ 28575 h 228600"/>
              <a:gd name="connsiteX2" fmla="*/ 200025 w 200025"/>
              <a:gd name="connsiteY2" fmla="*/ 228600 h 228600"/>
              <a:gd name="connsiteX3" fmla="*/ 0 w 200025"/>
              <a:gd name="connsiteY3" fmla="*/ 209550 h 228600"/>
              <a:gd name="connsiteX4" fmla="*/ 28575 w 200025"/>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28600">
                <a:moveTo>
                  <a:pt x="28575" y="0"/>
                </a:moveTo>
                <a:lnTo>
                  <a:pt x="200025" y="28575"/>
                </a:lnTo>
                <a:lnTo>
                  <a:pt x="200025" y="228600"/>
                </a:lnTo>
                <a:lnTo>
                  <a:pt x="0" y="209550"/>
                </a:lnTo>
                <a:lnTo>
                  <a:pt x="28575" y="0"/>
                </a:lnTo>
                <a:close/>
              </a:path>
            </a:pathLst>
          </a:custGeom>
          <a:solidFill>
            <a:srgbClr val="00FF00"/>
          </a:solidFill>
          <a:ln>
            <a:solidFill>
              <a:srgbClr val="00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6" name="Forma libre: forma 5">
            <a:extLst>
              <a:ext uri="{FF2B5EF4-FFF2-40B4-BE49-F238E27FC236}">
                <a16:creationId xmlns:a16="http://schemas.microsoft.com/office/drawing/2014/main" xmlns="" id="{9E26B384-91C3-4B5D-BE50-CABEBD62A1BA}"/>
              </a:ext>
            </a:extLst>
          </p:cNvPr>
          <p:cNvSpPr/>
          <p:nvPr/>
        </p:nvSpPr>
        <p:spPr>
          <a:xfrm>
            <a:off x="5497033" y="5475767"/>
            <a:ext cx="1297172" cy="967563"/>
          </a:xfrm>
          <a:custGeom>
            <a:avLst/>
            <a:gdLst>
              <a:gd name="connsiteX0" fmla="*/ 1297172 w 1297172"/>
              <a:gd name="connsiteY0" fmla="*/ 733647 h 967563"/>
              <a:gd name="connsiteX1" fmla="*/ 1031358 w 1297172"/>
              <a:gd name="connsiteY1" fmla="*/ 404038 h 967563"/>
              <a:gd name="connsiteX2" fmla="*/ 829339 w 1297172"/>
              <a:gd name="connsiteY2" fmla="*/ 191386 h 967563"/>
              <a:gd name="connsiteX3" fmla="*/ 659218 w 1297172"/>
              <a:gd name="connsiteY3" fmla="*/ 106326 h 967563"/>
              <a:gd name="connsiteX4" fmla="*/ 393404 w 1297172"/>
              <a:gd name="connsiteY4" fmla="*/ 0 h 967563"/>
              <a:gd name="connsiteX5" fmla="*/ 372139 w 1297172"/>
              <a:gd name="connsiteY5" fmla="*/ 74428 h 967563"/>
              <a:gd name="connsiteX6" fmla="*/ 159488 w 1297172"/>
              <a:gd name="connsiteY6" fmla="*/ 21266 h 967563"/>
              <a:gd name="connsiteX7" fmla="*/ 106325 w 1297172"/>
              <a:gd name="connsiteY7" fmla="*/ 170121 h 967563"/>
              <a:gd name="connsiteX8" fmla="*/ 31897 w 1297172"/>
              <a:gd name="connsiteY8" fmla="*/ 159489 h 967563"/>
              <a:gd name="connsiteX9" fmla="*/ 0 w 1297172"/>
              <a:gd name="connsiteY9" fmla="*/ 276447 h 967563"/>
              <a:gd name="connsiteX10" fmla="*/ 276446 w 1297172"/>
              <a:gd name="connsiteY10" fmla="*/ 372140 h 967563"/>
              <a:gd name="connsiteX11" fmla="*/ 159488 w 1297172"/>
              <a:gd name="connsiteY11" fmla="*/ 552893 h 967563"/>
              <a:gd name="connsiteX12" fmla="*/ 244548 w 1297172"/>
              <a:gd name="connsiteY12" fmla="*/ 574159 h 967563"/>
              <a:gd name="connsiteX13" fmla="*/ 95693 w 1297172"/>
              <a:gd name="connsiteY13" fmla="*/ 765545 h 967563"/>
              <a:gd name="connsiteX14" fmla="*/ 244548 w 1297172"/>
              <a:gd name="connsiteY14" fmla="*/ 839973 h 967563"/>
              <a:gd name="connsiteX15" fmla="*/ 669851 w 1297172"/>
              <a:gd name="connsiteY15" fmla="*/ 967563 h 967563"/>
              <a:gd name="connsiteX16" fmla="*/ 978195 w 1297172"/>
              <a:gd name="connsiteY16" fmla="*/ 935666 h 967563"/>
              <a:gd name="connsiteX17" fmla="*/ 1233376 w 1297172"/>
              <a:gd name="connsiteY17" fmla="*/ 850605 h 967563"/>
              <a:gd name="connsiteX18" fmla="*/ 1297172 w 1297172"/>
              <a:gd name="connsiteY18" fmla="*/ 733647 h 9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7172" h="967563">
                <a:moveTo>
                  <a:pt x="1297172" y="733647"/>
                </a:moveTo>
                <a:lnTo>
                  <a:pt x="1031358" y="404038"/>
                </a:lnTo>
                <a:lnTo>
                  <a:pt x="829339" y="191386"/>
                </a:lnTo>
                <a:lnTo>
                  <a:pt x="659218" y="106326"/>
                </a:lnTo>
                <a:lnTo>
                  <a:pt x="393404" y="0"/>
                </a:lnTo>
                <a:lnTo>
                  <a:pt x="372139" y="74428"/>
                </a:lnTo>
                <a:lnTo>
                  <a:pt x="159488" y="21266"/>
                </a:lnTo>
                <a:lnTo>
                  <a:pt x="106325" y="170121"/>
                </a:lnTo>
                <a:lnTo>
                  <a:pt x="31897" y="159489"/>
                </a:lnTo>
                <a:lnTo>
                  <a:pt x="0" y="276447"/>
                </a:lnTo>
                <a:lnTo>
                  <a:pt x="276446" y="372140"/>
                </a:lnTo>
                <a:lnTo>
                  <a:pt x="159488" y="552893"/>
                </a:lnTo>
                <a:lnTo>
                  <a:pt x="244548" y="574159"/>
                </a:lnTo>
                <a:lnTo>
                  <a:pt x="95693" y="765545"/>
                </a:lnTo>
                <a:lnTo>
                  <a:pt x="244548" y="839973"/>
                </a:lnTo>
                <a:lnTo>
                  <a:pt x="669851" y="967563"/>
                </a:lnTo>
                <a:lnTo>
                  <a:pt x="978195" y="935666"/>
                </a:lnTo>
                <a:lnTo>
                  <a:pt x="1233376" y="850605"/>
                </a:lnTo>
                <a:lnTo>
                  <a:pt x="1297172" y="7336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forma 9">
            <a:extLst>
              <a:ext uri="{FF2B5EF4-FFF2-40B4-BE49-F238E27FC236}">
                <a16:creationId xmlns:a16="http://schemas.microsoft.com/office/drawing/2014/main" xmlns="" id="{E3C01F13-DD91-4265-B796-8B826EDBEF61}"/>
              </a:ext>
            </a:extLst>
          </p:cNvPr>
          <p:cNvSpPr/>
          <p:nvPr/>
        </p:nvSpPr>
        <p:spPr>
          <a:xfrm>
            <a:off x="4316819" y="1786270"/>
            <a:ext cx="1818167" cy="3700130"/>
          </a:xfrm>
          <a:custGeom>
            <a:avLst/>
            <a:gdLst>
              <a:gd name="connsiteX0" fmla="*/ 244548 w 1818167"/>
              <a:gd name="connsiteY0" fmla="*/ 0 h 3700130"/>
              <a:gd name="connsiteX1" fmla="*/ 754911 w 1818167"/>
              <a:gd name="connsiteY1" fmla="*/ 10632 h 3700130"/>
              <a:gd name="connsiteX2" fmla="*/ 202018 w 1818167"/>
              <a:gd name="connsiteY2" fmla="*/ 1467293 h 3700130"/>
              <a:gd name="connsiteX3" fmla="*/ 0 w 1818167"/>
              <a:gd name="connsiteY3" fmla="*/ 2413590 h 3700130"/>
              <a:gd name="connsiteX4" fmla="*/ 1818167 w 1818167"/>
              <a:gd name="connsiteY4" fmla="*/ 3157870 h 3700130"/>
              <a:gd name="connsiteX5" fmla="*/ 1584251 w 1818167"/>
              <a:gd name="connsiteY5" fmla="*/ 3700130 h 37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167" h="3700130">
                <a:moveTo>
                  <a:pt x="244548" y="0"/>
                </a:moveTo>
                <a:lnTo>
                  <a:pt x="754911" y="10632"/>
                </a:lnTo>
                <a:lnTo>
                  <a:pt x="202018" y="1467293"/>
                </a:lnTo>
                <a:lnTo>
                  <a:pt x="0" y="2413590"/>
                </a:lnTo>
                <a:lnTo>
                  <a:pt x="1818167" y="3157870"/>
                </a:lnTo>
                <a:lnTo>
                  <a:pt x="1584251" y="3700130"/>
                </a:lnTo>
              </a:path>
            </a:pathLst>
          </a:custGeom>
          <a:ln>
            <a:tailEnd type="arrow"/>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11" name="CuadroTexto 10">
            <a:extLst>
              <a:ext uri="{FF2B5EF4-FFF2-40B4-BE49-F238E27FC236}">
                <a16:creationId xmlns:a16="http://schemas.microsoft.com/office/drawing/2014/main" xmlns="" id="{C354FAF5-1E18-429E-8EB5-A4BE6C245109}"/>
              </a:ext>
            </a:extLst>
          </p:cNvPr>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pic>
        <p:nvPicPr>
          <p:cNvPr id="26" name="Imagen 25">
            <a:extLst>
              <a:ext uri="{FF2B5EF4-FFF2-40B4-BE49-F238E27FC236}">
                <a16:creationId xmlns:a16="http://schemas.microsoft.com/office/drawing/2014/main" xmlns="" id="{D0CA5C4B-E9E1-44D9-97F8-4B85A75FB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29" name="TextBox 19">
            <a:extLst>
              <a:ext uri="{FF2B5EF4-FFF2-40B4-BE49-F238E27FC236}">
                <a16:creationId xmlns:a16="http://schemas.microsoft.com/office/drawing/2014/main" xmlns="" id="{03C0A0A6-6861-4E0D-9A16-78C860A0ABC8}"/>
              </a:ext>
            </a:extLst>
          </p:cNvPr>
          <p:cNvSpPr txBox="1"/>
          <p:nvPr/>
        </p:nvSpPr>
        <p:spPr>
          <a:xfrm>
            <a:off x="2832807" y="663010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30"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5">
            <a:alphaModFix/>
          </a:blip>
          <a:srcRect r="16755" b="-179016"/>
          <a:stretch/>
        </p:blipFill>
        <p:spPr>
          <a:xfrm>
            <a:off x="191189" y="6690531"/>
            <a:ext cx="8874196" cy="334937"/>
          </a:xfrm>
          <a:prstGeom prst="rect">
            <a:avLst/>
          </a:prstGeom>
          <a:noFill/>
          <a:ln>
            <a:noFill/>
          </a:ln>
        </p:spPr>
      </p:pic>
      <p:sp>
        <p:nvSpPr>
          <p:cNvPr id="4" name="Elipse 3"/>
          <p:cNvSpPr/>
          <p:nvPr/>
        </p:nvSpPr>
        <p:spPr>
          <a:xfrm>
            <a:off x="5760720" y="6176356"/>
            <a:ext cx="4987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p:cNvSpPr/>
          <p:nvPr/>
        </p:nvSpPr>
        <p:spPr>
          <a:xfrm>
            <a:off x="6081986" y="5908609"/>
            <a:ext cx="53000" cy="719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Elipse 32"/>
          <p:cNvSpPr/>
          <p:nvPr/>
        </p:nvSpPr>
        <p:spPr>
          <a:xfrm>
            <a:off x="6109856" y="5734658"/>
            <a:ext cx="125939" cy="1336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Elipse 35"/>
          <p:cNvSpPr/>
          <p:nvPr/>
        </p:nvSpPr>
        <p:spPr>
          <a:xfrm>
            <a:off x="5879868" y="6129246"/>
            <a:ext cx="4987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Elipse 36"/>
          <p:cNvSpPr/>
          <p:nvPr/>
        </p:nvSpPr>
        <p:spPr>
          <a:xfrm>
            <a:off x="5979624" y="6071060"/>
            <a:ext cx="4987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Elipse 37"/>
          <p:cNvSpPr/>
          <p:nvPr/>
        </p:nvSpPr>
        <p:spPr>
          <a:xfrm>
            <a:off x="9335069" y="2671316"/>
            <a:ext cx="382510" cy="3508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CuadroTexto 16"/>
          <p:cNvSpPr txBox="1"/>
          <p:nvPr/>
        </p:nvSpPr>
        <p:spPr>
          <a:xfrm>
            <a:off x="9792035" y="2745235"/>
            <a:ext cx="1790365" cy="253916"/>
          </a:xfrm>
          <a:prstGeom prst="rect">
            <a:avLst/>
          </a:prstGeom>
          <a:noFill/>
        </p:spPr>
        <p:txBody>
          <a:bodyPr wrap="square" rtlCol="0">
            <a:spAutoFit/>
          </a:bodyPr>
          <a:lstStyle/>
          <a:p>
            <a:pPr>
              <a:defRPr/>
            </a:pPr>
            <a:r>
              <a:rPr lang="es-ES" sz="1050" b="1" dirty="0" smtClean="0">
                <a:solidFill>
                  <a:srgbClr val="80B8E0"/>
                </a:solidFill>
                <a:latin typeface="Calibri" pitchFamily="34" charset="0"/>
                <a:cs typeface="Arial" charset="0"/>
              </a:rPr>
              <a:t>ÁREAS </a:t>
            </a:r>
            <a:r>
              <a:rPr lang="es-ES" sz="1050" b="1" dirty="0" smtClean="0">
                <a:solidFill>
                  <a:srgbClr val="80B8E0"/>
                </a:solidFill>
                <a:latin typeface="Calibri" pitchFamily="34" charset="0"/>
                <a:cs typeface="Arial" charset="0"/>
              </a:rPr>
              <a:t>DE ARBORIZACION</a:t>
            </a:r>
            <a:endParaRPr lang="es-ES" sz="1050" b="1" dirty="0">
              <a:solidFill>
                <a:srgbClr val="80B8E0"/>
              </a:solidFill>
              <a:latin typeface="Calibri" pitchFamily="34" charset="0"/>
              <a:cs typeface="Arial" charset="0"/>
            </a:endParaRPr>
          </a:p>
        </p:txBody>
      </p:sp>
    </p:spTree>
    <p:extLst>
      <p:ext uri="{BB962C8B-B14F-4D97-AF65-F5344CB8AC3E}">
        <p14:creationId xmlns:p14="http://schemas.microsoft.com/office/powerpoint/2010/main" val="3673981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sp>
        <p:nvSpPr>
          <p:cNvPr id="9" name="CuadroTexto 7"/>
          <p:cNvSpPr txBox="1"/>
          <p:nvPr/>
        </p:nvSpPr>
        <p:spPr>
          <a:xfrm>
            <a:off x="350876" y="1016345"/>
            <a:ext cx="3916323" cy="461665"/>
          </a:xfrm>
          <a:prstGeom prst="rect">
            <a:avLst/>
          </a:prstGeom>
          <a:noFill/>
        </p:spPr>
        <p:txBody>
          <a:bodyPr wrap="square" rtlCol="0">
            <a:spAutoFit/>
          </a:bodyPr>
          <a:lstStyle/>
          <a:p>
            <a:r>
              <a:rPr lang="es-ES_tradnl" sz="2400" b="1" dirty="0">
                <a:solidFill>
                  <a:srgbClr val="C00000"/>
                </a:solidFill>
              </a:rPr>
              <a:t>CAMBIO DE  ZONIFICACIÓN</a:t>
            </a:r>
          </a:p>
        </p:txBody>
      </p:sp>
      <p:pic>
        <p:nvPicPr>
          <p:cNvPr id="17" name="Picture 2" descr="C:\Users\mejaram\Desktop\NOR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128" y="1410040"/>
            <a:ext cx="342563" cy="34256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B2E25A62-E714-48C5-A719-0DDF02F2DD38}"/>
              </a:ext>
            </a:extLst>
          </p:cNvPr>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graphicFrame>
        <p:nvGraphicFramePr>
          <p:cNvPr id="6" name="Tabla 5">
            <a:extLst>
              <a:ext uri="{FF2B5EF4-FFF2-40B4-BE49-F238E27FC236}">
                <a16:creationId xmlns:a16="http://schemas.microsoft.com/office/drawing/2014/main" xmlns="" id="{0E15548B-2265-4411-A952-DA2C061BC737}"/>
              </a:ext>
            </a:extLst>
          </p:cNvPr>
          <p:cNvGraphicFramePr>
            <a:graphicFrameLocks noGrp="1"/>
          </p:cNvGraphicFramePr>
          <p:nvPr>
            <p:extLst>
              <p:ext uri="{D42A27DB-BD31-4B8C-83A1-F6EECF244321}">
                <p14:modId xmlns:p14="http://schemas.microsoft.com/office/powerpoint/2010/main" val="2004720823"/>
              </p:ext>
            </p:extLst>
          </p:nvPr>
        </p:nvGraphicFramePr>
        <p:xfrm>
          <a:off x="250129" y="1581321"/>
          <a:ext cx="5872714" cy="4731750"/>
        </p:xfrm>
        <a:graphic>
          <a:graphicData uri="http://schemas.openxmlformats.org/drawingml/2006/table">
            <a:tbl>
              <a:tblPr firstRow="1" firstCol="1" bandRow="1"/>
              <a:tblGrid>
                <a:gridCol w="1236793">
                  <a:extLst>
                    <a:ext uri="{9D8B030D-6E8A-4147-A177-3AD203B41FA5}">
                      <a16:colId xmlns:a16="http://schemas.microsoft.com/office/drawing/2014/main" xmlns="" val="2024983737"/>
                    </a:ext>
                  </a:extLst>
                </a:gridCol>
                <a:gridCol w="668256">
                  <a:extLst>
                    <a:ext uri="{9D8B030D-6E8A-4147-A177-3AD203B41FA5}">
                      <a16:colId xmlns:a16="http://schemas.microsoft.com/office/drawing/2014/main" xmlns="" val="3685593159"/>
                    </a:ext>
                  </a:extLst>
                </a:gridCol>
                <a:gridCol w="1414130">
                  <a:extLst>
                    <a:ext uri="{9D8B030D-6E8A-4147-A177-3AD203B41FA5}">
                      <a16:colId xmlns:a16="http://schemas.microsoft.com/office/drawing/2014/main" xmlns="" val="1400093360"/>
                    </a:ext>
                  </a:extLst>
                </a:gridCol>
                <a:gridCol w="2553535">
                  <a:extLst>
                    <a:ext uri="{9D8B030D-6E8A-4147-A177-3AD203B41FA5}">
                      <a16:colId xmlns:a16="http://schemas.microsoft.com/office/drawing/2014/main" xmlns="" val="1893798766"/>
                    </a:ext>
                  </a:extLst>
                </a:gridCol>
              </a:tblGrid>
              <a:tr h="163943">
                <a:tc>
                  <a:txBody>
                    <a:bodyPr/>
                    <a:lstStyle/>
                    <a:p>
                      <a:pPr algn="just">
                        <a:lnSpc>
                          <a:spcPct val="115000"/>
                        </a:lnSpc>
                        <a:spcAft>
                          <a:spcPts val="1000"/>
                        </a:spcAft>
                      </a:pP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No. De Predio:</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5009663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059199953"/>
                  </a:ext>
                </a:extLst>
              </a:tr>
              <a:tr h="163943">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Clave Catastral:</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C" sz="900">
                          <a:effectLst/>
                          <a:latin typeface="Arial" panose="020B0604020202020204" pitchFamily="34" charset="0"/>
                          <a:ea typeface="Times New Roman" panose="02020603050405020304" pitchFamily="18" charset="0"/>
                          <a:cs typeface="Times New Roman" panose="02020603050405020304" pitchFamily="18" charset="0"/>
                        </a:rPr>
                        <a:t>13619 02 002</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824878956"/>
                  </a:ext>
                </a:extLst>
              </a:tr>
              <a:tr h="163943">
                <a:tc gridSpan="4">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REGULACION SEGÚN IRM.</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91997794"/>
                  </a:ext>
                </a:extLst>
              </a:tr>
              <a:tr h="103184">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Zonificación: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D3(D203-80) / A7(A50002-1</a:t>
                      </a:r>
                      <a:r>
                        <a:rPr lang="es-ES"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382570634"/>
                  </a:ext>
                </a:extLst>
              </a:tr>
              <a:tr h="103184">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Lote mínimo: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200 m2 / 50000 </a:t>
                      </a:r>
                      <a:r>
                        <a:rPr lang="es-ES" sz="900" dirty="0">
                          <a:effectLst/>
                          <a:latin typeface="Arial" panose="020B0604020202020204" pitchFamily="34" charset="0"/>
                          <a:ea typeface="Times New Roman" panose="02020603050405020304" pitchFamily="18" charset="0"/>
                          <a:cs typeface="Times New Roman" panose="02020603050405020304" pitchFamily="18" charset="0"/>
                        </a:rPr>
                        <a:t>m2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20098104"/>
                  </a:ext>
                </a:extLst>
              </a:tr>
              <a:tr h="323761">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Forma de Ocupación del suelo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(D)</a:t>
                      </a:r>
                      <a:r>
                        <a:rPr lang="es-ES" sz="900" baseline="0" dirty="0" smtClean="0">
                          <a:effectLst/>
                          <a:latin typeface="Arial" panose="020B0604020202020204" pitchFamily="34" charset="0"/>
                          <a:ea typeface="Times New Roman" panose="02020603050405020304" pitchFamily="18" charset="0"/>
                          <a:cs typeface="Times New Roman" panose="02020603050405020304" pitchFamily="18" charset="0"/>
                        </a:rPr>
                        <a:t> Sobre línea de fábrica /</a:t>
                      </a: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S" sz="900" dirty="0">
                          <a:effectLst/>
                          <a:latin typeface="Arial" panose="020B0604020202020204" pitchFamily="34" charset="0"/>
                          <a:ea typeface="Times New Roman" panose="02020603050405020304" pitchFamily="18" charset="0"/>
                          <a:cs typeface="Times New Roman" panose="02020603050405020304" pitchFamily="18" charset="0"/>
                        </a:rPr>
                        <a:t>(A) Aislada</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052785639"/>
                  </a:ext>
                </a:extLst>
              </a:tr>
              <a:tr h="213472">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Uso principal del suelo: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s-ES" sz="9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(RU2) Residencial Urbano 2 / (PE/CPN</a:t>
                      </a:r>
                      <a:r>
                        <a:rPr lang="es-ES" sz="900" dirty="0">
                          <a:effectLst/>
                          <a:latin typeface="Arial" panose="020B0604020202020204" pitchFamily="34" charset="0"/>
                          <a:ea typeface="Times New Roman" panose="02020603050405020304" pitchFamily="18" charset="0"/>
                          <a:cs typeface="Times New Roman" panose="02020603050405020304" pitchFamily="18" charset="0"/>
                        </a:rPr>
                        <a:t>) Protección Ecológica/Conservación del Patrimonio Natural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347520318"/>
                  </a:ext>
                </a:extLst>
              </a:tr>
              <a:tr h="522848">
                <a:tc rowSpan="4">
                  <a:txBody>
                    <a:bodyPr/>
                    <a:lstStyle/>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Cambio de Zonificación: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APLICA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 NO)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Zonificación: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D3(D203-80</a:t>
                      </a: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Lotes</a:t>
                      </a:r>
                      <a:r>
                        <a:rPr lang="es-ES" sz="900" b="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del </a:t>
                      </a: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al </a:t>
                      </a:r>
                      <a:r>
                        <a:rPr lang="es-EC"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A7(A50002-1</a:t>
                      </a: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Lotes</a:t>
                      </a:r>
                      <a:r>
                        <a:rPr lang="es-ES" sz="1000" b="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del </a:t>
                      </a:r>
                      <a:r>
                        <a:rPr lang="es-E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 al </a:t>
                      </a:r>
                      <a:r>
                        <a:rPr lang="es-EC"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317</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855117756"/>
                  </a:ext>
                </a:extLst>
              </a:tr>
              <a:tr h="302271">
                <a:tc vMerge="1">
                  <a:txBody>
                    <a:bodyPr/>
                    <a:lstStyle/>
                    <a:p>
                      <a:endParaRPr lang="es-EC"/>
                    </a:p>
                  </a:txBody>
                  <a:tcPr/>
                </a:tc>
                <a:tc rowSpan="3">
                  <a:txBody>
                    <a:bodyPr/>
                    <a:lstStyle/>
                    <a:p>
                      <a:pPr algn="just">
                        <a:lnSpc>
                          <a:spcPct val="115000"/>
                        </a:lnSpc>
                        <a:spcAft>
                          <a:spcPts val="1000"/>
                        </a:spcAft>
                      </a:pP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Lote mínimo:                     </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 m2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50000 m2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488564966"/>
                  </a:ext>
                </a:extLst>
              </a:tr>
              <a:tr h="522848">
                <a:tc vMerge="1">
                  <a:txBody>
                    <a:bodyPr/>
                    <a:lstStyle/>
                    <a:p>
                      <a:endParaRPr lang="es-EC"/>
                    </a:p>
                  </a:txBody>
                  <a:tcPr/>
                </a:tc>
                <a:tc vMerge="1">
                  <a:txBody>
                    <a:bodyPr/>
                    <a:lstStyle/>
                    <a:p>
                      <a:endParaRPr lang="es-EC"/>
                    </a:p>
                  </a:txBody>
                  <a:tcPr/>
                </a:tc>
                <a:tc>
                  <a:txBody>
                    <a:bodyPr/>
                    <a:lstStyle/>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Formas de Ocupación:    </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(D)Sobre línea de fábrica</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Aislada</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44494156"/>
                  </a:ext>
                </a:extLst>
              </a:tr>
              <a:tr h="1184577">
                <a:tc vMerge="1">
                  <a:txBody>
                    <a:bodyPr/>
                    <a:lstStyle/>
                    <a:p>
                      <a:endParaRPr lang="es-EC"/>
                    </a:p>
                  </a:txBody>
                  <a:tcPr/>
                </a:tc>
                <a:tc vMerge="1">
                  <a:txBody>
                    <a:bodyPr/>
                    <a:lstStyle/>
                    <a:p>
                      <a:endParaRPr lang="es-EC"/>
                    </a:p>
                  </a:txBody>
                  <a:tcPr/>
                </a:tc>
                <a:tc>
                  <a:txBody>
                    <a:bodyPr/>
                    <a:lstStyle/>
                    <a:p>
                      <a:pPr algn="just">
                        <a:lnSpc>
                          <a:spcPct val="115000"/>
                        </a:lnSpc>
                        <a:spcAft>
                          <a:spcPts val="1000"/>
                        </a:spcAft>
                      </a:pPr>
                      <a:r>
                        <a:rPr lang="es-E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Uso principal del suelo: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RU2</a:t>
                      </a: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Residencial </a:t>
                      </a:r>
                      <a:r>
                        <a:rPr lang="es-E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Urbano </a:t>
                      </a: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(PE/CPN) Protección Ecológica/Conservación del Patrimonio Natural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599003449"/>
                  </a:ext>
                </a:extLst>
              </a:tr>
              <a:tr h="323761">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Cambio Clasificación del Suelo: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NO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Clasificación de Suelo:</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b="1" dirty="0" smtClean="0">
                          <a:effectLst/>
                          <a:latin typeface="Arial" panose="020B0604020202020204" pitchFamily="34" charset="0"/>
                          <a:ea typeface="Times New Roman" panose="02020603050405020304" pitchFamily="18" charset="0"/>
                          <a:cs typeface="Times New Roman" panose="02020603050405020304" pitchFamily="18" charset="0"/>
                        </a:rPr>
                        <a:t>(SU) Suelo Urbano / (SRU</a:t>
                      </a:r>
                      <a:r>
                        <a:rPr lang="es-ES" sz="900" b="1" dirty="0">
                          <a:effectLst/>
                          <a:latin typeface="Arial" panose="020B0604020202020204" pitchFamily="34" charset="0"/>
                          <a:ea typeface="Times New Roman" panose="02020603050405020304" pitchFamily="18" charset="0"/>
                          <a:cs typeface="Times New Roman" panose="02020603050405020304" pitchFamily="18" charset="0"/>
                        </a:rPr>
                        <a:t>) Suelo Rural</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9" marR="61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935908"/>
                  </a:ext>
                </a:extLst>
              </a:tr>
            </a:tbl>
          </a:graphicData>
        </a:graphic>
      </p:graphicFrame>
      <p:pic>
        <p:nvPicPr>
          <p:cNvPr id="7" name="Imagen 6">
            <a:extLst>
              <a:ext uri="{FF2B5EF4-FFF2-40B4-BE49-F238E27FC236}">
                <a16:creationId xmlns:a16="http://schemas.microsoft.com/office/drawing/2014/main" xmlns="" id="{0F357CE7-0B82-4735-8689-8BD110C0AAE2}"/>
              </a:ext>
            </a:extLst>
          </p:cNvPr>
          <p:cNvPicPr>
            <a:picLocks noChangeAspect="1"/>
          </p:cNvPicPr>
          <p:nvPr/>
        </p:nvPicPr>
        <p:blipFill rotWithShape="1">
          <a:blip r:embed="rId3"/>
          <a:srcRect l="53198" t="20546" r="2878" b="11166"/>
          <a:stretch/>
        </p:blipFill>
        <p:spPr>
          <a:xfrm>
            <a:off x="6485860" y="1410040"/>
            <a:ext cx="5355264" cy="4680950"/>
          </a:xfrm>
          <a:prstGeom prst="rect">
            <a:avLst/>
          </a:prstGeom>
        </p:spPr>
      </p:pic>
      <p:pic>
        <p:nvPicPr>
          <p:cNvPr id="13" name="Picture 2" descr="C:\Users\mejaram\Desktop\NORTE.png">
            <a:extLst>
              <a:ext uri="{FF2B5EF4-FFF2-40B4-BE49-F238E27FC236}">
                <a16:creationId xmlns:a16="http://schemas.microsoft.com/office/drawing/2014/main" xmlns="" id="{5AFFAC03-3F39-4FF9-86B8-5B249A5EC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6815" y="1196482"/>
            <a:ext cx="371170" cy="37117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flipV="1">
            <a:off x="7581900" y="1382067"/>
            <a:ext cx="34396" cy="6848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endCxn id="7" idx="0"/>
          </p:cNvCxnSpPr>
          <p:nvPr/>
        </p:nvCxnSpPr>
        <p:spPr>
          <a:xfrm flipV="1">
            <a:off x="8973215" y="1410040"/>
            <a:ext cx="190277" cy="3740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6739892" y="873647"/>
            <a:ext cx="1752809" cy="879728"/>
          </a:xfrm>
          <a:prstGeom prst="rect">
            <a:avLst/>
          </a:prstGeom>
          <a:noFill/>
        </p:spPr>
        <p:txBody>
          <a:bodyPr wrap="square" rtlCol="0">
            <a:spAutoFit/>
          </a:bodyPr>
          <a:lstStyle/>
          <a:p>
            <a:pPr algn="just">
              <a:lnSpc>
                <a:spcPct val="115000"/>
              </a:lnSpc>
              <a:spcAft>
                <a:spcPts val="1000"/>
              </a:spcAft>
            </a:pPr>
            <a:r>
              <a:rPr lang="es-ES"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D3(D203-80</a:t>
            </a:r>
            <a:r>
              <a:rPr lang="es-ES" sz="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 93 LOTES</a:t>
            </a:r>
          </a:p>
          <a:p>
            <a:pPr algn="just">
              <a:lnSpc>
                <a:spcPct val="115000"/>
              </a:lnSpc>
              <a:spcAft>
                <a:spcPts val="1000"/>
              </a:spcAft>
            </a:pPr>
            <a:r>
              <a:rPr lang="es-ES"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(RU2) Residencial Urbano 2</a:t>
            </a:r>
            <a:endParaRPr lang="es-EC"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CuadroTexto 17"/>
          <p:cNvSpPr txBox="1"/>
          <p:nvPr/>
        </p:nvSpPr>
        <p:spPr>
          <a:xfrm>
            <a:off x="8855749" y="807951"/>
            <a:ext cx="2781275" cy="1021305"/>
          </a:xfrm>
          <a:prstGeom prst="rect">
            <a:avLst/>
          </a:prstGeom>
          <a:noFill/>
        </p:spPr>
        <p:txBody>
          <a:bodyPr wrap="square" rtlCol="0">
            <a:spAutoFit/>
          </a:bodyPr>
          <a:lstStyle/>
          <a:p>
            <a:pPr algn="just">
              <a:lnSpc>
                <a:spcPct val="115000"/>
              </a:lnSpc>
              <a:spcAft>
                <a:spcPts val="1000"/>
              </a:spcAft>
            </a:pPr>
            <a:r>
              <a:rPr lang="es-ES"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A7(A50002-1</a:t>
            </a:r>
            <a:r>
              <a:rPr lang="es-ES" sz="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 224 LOTES</a:t>
            </a:r>
          </a:p>
          <a:p>
            <a:pPr algn="just">
              <a:lnSpc>
                <a:spcPct val="115000"/>
              </a:lnSpc>
              <a:spcAft>
                <a:spcPts val="1000"/>
              </a:spcAft>
            </a:pPr>
            <a:r>
              <a:rPr lang="es-ES" sz="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es-ES"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PE/CPN) Protección Ecológica/Conservación del Patrimonio Natural</a:t>
            </a:r>
            <a:endParaRPr lang="es-EC" sz="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s-EC"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ángulo 19"/>
          <p:cNvSpPr/>
          <p:nvPr/>
        </p:nvSpPr>
        <p:spPr>
          <a:xfrm>
            <a:off x="6122843" y="5549593"/>
            <a:ext cx="4769254" cy="1061829"/>
          </a:xfrm>
          <a:prstGeom prst="rect">
            <a:avLst/>
          </a:prstGeom>
        </p:spPr>
        <p:txBody>
          <a:bodyPr wrap="none">
            <a:spAutoFit/>
          </a:bodyPr>
          <a:lstStyle/>
          <a:p>
            <a:r>
              <a:rPr lang="es-ES" sz="900" dirty="0" smtClean="0">
                <a:latin typeface="Arial" panose="020B0604020202020204" pitchFamily="34" charset="0"/>
                <a:ea typeface="Times New Roman" panose="02020603050405020304" pitchFamily="18" charset="0"/>
                <a:cs typeface="Times New Roman" panose="02020603050405020304" pitchFamily="18" charset="0"/>
              </a:rPr>
              <a:t> Memorando Nro. STHV-DMPPS-2020-0344-M, 25 agosto de 2020.</a:t>
            </a:r>
          </a:p>
          <a:p>
            <a:r>
              <a:rPr lang="es-ES" sz="900" dirty="0" smtClean="0">
                <a:latin typeface="Arial" panose="020B0604020202020204" pitchFamily="34" charset="0"/>
                <a:ea typeface="Times New Roman" panose="02020603050405020304" pitchFamily="18" charset="0"/>
                <a:cs typeface="Times New Roman" panose="02020603050405020304" pitchFamily="18" charset="0"/>
              </a:rPr>
              <a:t>- </a:t>
            </a:r>
            <a:r>
              <a:rPr lang="es-ES" sz="900" dirty="0">
                <a:latin typeface="Arial" panose="020B0604020202020204" pitchFamily="34" charset="0"/>
                <a:ea typeface="Times New Roman" panose="02020603050405020304" pitchFamily="18" charset="0"/>
                <a:cs typeface="Times New Roman" panose="02020603050405020304" pitchFamily="18" charset="0"/>
              </a:rPr>
              <a:t>Para los lotes del lado occidental a la Av. Atahualpa desde el lote No.1 al 93 se ratifica</a:t>
            </a:r>
          </a:p>
          <a:p>
            <a:r>
              <a:rPr lang="es-ES" sz="900" dirty="0">
                <a:latin typeface="Arial" panose="020B0604020202020204" pitchFamily="34" charset="0"/>
                <a:ea typeface="Times New Roman" panose="02020603050405020304" pitchFamily="18" charset="0"/>
                <a:cs typeface="Times New Roman" panose="02020603050405020304" pitchFamily="18" charset="0"/>
              </a:rPr>
              <a:t>la clasificación de suelo en urbano, el uso de suelo en Residencial Urbano 2 y la zona en</a:t>
            </a:r>
          </a:p>
          <a:p>
            <a:r>
              <a:rPr lang="es-ES" sz="900" dirty="0">
                <a:latin typeface="Arial" panose="020B0604020202020204" pitchFamily="34" charset="0"/>
                <a:ea typeface="Times New Roman" panose="02020603050405020304" pitchFamily="18" charset="0"/>
                <a:cs typeface="Times New Roman" panose="02020603050405020304" pitchFamily="18" charset="0"/>
              </a:rPr>
              <a:t>D3 (203-80) conforme PUOS vigente. </a:t>
            </a:r>
          </a:p>
          <a:p>
            <a:r>
              <a:rPr lang="es-ES" sz="900" dirty="0">
                <a:latin typeface="Arial" panose="020B0604020202020204" pitchFamily="34" charset="0"/>
                <a:ea typeface="Times New Roman" panose="02020603050405020304" pitchFamily="18" charset="0"/>
                <a:cs typeface="Times New Roman" panose="02020603050405020304" pitchFamily="18" charset="0"/>
              </a:rPr>
              <a:t>-</a:t>
            </a:r>
            <a:r>
              <a:rPr lang="es-ES" sz="900" dirty="0" smtClean="0">
                <a:latin typeface="Arial" panose="020B0604020202020204" pitchFamily="34" charset="0"/>
                <a:ea typeface="Times New Roman" panose="02020603050405020304" pitchFamily="18" charset="0"/>
                <a:cs typeface="Times New Roman" panose="02020603050405020304" pitchFamily="18" charset="0"/>
              </a:rPr>
              <a:t> </a:t>
            </a:r>
            <a:r>
              <a:rPr lang="es-ES" sz="900" dirty="0">
                <a:latin typeface="Arial" panose="020B0604020202020204" pitchFamily="34" charset="0"/>
                <a:ea typeface="Times New Roman" panose="02020603050405020304" pitchFamily="18" charset="0"/>
                <a:cs typeface="Times New Roman" panose="02020603050405020304" pitchFamily="18" charset="0"/>
              </a:rPr>
              <a:t>Para los lotes que se localizan al lado oriental a la Av. Atahualpa desde los lotes No. 94</a:t>
            </a:r>
          </a:p>
          <a:p>
            <a:r>
              <a:rPr lang="es-ES" sz="900" dirty="0">
                <a:latin typeface="Arial" panose="020B0604020202020204" pitchFamily="34" charset="0"/>
                <a:ea typeface="Times New Roman" panose="02020603050405020304" pitchFamily="18" charset="0"/>
                <a:cs typeface="Times New Roman" panose="02020603050405020304" pitchFamily="18" charset="0"/>
              </a:rPr>
              <a:t>al lote 317 se sugiere mantener la clasificación de suelo, el uso del suelo y zona en: rural,</a:t>
            </a:r>
          </a:p>
          <a:p>
            <a:r>
              <a:rPr lang="es-ES" sz="900" dirty="0">
                <a:latin typeface="Arial" panose="020B0604020202020204" pitchFamily="34" charset="0"/>
                <a:ea typeface="Times New Roman" panose="02020603050405020304" pitchFamily="18" charset="0"/>
                <a:cs typeface="Times New Roman" panose="02020603050405020304" pitchFamily="18" charset="0"/>
              </a:rPr>
              <a:t>PE/CPN y A7 (A50002-1). </a:t>
            </a:r>
          </a:p>
        </p:txBody>
      </p:sp>
      <p:pic>
        <p:nvPicPr>
          <p:cNvPr id="22" name="Imagen 21">
            <a:extLst>
              <a:ext uri="{FF2B5EF4-FFF2-40B4-BE49-F238E27FC236}">
                <a16:creationId xmlns:a16="http://schemas.microsoft.com/office/drawing/2014/main" xmlns="" id="{D0CA5C4B-E9E1-44D9-97F8-4B85A75FB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23" name="TextBox 19">
            <a:extLst>
              <a:ext uri="{FF2B5EF4-FFF2-40B4-BE49-F238E27FC236}">
                <a16:creationId xmlns:a16="http://schemas.microsoft.com/office/drawing/2014/main" xmlns="" id="{03C0A0A6-6861-4E0D-9A16-78C860A0ABC8}"/>
              </a:ext>
            </a:extLst>
          </p:cNvPr>
          <p:cNvSpPr txBox="1"/>
          <p:nvPr/>
        </p:nvSpPr>
        <p:spPr>
          <a:xfrm>
            <a:off x="2846612" y="6611422"/>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4"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5">
            <a:alphaModFix/>
          </a:blip>
          <a:srcRect r="16755" b="-179016"/>
          <a:stretch/>
        </p:blipFill>
        <p:spPr>
          <a:xfrm>
            <a:off x="302532" y="6666923"/>
            <a:ext cx="8874196" cy="334937"/>
          </a:xfrm>
          <a:prstGeom prst="rect">
            <a:avLst/>
          </a:prstGeom>
          <a:noFill/>
          <a:ln>
            <a:noFill/>
          </a:ln>
        </p:spPr>
      </p:pic>
      <p:sp>
        <p:nvSpPr>
          <p:cNvPr id="3" name="Forma libre 2"/>
          <p:cNvSpPr/>
          <p:nvPr/>
        </p:nvSpPr>
        <p:spPr>
          <a:xfrm>
            <a:off x="6651321" y="2004164"/>
            <a:ext cx="1390389" cy="1503124"/>
          </a:xfrm>
          <a:custGeom>
            <a:avLst/>
            <a:gdLst>
              <a:gd name="connsiteX0" fmla="*/ 1390389 w 1390389"/>
              <a:gd name="connsiteY0" fmla="*/ 338203 h 1503124"/>
              <a:gd name="connsiteX1" fmla="*/ 851769 w 1390389"/>
              <a:gd name="connsiteY1" fmla="*/ 1503124 h 1503124"/>
              <a:gd name="connsiteX2" fmla="*/ 626301 w 1390389"/>
              <a:gd name="connsiteY2" fmla="*/ 1365337 h 1503124"/>
              <a:gd name="connsiteX3" fmla="*/ 676405 w 1390389"/>
              <a:gd name="connsiteY3" fmla="*/ 1215025 h 1503124"/>
              <a:gd name="connsiteX4" fmla="*/ 0 w 1390389"/>
              <a:gd name="connsiteY4" fmla="*/ 889348 h 1503124"/>
              <a:gd name="connsiteX5" fmla="*/ 162838 w 1390389"/>
              <a:gd name="connsiteY5" fmla="*/ 588724 h 1503124"/>
              <a:gd name="connsiteX6" fmla="*/ 313150 w 1390389"/>
              <a:gd name="connsiteY6" fmla="*/ 638828 h 1503124"/>
              <a:gd name="connsiteX7" fmla="*/ 576197 w 1390389"/>
              <a:gd name="connsiteY7" fmla="*/ 0 h 1503124"/>
              <a:gd name="connsiteX8" fmla="*/ 1390389 w 1390389"/>
              <a:gd name="connsiteY8" fmla="*/ 338203 h 15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389" h="1503124">
                <a:moveTo>
                  <a:pt x="1390389" y="338203"/>
                </a:moveTo>
                <a:lnTo>
                  <a:pt x="851769" y="1503124"/>
                </a:lnTo>
                <a:lnTo>
                  <a:pt x="626301" y="1365337"/>
                </a:lnTo>
                <a:lnTo>
                  <a:pt x="676405" y="1215025"/>
                </a:lnTo>
                <a:lnTo>
                  <a:pt x="0" y="889348"/>
                </a:lnTo>
                <a:lnTo>
                  <a:pt x="162838" y="588724"/>
                </a:lnTo>
                <a:lnTo>
                  <a:pt x="313150" y="638828"/>
                </a:lnTo>
                <a:lnTo>
                  <a:pt x="576197" y="0"/>
                </a:lnTo>
                <a:lnTo>
                  <a:pt x="1390389" y="338203"/>
                </a:ln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orma libre 3"/>
          <p:cNvSpPr/>
          <p:nvPr/>
        </p:nvSpPr>
        <p:spPr>
          <a:xfrm>
            <a:off x="7137400" y="1587500"/>
            <a:ext cx="4394200" cy="4343400"/>
          </a:xfrm>
          <a:custGeom>
            <a:avLst/>
            <a:gdLst>
              <a:gd name="connsiteX0" fmla="*/ 1181100 w 4394200"/>
              <a:gd name="connsiteY0" fmla="*/ 0 h 4343400"/>
              <a:gd name="connsiteX1" fmla="*/ 901700 w 4394200"/>
              <a:gd name="connsiteY1" fmla="*/ 774700 h 4343400"/>
              <a:gd name="connsiteX2" fmla="*/ 419100 w 4394200"/>
              <a:gd name="connsiteY2" fmla="*/ 1816100 h 4343400"/>
              <a:gd name="connsiteX3" fmla="*/ 508000 w 4394200"/>
              <a:gd name="connsiteY3" fmla="*/ 1854200 h 4343400"/>
              <a:gd name="connsiteX4" fmla="*/ 0 w 4394200"/>
              <a:gd name="connsiteY4" fmla="*/ 2717800 h 4343400"/>
              <a:gd name="connsiteX5" fmla="*/ 406400 w 4394200"/>
              <a:gd name="connsiteY5" fmla="*/ 3073400 h 4343400"/>
              <a:gd name="connsiteX6" fmla="*/ 774700 w 4394200"/>
              <a:gd name="connsiteY6" fmla="*/ 3441700 h 4343400"/>
              <a:gd name="connsiteX7" fmla="*/ 952500 w 4394200"/>
              <a:gd name="connsiteY7" fmla="*/ 3810000 h 4343400"/>
              <a:gd name="connsiteX8" fmla="*/ 1028700 w 4394200"/>
              <a:gd name="connsiteY8" fmla="*/ 3860800 h 4343400"/>
              <a:gd name="connsiteX9" fmla="*/ 1092200 w 4394200"/>
              <a:gd name="connsiteY9" fmla="*/ 3898900 h 4343400"/>
              <a:gd name="connsiteX10" fmla="*/ 1346200 w 4394200"/>
              <a:gd name="connsiteY10" fmla="*/ 4076700 h 4343400"/>
              <a:gd name="connsiteX11" fmla="*/ 1435100 w 4394200"/>
              <a:gd name="connsiteY11" fmla="*/ 4343400 h 4343400"/>
              <a:gd name="connsiteX12" fmla="*/ 2108200 w 4394200"/>
              <a:gd name="connsiteY12" fmla="*/ 3759200 h 4343400"/>
              <a:gd name="connsiteX13" fmla="*/ 2540000 w 4394200"/>
              <a:gd name="connsiteY13" fmla="*/ 3378200 h 4343400"/>
              <a:gd name="connsiteX14" fmla="*/ 2540000 w 4394200"/>
              <a:gd name="connsiteY14" fmla="*/ 3327400 h 4343400"/>
              <a:gd name="connsiteX15" fmla="*/ 2590800 w 4394200"/>
              <a:gd name="connsiteY15" fmla="*/ 3289300 h 4343400"/>
              <a:gd name="connsiteX16" fmla="*/ 2743200 w 4394200"/>
              <a:gd name="connsiteY16" fmla="*/ 3289300 h 4343400"/>
              <a:gd name="connsiteX17" fmla="*/ 3263900 w 4394200"/>
              <a:gd name="connsiteY17" fmla="*/ 3048000 h 4343400"/>
              <a:gd name="connsiteX18" fmla="*/ 3352800 w 4394200"/>
              <a:gd name="connsiteY18" fmla="*/ 2997200 h 4343400"/>
              <a:gd name="connsiteX19" fmla="*/ 3365500 w 4394200"/>
              <a:gd name="connsiteY19" fmla="*/ 2921000 h 4343400"/>
              <a:gd name="connsiteX20" fmla="*/ 3492500 w 4394200"/>
              <a:gd name="connsiteY20" fmla="*/ 2971800 h 4343400"/>
              <a:gd name="connsiteX21" fmla="*/ 3581400 w 4394200"/>
              <a:gd name="connsiteY21" fmla="*/ 3086100 h 4343400"/>
              <a:gd name="connsiteX22" fmla="*/ 3581400 w 4394200"/>
              <a:gd name="connsiteY22" fmla="*/ 3200400 h 4343400"/>
              <a:gd name="connsiteX23" fmla="*/ 3657600 w 4394200"/>
              <a:gd name="connsiteY23" fmla="*/ 3314700 h 4343400"/>
              <a:gd name="connsiteX24" fmla="*/ 3810000 w 4394200"/>
              <a:gd name="connsiteY24" fmla="*/ 3327400 h 4343400"/>
              <a:gd name="connsiteX25" fmla="*/ 3975100 w 4394200"/>
              <a:gd name="connsiteY25" fmla="*/ 3200400 h 4343400"/>
              <a:gd name="connsiteX26" fmla="*/ 4114800 w 4394200"/>
              <a:gd name="connsiteY26" fmla="*/ 3086100 h 4343400"/>
              <a:gd name="connsiteX27" fmla="*/ 4216400 w 4394200"/>
              <a:gd name="connsiteY27" fmla="*/ 2984500 h 4343400"/>
              <a:gd name="connsiteX28" fmla="*/ 4267200 w 4394200"/>
              <a:gd name="connsiteY28" fmla="*/ 2946400 h 4343400"/>
              <a:gd name="connsiteX29" fmla="*/ 4267200 w 4394200"/>
              <a:gd name="connsiteY29" fmla="*/ 2679700 h 4343400"/>
              <a:gd name="connsiteX30" fmla="*/ 4267200 w 4394200"/>
              <a:gd name="connsiteY30" fmla="*/ 2514600 h 4343400"/>
              <a:gd name="connsiteX31" fmla="*/ 4305300 w 4394200"/>
              <a:gd name="connsiteY31" fmla="*/ 2438400 h 4343400"/>
              <a:gd name="connsiteX32" fmla="*/ 4368800 w 4394200"/>
              <a:gd name="connsiteY32" fmla="*/ 2311400 h 4343400"/>
              <a:gd name="connsiteX33" fmla="*/ 4394200 w 4394200"/>
              <a:gd name="connsiteY33" fmla="*/ 2260600 h 4343400"/>
              <a:gd name="connsiteX34" fmla="*/ 4279900 w 4394200"/>
              <a:gd name="connsiteY34" fmla="*/ 2235200 h 4343400"/>
              <a:gd name="connsiteX35" fmla="*/ 3797300 w 4394200"/>
              <a:gd name="connsiteY35" fmla="*/ 1739900 h 4343400"/>
              <a:gd name="connsiteX36" fmla="*/ 3302000 w 4394200"/>
              <a:gd name="connsiteY36" fmla="*/ 1244600 h 4343400"/>
              <a:gd name="connsiteX37" fmla="*/ 2971800 w 4394200"/>
              <a:gd name="connsiteY37" fmla="*/ 889000 h 4343400"/>
              <a:gd name="connsiteX38" fmla="*/ 2387600 w 4394200"/>
              <a:gd name="connsiteY38" fmla="*/ 533400 h 4343400"/>
              <a:gd name="connsiteX39" fmla="*/ 1803400 w 4394200"/>
              <a:gd name="connsiteY39" fmla="*/ 228600 h 4343400"/>
              <a:gd name="connsiteX40" fmla="*/ 1612900 w 4394200"/>
              <a:gd name="connsiteY40" fmla="*/ 101600 h 4343400"/>
              <a:gd name="connsiteX41" fmla="*/ 1295400 w 4394200"/>
              <a:gd name="connsiteY41" fmla="*/ 12700 h 4343400"/>
              <a:gd name="connsiteX42" fmla="*/ 1181100 w 4394200"/>
              <a:gd name="connsiteY42"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94200" h="4343400">
                <a:moveTo>
                  <a:pt x="1181100" y="0"/>
                </a:moveTo>
                <a:lnTo>
                  <a:pt x="901700" y="774700"/>
                </a:lnTo>
                <a:lnTo>
                  <a:pt x="419100" y="1816100"/>
                </a:lnTo>
                <a:lnTo>
                  <a:pt x="508000" y="1854200"/>
                </a:lnTo>
                <a:lnTo>
                  <a:pt x="0" y="2717800"/>
                </a:lnTo>
                <a:lnTo>
                  <a:pt x="406400" y="3073400"/>
                </a:lnTo>
                <a:lnTo>
                  <a:pt x="774700" y="3441700"/>
                </a:lnTo>
                <a:lnTo>
                  <a:pt x="952500" y="3810000"/>
                </a:lnTo>
                <a:lnTo>
                  <a:pt x="1028700" y="3860800"/>
                </a:lnTo>
                <a:lnTo>
                  <a:pt x="1092200" y="3898900"/>
                </a:lnTo>
                <a:lnTo>
                  <a:pt x="1346200" y="4076700"/>
                </a:lnTo>
                <a:lnTo>
                  <a:pt x="1435100" y="4343400"/>
                </a:lnTo>
                <a:lnTo>
                  <a:pt x="2108200" y="3759200"/>
                </a:lnTo>
                <a:lnTo>
                  <a:pt x="2540000" y="3378200"/>
                </a:lnTo>
                <a:lnTo>
                  <a:pt x="2540000" y="3327400"/>
                </a:lnTo>
                <a:lnTo>
                  <a:pt x="2590800" y="3289300"/>
                </a:lnTo>
                <a:lnTo>
                  <a:pt x="2743200" y="3289300"/>
                </a:lnTo>
                <a:lnTo>
                  <a:pt x="3263900" y="3048000"/>
                </a:lnTo>
                <a:lnTo>
                  <a:pt x="3352800" y="2997200"/>
                </a:lnTo>
                <a:lnTo>
                  <a:pt x="3365500" y="2921000"/>
                </a:lnTo>
                <a:lnTo>
                  <a:pt x="3492500" y="2971800"/>
                </a:lnTo>
                <a:lnTo>
                  <a:pt x="3581400" y="3086100"/>
                </a:lnTo>
                <a:lnTo>
                  <a:pt x="3581400" y="3200400"/>
                </a:lnTo>
                <a:lnTo>
                  <a:pt x="3657600" y="3314700"/>
                </a:lnTo>
                <a:lnTo>
                  <a:pt x="3810000" y="3327400"/>
                </a:lnTo>
                <a:lnTo>
                  <a:pt x="3975100" y="3200400"/>
                </a:lnTo>
                <a:lnTo>
                  <a:pt x="4114800" y="3086100"/>
                </a:lnTo>
                <a:lnTo>
                  <a:pt x="4216400" y="2984500"/>
                </a:lnTo>
                <a:lnTo>
                  <a:pt x="4267200" y="2946400"/>
                </a:lnTo>
                <a:lnTo>
                  <a:pt x="4267200" y="2679700"/>
                </a:lnTo>
                <a:lnTo>
                  <a:pt x="4267200" y="2514600"/>
                </a:lnTo>
                <a:lnTo>
                  <a:pt x="4305300" y="2438400"/>
                </a:lnTo>
                <a:lnTo>
                  <a:pt x="4368800" y="2311400"/>
                </a:lnTo>
                <a:lnTo>
                  <a:pt x="4394200" y="2260600"/>
                </a:lnTo>
                <a:lnTo>
                  <a:pt x="4279900" y="2235200"/>
                </a:lnTo>
                <a:lnTo>
                  <a:pt x="3797300" y="1739900"/>
                </a:lnTo>
                <a:lnTo>
                  <a:pt x="3302000" y="1244600"/>
                </a:lnTo>
                <a:lnTo>
                  <a:pt x="2971800" y="889000"/>
                </a:lnTo>
                <a:lnTo>
                  <a:pt x="2387600" y="533400"/>
                </a:lnTo>
                <a:lnTo>
                  <a:pt x="1803400" y="228600"/>
                </a:lnTo>
                <a:lnTo>
                  <a:pt x="1612900" y="101600"/>
                </a:lnTo>
                <a:lnTo>
                  <a:pt x="1295400" y="12700"/>
                </a:lnTo>
                <a:lnTo>
                  <a:pt x="1181100" y="0"/>
                </a:lnTo>
                <a:close/>
              </a:path>
            </a:pathLst>
          </a:cu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83745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29F1FFD-1203-44B9-9E45-7AFE5CFD21D3}"/>
              </a:ext>
            </a:extLst>
          </p:cNvPr>
          <p:cNvPicPr>
            <a:picLocks noChangeAspect="1"/>
          </p:cNvPicPr>
          <p:nvPr/>
        </p:nvPicPr>
        <p:blipFill rotWithShape="1">
          <a:blip r:embed="rId2"/>
          <a:srcRect l="53198" t="20546" r="2878" b="11166"/>
          <a:stretch/>
        </p:blipFill>
        <p:spPr>
          <a:xfrm>
            <a:off x="4142943" y="1509248"/>
            <a:ext cx="5713438" cy="4994024"/>
          </a:xfrm>
          <a:prstGeom prst="rect">
            <a:avLst/>
          </a:prstGeom>
        </p:spPr>
      </p:pic>
      <p:sp>
        <p:nvSpPr>
          <p:cNvPr id="11" name="CuadroTexto 7"/>
          <p:cNvSpPr txBox="1"/>
          <p:nvPr/>
        </p:nvSpPr>
        <p:spPr>
          <a:xfrm>
            <a:off x="287383" y="985761"/>
            <a:ext cx="3883648" cy="461665"/>
          </a:xfrm>
          <a:prstGeom prst="rect">
            <a:avLst/>
          </a:prstGeom>
          <a:noFill/>
        </p:spPr>
        <p:txBody>
          <a:bodyPr wrap="square" rtlCol="0">
            <a:spAutoFit/>
          </a:bodyPr>
          <a:lstStyle/>
          <a:p>
            <a:r>
              <a:rPr lang="es-ES_tradnl" sz="2400" b="1" dirty="0">
                <a:solidFill>
                  <a:srgbClr val="C00000"/>
                </a:solidFill>
              </a:rPr>
              <a:t>PLANO DEL ASENTAMIENTO</a:t>
            </a:r>
          </a:p>
        </p:txBody>
      </p:sp>
      <p:sp>
        <p:nvSpPr>
          <p:cNvPr id="12" name="11 Rectángulo"/>
          <p:cNvSpPr/>
          <p:nvPr/>
        </p:nvSpPr>
        <p:spPr>
          <a:xfrm>
            <a:off x="294054" y="2163776"/>
            <a:ext cx="504825" cy="228600"/>
          </a:xfrm>
          <a:prstGeom prst="rect">
            <a:avLst/>
          </a:prstGeom>
          <a:noFill/>
          <a:ln w="29845">
            <a:solidFill>
              <a:srgbClr val="FF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14 Rectángulo"/>
          <p:cNvSpPr/>
          <p:nvPr/>
        </p:nvSpPr>
        <p:spPr>
          <a:xfrm>
            <a:off x="294052" y="3478254"/>
            <a:ext cx="504825" cy="228600"/>
          </a:xfrm>
          <a:prstGeom prst="rect">
            <a:avLst/>
          </a:prstGeom>
          <a:solidFill>
            <a:srgbClr val="7030A0">
              <a:alpha val="5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9" name="CuadroTexto 16"/>
          <p:cNvSpPr txBox="1"/>
          <p:nvPr/>
        </p:nvSpPr>
        <p:spPr>
          <a:xfrm>
            <a:off x="807345" y="2137898"/>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MACRO-LOTE </a:t>
            </a:r>
          </a:p>
        </p:txBody>
      </p:sp>
      <p:sp>
        <p:nvSpPr>
          <p:cNvPr id="21" name="CuadroTexto 16"/>
          <p:cNvSpPr txBox="1"/>
          <p:nvPr/>
        </p:nvSpPr>
        <p:spPr>
          <a:xfrm>
            <a:off x="781467" y="3375220"/>
            <a:ext cx="2895483" cy="1015663"/>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AREAS </a:t>
            </a:r>
            <a:r>
              <a:rPr lang="es-ES" sz="1200" b="1" dirty="0" smtClean="0">
                <a:solidFill>
                  <a:srgbClr val="80B8E0"/>
                </a:solidFill>
                <a:latin typeface="Calibri" pitchFamily="34" charset="0"/>
                <a:cs typeface="Arial" charset="0"/>
              </a:rPr>
              <a:t>A SER TRANSFERIDAS AL MUNICIPIO</a:t>
            </a:r>
          </a:p>
          <a:p>
            <a:pPr>
              <a:defRPr/>
            </a:pPr>
            <a:r>
              <a:rPr lang="es-ES" sz="1200" b="1" dirty="0" smtClean="0">
                <a:solidFill>
                  <a:srgbClr val="80B8E0"/>
                </a:solidFill>
                <a:latin typeface="Calibri" pitchFamily="34" charset="0"/>
                <a:cs typeface="Arial" charset="0"/>
              </a:rPr>
              <a:t>AREAS DE QUEBRADA ABIERTA</a:t>
            </a:r>
          </a:p>
          <a:p>
            <a:pPr>
              <a:defRPr/>
            </a:pPr>
            <a:r>
              <a:rPr lang="es-ES" sz="1200" b="1" dirty="0" smtClean="0">
                <a:solidFill>
                  <a:srgbClr val="80B8E0"/>
                </a:solidFill>
                <a:latin typeface="Calibri" pitchFamily="34" charset="0"/>
                <a:cs typeface="Arial" charset="0"/>
              </a:rPr>
              <a:t>AREA DE PROTECCION DE QUEBRADA ABIERTA</a:t>
            </a:r>
            <a:endParaRPr lang="es-ES" sz="1200" b="1" dirty="0">
              <a:solidFill>
                <a:srgbClr val="80B8E0"/>
              </a:solidFill>
              <a:latin typeface="Calibri" pitchFamily="34" charset="0"/>
              <a:cs typeface="Arial" charset="0"/>
            </a:endParaRPr>
          </a:p>
        </p:txBody>
      </p:sp>
      <p:sp>
        <p:nvSpPr>
          <p:cNvPr id="25"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sp>
        <p:nvSpPr>
          <p:cNvPr id="23" name="22 Rectángulo"/>
          <p:cNvSpPr/>
          <p:nvPr/>
        </p:nvSpPr>
        <p:spPr>
          <a:xfrm>
            <a:off x="294051" y="2557165"/>
            <a:ext cx="504825" cy="228600"/>
          </a:xfrm>
          <a:prstGeom prst="rect">
            <a:avLst/>
          </a:prstGeom>
          <a:solidFill>
            <a:schemeClr val="accent6">
              <a:alpha val="59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26" name="CuadroTexto 16"/>
          <p:cNvSpPr txBox="1"/>
          <p:nvPr/>
        </p:nvSpPr>
        <p:spPr>
          <a:xfrm>
            <a:off x="781466" y="2525381"/>
            <a:ext cx="2895483" cy="276999"/>
          </a:xfrm>
          <a:prstGeom prst="rect">
            <a:avLst/>
          </a:prstGeom>
          <a:noFill/>
        </p:spPr>
        <p:txBody>
          <a:bodyPr wrap="square" rtlCol="0">
            <a:spAutoFit/>
          </a:bodyPr>
          <a:lstStyle/>
          <a:p>
            <a:pPr>
              <a:defRPr/>
            </a:pPr>
            <a:r>
              <a:rPr lang="es-ES" sz="1200" b="1" dirty="0" smtClean="0">
                <a:solidFill>
                  <a:srgbClr val="80B8E0"/>
                </a:solidFill>
                <a:latin typeface="Calibri" pitchFamily="34" charset="0"/>
                <a:cs typeface="Arial" charset="0"/>
              </a:rPr>
              <a:t>AREAS </a:t>
            </a:r>
            <a:r>
              <a:rPr lang="es-ES" sz="1200" b="1" dirty="0" smtClean="0">
                <a:solidFill>
                  <a:srgbClr val="80B8E0"/>
                </a:solidFill>
                <a:latin typeface="Calibri" pitchFamily="34" charset="0"/>
                <a:cs typeface="Arial" charset="0"/>
              </a:rPr>
              <a:t>DE ARBORIZACION</a:t>
            </a:r>
            <a:endParaRPr lang="es-ES" sz="1200" b="1" dirty="0">
              <a:solidFill>
                <a:srgbClr val="80B8E0"/>
              </a:solidFill>
              <a:latin typeface="Calibri" pitchFamily="34" charset="0"/>
              <a:cs typeface="Arial" charset="0"/>
            </a:endParaRPr>
          </a:p>
        </p:txBody>
      </p:sp>
      <p:sp>
        <p:nvSpPr>
          <p:cNvPr id="29" name="28 Rectángulo"/>
          <p:cNvSpPr/>
          <p:nvPr/>
        </p:nvSpPr>
        <p:spPr>
          <a:xfrm>
            <a:off x="294054" y="3023348"/>
            <a:ext cx="504825" cy="228600"/>
          </a:xfrm>
          <a:prstGeom prst="rect">
            <a:avLst/>
          </a:prstGeom>
          <a:solidFill>
            <a:schemeClr val="accent2">
              <a:alpha val="61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0" name="CuadroTexto 16"/>
          <p:cNvSpPr txBox="1"/>
          <p:nvPr/>
        </p:nvSpPr>
        <p:spPr>
          <a:xfrm>
            <a:off x="781469" y="2991564"/>
            <a:ext cx="2895483" cy="276999"/>
          </a:xfrm>
          <a:prstGeom prst="rect">
            <a:avLst/>
          </a:prstGeom>
          <a:noFill/>
        </p:spPr>
        <p:txBody>
          <a:bodyPr wrap="square" rtlCol="0">
            <a:spAutoFit/>
          </a:bodyPr>
          <a:lstStyle/>
          <a:p>
            <a:pPr>
              <a:defRPr/>
            </a:pPr>
            <a:r>
              <a:rPr lang="es-ES" sz="1200" b="1" dirty="0" smtClean="0">
                <a:solidFill>
                  <a:srgbClr val="80B8E0"/>
                </a:solidFill>
                <a:latin typeface="Calibri" pitchFamily="34" charset="0"/>
                <a:cs typeface="Arial" charset="0"/>
              </a:rPr>
              <a:t>VIAS, ESCALINATAS </a:t>
            </a:r>
            <a:r>
              <a:rPr lang="es-ES" sz="1200" b="1" dirty="0">
                <a:solidFill>
                  <a:srgbClr val="80B8E0"/>
                </a:solidFill>
                <a:latin typeface="Calibri" pitchFamily="34" charset="0"/>
                <a:cs typeface="Arial" charset="0"/>
              </a:rPr>
              <a:t>Y PASAJES INTERNOS</a:t>
            </a:r>
          </a:p>
        </p:txBody>
      </p:sp>
      <p:pic>
        <p:nvPicPr>
          <p:cNvPr id="9218" name="Picture 2" descr="C:\Users\mejaram\Desktop\NOR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528" y="1196332"/>
            <a:ext cx="625833" cy="62583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sp>
        <p:nvSpPr>
          <p:cNvPr id="24" name="TextBox 19">
            <a:extLst>
              <a:ext uri="{FF2B5EF4-FFF2-40B4-BE49-F238E27FC236}">
                <a16:creationId xmlns:a16="http://schemas.microsoft.com/office/drawing/2014/main" xmlns="" id="{03C0A0A6-6861-4E0D-9A16-78C860A0ABC8}"/>
              </a:ext>
            </a:extLst>
          </p:cNvPr>
          <p:cNvSpPr txBox="1"/>
          <p:nvPr/>
        </p:nvSpPr>
        <p:spPr>
          <a:xfrm>
            <a:off x="2752607" y="6585782"/>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4">
            <a:alphaModFix/>
          </a:blip>
          <a:srcRect r="16755" b="-179016"/>
          <a:stretch/>
        </p:blipFill>
        <p:spPr>
          <a:xfrm>
            <a:off x="208527" y="6641283"/>
            <a:ext cx="8874196" cy="334937"/>
          </a:xfrm>
          <a:prstGeom prst="rect">
            <a:avLst/>
          </a:prstGeom>
          <a:noFill/>
          <a:ln>
            <a:noFill/>
          </a:ln>
        </p:spPr>
      </p:pic>
      <p:pic>
        <p:nvPicPr>
          <p:cNvPr id="28" name="Imagen 27">
            <a:extLst>
              <a:ext uri="{FF2B5EF4-FFF2-40B4-BE49-F238E27FC236}">
                <a16:creationId xmlns:a16="http://schemas.microsoft.com/office/drawing/2014/main" xmlns="" id="{D0CA5C4B-E9E1-44D9-97F8-4B85A75FB6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7" t="9819" r="17272" b="14181"/>
          <a:stretch/>
        </p:blipFill>
        <p:spPr>
          <a:xfrm>
            <a:off x="11460326" y="6037527"/>
            <a:ext cx="733516" cy="806869"/>
          </a:xfrm>
          <a:prstGeom prst="rect">
            <a:avLst/>
          </a:prstGeom>
        </p:spPr>
      </p:pic>
    </p:spTree>
    <p:extLst>
      <p:ext uri="{BB962C8B-B14F-4D97-AF65-F5344CB8AC3E}">
        <p14:creationId xmlns:p14="http://schemas.microsoft.com/office/powerpoint/2010/main" val="44467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7"/>
          <p:cNvSpPr txBox="1"/>
          <p:nvPr/>
        </p:nvSpPr>
        <p:spPr>
          <a:xfrm>
            <a:off x="415053" y="5974593"/>
            <a:ext cx="3472324" cy="461665"/>
          </a:xfrm>
          <a:prstGeom prst="rect">
            <a:avLst/>
          </a:prstGeom>
          <a:noFill/>
        </p:spPr>
        <p:txBody>
          <a:bodyPr wrap="square" rtlCol="0">
            <a:spAutoFit/>
          </a:bodyPr>
          <a:lstStyle/>
          <a:p>
            <a:r>
              <a:rPr lang="es-ES_tradnl" sz="2400" b="1" dirty="0" smtClean="0">
                <a:solidFill>
                  <a:srgbClr val="C00000"/>
                </a:solidFill>
              </a:rPr>
              <a:t>LOTES </a:t>
            </a:r>
            <a:r>
              <a:rPr lang="es-ES_tradnl" sz="2400" b="1" dirty="0">
                <a:solidFill>
                  <a:srgbClr val="C00000"/>
                </a:solidFill>
              </a:rPr>
              <a:t>POR EXCEPCIÓN</a:t>
            </a:r>
          </a:p>
        </p:txBody>
      </p:sp>
      <p:graphicFrame>
        <p:nvGraphicFramePr>
          <p:cNvPr id="23" name="Tabla 9"/>
          <p:cNvGraphicFramePr>
            <a:graphicFrameLocks noGrp="1"/>
          </p:cNvGraphicFramePr>
          <p:nvPr>
            <p:extLst>
              <p:ext uri="{D42A27DB-BD31-4B8C-83A1-F6EECF244321}">
                <p14:modId xmlns:p14="http://schemas.microsoft.com/office/powerpoint/2010/main" val="3460829642"/>
              </p:ext>
            </p:extLst>
          </p:nvPr>
        </p:nvGraphicFramePr>
        <p:xfrm>
          <a:off x="1226273" y="4358924"/>
          <a:ext cx="1441450" cy="597408"/>
        </p:xfrm>
        <a:graphic>
          <a:graphicData uri="http://schemas.openxmlformats.org/drawingml/2006/table">
            <a:tbl>
              <a:tblPr firstRow="1" bandRow="1">
                <a:tableStyleId>{5C22544A-7EE6-4342-B048-85BDC9FD1C3A}</a:tableStyleId>
              </a:tblPr>
              <a:tblGrid>
                <a:gridCol w="595719">
                  <a:extLst>
                    <a:ext uri="{9D8B030D-6E8A-4147-A177-3AD203B41FA5}">
                      <a16:colId xmlns:a16="http://schemas.microsoft.com/office/drawing/2014/main" xmlns="" val="20000"/>
                    </a:ext>
                  </a:extLst>
                </a:gridCol>
                <a:gridCol w="845731">
                  <a:extLst>
                    <a:ext uri="{9D8B030D-6E8A-4147-A177-3AD203B41FA5}">
                      <a16:colId xmlns:a16="http://schemas.microsoft.com/office/drawing/2014/main" xmlns="" val="20001"/>
                    </a:ext>
                  </a:extLst>
                </a:gridCol>
              </a:tblGrid>
              <a:tr h="116957">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800" u="none" strike="noStrike" kern="1200" cap="none" normalizeH="0" baseline="0" dirty="0" smtClean="0">
                          <a:ln>
                            <a:noFill/>
                          </a:ln>
                          <a:solidFill>
                            <a:schemeClr val="tx1"/>
                          </a:solidFill>
                          <a:effectLst/>
                          <a:latin typeface="+mn-lt"/>
                          <a:ea typeface="+mn-ea"/>
                          <a:cs typeface="+mn-cs"/>
                        </a:rPr>
                        <a:t>LEYENDA - </a:t>
                      </a:r>
                      <a:r>
                        <a:rPr lang="es-ES" sz="800" dirty="0" smtClean="0">
                          <a:solidFill>
                            <a:schemeClr val="tx1"/>
                          </a:solidFill>
                          <a:effectLst/>
                        </a:rPr>
                        <a:t>D3 (D203-80) </a:t>
                      </a:r>
                      <a:endParaRPr kumimoji="0" lang="es-EC" sz="800" u="none" strike="noStrike" kern="1200" cap="none" normalizeH="0" baseline="0" dirty="0">
                        <a:ln>
                          <a:noFill/>
                        </a:ln>
                        <a:solidFill>
                          <a:schemeClr val="tx1"/>
                        </a:solidFill>
                        <a:effectLst/>
                        <a:latin typeface="+mn-lt"/>
                        <a:ea typeface="+mn-ea"/>
                        <a:cs typeface="+mn-cs"/>
                      </a:endParaRP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000" b="1" u="none" strike="noStrike" kern="1200" cap="none" normalizeH="0" baseline="0" dirty="0" smtClean="0">
                          <a:ln>
                            <a:noFill/>
                          </a:ln>
                          <a:solidFill>
                            <a:schemeClr val="tx1"/>
                          </a:solidFill>
                          <a:effectLst/>
                          <a:latin typeface="+mn-lt"/>
                          <a:ea typeface="+mn-ea"/>
                          <a:cs typeface="+mn-cs"/>
                        </a:rPr>
                        <a:t>43</a:t>
                      </a:r>
                      <a:endParaRPr kumimoji="0" lang="es-EC" sz="2000" b="1" u="none" strike="noStrike" kern="1200" cap="none" normalizeH="0" baseline="0" dirty="0">
                        <a:ln>
                          <a:noFill/>
                        </a:ln>
                        <a:solidFill>
                          <a:schemeClr val="tx1"/>
                        </a:solidFill>
                        <a:effectLst/>
                        <a:latin typeface="+mn-lt"/>
                        <a:ea typeface="+mn-ea"/>
                        <a:cs typeface="+mn-cs"/>
                      </a:endParaRP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xmlns="" val="10001"/>
                  </a:ext>
                </a:extLst>
              </a:tr>
            </a:tbl>
          </a:graphicData>
        </a:graphic>
      </p:graphicFrame>
      <p:sp>
        <p:nvSpPr>
          <p:cNvPr id="13"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sp>
        <p:nvSpPr>
          <p:cNvPr id="15" name="CuadroTexto 14"/>
          <p:cNvSpPr txBox="1"/>
          <p:nvPr/>
        </p:nvSpPr>
        <p:spPr>
          <a:xfrm>
            <a:off x="769257" y="24045"/>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sp>
        <p:nvSpPr>
          <p:cNvPr id="16"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2">
            <a:alphaModFix/>
          </a:blip>
          <a:srcRect r="16755" b="-179016"/>
          <a:stretch/>
        </p:blipFill>
        <p:spPr>
          <a:xfrm>
            <a:off x="415053" y="6523063"/>
            <a:ext cx="8874196" cy="334937"/>
          </a:xfrm>
          <a:prstGeom prst="rect">
            <a:avLst/>
          </a:prstGeom>
          <a:noFill/>
          <a:ln>
            <a:noFill/>
          </a:ln>
        </p:spPr>
      </p:pic>
      <p:pic>
        <p:nvPicPr>
          <p:cNvPr id="20" name="Imagen 19">
            <a:extLst>
              <a:ext uri="{FF2B5EF4-FFF2-40B4-BE49-F238E27FC236}">
                <a16:creationId xmlns:a16="http://schemas.microsoft.com/office/drawing/2014/main" xmlns="" id="{D0CA5C4B-E9E1-44D9-97F8-4B85A75FB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711795195"/>
              </p:ext>
            </p:extLst>
          </p:nvPr>
        </p:nvGraphicFramePr>
        <p:xfrm>
          <a:off x="534187" y="871788"/>
          <a:ext cx="3234055" cy="3257550"/>
        </p:xfrm>
        <a:graphic>
          <a:graphicData uri="http://schemas.openxmlformats.org/drawingml/2006/table">
            <a:tbl>
              <a:tblPr firstRow="1" firstCol="1" bandRow="1">
                <a:tableStyleId>{5C22544A-7EE6-4342-B048-85BDC9FD1C3A}</a:tableStyleId>
              </a:tblPr>
              <a:tblGrid>
                <a:gridCol w="304800"/>
                <a:gridCol w="850900"/>
                <a:gridCol w="258445"/>
                <a:gridCol w="745490"/>
                <a:gridCol w="258445"/>
                <a:gridCol w="815975"/>
              </a:tblGrid>
              <a:tr h="200025">
                <a:tc gridSpan="6">
                  <a:txBody>
                    <a:bodyPr/>
                    <a:lstStyle/>
                    <a:p>
                      <a:pPr algn="ctr">
                        <a:lnSpc>
                          <a:spcPct val="115000"/>
                        </a:lnSpc>
                        <a:spcAft>
                          <a:spcPts val="0"/>
                        </a:spcAft>
                      </a:pPr>
                      <a:r>
                        <a:rPr lang="es-ES" sz="1000">
                          <a:effectLst/>
                        </a:rPr>
                        <a:t>Zonificación D3 (D203-80) – Lotes por excepción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just">
                        <a:lnSpc>
                          <a:spcPct val="115000"/>
                        </a:lnSpc>
                        <a:spcAft>
                          <a:spcPts val="0"/>
                        </a:spcAft>
                      </a:pPr>
                      <a:r>
                        <a:rPr lang="es-EC" sz="800">
                          <a:effectLst/>
                        </a:rPr>
                        <a:t>Nº</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AREA TOTAL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Nº</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AREA TOTAL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Nº</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AREA TOTAL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192,44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46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196,46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182,54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199,81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48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194,91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191,37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192,17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50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196,60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197,65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188,89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52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189,83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192,94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174,82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53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187,96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192,60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174,02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58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199,69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197,06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19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198,64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199,51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183,98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182,94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182,89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81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185,38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183,07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199,87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85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190,10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24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195,87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190,17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86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188,67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198,31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189,07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189,84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188,89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68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191,70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92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187,39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36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193,44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190,61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182,28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37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189,73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199,82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es-EC" sz="800">
                          <a:effectLst/>
                        </a:rPr>
                        <a:t>44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179,99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72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800">
                          <a:effectLst/>
                        </a:rPr>
                        <a:t>175,45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C" sz="8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72233395"/>
              </p:ext>
            </p:extLst>
          </p:nvPr>
        </p:nvGraphicFramePr>
        <p:xfrm>
          <a:off x="4155364" y="871788"/>
          <a:ext cx="6220136" cy="5528552"/>
        </p:xfrm>
        <a:graphic>
          <a:graphicData uri="http://schemas.openxmlformats.org/drawingml/2006/table">
            <a:tbl>
              <a:tblPr firstRow="1" firstCol="1" bandRow="1">
                <a:tableStyleId>{5C22544A-7EE6-4342-B048-85BDC9FD1C3A}</a:tableStyleId>
              </a:tblPr>
              <a:tblGrid>
                <a:gridCol w="443971"/>
                <a:gridCol w="443971"/>
                <a:gridCol w="444728"/>
                <a:gridCol w="443971"/>
                <a:gridCol w="444728"/>
                <a:gridCol w="443971"/>
                <a:gridCol w="444728"/>
                <a:gridCol w="443971"/>
                <a:gridCol w="443971"/>
                <a:gridCol w="444728"/>
                <a:gridCol w="443971"/>
                <a:gridCol w="444728"/>
                <a:gridCol w="443971"/>
                <a:gridCol w="444728"/>
              </a:tblGrid>
              <a:tr h="122757">
                <a:tc gridSpan="14">
                  <a:txBody>
                    <a:bodyPr/>
                    <a:lstStyle/>
                    <a:p>
                      <a:pPr marL="0" algn="ctr" defTabSz="914400" rtl="0" eaLnBrk="1" latinLnBrk="0" hangingPunct="1">
                        <a:lnSpc>
                          <a:spcPct val="115000"/>
                        </a:lnSpc>
                        <a:spcAft>
                          <a:spcPts val="0"/>
                        </a:spcAft>
                      </a:pPr>
                      <a:r>
                        <a:rPr lang="es-ES" sz="500" kern="1200" dirty="0">
                          <a:solidFill>
                            <a:schemeClr val="dk1"/>
                          </a:solidFill>
                          <a:effectLst/>
                          <a:latin typeface="+mn-lt"/>
                          <a:ea typeface="+mn-ea"/>
                          <a:cs typeface="+mn-cs"/>
                        </a:rPr>
                        <a:t>Zonificación A7(A50002-1) – Lotes por excepción</a:t>
                      </a:r>
                      <a:endParaRPr lang="es-EC" sz="500" kern="1200" dirty="0">
                        <a:solidFill>
                          <a:schemeClr val="dk1"/>
                        </a:solidFill>
                        <a:effectLst/>
                        <a:latin typeface="+mn-lt"/>
                        <a:ea typeface="+mn-ea"/>
                        <a:cs typeface="+mn-cs"/>
                      </a:endParaRPr>
                    </a:p>
                  </a:txBody>
                  <a:tcPr marL="13437" marR="1343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084">
                <a:tc>
                  <a:txBody>
                    <a:bodyPr/>
                    <a:lstStyle/>
                    <a:p>
                      <a:pPr algn="ctr">
                        <a:lnSpc>
                          <a:spcPct val="115000"/>
                        </a:lnSpc>
                        <a:spcAft>
                          <a:spcPts val="0"/>
                        </a:spcAft>
                      </a:pPr>
                      <a:r>
                        <a:rPr lang="es-EC" sz="500" kern="1200">
                          <a:solidFill>
                            <a:schemeClr val="dk1"/>
                          </a:solidFill>
                          <a:effectLst/>
                          <a:latin typeface="+mn-lt"/>
                          <a:ea typeface="+mn-ea"/>
                          <a:cs typeface="+mn-cs"/>
                        </a:rPr>
                        <a:t>Nº</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AREA TOTAL</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Nº</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AREA TOTAL</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Nº</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AREA TOTAL</a:t>
                      </a:r>
                    </a:p>
                  </a:txBody>
                  <a:tcPr marL="13437" marR="13437" marT="0" marB="0" anchor="ctr"/>
                </a:tc>
                <a:tc>
                  <a:txBody>
                    <a:bodyPr/>
                    <a:lstStyle/>
                    <a:p>
                      <a:pPr algn="ctr">
                        <a:lnSpc>
                          <a:spcPct val="115000"/>
                        </a:lnSpc>
                        <a:spcAft>
                          <a:spcPts val="0"/>
                        </a:spcAft>
                      </a:pPr>
                      <a:r>
                        <a:rPr lang="es-EC" sz="500" dirty="0">
                          <a:effectLst/>
                        </a:rPr>
                        <a:t>Nº</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AREA TOTAL</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Nº</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AREA TOTAL</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Nº</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AREA TOTAL</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Nº</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AREA TOTAL</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algn="ctr">
                        <a:lnSpc>
                          <a:spcPct val="115000"/>
                        </a:lnSpc>
                        <a:spcAft>
                          <a:spcPts val="0"/>
                        </a:spcAft>
                      </a:pPr>
                      <a:r>
                        <a:rPr lang="es-EC" sz="500" kern="1200">
                          <a:solidFill>
                            <a:schemeClr val="dk1"/>
                          </a:solidFill>
                          <a:effectLst/>
                          <a:latin typeface="+mn-lt"/>
                          <a:ea typeface="+mn-ea"/>
                          <a:cs typeface="+mn-cs"/>
                        </a:rPr>
                        <a:t>94</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223,11</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127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192,48</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160</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266,32</a:t>
                      </a:r>
                    </a:p>
                  </a:txBody>
                  <a:tcPr marL="13437" marR="13437" marT="0" marB="0" anchor="ctr"/>
                </a:tc>
                <a:tc>
                  <a:txBody>
                    <a:bodyPr/>
                    <a:lstStyle/>
                    <a:p>
                      <a:pPr algn="ctr">
                        <a:lnSpc>
                          <a:spcPct val="115000"/>
                        </a:lnSpc>
                        <a:spcAft>
                          <a:spcPts val="0"/>
                        </a:spcAft>
                      </a:pPr>
                      <a:r>
                        <a:rPr lang="es-EC" sz="500" dirty="0">
                          <a:effectLst/>
                        </a:rPr>
                        <a:t>193</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260,78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299,14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252,27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255,31</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98969">
                <a:tc>
                  <a:txBody>
                    <a:bodyPr/>
                    <a:lstStyle/>
                    <a:p>
                      <a:pPr algn="ctr">
                        <a:lnSpc>
                          <a:spcPct val="115000"/>
                        </a:lnSpc>
                        <a:spcAft>
                          <a:spcPts val="0"/>
                        </a:spcAft>
                      </a:pPr>
                      <a:r>
                        <a:rPr lang="es-EC" sz="500" kern="1200">
                          <a:solidFill>
                            <a:schemeClr val="dk1"/>
                          </a:solidFill>
                          <a:effectLst/>
                          <a:latin typeface="+mn-lt"/>
                          <a:ea typeface="+mn-ea"/>
                          <a:cs typeface="+mn-cs"/>
                        </a:rPr>
                        <a:t>95</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274,44</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128</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187,37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 </a:t>
                      </a:r>
                    </a:p>
                    <a:p>
                      <a:pPr algn="ctr">
                        <a:lnSpc>
                          <a:spcPct val="115000"/>
                        </a:lnSpc>
                        <a:spcAft>
                          <a:spcPts val="0"/>
                        </a:spcAft>
                      </a:pPr>
                      <a:r>
                        <a:rPr lang="es-EC" sz="500" kern="1200">
                          <a:solidFill>
                            <a:schemeClr val="dk1"/>
                          </a:solidFill>
                          <a:effectLst/>
                          <a:latin typeface="+mn-lt"/>
                          <a:ea typeface="+mn-ea"/>
                          <a:cs typeface="+mn-cs"/>
                        </a:rPr>
                        <a:t> </a:t>
                      </a:r>
                    </a:p>
                    <a:p>
                      <a:pPr algn="ctr">
                        <a:lnSpc>
                          <a:spcPct val="115000"/>
                        </a:lnSpc>
                        <a:spcAft>
                          <a:spcPts val="0"/>
                        </a:spcAft>
                      </a:pPr>
                      <a:r>
                        <a:rPr lang="es-EC" sz="500" kern="1200">
                          <a:solidFill>
                            <a:schemeClr val="dk1"/>
                          </a:solidFill>
                          <a:effectLst/>
                          <a:latin typeface="+mn-lt"/>
                          <a:ea typeface="+mn-ea"/>
                          <a:cs typeface="+mn-cs"/>
                        </a:rPr>
                        <a:t>161</a:t>
                      </a:r>
                    </a:p>
                    <a:p>
                      <a:pPr algn="ctr">
                        <a:lnSpc>
                          <a:spcPct val="115000"/>
                        </a:lnSpc>
                        <a:spcAft>
                          <a:spcPts val="0"/>
                        </a:spcAft>
                      </a:pPr>
                      <a:r>
                        <a:rPr lang="es-EC" sz="500" kern="1200">
                          <a:solidFill>
                            <a:schemeClr val="dk1"/>
                          </a:solidFill>
                          <a:effectLst/>
                          <a:latin typeface="+mn-lt"/>
                          <a:ea typeface="+mn-ea"/>
                          <a:cs typeface="+mn-cs"/>
                        </a:rPr>
                        <a:t> </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207,82</a:t>
                      </a:r>
                    </a:p>
                  </a:txBody>
                  <a:tcPr marL="13437" marR="13437" marT="0" marB="0" anchor="ctr"/>
                </a:tc>
                <a:tc>
                  <a:txBody>
                    <a:bodyPr/>
                    <a:lstStyle/>
                    <a:p>
                      <a:pPr algn="ctr">
                        <a:lnSpc>
                          <a:spcPct val="115000"/>
                        </a:lnSpc>
                        <a:spcAft>
                          <a:spcPts val="0"/>
                        </a:spcAft>
                      </a:pPr>
                      <a:r>
                        <a:rPr lang="es-EC" sz="500" dirty="0">
                          <a:effectLst/>
                        </a:rPr>
                        <a:t>194</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262,84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254,58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237,46</a:t>
                      </a:r>
                    </a:p>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250,06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algn="ctr">
                        <a:lnSpc>
                          <a:spcPct val="115000"/>
                        </a:lnSpc>
                        <a:spcAft>
                          <a:spcPts val="0"/>
                        </a:spcAft>
                      </a:pPr>
                      <a:r>
                        <a:rPr lang="es-EC" sz="500" kern="1200">
                          <a:solidFill>
                            <a:schemeClr val="dk1"/>
                          </a:solidFill>
                          <a:effectLst/>
                          <a:latin typeface="+mn-lt"/>
                          <a:ea typeface="+mn-ea"/>
                          <a:cs typeface="+mn-cs"/>
                        </a:rPr>
                        <a:t>96</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197,47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129</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193,77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 </a:t>
                      </a:r>
                    </a:p>
                    <a:p>
                      <a:pPr algn="ctr">
                        <a:lnSpc>
                          <a:spcPct val="115000"/>
                        </a:lnSpc>
                        <a:spcAft>
                          <a:spcPts val="0"/>
                        </a:spcAft>
                      </a:pPr>
                      <a:r>
                        <a:rPr lang="es-EC" sz="500" kern="1200">
                          <a:solidFill>
                            <a:schemeClr val="dk1"/>
                          </a:solidFill>
                          <a:effectLst/>
                          <a:latin typeface="+mn-lt"/>
                          <a:ea typeface="+mn-ea"/>
                          <a:cs typeface="+mn-cs"/>
                        </a:rPr>
                        <a:t>162</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291,32</a:t>
                      </a:r>
                    </a:p>
                  </a:txBody>
                  <a:tcPr marL="13437" marR="13437" marT="0" marB="0" anchor="ctr"/>
                </a:tc>
                <a:tc>
                  <a:txBody>
                    <a:bodyPr/>
                    <a:lstStyle/>
                    <a:p>
                      <a:pPr algn="ctr">
                        <a:lnSpc>
                          <a:spcPct val="115000"/>
                        </a:lnSpc>
                        <a:spcAft>
                          <a:spcPts val="0"/>
                        </a:spcAft>
                      </a:pPr>
                      <a:r>
                        <a:rPr lang="es-EC" sz="500" dirty="0">
                          <a:effectLst/>
                        </a:rPr>
                        <a:t>195</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345,28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279,99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253,40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255,85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algn="ctr">
                        <a:lnSpc>
                          <a:spcPct val="115000"/>
                        </a:lnSpc>
                        <a:spcAft>
                          <a:spcPts val="0"/>
                        </a:spcAft>
                      </a:pPr>
                      <a:r>
                        <a:rPr lang="es-EC" sz="500" kern="1200">
                          <a:solidFill>
                            <a:schemeClr val="dk1"/>
                          </a:solidFill>
                          <a:effectLst/>
                          <a:latin typeface="+mn-lt"/>
                          <a:ea typeface="+mn-ea"/>
                          <a:cs typeface="+mn-cs"/>
                        </a:rPr>
                        <a:t>97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191,74</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130</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187,43</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 </a:t>
                      </a:r>
                    </a:p>
                    <a:p>
                      <a:pPr algn="ctr">
                        <a:lnSpc>
                          <a:spcPct val="115000"/>
                        </a:lnSpc>
                        <a:spcAft>
                          <a:spcPts val="0"/>
                        </a:spcAft>
                      </a:pPr>
                      <a:r>
                        <a:rPr lang="es-EC" sz="500" kern="1200">
                          <a:solidFill>
                            <a:schemeClr val="dk1"/>
                          </a:solidFill>
                          <a:effectLst/>
                          <a:latin typeface="+mn-lt"/>
                          <a:ea typeface="+mn-ea"/>
                          <a:cs typeface="+mn-cs"/>
                        </a:rPr>
                        <a:t>163</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258,27</a:t>
                      </a:r>
                    </a:p>
                  </a:txBody>
                  <a:tcPr marL="13437" marR="13437" marT="0" marB="0" anchor="ctr"/>
                </a:tc>
                <a:tc>
                  <a:txBody>
                    <a:bodyPr/>
                    <a:lstStyle/>
                    <a:p>
                      <a:pPr algn="ctr">
                        <a:lnSpc>
                          <a:spcPct val="115000"/>
                        </a:lnSpc>
                        <a:spcAft>
                          <a:spcPts val="0"/>
                        </a:spcAft>
                      </a:pPr>
                      <a:r>
                        <a:rPr lang="es-EC" sz="500" dirty="0">
                          <a:effectLst/>
                        </a:rPr>
                        <a:t>196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309,85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390,00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243,11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250,06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algn="ctr">
                        <a:lnSpc>
                          <a:spcPct val="115000"/>
                        </a:lnSpc>
                        <a:spcAft>
                          <a:spcPts val="0"/>
                        </a:spcAft>
                      </a:pPr>
                      <a:r>
                        <a:rPr lang="es-EC" sz="500" kern="1200">
                          <a:solidFill>
                            <a:schemeClr val="dk1"/>
                          </a:solidFill>
                          <a:effectLst/>
                          <a:latin typeface="+mn-lt"/>
                          <a:ea typeface="+mn-ea"/>
                          <a:cs typeface="+mn-cs"/>
                        </a:rPr>
                        <a:t>98</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198,17</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131</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192,79</a:t>
                      </a:r>
                    </a:p>
                  </a:txBody>
                  <a:tcPr marL="13437" marR="13437" marT="0" marB="0" anchor="ctr"/>
                </a:tc>
                <a:tc>
                  <a:txBody>
                    <a:bodyPr/>
                    <a:lstStyle/>
                    <a:p>
                      <a:pPr algn="ctr">
                        <a:lnSpc>
                          <a:spcPct val="115000"/>
                        </a:lnSpc>
                        <a:spcAft>
                          <a:spcPts val="0"/>
                        </a:spcAft>
                      </a:pPr>
                      <a:r>
                        <a:rPr lang="es-EC" sz="500" kern="1200">
                          <a:solidFill>
                            <a:schemeClr val="dk1"/>
                          </a:solidFill>
                          <a:effectLst/>
                          <a:latin typeface="+mn-lt"/>
                          <a:ea typeface="+mn-ea"/>
                          <a:cs typeface="+mn-cs"/>
                        </a:rPr>
                        <a:t> </a:t>
                      </a:r>
                    </a:p>
                    <a:p>
                      <a:pPr algn="ctr">
                        <a:lnSpc>
                          <a:spcPct val="115000"/>
                        </a:lnSpc>
                        <a:spcAft>
                          <a:spcPts val="0"/>
                        </a:spcAft>
                      </a:pPr>
                      <a:r>
                        <a:rPr lang="es-EC" sz="500" kern="1200">
                          <a:solidFill>
                            <a:schemeClr val="dk1"/>
                          </a:solidFill>
                          <a:effectLst/>
                          <a:latin typeface="+mn-lt"/>
                          <a:ea typeface="+mn-ea"/>
                          <a:cs typeface="+mn-cs"/>
                        </a:rPr>
                        <a:t>164</a:t>
                      </a:r>
                    </a:p>
                  </a:txBody>
                  <a:tcPr marL="13437" marR="13437" marT="0" marB="0" anchor="ctr"/>
                </a:tc>
                <a:tc>
                  <a:txBody>
                    <a:bodyPr/>
                    <a:lstStyle/>
                    <a:p>
                      <a:pPr algn="ctr">
                        <a:lnSpc>
                          <a:spcPct val="115000"/>
                        </a:lnSpc>
                        <a:spcAft>
                          <a:spcPts val="0"/>
                        </a:spcAft>
                      </a:pPr>
                      <a:r>
                        <a:rPr lang="es-EC" sz="500" kern="1200" dirty="0">
                          <a:solidFill>
                            <a:schemeClr val="dk1"/>
                          </a:solidFill>
                          <a:effectLst/>
                          <a:latin typeface="+mn-lt"/>
                          <a:ea typeface="+mn-ea"/>
                          <a:cs typeface="+mn-cs"/>
                        </a:rPr>
                        <a:t>200,50</a:t>
                      </a:r>
                    </a:p>
                  </a:txBody>
                  <a:tcPr marL="13437" marR="13437" marT="0" marB="0" anchor="ctr"/>
                </a:tc>
                <a:tc>
                  <a:txBody>
                    <a:bodyPr/>
                    <a:lstStyle/>
                    <a:p>
                      <a:pPr algn="ctr">
                        <a:lnSpc>
                          <a:spcPct val="115000"/>
                        </a:lnSpc>
                        <a:spcAft>
                          <a:spcPts val="0"/>
                        </a:spcAft>
                      </a:pPr>
                      <a:r>
                        <a:rPr lang="es-EC" sz="500">
                          <a:effectLst/>
                        </a:rPr>
                        <a:t>197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316,00</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280,91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254,52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256,40</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99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194,31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189,26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165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191,98</a:t>
                      </a:r>
                    </a:p>
                  </a:txBody>
                  <a:tcPr marL="13437" marR="13437" marT="0" marB="0" anchor="ctr"/>
                </a:tc>
                <a:tc>
                  <a:txBody>
                    <a:bodyPr/>
                    <a:lstStyle/>
                    <a:p>
                      <a:pPr algn="ctr">
                        <a:lnSpc>
                          <a:spcPct val="115000"/>
                        </a:lnSpc>
                        <a:spcAft>
                          <a:spcPts val="0"/>
                        </a:spcAft>
                      </a:pPr>
                      <a:r>
                        <a:rPr lang="es-EC" sz="500" dirty="0">
                          <a:effectLst/>
                        </a:rPr>
                        <a:t>198</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342,66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286,39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242,54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250,06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197,03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246,72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166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318,35</a:t>
                      </a:r>
                    </a:p>
                  </a:txBody>
                  <a:tcPr marL="13437" marR="13437" marT="0" marB="0" anchor="ctr"/>
                </a:tc>
                <a:tc>
                  <a:txBody>
                    <a:bodyPr/>
                    <a:lstStyle/>
                    <a:p>
                      <a:pPr algn="ctr">
                        <a:lnSpc>
                          <a:spcPct val="115000"/>
                        </a:lnSpc>
                        <a:spcAft>
                          <a:spcPts val="0"/>
                        </a:spcAft>
                      </a:pPr>
                      <a:r>
                        <a:rPr lang="es-EC" sz="500">
                          <a:effectLst/>
                        </a:rPr>
                        <a:t>199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272,56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263,53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254,72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372.03</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197,81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428,31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167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187,96</a:t>
                      </a:r>
                    </a:p>
                  </a:txBody>
                  <a:tcPr marL="13437" marR="13437" marT="0" marB="0" anchor="ctr"/>
                </a:tc>
                <a:tc>
                  <a:txBody>
                    <a:bodyPr/>
                    <a:lstStyle/>
                    <a:p>
                      <a:pPr algn="ctr">
                        <a:lnSpc>
                          <a:spcPct val="115000"/>
                        </a:lnSpc>
                        <a:spcAft>
                          <a:spcPts val="0"/>
                        </a:spcAft>
                      </a:pPr>
                      <a:r>
                        <a:rPr lang="es-EC" sz="500">
                          <a:effectLst/>
                        </a:rPr>
                        <a:t>200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246,75</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373,95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242,59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250,06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199,91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247,87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168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199,84</a:t>
                      </a:r>
                    </a:p>
                  </a:txBody>
                  <a:tcPr marL="13437" marR="13437" marT="0" marB="0" anchor="ctr"/>
                </a:tc>
                <a:tc>
                  <a:txBody>
                    <a:bodyPr/>
                    <a:lstStyle/>
                    <a:p>
                      <a:pPr algn="ctr">
                        <a:lnSpc>
                          <a:spcPct val="115000"/>
                        </a:lnSpc>
                        <a:spcAft>
                          <a:spcPts val="0"/>
                        </a:spcAft>
                      </a:pPr>
                      <a:r>
                        <a:rPr lang="es-EC" sz="500">
                          <a:effectLst/>
                        </a:rPr>
                        <a:t>201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239,22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234</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283,76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252,19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250,06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194,78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269,08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169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202,19</a:t>
                      </a:r>
                    </a:p>
                  </a:txBody>
                  <a:tcPr marL="13437" marR="13437" marT="0" marB="0" anchor="ctr"/>
                </a:tc>
                <a:tc>
                  <a:txBody>
                    <a:bodyPr/>
                    <a:lstStyle/>
                    <a:p>
                      <a:pPr algn="ctr">
                        <a:lnSpc>
                          <a:spcPct val="115000"/>
                        </a:lnSpc>
                        <a:spcAft>
                          <a:spcPts val="0"/>
                        </a:spcAft>
                      </a:pPr>
                      <a:r>
                        <a:rPr lang="es-EC" sz="500">
                          <a:effectLst/>
                        </a:rPr>
                        <a:t>202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234,89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235</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276,60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245,66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210,96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200,75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199,00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197,20</a:t>
                      </a:r>
                    </a:p>
                  </a:txBody>
                  <a:tcPr marL="13437" marR="13437" marT="0" marB="0" anchor="ctr"/>
                </a:tc>
                <a:tc>
                  <a:txBody>
                    <a:bodyPr/>
                    <a:lstStyle/>
                    <a:p>
                      <a:pPr algn="ctr">
                        <a:lnSpc>
                          <a:spcPct val="115000"/>
                        </a:lnSpc>
                        <a:spcAft>
                          <a:spcPts val="0"/>
                        </a:spcAft>
                      </a:pPr>
                      <a:r>
                        <a:rPr lang="es-EC" sz="500">
                          <a:effectLst/>
                        </a:rPr>
                        <a:t>203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234,26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293,67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255,68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218.43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193,74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197,85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200,84</a:t>
                      </a:r>
                    </a:p>
                  </a:txBody>
                  <a:tcPr marL="13437" marR="13437" marT="0" marB="0" anchor="ctr"/>
                </a:tc>
                <a:tc>
                  <a:txBody>
                    <a:bodyPr/>
                    <a:lstStyle/>
                    <a:p>
                      <a:pPr algn="ctr">
                        <a:lnSpc>
                          <a:spcPct val="115000"/>
                        </a:lnSpc>
                        <a:spcAft>
                          <a:spcPts val="0"/>
                        </a:spcAft>
                      </a:pPr>
                      <a:r>
                        <a:rPr lang="es-EC" sz="500">
                          <a:effectLst/>
                        </a:rPr>
                        <a:t>204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216,13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237</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227,97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243,08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218.43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204,59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139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215,54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382,59</a:t>
                      </a:r>
                    </a:p>
                  </a:txBody>
                  <a:tcPr marL="13437" marR="13437" marT="0" marB="0" anchor="ctr"/>
                </a:tc>
                <a:tc>
                  <a:txBody>
                    <a:bodyPr/>
                    <a:lstStyle/>
                    <a:p>
                      <a:pPr algn="ctr">
                        <a:lnSpc>
                          <a:spcPct val="115000"/>
                        </a:lnSpc>
                        <a:spcAft>
                          <a:spcPts val="0"/>
                        </a:spcAft>
                      </a:pPr>
                      <a:r>
                        <a:rPr lang="es-EC" sz="500">
                          <a:effectLst/>
                        </a:rPr>
                        <a:t>205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298,07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299,93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258,23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216,37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195,24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196,62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222,84</a:t>
                      </a:r>
                    </a:p>
                  </a:txBody>
                  <a:tcPr marL="13437" marR="13437" marT="0" marB="0" anchor="ctr"/>
                </a:tc>
                <a:tc>
                  <a:txBody>
                    <a:bodyPr/>
                    <a:lstStyle/>
                    <a:p>
                      <a:pPr algn="ctr">
                        <a:lnSpc>
                          <a:spcPct val="115000"/>
                        </a:lnSpc>
                        <a:spcAft>
                          <a:spcPts val="0"/>
                        </a:spcAft>
                      </a:pPr>
                      <a:r>
                        <a:rPr lang="es-EC" sz="500">
                          <a:effectLst/>
                        </a:rPr>
                        <a:t>206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235,99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400,23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243,93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200,83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195,39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2,65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227,99</a:t>
                      </a:r>
                    </a:p>
                  </a:txBody>
                  <a:tcPr marL="13437" marR="13437" marT="0" marB="0" anchor="ctr"/>
                </a:tc>
                <a:tc>
                  <a:txBody>
                    <a:bodyPr/>
                    <a:lstStyle/>
                    <a:p>
                      <a:pPr algn="ctr">
                        <a:lnSpc>
                          <a:spcPct val="115000"/>
                        </a:lnSpc>
                        <a:spcAft>
                          <a:spcPts val="0"/>
                        </a:spcAft>
                      </a:pPr>
                      <a:r>
                        <a:rPr lang="es-EC" sz="500">
                          <a:effectLst/>
                        </a:rPr>
                        <a:t>207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233,99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366,19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253,39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217,47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109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309,58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203,13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226,31</a:t>
                      </a:r>
                    </a:p>
                  </a:txBody>
                  <a:tcPr marL="13437" marR="13437" marT="0" marB="0" anchor="ctr"/>
                </a:tc>
                <a:tc>
                  <a:txBody>
                    <a:bodyPr/>
                    <a:lstStyle/>
                    <a:p>
                      <a:pPr algn="ctr">
                        <a:lnSpc>
                          <a:spcPct val="115000"/>
                        </a:lnSpc>
                        <a:spcAft>
                          <a:spcPts val="0"/>
                        </a:spcAft>
                      </a:pPr>
                      <a:r>
                        <a:rPr lang="es-EC" sz="500">
                          <a:effectLst/>
                        </a:rPr>
                        <a:t>208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258,86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298,44</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244,26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229,36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191,44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216,69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253,31</a:t>
                      </a:r>
                    </a:p>
                  </a:txBody>
                  <a:tcPr marL="13437" marR="13437" marT="0" marB="0" anchor="ctr"/>
                </a:tc>
                <a:tc>
                  <a:txBody>
                    <a:bodyPr/>
                    <a:lstStyle/>
                    <a:p>
                      <a:pPr algn="ctr">
                        <a:lnSpc>
                          <a:spcPct val="115000"/>
                        </a:lnSpc>
                        <a:spcAft>
                          <a:spcPts val="0"/>
                        </a:spcAft>
                      </a:pPr>
                      <a:r>
                        <a:rPr lang="es-EC" sz="500">
                          <a:effectLst/>
                        </a:rPr>
                        <a:t>209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234,67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231,91</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256,23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200,00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255,74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181,27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282,24</a:t>
                      </a:r>
                    </a:p>
                  </a:txBody>
                  <a:tcPr marL="13437" marR="13437" marT="0" marB="0" anchor="ctr"/>
                </a:tc>
                <a:tc>
                  <a:txBody>
                    <a:bodyPr/>
                    <a:lstStyle/>
                    <a:p>
                      <a:pPr algn="ctr">
                        <a:lnSpc>
                          <a:spcPct val="115000"/>
                        </a:lnSpc>
                        <a:spcAft>
                          <a:spcPts val="0"/>
                        </a:spcAft>
                      </a:pPr>
                      <a:r>
                        <a:rPr lang="es-EC" sz="500">
                          <a:effectLst/>
                        </a:rPr>
                        <a:t>210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251,58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268,40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244,50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309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200,00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186,69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219,48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258,21</a:t>
                      </a:r>
                    </a:p>
                  </a:txBody>
                  <a:tcPr marL="13437" marR="13437" marT="0" marB="0" anchor="ctr"/>
                </a:tc>
                <a:tc>
                  <a:txBody>
                    <a:bodyPr/>
                    <a:lstStyle/>
                    <a:p>
                      <a:pPr algn="ctr">
                        <a:lnSpc>
                          <a:spcPct val="115000"/>
                        </a:lnSpc>
                        <a:spcAft>
                          <a:spcPts val="0"/>
                        </a:spcAft>
                      </a:pPr>
                      <a:r>
                        <a:rPr lang="es-EC" sz="500">
                          <a:effectLst/>
                        </a:rPr>
                        <a:t>211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232,22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396,32</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256,60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224,40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196,48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203,96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292,61</a:t>
                      </a:r>
                    </a:p>
                  </a:txBody>
                  <a:tcPr marL="13437" marR="13437" marT="0" marB="0" anchor="ctr"/>
                </a:tc>
                <a:tc>
                  <a:txBody>
                    <a:bodyPr/>
                    <a:lstStyle/>
                    <a:p>
                      <a:pPr algn="ctr">
                        <a:lnSpc>
                          <a:spcPct val="115000"/>
                        </a:lnSpc>
                        <a:spcAft>
                          <a:spcPts val="0"/>
                        </a:spcAft>
                      </a:pPr>
                      <a:r>
                        <a:rPr lang="es-EC" sz="500">
                          <a:effectLst/>
                        </a:rPr>
                        <a:t>212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278,88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492,86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244,76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200,00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227,39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223,34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256,00</a:t>
                      </a:r>
                    </a:p>
                  </a:txBody>
                  <a:tcPr marL="13437" marR="13437" marT="0" marB="0" anchor="ctr"/>
                </a:tc>
                <a:tc>
                  <a:txBody>
                    <a:bodyPr/>
                    <a:lstStyle/>
                    <a:p>
                      <a:pPr algn="ctr">
                        <a:lnSpc>
                          <a:spcPct val="115000"/>
                        </a:lnSpc>
                        <a:spcAft>
                          <a:spcPts val="0"/>
                        </a:spcAft>
                      </a:pPr>
                      <a:r>
                        <a:rPr lang="es-EC" sz="500">
                          <a:effectLst/>
                        </a:rPr>
                        <a:t>213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234,82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252,95</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256,62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210,00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192,49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196,07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295,69</a:t>
                      </a:r>
                    </a:p>
                  </a:txBody>
                  <a:tcPr marL="13437" marR="13437" marT="0" marB="0" anchor="ctr"/>
                </a:tc>
                <a:tc>
                  <a:txBody>
                    <a:bodyPr/>
                    <a:lstStyle/>
                    <a:p>
                      <a:pPr algn="ctr">
                        <a:lnSpc>
                          <a:spcPct val="115000"/>
                        </a:lnSpc>
                        <a:spcAft>
                          <a:spcPts val="0"/>
                        </a:spcAft>
                      </a:pPr>
                      <a:r>
                        <a:rPr lang="es-EC" sz="500">
                          <a:effectLst/>
                        </a:rPr>
                        <a:t>214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253,80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253,30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244,89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400,00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180,04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149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225,70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253,82</a:t>
                      </a:r>
                    </a:p>
                  </a:txBody>
                  <a:tcPr marL="13437" marR="13437" marT="0" marB="0" anchor="ctr"/>
                </a:tc>
                <a:tc>
                  <a:txBody>
                    <a:bodyPr/>
                    <a:lstStyle/>
                    <a:p>
                      <a:pPr algn="ctr">
                        <a:lnSpc>
                          <a:spcPct val="115000"/>
                        </a:lnSpc>
                        <a:spcAft>
                          <a:spcPts val="0"/>
                        </a:spcAft>
                      </a:pPr>
                      <a:r>
                        <a:rPr lang="es-EC" sz="500">
                          <a:effectLst/>
                        </a:rPr>
                        <a:t>215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241,61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241,91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281</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263,78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193,77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196,56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294,34</a:t>
                      </a:r>
                    </a:p>
                  </a:txBody>
                  <a:tcPr marL="13437" marR="13437" marT="0" marB="0" anchor="ctr"/>
                </a:tc>
                <a:tc>
                  <a:txBody>
                    <a:bodyPr/>
                    <a:lstStyle/>
                    <a:p>
                      <a:pPr algn="ctr">
                        <a:lnSpc>
                          <a:spcPct val="115000"/>
                        </a:lnSpc>
                        <a:spcAft>
                          <a:spcPts val="0"/>
                        </a:spcAft>
                      </a:pPr>
                      <a:r>
                        <a:rPr lang="es-EC" sz="500">
                          <a:effectLst/>
                        </a:rPr>
                        <a:t>216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257,02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397,64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229,38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178,99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235,36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 </a:t>
                      </a:r>
                    </a:p>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251,63</a:t>
                      </a:r>
                    </a:p>
                  </a:txBody>
                  <a:tcPr marL="13437" marR="13437" marT="0" marB="0" anchor="ctr"/>
                </a:tc>
                <a:tc>
                  <a:txBody>
                    <a:bodyPr/>
                    <a:lstStyle/>
                    <a:p>
                      <a:pPr algn="ctr">
                        <a:lnSpc>
                          <a:spcPct val="115000"/>
                        </a:lnSpc>
                        <a:spcAft>
                          <a:spcPts val="0"/>
                        </a:spcAft>
                      </a:pPr>
                      <a:r>
                        <a:rPr lang="es-EC" sz="500">
                          <a:effectLst/>
                        </a:rPr>
                        <a:t>217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236,39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285,77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283</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257,35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119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192,69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196,90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 </a:t>
                      </a:r>
                    </a:p>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269,85</a:t>
                      </a:r>
                    </a:p>
                  </a:txBody>
                  <a:tcPr marL="13437" marR="13437" marT="0" marB="0" anchor="ctr"/>
                </a:tc>
                <a:tc>
                  <a:txBody>
                    <a:bodyPr/>
                    <a:lstStyle/>
                    <a:p>
                      <a:pPr algn="ctr">
                        <a:lnSpc>
                          <a:spcPct val="115000"/>
                        </a:lnSpc>
                        <a:spcAft>
                          <a:spcPts val="0"/>
                        </a:spcAft>
                      </a:pPr>
                      <a:r>
                        <a:rPr lang="es-EC" sz="500">
                          <a:effectLst/>
                        </a:rPr>
                        <a:t>218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252,82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235,72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284</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245,59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299,50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180,96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237,84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254,28</a:t>
                      </a:r>
                    </a:p>
                  </a:txBody>
                  <a:tcPr marL="13437" marR="13437" marT="0" marB="0" anchor="ctr"/>
                </a:tc>
                <a:tc>
                  <a:txBody>
                    <a:bodyPr/>
                    <a:lstStyle/>
                    <a:p>
                      <a:pPr algn="ctr">
                        <a:lnSpc>
                          <a:spcPct val="115000"/>
                        </a:lnSpc>
                        <a:spcAft>
                          <a:spcPts val="0"/>
                        </a:spcAft>
                      </a:pPr>
                      <a:r>
                        <a:rPr lang="es-EC" sz="500">
                          <a:effectLst/>
                        </a:rPr>
                        <a:t>219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250,54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314,15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257,62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194,19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197,02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268,80</a:t>
                      </a:r>
                    </a:p>
                  </a:txBody>
                  <a:tcPr marL="13437" marR="13437" marT="0" marB="0" anchor="ctr"/>
                </a:tc>
                <a:tc>
                  <a:txBody>
                    <a:bodyPr/>
                    <a:lstStyle/>
                    <a:p>
                      <a:pPr algn="ctr">
                        <a:lnSpc>
                          <a:spcPct val="115000"/>
                        </a:lnSpc>
                        <a:spcAft>
                          <a:spcPts val="0"/>
                        </a:spcAft>
                      </a:pPr>
                      <a:r>
                        <a:rPr lang="es-EC" sz="500">
                          <a:effectLst/>
                        </a:rPr>
                        <a:t>220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255,90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247,20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286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245,85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180,25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252,31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257,32</a:t>
                      </a:r>
                    </a:p>
                  </a:txBody>
                  <a:tcPr marL="13437" marR="13437" marT="0" marB="0" anchor="ctr"/>
                </a:tc>
                <a:tc>
                  <a:txBody>
                    <a:bodyPr/>
                    <a:lstStyle/>
                    <a:p>
                      <a:pPr algn="ctr">
                        <a:lnSpc>
                          <a:spcPct val="115000"/>
                        </a:lnSpc>
                        <a:spcAft>
                          <a:spcPts val="0"/>
                        </a:spcAft>
                      </a:pPr>
                      <a:r>
                        <a:rPr lang="es-EC" sz="500">
                          <a:effectLst/>
                        </a:rPr>
                        <a:t>221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289,09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248,32</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254,36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123</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193,70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266,55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254,68</a:t>
                      </a:r>
                    </a:p>
                  </a:txBody>
                  <a:tcPr marL="13437" marR="13437" marT="0" marB="0" anchor="ctr"/>
                </a:tc>
                <a:tc>
                  <a:txBody>
                    <a:bodyPr/>
                    <a:lstStyle/>
                    <a:p>
                      <a:pPr algn="ctr">
                        <a:lnSpc>
                          <a:spcPct val="115000"/>
                        </a:lnSpc>
                        <a:spcAft>
                          <a:spcPts val="0"/>
                        </a:spcAft>
                      </a:pPr>
                      <a:r>
                        <a:rPr lang="es-EC" sz="500" dirty="0">
                          <a:effectLst/>
                        </a:rPr>
                        <a:t>222</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256,41</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272,08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246,14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185,92</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223,44</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190</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253,39</a:t>
                      </a:r>
                    </a:p>
                  </a:txBody>
                  <a:tcPr marL="13437" marR="13437" marT="0" marB="0" anchor="ctr"/>
                </a:tc>
                <a:tc>
                  <a:txBody>
                    <a:bodyPr/>
                    <a:lstStyle/>
                    <a:p>
                      <a:pPr algn="ctr">
                        <a:lnSpc>
                          <a:spcPct val="115000"/>
                        </a:lnSpc>
                        <a:spcAft>
                          <a:spcPts val="0"/>
                        </a:spcAft>
                      </a:pPr>
                      <a:r>
                        <a:rPr lang="es-EC" sz="500">
                          <a:effectLst/>
                        </a:rPr>
                        <a:t>223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256,53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256</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249,60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255,35</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125</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192,71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274,91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191</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257,38</a:t>
                      </a:r>
                    </a:p>
                  </a:txBody>
                  <a:tcPr marL="13437" marR="13437" marT="0" marB="0" anchor="ctr"/>
                </a:tc>
                <a:tc>
                  <a:txBody>
                    <a:bodyPr/>
                    <a:lstStyle/>
                    <a:p>
                      <a:pPr algn="ctr">
                        <a:lnSpc>
                          <a:spcPct val="115000"/>
                        </a:lnSpc>
                        <a:spcAft>
                          <a:spcPts val="0"/>
                        </a:spcAft>
                      </a:pPr>
                      <a:r>
                        <a:rPr lang="es-EC" sz="500">
                          <a:effectLst/>
                        </a:rPr>
                        <a:t>224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288,19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257</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251,13</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290</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235,92</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 </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r h="150287">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126</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185,38</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159</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227,07</a:t>
                      </a:r>
                    </a:p>
                  </a:txBody>
                  <a:tcPr marL="13437" marR="13437" marT="0" marB="0" anchor="ctr"/>
                </a:tc>
                <a:tc>
                  <a:txBody>
                    <a:bodyPr/>
                    <a:lstStyle/>
                    <a:p>
                      <a:pPr marL="0" algn="ctr" defTabSz="914400" rtl="0" eaLnBrk="1" latinLnBrk="0" hangingPunct="1">
                        <a:lnSpc>
                          <a:spcPct val="115000"/>
                        </a:lnSpc>
                        <a:spcAft>
                          <a:spcPts val="0"/>
                        </a:spcAft>
                      </a:pPr>
                      <a:r>
                        <a:rPr lang="es-EC" sz="500" kern="1200">
                          <a:solidFill>
                            <a:schemeClr val="dk1"/>
                          </a:solidFill>
                          <a:effectLst/>
                          <a:latin typeface="+mn-lt"/>
                          <a:ea typeface="+mn-ea"/>
                          <a:cs typeface="+mn-cs"/>
                        </a:rPr>
                        <a:t>192</a:t>
                      </a:r>
                    </a:p>
                  </a:txBody>
                  <a:tcPr marL="13437" marR="13437" marT="0" marB="0" anchor="ctr"/>
                </a:tc>
                <a:tc>
                  <a:txBody>
                    <a:bodyPr/>
                    <a:lstStyle/>
                    <a:p>
                      <a:pPr marL="0" algn="ctr" defTabSz="914400" rtl="0" eaLnBrk="1" latinLnBrk="0" hangingPunct="1">
                        <a:lnSpc>
                          <a:spcPct val="115000"/>
                        </a:lnSpc>
                        <a:spcAft>
                          <a:spcPts val="0"/>
                        </a:spcAft>
                      </a:pPr>
                      <a:r>
                        <a:rPr lang="es-EC" sz="500" kern="1200" dirty="0">
                          <a:solidFill>
                            <a:schemeClr val="dk1"/>
                          </a:solidFill>
                          <a:effectLst/>
                          <a:latin typeface="+mn-lt"/>
                          <a:ea typeface="+mn-ea"/>
                          <a:cs typeface="+mn-cs"/>
                        </a:rPr>
                        <a:t>258,71</a:t>
                      </a:r>
                    </a:p>
                  </a:txBody>
                  <a:tcPr marL="13437" marR="13437" marT="0" marB="0" anchor="ctr"/>
                </a:tc>
                <a:tc>
                  <a:txBody>
                    <a:bodyPr/>
                    <a:lstStyle/>
                    <a:p>
                      <a:pPr algn="ctr">
                        <a:lnSpc>
                          <a:spcPct val="115000"/>
                        </a:lnSpc>
                        <a:spcAft>
                          <a:spcPts val="0"/>
                        </a:spcAft>
                      </a:pPr>
                      <a:r>
                        <a:rPr lang="es-EC" sz="500">
                          <a:effectLst/>
                        </a:rPr>
                        <a:t>225</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430,44</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258</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a:effectLst/>
                        </a:rPr>
                        <a:t>285,79</a:t>
                      </a:r>
                      <a:endParaRPr lang="es-EC"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291</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253,16</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 </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c>
                  <a:txBody>
                    <a:bodyPr/>
                    <a:lstStyle/>
                    <a:p>
                      <a:pPr algn="ctr">
                        <a:lnSpc>
                          <a:spcPct val="115000"/>
                        </a:lnSpc>
                        <a:spcAft>
                          <a:spcPts val="0"/>
                        </a:spcAft>
                      </a:pPr>
                      <a:r>
                        <a:rPr lang="es-EC" sz="500" dirty="0">
                          <a:effectLst/>
                        </a:rPr>
                        <a:t> </a:t>
                      </a:r>
                      <a:endParaRPr lang="es-EC"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437" marR="13437" marT="0" marB="0" anchor="ctr"/>
                </a:tc>
              </a:tr>
            </a:tbl>
          </a:graphicData>
        </a:graphic>
      </p:graphicFrame>
      <p:graphicFrame>
        <p:nvGraphicFramePr>
          <p:cNvPr id="14" name="Tabla 9"/>
          <p:cNvGraphicFramePr>
            <a:graphicFrameLocks noGrp="1"/>
          </p:cNvGraphicFramePr>
          <p:nvPr>
            <p:extLst>
              <p:ext uri="{D42A27DB-BD31-4B8C-83A1-F6EECF244321}">
                <p14:modId xmlns:p14="http://schemas.microsoft.com/office/powerpoint/2010/main" val="3133528048"/>
              </p:ext>
            </p:extLst>
          </p:nvPr>
        </p:nvGraphicFramePr>
        <p:xfrm>
          <a:off x="10513292" y="875041"/>
          <a:ext cx="1441450" cy="597408"/>
        </p:xfrm>
        <a:graphic>
          <a:graphicData uri="http://schemas.openxmlformats.org/drawingml/2006/table">
            <a:tbl>
              <a:tblPr firstRow="1" bandRow="1">
                <a:tableStyleId>{5C22544A-7EE6-4342-B048-85BDC9FD1C3A}</a:tableStyleId>
              </a:tblPr>
              <a:tblGrid>
                <a:gridCol w="595719">
                  <a:extLst>
                    <a:ext uri="{9D8B030D-6E8A-4147-A177-3AD203B41FA5}">
                      <a16:colId xmlns:a16="http://schemas.microsoft.com/office/drawing/2014/main" xmlns="" val="20000"/>
                    </a:ext>
                  </a:extLst>
                </a:gridCol>
                <a:gridCol w="845731">
                  <a:extLst>
                    <a:ext uri="{9D8B030D-6E8A-4147-A177-3AD203B41FA5}">
                      <a16:colId xmlns:a16="http://schemas.microsoft.com/office/drawing/2014/main" xmlns="" val="20001"/>
                    </a:ext>
                  </a:extLst>
                </a:gridCol>
              </a:tblGrid>
              <a:tr h="116957">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800" u="none" strike="noStrike" kern="1200" cap="none" normalizeH="0" baseline="0" dirty="0" smtClean="0">
                          <a:ln>
                            <a:noFill/>
                          </a:ln>
                          <a:solidFill>
                            <a:schemeClr val="tx1"/>
                          </a:solidFill>
                          <a:effectLst/>
                          <a:latin typeface="+mn-lt"/>
                          <a:ea typeface="+mn-ea"/>
                          <a:cs typeface="+mn-cs"/>
                        </a:rPr>
                        <a:t>LEYENDA - </a:t>
                      </a:r>
                      <a:r>
                        <a:rPr kumimoji="0" lang="es-ES" sz="800" b="1" u="none" strike="noStrike" kern="1200" cap="none" normalizeH="0" baseline="0" dirty="0" smtClean="0">
                          <a:ln>
                            <a:noFill/>
                          </a:ln>
                          <a:solidFill>
                            <a:schemeClr val="tx1"/>
                          </a:solidFill>
                          <a:effectLst/>
                          <a:latin typeface="+mn-lt"/>
                          <a:ea typeface="+mn-ea"/>
                          <a:cs typeface="+mn-cs"/>
                        </a:rPr>
                        <a:t>A7(A50002-1) </a:t>
                      </a:r>
                      <a:endParaRPr kumimoji="0" lang="es-EC" sz="800" b="1" u="none" strike="noStrike" kern="1200" cap="none" normalizeH="0" baseline="0" dirty="0">
                        <a:ln>
                          <a:noFill/>
                        </a:ln>
                        <a:solidFill>
                          <a:schemeClr val="tx1"/>
                        </a:solidFill>
                        <a:effectLst/>
                        <a:latin typeface="+mn-lt"/>
                        <a:ea typeface="+mn-ea"/>
                        <a:cs typeface="+mn-cs"/>
                      </a:endParaRP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000" b="1" u="none" strike="noStrike" kern="1200" cap="none" normalizeH="0" baseline="0" dirty="0" smtClean="0">
                          <a:ln>
                            <a:noFill/>
                          </a:ln>
                          <a:solidFill>
                            <a:schemeClr val="tx1"/>
                          </a:solidFill>
                          <a:effectLst/>
                          <a:latin typeface="+mn-lt"/>
                          <a:ea typeface="+mn-ea"/>
                          <a:cs typeface="+mn-cs"/>
                        </a:rPr>
                        <a:t>224</a:t>
                      </a:r>
                      <a:endParaRPr kumimoji="0" lang="es-EC" sz="2000" b="1" u="none" strike="noStrike" kern="1200" cap="none" normalizeH="0" baseline="0" dirty="0">
                        <a:ln>
                          <a:noFill/>
                        </a:ln>
                        <a:solidFill>
                          <a:schemeClr val="tx1"/>
                        </a:solidFill>
                        <a:effectLst/>
                        <a:latin typeface="+mn-lt"/>
                        <a:ea typeface="+mn-ea"/>
                        <a:cs typeface="+mn-cs"/>
                      </a:endParaRP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8730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CALDERÓN</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CALDERÓN</a:t>
            </a:r>
          </a:p>
        </p:txBody>
      </p:sp>
      <p:sp>
        <p:nvSpPr>
          <p:cNvPr id="5" name="CuadroTexto 4"/>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PRO-MEJORAS “LOS EUCALIPTOS DE CALDERÓN”</a:t>
            </a:r>
          </a:p>
        </p:txBody>
      </p:sp>
      <p:sp>
        <p:nvSpPr>
          <p:cNvPr id="6"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9" name="CuadroTexto 7"/>
          <p:cNvSpPr txBox="1"/>
          <p:nvPr/>
        </p:nvSpPr>
        <p:spPr>
          <a:xfrm>
            <a:off x="75805" y="1056579"/>
            <a:ext cx="10341555" cy="400110"/>
          </a:xfrm>
          <a:prstGeom prst="rect">
            <a:avLst/>
          </a:prstGeom>
          <a:noFill/>
        </p:spPr>
        <p:txBody>
          <a:bodyPr wrap="square" rtlCol="0">
            <a:spAutoFit/>
          </a:bodyPr>
          <a:lstStyle/>
          <a:p>
            <a:r>
              <a:rPr lang="es-ES_tradnl" sz="2000" b="1" dirty="0">
                <a:solidFill>
                  <a:srgbClr val="C00000"/>
                </a:solidFill>
              </a:rPr>
              <a:t>PLAN METROPOLITANO DE ORDENAMIENTO TERRITORIAL/ </a:t>
            </a:r>
            <a:r>
              <a:rPr lang="es-ES_tradnl" sz="2000" b="1" dirty="0" smtClean="0">
                <a:solidFill>
                  <a:srgbClr val="C00000"/>
                </a:solidFill>
              </a:rPr>
              <a:t>PMDOT</a:t>
            </a:r>
            <a:endParaRPr lang="es-ES_tradnl" sz="2000" b="1" dirty="0">
              <a:solidFill>
                <a:srgbClr val="C00000"/>
              </a:solidFill>
            </a:endParaRPr>
          </a:p>
        </p:txBody>
      </p:sp>
      <p:graphicFrame>
        <p:nvGraphicFramePr>
          <p:cNvPr id="10" name="Objeto 9">
            <a:extLst>
              <a:ext uri="{FF2B5EF4-FFF2-40B4-BE49-F238E27FC236}">
                <a16:creationId xmlns="" xmlns:a16="http://schemas.microsoft.com/office/drawing/2014/main" id="{633B411E-9F93-4403-9E91-F39AC0EBD879}"/>
              </a:ext>
            </a:extLst>
          </p:cNvPr>
          <p:cNvGraphicFramePr>
            <a:graphicFrameLocks noChangeAspect="1"/>
          </p:cNvGraphicFramePr>
          <p:nvPr>
            <p:extLst>
              <p:ext uri="{D42A27DB-BD31-4B8C-83A1-F6EECF244321}">
                <p14:modId xmlns:p14="http://schemas.microsoft.com/office/powerpoint/2010/main" val="2645334509"/>
              </p:ext>
            </p:extLst>
          </p:nvPr>
        </p:nvGraphicFramePr>
        <p:xfrm>
          <a:off x="3611183" y="5448996"/>
          <a:ext cx="2314575" cy="704850"/>
        </p:xfrm>
        <a:graphic>
          <a:graphicData uri="http://schemas.openxmlformats.org/presentationml/2006/ole">
            <mc:AlternateContent xmlns:mc="http://schemas.openxmlformats.org/markup-compatibility/2006">
              <mc:Choice xmlns:v="urn:schemas-microsoft-com:vml" Requires="v">
                <p:oleObj spid="_x0000_s1070" name="Imagen de mapa de bits" r:id="rId5" imgW="5544324" imgH="1638529" progId="Paint.Picture">
                  <p:embed/>
                </p:oleObj>
              </mc:Choice>
              <mc:Fallback>
                <p:oleObj name="Imagen de mapa de bits" r:id="rId5" imgW="5544324" imgH="16385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183" y="5448996"/>
                        <a:ext cx="23145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Imagen 10"/>
          <p:cNvPicPr/>
          <p:nvPr/>
        </p:nvPicPr>
        <p:blipFill rotWithShape="1">
          <a:blip r:embed="rId7"/>
          <a:srcRect l="13846" t="10831" r="23184" b="5173"/>
          <a:stretch/>
        </p:blipFill>
        <p:spPr bwMode="auto">
          <a:xfrm>
            <a:off x="591641" y="1483677"/>
            <a:ext cx="4666615" cy="3890645"/>
          </a:xfrm>
          <a:prstGeom prst="rect">
            <a:avLst/>
          </a:prstGeom>
          <a:ln>
            <a:noFill/>
          </a:ln>
          <a:extLst>
            <a:ext uri="{53640926-AAD7-44D8-BBD7-CCE9431645EC}">
              <a14:shadowObscured xmlns:a14="http://schemas.microsoft.com/office/drawing/2010/main"/>
            </a:ext>
          </a:extLst>
        </p:spPr>
      </p:pic>
      <p:sp>
        <p:nvSpPr>
          <p:cNvPr id="12" name="Forma libre 11"/>
          <p:cNvSpPr/>
          <p:nvPr/>
        </p:nvSpPr>
        <p:spPr>
          <a:xfrm>
            <a:off x="2603500" y="3365500"/>
            <a:ext cx="863600" cy="838200"/>
          </a:xfrm>
          <a:custGeom>
            <a:avLst/>
            <a:gdLst>
              <a:gd name="connsiteX0" fmla="*/ 723900 w 863600"/>
              <a:gd name="connsiteY0" fmla="*/ 88900 h 838200"/>
              <a:gd name="connsiteX1" fmla="*/ 635000 w 863600"/>
              <a:gd name="connsiteY1" fmla="*/ 317500 h 838200"/>
              <a:gd name="connsiteX2" fmla="*/ 685800 w 863600"/>
              <a:gd name="connsiteY2" fmla="*/ 444500 h 838200"/>
              <a:gd name="connsiteX3" fmla="*/ 863600 w 863600"/>
              <a:gd name="connsiteY3" fmla="*/ 533400 h 838200"/>
              <a:gd name="connsiteX4" fmla="*/ 457200 w 863600"/>
              <a:gd name="connsiteY4" fmla="*/ 838200 h 838200"/>
              <a:gd name="connsiteX5" fmla="*/ 228600 w 863600"/>
              <a:gd name="connsiteY5" fmla="*/ 609600 h 838200"/>
              <a:gd name="connsiteX6" fmla="*/ 203200 w 863600"/>
              <a:gd name="connsiteY6" fmla="*/ 571500 h 838200"/>
              <a:gd name="connsiteX7" fmla="*/ 0 w 863600"/>
              <a:gd name="connsiteY7" fmla="*/ 457200 h 838200"/>
              <a:gd name="connsiteX8" fmla="*/ 203200 w 863600"/>
              <a:gd name="connsiteY8" fmla="*/ 76200 h 838200"/>
              <a:gd name="connsiteX9" fmla="*/ 406400 w 863600"/>
              <a:gd name="connsiteY9" fmla="*/ 165100 h 838200"/>
              <a:gd name="connsiteX10" fmla="*/ 495300 w 863600"/>
              <a:gd name="connsiteY10" fmla="*/ 12700 h 838200"/>
              <a:gd name="connsiteX11" fmla="*/ 495300 w 863600"/>
              <a:gd name="connsiteY11" fmla="*/ 0 h 838200"/>
              <a:gd name="connsiteX12" fmla="*/ 723900 w 863600"/>
              <a:gd name="connsiteY12" fmla="*/ 889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3600" h="838200">
                <a:moveTo>
                  <a:pt x="723900" y="88900"/>
                </a:moveTo>
                <a:lnTo>
                  <a:pt x="635000" y="317500"/>
                </a:lnTo>
                <a:lnTo>
                  <a:pt x="685800" y="444500"/>
                </a:lnTo>
                <a:lnTo>
                  <a:pt x="863600" y="533400"/>
                </a:lnTo>
                <a:lnTo>
                  <a:pt x="457200" y="838200"/>
                </a:lnTo>
                <a:lnTo>
                  <a:pt x="228600" y="609600"/>
                </a:lnTo>
                <a:lnTo>
                  <a:pt x="203200" y="571500"/>
                </a:lnTo>
                <a:lnTo>
                  <a:pt x="0" y="457200"/>
                </a:lnTo>
                <a:lnTo>
                  <a:pt x="203200" y="76200"/>
                </a:lnTo>
                <a:lnTo>
                  <a:pt x="406400" y="165100"/>
                </a:lnTo>
                <a:lnTo>
                  <a:pt x="495300" y="12700"/>
                </a:lnTo>
                <a:lnTo>
                  <a:pt x="495300" y="0"/>
                </a:lnTo>
                <a:lnTo>
                  <a:pt x="723900" y="889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a:extLst>
              <a:ext uri="{FF2B5EF4-FFF2-40B4-BE49-F238E27FC236}">
                <a16:creationId xmlns:a16="http://schemas.microsoft.com/office/drawing/2014/main" xmlns="" id="{429F1FFD-1203-44B9-9E45-7AFE5CFD21D3}"/>
              </a:ext>
            </a:extLst>
          </p:cNvPr>
          <p:cNvPicPr>
            <a:picLocks noChangeAspect="1"/>
          </p:cNvPicPr>
          <p:nvPr/>
        </p:nvPicPr>
        <p:blipFill rotWithShape="1">
          <a:blip r:embed="rId8"/>
          <a:srcRect l="53198" t="20546" r="2878" b="11166"/>
          <a:stretch/>
        </p:blipFill>
        <p:spPr>
          <a:xfrm>
            <a:off x="6503870" y="1427377"/>
            <a:ext cx="5078530" cy="4439061"/>
          </a:xfrm>
          <a:prstGeom prst="rect">
            <a:avLst/>
          </a:prstGeom>
        </p:spPr>
      </p:pic>
    </p:spTree>
    <p:extLst>
      <p:ext uri="{BB962C8B-B14F-4D97-AF65-F5344CB8AC3E}">
        <p14:creationId xmlns:p14="http://schemas.microsoft.com/office/powerpoint/2010/main" val="3432654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6557</TotalTime>
  <Words>1705</Words>
  <Application>Microsoft Office PowerPoint</Application>
  <PresentationFormat>Panorámica</PresentationFormat>
  <Paragraphs>754</Paragraphs>
  <Slides>8</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7" baseType="lpstr">
      <vt:lpstr>Arial</vt:lpstr>
      <vt:lpstr>Bambino-Bold</vt:lpstr>
      <vt:lpstr>Calibri</vt:lpstr>
      <vt:lpstr>Calibri Light</vt:lpstr>
      <vt:lpstr>Century Gothic</vt:lpstr>
      <vt:lpstr>Prequel Demo</vt:lpstr>
      <vt:lpstr>Times New Roman</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Nancy Gabriela Armas Portilla</cp:lastModifiedBy>
  <cp:revision>561</cp:revision>
  <cp:lastPrinted>2022-11-17T16:57:45Z</cp:lastPrinted>
  <dcterms:created xsi:type="dcterms:W3CDTF">2019-05-28T19:57:24Z</dcterms:created>
  <dcterms:modified xsi:type="dcterms:W3CDTF">2023-05-03T18:35:19Z</dcterms:modified>
</cp:coreProperties>
</file>