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B3B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18" autoAdjust="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BBCB2-06FA-4496-A0B9-D283B7F8AAD0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B1CCC-51A1-465A-9D3F-B339FD582CD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1363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869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CB-F293-40BB-BE0A-504B7245DCE8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A35-89B4-482F-AD48-D101474877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876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CB-F293-40BB-BE0A-504B7245DCE8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A35-89B4-482F-AD48-D101474877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1018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CB-F293-40BB-BE0A-504B7245DCE8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A35-89B4-482F-AD48-D101474877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1185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65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CB-F293-40BB-BE0A-504B7245DCE8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A35-89B4-482F-AD48-D101474877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447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CB-F293-40BB-BE0A-504B7245DCE8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A35-89B4-482F-AD48-D101474877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12163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CB-F293-40BB-BE0A-504B7245DCE8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A35-89B4-482F-AD48-D101474877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13265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CB-F293-40BB-BE0A-504B7245DCE8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A35-89B4-482F-AD48-D101474877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511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CB-F293-40BB-BE0A-504B7245DCE8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A35-89B4-482F-AD48-D101474877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067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CB-F293-40BB-BE0A-504B7245DCE8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A35-89B4-482F-AD48-D101474877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972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CB-F293-40BB-BE0A-504B7245DCE8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A35-89B4-482F-AD48-D101474877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37437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DCB-F293-40BB-BE0A-504B7245DCE8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A35-89B4-482F-AD48-D101474877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52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A8DCB-F293-40BB-BE0A-504B7245DCE8}" type="datetimeFigureOut">
              <a:rPr lang="es-EC" smtClean="0"/>
              <a:t>27/10/2022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C7A35-89B4-482F-AD48-D1014748779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7532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930" y="602063"/>
            <a:ext cx="5656496" cy="5653874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B84E50E-2C36-4F46-8078-BFFE140F8822}"/>
              </a:ext>
            </a:extLst>
          </p:cNvPr>
          <p:cNvSpPr txBox="1"/>
          <p:nvPr/>
        </p:nvSpPr>
        <p:spPr>
          <a:xfrm>
            <a:off x="6458080" y="1947513"/>
            <a:ext cx="534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85D20-43C9-47CB-BC22-0F37089A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1</a:t>
            </a:fld>
            <a:endParaRPr lang="en-US" dirty="0"/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55" name="Google Shape;92;p1">
              <a:extLst>
                <a:ext uri="{FF2B5EF4-FFF2-40B4-BE49-F238E27FC236}">
                  <a16:creationId xmlns:a16="http://schemas.microsoft.com/office/drawing/2014/main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56" name="TextBox 19">
                <a:extLst>
                  <a:ext uri="{FF2B5EF4-FFF2-40B4-BE49-F238E27FC236}">
                    <a16:creationId xmlns:a16="http://schemas.microsoft.com/office/drawing/2014/main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51" name="Imagen 5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pic>
        <p:nvPicPr>
          <p:cNvPr id="60" name="Marcador de posición de imagen 59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4939217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641764" y="1597965"/>
            <a:ext cx="90431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COMITÉ PRO MEJORAS DEL BARRIO “ESMERALDAS” </a:t>
            </a:r>
            <a:endParaRPr lang="es-EC" sz="4000" b="1" dirty="0">
              <a:solidFill>
                <a:srgbClr val="0070C0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8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1983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801461" y="18022"/>
            <a:ext cx="8796937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BARRIO COMITÉ PRO MEJORAS DEL BARRIO “ESMERALDAS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56781" y="52367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COMITÉ DEL PUEBLO</a:t>
            </a:r>
          </a:p>
        </p:txBody>
      </p:sp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012077"/>
              </p:ext>
            </p:extLst>
          </p:nvPr>
        </p:nvGraphicFramePr>
        <p:xfrm>
          <a:off x="6397948" y="5269050"/>
          <a:ext cx="2814075" cy="118896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941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3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666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050">
                <a:tc>
                  <a:txBody>
                    <a:bodyPr/>
                    <a:lstStyle/>
                    <a:p>
                      <a:pPr algn="l"/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280143" y="756594"/>
            <a:ext cx="8866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INFORMACIÓN DEL ASENTAMIENTO:</a:t>
            </a:r>
            <a:endParaRPr lang="es-ES_tradnl" sz="1200" b="1" dirty="0">
              <a:solidFill>
                <a:srgbClr val="C00000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930567"/>
              </p:ext>
            </p:extLst>
          </p:nvPr>
        </p:nvGraphicFramePr>
        <p:xfrm>
          <a:off x="345243" y="1156704"/>
          <a:ext cx="5962196" cy="530130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816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5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9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9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9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AÑOS DE ASENTAMIENTO: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22Años</a:t>
                      </a:r>
                    </a:p>
                  </a:txBody>
                  <a:tcPr marL="91419" marR="91419" marT="45711" marB="4571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93.75</a:t>
                      </a: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64  Hab. </a:t>
                      </a:r>
                      <a:endParaRPr kumimoji="0" lang="es-ES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3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ZONIFICACIÓN: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D9 (D102-80)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3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Fabrica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3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(RU1) Residencial Urbano 1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3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 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3418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</a:t>
                      </a: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Nro. GADDMQ-SGSG-2021-0317-OF de 05 de febrero de 2021 que contiene el </a:t>
                      </a:r>
                      <a:r>
                        <a:rPr kumimoji="0" lang="es-ES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Técnico de Riesgos </a:t>
                      </a:r>
                      <a:r>
                        <a:rPr kumimoji="0" lang="es-ES" sz="1100" b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Nº</a:t>
                      </a:r>
                      <a:r>
                        <a:rPr kumimoji="0" lang="es-ES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s-EC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I-0007-EAH-AT-DMGR-2021</a:t>
                      </a: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emitido por la Dirección Metropolitana de Gestión de Riesgos, de 02 de febrero de 2021</a:t>
                      </a: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Movimientos en masa: el AHHYC “Esmeraldas” en general presenta un </a:t>
                      </a:r>
                      <a:r>
                        <a:rPr kumimoji="0" lang="es-ES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 </a:t>
                      </a: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lotes frente a deslizamientos.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34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Lotes:</a:t>
                      </a:r>
                      <a:endParaRPr kumimoji="0" lang="es-EC" sz="11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2,030.88</a:t>
                      </a:r>
                      <a:endParaRPr kumimoji="0" lang="es-EC" sz="11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406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Verde: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115.70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340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Vías y Pasajes: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334.28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653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terreno (Área Total:</a:t>
                      </a:r>
                      <a:endParaRPr kumimoji="0" lang="es-EC" sz="11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es-ES" sz="11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2,480.86</a:t>
                      </a:r>
                      <a:endParaRPr kumimoji="0" lang="es-EC" sz="11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1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1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UERB-AZEE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8" name="Imagen 17">
            <a:extLst>
              <a:ext uri="{FF2B5EF4-FFF2-40B4-BE49-F238E27FC236}">
                <a16:creationId xmlns:a16="http://schemas.microsoft.com/office/drawing/2014/main" id="{12927D22-1C68-4AD0-BFCB-23C417D649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930" y="1156704"/>
            <a:ext cx="2814094" cy="1863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EB747F7-3D67-4EFC-B9E6-C59ED44904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929" y="3122903"/>
            <a:ext cx="2814094" cy="204331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A4FA028-8569-4F62-AB3F-98D788DA93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560" y="1156704"/>
            <a:ext cx="2814075" cy="186337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61ED986-E752-4D8E-B5F1-52C45DD7F1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391" t="45534" r="44457" b="16851"/>
          <a:stretch/>
        </p:blipFill>
        <p:spPr>
          <a:xfrm>
            <a:off x="9326559" y="3109813"/>
            <a:ext cx="2814076" cy="2999439"/>
          </a:xfrm>
          <a:prstGeom prst="rect">
            <a:avLst/>
          </a:prstGeom>
        </p:spPr>
      </p:pic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759A8A71-60CA-4BA6-A747-FA9E3B2E3154}"/>
              </a:ext>
            </a:extLst>
          </p:cNvPr>
          <p:cNvCxnSpPr>
            <a:cxnSpLocks/>
          </p:cNvCxnSpPr>
          <p:nvPr/>
        </p:nvCxnSpPr>
        <p:spPr>
          <a:xfrm>
            <a:off x="9523379" y="4630366"/>
            <a:ext cx="2365276" cy="496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D688B28-2354-45CF-9277-0C1ABB3122D2}"/>
              </a:ext>
            </a:extLst>
          </p:cNvPr>
          <p:cNvSpPr txBox="1"/>
          <p:nvPr/>
        </p:nvSpPr>
        <p:spPr>
          <a:xfrm rot="732386">
            <a:off x="9906649" y="4800209"/>
            <a:ext cx="2052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solidFill>
                  <a:schemeClr val="bg1"/>
                </a:solidFill>
              </a:rPr>
              <a:t>Calle N66A de las Avellanas</a:t>
            </a:r>
            <a:endParaRPr lang="es-EC" sz="900" dirty="0">
              <a:solidFill>
                <a:schemeClr val="bg1"/>
              </a:solidFill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6119919"/>
            <a:ext cx="11635799" cy="738081"/>
            <a:chOff x="430307" y="6063946"/>
            <a:chExt cx="11635799" cy="738081"/>
          </a:xfrm>
        </p:grpSpPr>
        <p:pic>
          <p:nvPicPr>
            <p:cNvPr id="20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2" name="Grupo 21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6063946"/>
              <a:ext cx="9148101" cy="646049"/>
              <a:chOff x="2918005" y="6063946"/>
              <a:chExt cx="9148101" cy="646049"/>
            </a:xfrm>
          </p:grpSpPr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6" name="Imagen 25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316592" y="6063946"/>
                <a:ext cx="587317" cy="64604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914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116641" y="1155590"/>
            <a:ext cx="6006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ASENTAMIENTO:</a:t>
            </a:r>
          </a:p>
        </p:txBody>
      </p:sp>
      <p:grpSp>
        <p:nvGrpSpPr>
          <p:cNvPr id="65" name="Grupo 64"/>
          <p:cNvGrpSpPr/>
          <p:nvPr/>
        </p:nvGrpSpPr>
        <p:grpSpPr>
          <a:xfrm>
            <a:off x="9621505" y="1683612"/>
            <a:ext cx="2093395" cy="1042962"/>
            <a:chOff x="9774639" y="1672734"/>
            <a:chExt cx="2093395" cy="1042962"/>
          </a:xfrm>
        </p:grpSpPr>
        <p:grpSp>
          <p:nvGrpSpPr>
            <p:cNvPr id="21" name="Grupo 20"/>
            <p:cNvGrpSpPr/>
            <p:nvPr/>
          </p:nvGrpSpPr>
          <p:grpSpPr>
            <a:xfrm>
              <a:off x="9874806" y="1926523"/>
              <a:ext cx="1993228" cy="789173"/>
              <a:chOff x="9818807" y="1465809"/>
              <a:chExt cx="1993228" cy="789173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9818807" y="1481993"/>
                <a:ext cx="365265" cy="206130"/>
              </a:xfrm>
              <a:prstGeom prst="rect">
                <a:avLst/>
              </a:prstGeom>
              <a:ln>
                <a:solidFill>
                  <a:srgbClr val="4C9B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9818807" y="1774924"/>
                <a:ext cx="365265" cy="20613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17" name="Conector recto de flecha 16"/>
              <p:cNvCxnSpPr/>
              <p:nvPr/>
            </p:nvCxnSpPr>
            <p:spPr>
              <a:xfrm>
                <a:off x="9831823" y="2144389"/>
                <a:ext cx="35604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uadroTexto 19"/>
              <p:cNvSpPr txBox="1"/>
              <p:nvPr/>
            </p:nvSpPr>
            <p:spPr>
              <a:xfrm>
                <a:off x="10184072" y="1465809"/>
                <a:ext cx="1172116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/>
                  <a:t>AHHYC ESMERALDAS</a:t>
                </a:r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>
                <a:off x="10187872" y="1760700"/>
                <a:ext cx="16241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/>
                  <a:t>ÁREA VERDE / EQUIPAMIENTO</a:t>
                </a:r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10187872" y="2024150"/>
                <a:ext cx="7168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/>
                  <a:t>DISTANCIA </a:t>
                </a:r>
              </a:p>
            </p:txBody>
          </p:sp>
        </p:grpSp>
        <p:sp>
          <p:nvSpPr>
            <p:cNvPr id="64" name="CuadroTexto 63"/>
            <p:cNvSpPr txBox="1"/>
            <p:nvPr/>
          </p:nvSpPr>
          <p:spPr>
            <a:xfrm>
              <a:off x="9774639" y="1672734"/>
              <a:ext cx="7857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/>
                <a:t>LEYENDA:</a:t>
              </a:r>
              <a:r>
                <a:rPr lang="es-EC" sz="900" dirty="0"/>
                <a:t> </a:t>
              </a:r>
            </a:p>
          </p:txBody>
        </p:sp>
      </p:grpSp>
      <p:sp>
        <p:nvSpPr>
          <p:cNvPr id="69" name="CuadroTexto 68"/>
          <p:cNvSpPr txBox="1"/>
          <p:nvPr/>
        </p:nvSpPr>
        <p:spPr>
          <a:xfrm rot="1838921">
            <a:off x="6897820" y="3218580"/>
            <a:ext cx="9893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00" dirty="0">
                <a:solidFill>
                  <a:schemeClr val="bg1"/>
                </a:solidFill>
              </a:rPr>
              <a:t>Calle José E19D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36FBADA-829D-49B8-9299-40997004F8CC}"/>
              </a:ext>
            </a:extLst>
          </p:cNvPr>
          <p:cNvSpPr txBox="1"/>
          <p:nvPr/>
        </p:nvSpPr>
        <p:spPr>
          <a:xfrm>
            <a:off x="1801461" y="18022"/>
            <a:ext cx="8796937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BARRIO COMITÉ PRO MEJORAS DEL BARRIO “ESMERALDAS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224072E-8191-4037-BEB2-47979F16C503}"/>
              </a:ext>
            </a:extLst>
          </p:cNvPr>
          <p:cNvSpPr txBox="1"/>
          <p:nvPr/>
        </p:nvSpPr>
        <p:spPr>
          <a:xfrm>
            <a:off x="3456781" y="52367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COMITÉ DEL PUEBLO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C9E2784D-3D4B-430C-82E6-472CA74A6A37}"/>
              </a:ext>
            </a:extLst>
          </p:cNvPr>
          <p:cNvGrpSpPr/>
          <p:nvPr/>
        </p:nvGrpSpPr>
        <p:grpSpPr>
          <a:xfrm>
            <a:off x="318569" y="1555701"/>
            <a:ext cx="9134919" cy="4957170"/>
            <a:chOff x="318570" y="1910615"/>
            <a:chExt cx="4889491" cy="460225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04DEF043-B824-4000-A495-A12E0A972B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9607" t="26987" r="3356" b="5905"/>
            <a:stretch/>
          </p:blipFill>
          <p:spPr>
            <a:xfrm>
              <a:off x="318570" y="1910615"/>
              <a:ext cx="4889491" cy="4602255"/>
            </a:xfrm>
            <a:prstGeom prst="rect">
              <a:avLst/>
            </a:prstGeom>
          </p:spPr>
        </p:pic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F1D974DF-72AD-4FBA-8345-08E324B8E265}"/>
                </a:ext>
              </a:extLst>
            </p:cNvPr>
            <p:cNvSpPr/>
            <p:nvPr/>
          </p:nvSpPr>
          <p:spPr>
            <a:xfrm>
              <a:off x="3027493" y="3707715"/>
              <a:ext cx="345056" cy="230038"/>
            </a:xfrm>
            <a:custGeom>
              <a:avLst/>
              <a:gdLst>
                <a:gd name="connsiteX0" fmla="*/ 0 w 345056"/>
                <a:gd name="connsiteY0" fmla="*/ 184030 h 230038"/>
                <a:gd name="connsiteX1" fmla="*/ 333554 w 345056"/>
                <a:gd name="connsiteY1" fmla="*/ 230038 h 230038"/>
                <a:gd name="connsiteX2" fmla="*/ 345056 w 345056"/>
                <a:gd name="connsiteY2" fmla="*/ 189781 h 230038"/>
                <a:gd name="connsiteX3" fmla="*/ 28754 w 345056"/>
                <a:gd name="connsiteY3" fmla="*/ 0 h 230038"/>
                <a:gd name="connsiteX4" fmla="*/ 0 w 345056"/>
                <a:gd name="connsiteY4" fmla="*/ 184030 h 230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056" h="230038">
                  <a:moveTo>
                    <a:pt x="0" y="184030"/>
                  </a:moveTo>
                  <a:lnTo>
                    <a:pt x="333554" y="230038"/>
                  </a:lnTo>
                  <a:lnTo>
                    <a:pt x="345056" y="189781"/>
                  </a:lnTo>
                  <a:lnTo>
                    <a:pt x="28754" y="0"/>
                  </a:lnTo>
                  <a:lnTo>
                    <a:pt x="0" y="184030"/>
                  </a:lnTo>
                  <a:close/>
                </a:path>
              </a:pathLst>
            </a:custGeom>
            <a:solidFill>
              <a:srgbClr val="00B050">
                <a:alpha val="74000"/>
              </a:srgb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566402B3-E5DF-472B-94FF-82644564E4CF}"/>
                </a:ext>
              </a:extLst>
            </p:cNvPr>
            <p:cNvSpPr/>
            <p:nvPr/>
          </p:nvSpPr>
          <p:spPr>
            <a:xfrm>
              <a:off x="2525953" y="3471926"/>
              <a:ext cx="828135" cy="1236453"/>
            </a:xfrm>
            <a:custGeom>
              <a:avLst/>
              <a:gdLst>
                <a:gd name="connsiteX0" fmla="*/ 0 w 828135"/>
                <a:gd name="connsiteY0" fmla="*/ 1138687 h 1236453"/>
                <a:gd name="connsiteX1" fmla="*/ 736120 w 828135"/>
                <a:gd name="connsiteY1" fmla="*/ 1236453 h 1236453"/>
                <a:gd name="connsiteX2" fmla="*/ 828135 w 828135"/>
                <a:gd name="connsiteY2" fmla="*/ 477329 h 1236453"/>
                <a:gd name="connsiteX3" fmla="*/ 483079 w 828135"/>
                <a:gd name="connsiteY3" fmla="*/ 437072 h 1236453"/>
                <a:gd name="connsiteX4" fmla="*/ 517584 w 828135"/>
                <a:gd name="connsiteY4" fmla="*/ 218536 h 1236453"/>
                <a:gd name="connsiteX5" fmla="*/ 149524 w 828135"/>
                <a:gd name="connsiteY5" fmla="*/ 0 h 1236453"/>
                <a:gd name="connsiteX6" fmla="*/ 0 w 828135"/>
                <a:gd name="connsiteY6" fmla="*/ 1138687 h 123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135" h="1236453">
                  <a:moveTo>
                    <a:pt x="0" y="1138687"/>
                  </a:moveTo>
                  <a:lnTo>
                    <a:pt x="736120" y="1236453"/>
                  </a:lnTo>
                  <a:lnTo>
                    <a:pt x="828135" y="477329"/>
                  </a:lnTo>
                  <a:lnTo>
                    <a:pt x="483079" y="437072"/>
                  </a:lnTo>
                  <a:lnTo>
                    <a:pt x="517584" y="218536"/>
                  </a:lnTo>
                  <a:lnTo>
                    <a:pt x="149524" y="0"/>
                  </a:lnTo>
                  <a:lnTo>
                    <a:pt x="0" y="113868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2A7089A1-EBC9-4F72-80D6-307A5D095EAF}"/>
                </a:ext>
              </a:extLst>
            </p:cNvPr>
            <p:cNvSpPr/>
            <p:nvPr/>
          </p:nvSpPr>
          <p:spPr>
            <a:xfrm>
              <a:off x="4056631" y="4982671"/>
              <a:ext cx="657922" cy="992459"/>
            </a:xfrm>
            <a:custGeom>
              <a:avLst/>
              <a:gdLst>
                <a:gd name="connsiteX0" fmla="*/ 0 w 657922"/>
                <a:gd name="connsiteY0" fmla="*/ 925551 h 992459"/>
                <a:gd name="connsiteX1" fmla="*/ 479502 w 657922"/>
                <a:gd name="connsiteY1" fmla="*/ 992459 h 992459"/>
                <a:gd name="connsiteX2" fmla="*/ 657922 w 657922"/>
                <a:gd name="connsiteY2" fmla="*/ 111512 h 992459"/>
                <a:gd name="connsiteX3" fmla="*/ 89210 w 657922"/>
                <a:gd name="connsiteY3" fmla="*/ 0 h 992459"/>
                <a:gd name="connsiteX4" fmla="*/ 0 w 657922"/>
                <a:gd name="connsiteY4" fmla="*/ 925551 h 99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7922" h="992459">
                  <a:moveTo>
                    <a:pt x="0" y="925551"/>
                  </a:moveTo>
                  <a:lnTo>
                    <a:pt x="479502" y="992459"/>
                  </a:lnTo>
                  <a:lnTo>
                    <a:pt x="657922" y="111512"/>
                  </a:lnTo>
                  <a:lnTo>
                    <a:pt x="89210" y="0"/>
                  </a:lnTo>
                  <a:lnTo>
                    <a:pt x="0" y="925551"/>
                  </a:lnTo>
                  <a:close/>
                </a:path>
              </a:pathLst>
            </a:custGeom>
            <a:solidFill>
              <a:srgbClr val="92D050">
                <a:alpha val="56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cxnSp>
        <p:nvCxnSpPr>
          <p:cNvPr id="10" name="Conector recto de flecha 9"/>
          <p:cNvCxnSpPr/>
          <p:nvPr/>
        </p:nvCxnSpPr>
        <p:spPr>
          <a:xfrm>
            <a:off x="4029389" y="4569222"/>
            <a:ext cx="3386295" cy="1936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 rot="1064955">
            <a:off x="5317305" y="3519098"/>
            <a:ext cx="7441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b="1" dirty="0">
                <a:solidFill>
                  <a:schemeClr val="bg1"/>
                </a:solidFill>
              </a:rPr>
              <a:t>ÁREA VERDE </a:t>
            </a:r>
            <a:endParaRPr lang="es-EC" sz="800" b="1" dirty="0">
              <a:solidFill>
                <a:schemeClr val="bg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7544832" y="5139143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800" b="1" dirty="0">
                <a:solidFill>
                  <a:schemeClr val="bg1"/>
                </a:solidFill>
              </a:rPr>
              <a:t>ÁREA VERDE </a:t>
            </a:r>
          </a:p>
          <a:p>
            <a:pPr algn="ctr"/>
            <a:r>
              <a:rPr lang="es-ES" sz="800" b="1" dirty="0">
                <a:solidFill>
                  <a:schemeClr val="bg1"/>
                </a:solidFill>
              </a:rPr>
              <a:t>CERCANA </a:t>
            </a:r>
            <a:endParaRPr lang="es-EC" sz="800" b="1" dirty="0">
              <a:solidFill>
                <a:schemeClr val="bg1"/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 rot="229896">
            <a:off x="5258178" y="3989017"/>
            <a:ext cx="5709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50" b="1" dirty="0" err="1">
                <a:solidFill>
                  <a:schemeClr val="bg1"/>
                </a:solidFill>
              </a:rPr>
              <a:t>AHHyC</a:t>
            </a:r>
            <a:endParaRPr lang="es-EC" sz="105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 rot="270339">
            <a:off x="6199929" y="4632614"/>
            <a:ext cx="6710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50 m </a:t>
            </a:r>
            <a:r>
              <a:rPr lang="es-ES" sz="800" b="1" dirty="0" smtClean="0">
                <a:solidFill>
                  <a:schemeClr val="bg1"/>
                </a:solidFill>
              </a:rPr>
              <a:t>distancia</a:t>
            </a:r>
            <a:endParaRPr lang="es-EC" sz="800" b="1" dirty="0">
              <a:solidFill>
                <a:schemeClr val="bg1"/>
              </a:solidFill>
            </a:endParaRPr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30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32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3" name="Imagen 32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946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7"/>
          <p:cNvSpPr txBox="1"/>
          <p:nvPr/>
        </p:nvSpPr>
        <p:spPr>
          <a:xfrm>
            <a:off x="350876" y="1127588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ZONIFICACIÓN: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B24CFAA-A396-4157-B7B1-F2FE8EEF861A}"/>
              </a:ext>
            </a:extLst>
          </p:cNvPr>
          <p:cNvSpPr txBox="1"/>
          <p:nvPr/>
        </p:nvSpPr>
        <p:spPr>
          <a:xfrm>
            <a:off x="1801461" y="18022"/>
            <a:ext cx="8796937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BARRIO COMITÉ PRO MEJORAS DEL BARRIO “ESMERALDAS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C8F53BC-9BF6-45C8-ACB0-C13C2CA38565}"/>
              </a:ext>
            </a:extLst>
          </p:cNvPr>
          <p:cNvSpPr txBox="1"/>
          <p:nvPr/>
        </p:nvSpPr>
        <p:spPr>
          <a:xfrm>
            <a:off x="3456781" y="52367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COMITÉ DEL PUEBLO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982B62-69CF-4655-931B-846DB8146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283" t="36297" r="14342" b="16119"/>
          <a:stretch/>
        </p:blipFill>
        <p:spPr>
          <a:xfrm>
            <a:off x="350876" y="1792490"/>
            <a:ext cx="5970411" cy="429440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B9FFDB0-1798-40A3-B6A2-4AAC70D978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24" t="16611" r="46167" b="6395"/>
          <a:stretch/>
        </p:blipFill>
        <p:spPr>
          <a:xfrm>
            <a:off x="6745890" y="1697028"/>
            <a:ext cx="3697522" cy="455417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3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5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322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CDD1DC6B-E17B-4904-A41C-F46434F120D6}"/>
              </a:ext>
            </a:extLst>
          </p:cNvPr>
          <p:cNvSpPr txBox="1"/>
          <p:nvPr/>
        </p:nvSpPr>
        <p:spPr>
          <a:xfrm>
            <a:off x="1801461" y="18022"/>
            <a:ext cx="8796937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BARRIO COMITÉ PRO MEJORAS DEL BARRIO “ESMERALDAS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B914664-A9AD-42C7-A43C-C44942F1012E}"/>
              </a:ext>
            </a:extLst>
          </p:cNvPr>
          <p:cNvSpPr txBox="1"/>
          <p:nvPr/>
        </p:nvSpPr>
        <p:spPr>
          <a:xfrm>
            <a:off x="3456781" y="52367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COMITÉ DEL PUEBLO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141FA68-6767-409B-81A5-54DA438DDF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16611" r="46167" b="6395"/>
          <a:stretch/>
        </p:blipFill>
        <p:spPr>
          <a:xfrm>
            <a:off x="4295333" y="839659"/>
            <a:ext cx="4647744" cy="5724541"/>
          </a:xfrm>
          <a:prstGeom prst="rect">
            <a:avLst/>
          </a:prstGeom>
        </p:spPr>
      </p:pic>
      <p:sp>
        <p:nvSpPr>
          <p:cNvPr id="2" name="Forma libre: forma 1">
            <a:extLst>
              <a:ext uri="{FF2B5EF4-FFF2-40B4-BE49-F238E27FC236}">
                <a16:creationId xmlns:a16="http://schemas.microsoft.com/office/drawing/2014/main" id="{6361569F-E8D5-4299-9524-8030C00390EB}"/>
              </a:ext>
            </a:extLst>
          </p:cNvPr>
          <p:cNvSpPr/>
          <p:nvPr/>
        </p:nvSpPr>
        <p:spPr>
          <a:xfrm>
            <a:off x="5082639" y="1021278"/>
            <a:ext cx="3336966" cy="4857008"/>
          </a:xfrm>
          <a:custGeom>
            <a:avLst/>
            <a:gdLst>
              <a:gd name="connsiteX0" fmla="*/ 0 w 3336966"/>
              <a:gd name="connsiteY0" fmla="*/ 4476997 h 4857008"/>
              <a:gd name="connsiteX1" fmla="*/ 2933205 w 3336966"/>
              <a:gd name="connsiteY1" fmla="*/ 4857008 h 4857008"/>
              <a:gd name="connsiteX2" fmla="*/ 3336966 w 3336966"/>
              <a:gd name="connsiteY2" fmla="*/ 1662545 h 4857008"/>
              <a:gd name="connsiteX3" fmla="*/ 688769 w 3336966"/>
              <a:gd name="connsiteY3" fmla="*/ 0 h 4857008"/>
              <a:gd name="connsiteX4" fmla="*/ 629392 w 3336966"/>
              <a:gd name="connsiteY4" fmla="*/ 285008 h 4857008"/>
              <a:gd name="connsiteX5" fmla="*/ 581891 w 3336966"/>
              <a:gd name="connsiteY5" fmla="*/ 593766 h 4857008"/>
              <a:gd name="connsiteX6" fmla="*/ 0 w 3336966"/>
              <a:gd name="connsiteY6" fmla="*/ 4476997 h 4857008"/>
              <a:gd name="connsiteX0" fmla="*/ 0 w 3336966"/>
              <a:gd name="connsiteY0" fmla="*/ 4476997 h 4857008"/>
              <a:gd name="connsiteX1" fmla="*/ 2933205 w 3336966"/>
              <a:gd name="connsiteY1" fmla="*/ 4857008 h 4857008"/>
              <a:gd name="connsiteX2" fmla="*/ 3336966 w 3336966"/>
              <a:gd name="connsiteY2" fmla="*/ 1662545 h 4857008"/>
              <a:gd name="connsiteX3" fmla="*/ 3162547 w 3336966"/>
              <a:gd name="connsiteY3" fmla="*/ 1602427 h 4857008"/>
              <a:gd name="connsiteX4" fmla="*/ 688769 w 3336966"/>
              <a:gd name="connsiteY4" fmla="*/ 0 h 4857008"/>
              <a:gd name="connsiteX5" fmla="*/ 629392 w 3336966"/>
              <a:gd name="connsiteY5" fmla="*/ 285008 h 4857008"/>
              <a:gd name="connsiteX6" fmla="*/ 581891 w 3336966"/>
              <a:gd name="connsiteY6" fmla="*/ 593766 h 4857008"/>
              <a:gd name="connsiteX7" fmla="*/ 0 w 3336966"/>
              <a:gd name="connsiteY7" fmla="*/ 4476997 h 485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6966" h="4857008">
                <a:moveTo>
                  <a:pt x="0" y="4476997"/>
                </a:moveTo>
                <a:lnTo>
                  <a:pt x="2933205" y="4857008"/>
                </a:lnTo>
                <a:lnTo>
                  <a:pt x="3336966" y="1662545"/>
                </a:lnTo>
                <a:cubicBezTo>
                  <a:pt x="3290949" y="1635578"/>
                  <a:pt x="3208564" y="1629394"/>
                  <a:pt x="3162547" y="1602427"/>
                </a:cubicBezTo>
                <a:lnTo>
                  <a:pt x="688769" y="0"/>
                </a:lnTo>
                <a:lnTo>
                  <a:pt x="629392" y="285008"/>
                </a:lnTo>
                <a:lnTo>
                  <a:pt x="581891" y="593766"/>
                </a:lnTo>
                <a:lnTo>
                  <a:pt x="0" y="4476997"/>
                </a:lnTo>
                <a:close/>
              </a:path>
            </a:pathLst>
          </a:cu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DBA71E30-1B96-4164-900A-F44875D54146}"/>
              </a:ext>
            </a:extLst>
          </p:cNvPr>
          <p:cNvSpPr/>
          <p:nvPr/>
        </p:nvSpPr>
        <p:spPr>
          <a:xfrm>
            <a:off x="7170821" y="2013284"/>
            <a:ext cx="1223211" cy="882316"/>
          </a:xfrm>
          <a:custGeom>
            <a:avLst/>
            <a:gdLst>
              <a:gd name="connsiteX0" fmla="*/ 0 w 1223211"/>
              <a:gd name="connsiteY0" fmla="*/ 681790 h 882316"/>
              <a:gd name="connsiteX1" fmla="*/ 96253 w 1223211"/>
              <a:gd name="connsiteY1" fmla="*/ 0 h 882316"/>
              <a:gd name="connsiteX2" fmla="*/ 1070811 w 1223211"/>
              <a:gd name="connsiteY2" fmla="*/ 625642 h 882316"/>
              <a:gd name="connsiteX3" fmla="*/ 1223211 w 1223211"/>
              <a:gd name="connsiteY3" fmla="*/ 693821 h 882316"/>
              <a:gd name="connsiteX4" fmla="*/ 1199147 w 1223211"/>
              <a:gd name="connsiteY4" fmla="*/ 882316 h 882316"/>
              <a:gd name="connsiteX5" fmla="*/ 0 w 1223211"/>
              <a:gd name="connsiteY5" fmla="*/ 681790 h 882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3211" h="882316">
                <a:moveTo>
                  <a:pt x="0" y="681790"/>
                </a:moveTo>
                <a:lnTo>
                  <a:pt x="96253" y="0"/>
                </a:lnTo>
                <a:lnTo>
                  <a:pt x="1070811" y="625642"/>
                </a:lnTo>
                <a:lnTo>
                  <a:pt x="1223211" y="693821"/>
                </a:lnTo>
                <a:lnTo>
                  <a:pt x="1199147" y="882316"/>
                </a:lnTo>
                <a:lnTo>
                  <a:pt x="0" y="681790"/>
                </a:lnTo>
                <a:close/>
              </a:path>
            </a:pathLst>
          </a:custGeom>
          <a:solidFill>
            <a:srgbClr val="92D050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22" name="Grupo 21"/>
          <p:cNvGrpSpPr/>
          <p:nvPr/>
        </p:nvGrpSpPr>
        <p:grpSpPr>
          <a:xfrm>
            <a:off x="499469" y="4139818"/>
            <a:ext cx="1845652" cy="1875930"/>
            <a:chOff x="267457" y="4631137"/>
            <a:chExt cx="1845652" cy="1875930"/>
          </a:xfrm>
        </p:grpSpPr>
        <p:grpSp>
          <p:nvGrpSpPr>
            <p:cNvPr id="23" name="Grupo 22"/>
            <p:cNvGrpSpPr/>
            <p:nvPr/>
          </p:nvGrpSpPr>
          <p:grpSpPr>
            <a:xfrm>
              <a:off x="267457" y="4631137"/>
              <a:ext cx="1845652" cy="1875930"/>
              <a:chOff x="10169948" y="4882658"/>
              <a:chExt cx="1845652" cy="1875930"/>
            </a:xfrm>
          </p:grpSpPr>
          <p:sp>
            <p:nvSpPr>
              <p:cNvPr id="28" name="Rectángulo 27"/>
              <p:cNvSpPr/>
              <p:nvPr/>
            </p:nvSpPr>
            <p:spPr>
              <a:xfrm>
                <a:off x="10337423" y="5268174"/>
                <a:ext cx="365265" cy="20613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9" name="CuadroTexto 28"/>
              <p:cNvSpPr txBox="1"/>
              <p:nvPr/>
            </p:nvSpPr>
            <p:spPr>
              <a:xfrm>
                <a:off x="10702688" y="5251990"/>
                <a:ext cx="891591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1050" dirty="0"/>
                  <a:t>MACROLOTE</a:t>
                </a:r>
                <a:endParaRPr lang="es-EC" sz="900" dirty="0"/>
              </a:p>
            </p:txBody>
          </p:sp>
          <p:pic>
            <p:nvPicPr>
              <p:cNvPr id="30" name="Imagen 29"/>
              <p:cNvPicPr>
                <a:picLocks noChangeAspect="1"/>
              </p:cNvPicPr>
              <p:nvPr/>
            </p:nvPicPr>
            <p:blipFill rotWithShape="1">
              <a:blip r:embed="rId3"/>
              <a:srcRect l="68155" t="52556" r="28422" b="42913"/>
              <a:stretch/>
            </p:blipFill>
            <p:spPr>
              <a:xfrm>
                <a:off x="10311429" y="5625324"/>
                <a:ext cx="417251" cy="258445"/>
              </a:xfrm>
              <a:prstGeom prst="rect">
                <a:avLst/>
              </a:prstGeom>
            </p:spPr>
          </p:pic>
          <p:sp>
            <p:nvSpPr>
              <p:cNvPr id="31" name="CuadroTexto 30"/>
              <p:cNvSpPr txBox="1"/>
              <p:nvPr/>
            </p:nvSpPr>
            <p:spPr>
              <a:xfrm>
                <a:off x="10728680" y="5645029"/>
                <a:ext cx="1229824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1050" dirty="0"/>
                  <a:t>CONSTRUCCIONES</a:t>
                </a:r>
                <a:r>
                  <a:rPr lang="es-EC" sz="900" dirty="0"/>
                  <a:t> </a:t>
                </a:r>
              </a:p>
            </p:txBody>
          </p:sp>
          <p:sp>
            <p:nvSpPr>
              <p:cNvPr id="32" name="Rectángulo 31"/>
              <p:cNvSpPr/>
              <p:nvPr/>
            </p:nvSpPr>
            <p:spPr>
              <a:xfrm>
                <a:off x="10169948" y="4943908"/>
                <a:ext cx="1845652" cy="181468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3" name="CuadroTexto 32"/>
              <p:cNvSpPr txBox="1"/>
              <p:nvPr/>
            </p:nvSpPr>
            <p:spPr>
              <a:xfrm>
                <a:off x="10226971" y="4882658"/>
                <a:ext cx="1059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b="1" dirty="0">
                    <a:solidFill>
                      <a:srgbClr val="FF0000"/>
                    </a:solidFill>
                  </a:rPr>
                  <a:t>LEYENDA</a:t>
                </a:r>
              </a:p>
            </p:txBody>
          </p:sp>
        </p:grpSp>
        <p:sp>
          <p:nvSpPr>
            <p:cNvPr id="24" name="Rectángulo 23"/>
            <p:cNvSpPr/>
            <p:nvPr/>
          </p:nvSpPr>
          <p:spPr>
            <a:xfrm>
              <a:off x="434932" y="5772839"/>
              <a:ext cx="391257" cy="77118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826189" y="5703704"/>
              <a:ext cx="39946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050" dirty="0" smtClean="0"/>
                <a:t>VIA</a:t>
              </a:r>
              <a:r>
                <a:rPr lang="es-EC" sz="900" dirty="0" smtClean="0"/>
                <a:t> </a:t>
              </a:r>
              <a:endParaRPr lang="es-EC" sz="900" dirty="0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408938" y="6005582"/>
              <a:ext cx="365265" cy="20613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750041" y="5944029"/>
              <a:ext cx="87716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050" dirty="0"/>
                <a:t>À</a:t>
              </a:r>
              <a:r>
                <a:rPr lang="es-EC" sz="1050" dirty="0" smtClean="0"/>
                <a:t>REA VERDE</a:t>
              </a:r>
              <a:endParaRPr lang="es-EC" sz="900" dirty="0"/>
            </a:p>
          </p:txBody>
        </p:sp>
      </p:grpSp>
      <p:sp>
        <p:nvSpPr>
          <p:cNvPr id="5" name="Forma libre 4"/>
          <p:cNvSpPr/>
          <p:nvPr/>
        </p:nvSpPr>
        <p:spPr>
          <a:xfrm>
            <a:off x="6368902" y="1796902"/>
            <a:ext cx="893135" cy="3880884"/>
          </a:xfrm>
          <a:custGeom>
            <a:avLst/>
            <a:gdLst>
              <a:gd name="connsiteX0" fmla="*/ 0 w 893135"/>
              <a:gd name="connsiteY0" fmla="*/ 3838354 h 3880884"/>
              <a:gd name="connsiteX1" fmla="*/ 382772 w 893135"/>
              <a:gd name="connsiteY1" fmla="*/ 3880884 h 3880884"/>
              <a:gd name="connsiteX2" fmla="*/ 893135 w 893135"/>
              <a:gd name="connsiteY2" fmla="*/ 223284 h 3880884"/>
              <a:gd name="connsiteX3" fmla="*/ 563526 w 893135"/>
              <a:gd name="connsiteY3" fmla="*/ 0 h 3880884"/>
              <a:gd name="connsiteX4" fmla="*/ 0 w 893135"/>
              <a:gd name="connsiteY4" fmla="*/ 3838354 h 388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35" h="3880884">
                <a:moveTo>
                  <a:pt x="0" y="3838354"/>
                </a:moveTo>
                <a:lnTo>
                  <a:pt x="382772" y="3880884"/>
                </a:lnTo>
                <a:lnTo>
                  <a:pt x="893135" y="223284"/>
                </a:lnTo>
                <a:lnTo>
                  <a:pt x="563526" y="0"/>
                </a:lnTo>
                <a:lnTo>
                  <a:pt x="0" y="3838354"/>
                </a:lnTo>
                <a:close/>
              </a:path>
            </a:pathLst>
          </a:custGeom>
          <a:solidFill>
            <a:srgbClr val="7030A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 rot="16745613">
            <a:off x="6435961" y="3516505"/>
            <a:ext cx="7601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chemeClr val="bg1"/>
                </a:solidFill>
              </a:rPr>
              <a:t>Calle E8B</a:t>
            </a:r>
            <a:endParaRPr lang="es-EC" sz="1200" dirty="0">
              <a:solidFill>
                <a:schemeClr val="bg1"/>
              </a:solidFill>
            </a:endParaRPr>
          </a:p>
        </p:txBody>
      </p:sp>
      <p:sp>
        <p:nvSpPr>
          <p:cNvPr id="58" name="CuadroTexto 57"/>
          <p:cNvSpPr txBox="1"/>
          <p:nvPr/>
        </p:nvSpPr>
        <p:spPr>
          <a:xfrm rot="1406268">
            <a:off x="7322372" y="2456028"/>
            <a:ext cx="874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</a:rPr>
              <a:t>Área Verde</a:t>
            </a:r>
            <a:endParaRPr lang="es-EC" sz="1200" dirty="0">
              <a:solidFill>
                <a:srgbClr val="FF0000"/>
              </a:solidFill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35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37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8" name="Imagen 37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207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EA7647-6503-42B5-98E2-1706D861F8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16611" r="46167" b="6395"/>
          <a:stretch/>
        </p:blipFill>
        <p:spPr>
          <a:xfrm>
            <a:off x="6728818" y="969951"/>
            <a:ext cx="4286993" cy="5280211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615445" y="1319057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LOTES POR EXCEPCIÓN: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476791"/>
              </p:ext>
            </p:extLst>
          </p:nvPr>
        </p:nvGraphicFramePr>
        <p:xfrm>
          <a:off x="3472699" y="4802055"/>
          <a:ext cx="1332998" cy="74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kumimoji="0" lang="es-EC" sz="2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178008"/>
              </p:ext>
            </p:extLst>
          </p:nvPr>
        </p:nvGraphicFramePr>
        <p:xfrm>
          <a:off x="842939" y="1829759"/>
          <a:ext cx="2403754" cy="3689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97,15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93,78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131,47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129,85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208,34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92,65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131,86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9982574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A27831B0-00F5-488F-80CF-97E03019D769}"/>
              </a:ext>
            </a:extLst>
          </p:cNvPr>
          <p:cNvSpPr txBox="1"/>
          <p:nvPr/>
        </p:nvSpPr>
        <p:spPr>
          <a:xfrm>
            <a:off x="1801461" y="18022"/>
            <a:ext cx="8796937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BARRIO COMITÉ PRO MEJORAS DEL BARRIO “ESMERALDAS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089733B-75B8-4EB9-A15F-7C1E937B1A47}"/>
              </a:ext>
            </a:extLst>
          </p:cNvPr>
          <p:cNvSpPr txBox="1"/>
          <p:nvPr/>
        </p:nvSpPr>
        <p:spPr>
          <a:xfrm>
            <a:off x="3456781" y="52367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COMITÉ DEL PUEBLO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B7F1EDB-23D9-4937-B53B-5074BBAB6E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878826"/>
              </p:ext>
            </p:extLst>
          </p:nvPr>
        </p:nvGraphicFramePr>
        <p:xfrm>
          <a:off x="3472699" y="1829759"/>
          <a:ext cx="2403754" cy="1418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13</a:t>
                      </a:r>
                      <a:endParaRPr lang="es-EC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</a:t>
                      </a:r>
                      <a:endParaRPr lang="es-EC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</a:t>
                      </a:r>
                      <a:endParaRPr lang="es-EC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</a:t>
                      </a:r>
                      <a:endParaRPr lang="es-EC" sz="18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800" b="0" i="0" u="none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129,01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" name="Grupo 12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6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8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4635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/>
          <p:cNvSpPr txBox="1"/>
          <p:nvPr/>
        </p:nvSpPr>
        <p:spPr>
          <a:xfrm>
            <a:off x="350876" y="1136568"/>
            <a:ext cx="106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 METROPOLITANO DE ORDENAMIENTO TERRITORIAL/ PMDOT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2F56ED2-82B0-43FA-8E64-57B1661A3DE3}"/>
              </a:ext>
            </a:extLst>
          </p:cNvPr>
          <p:cNvSpPr txBox="1"/>
          <p:nvPr/>
        </p:nvSpPr>
        <p:spPr>
          <a:xfrm>
            <a:off x="1801461" y="18022"/>
            <a:ext cx="8796937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BARRIO COMITÉ PRO MEJORAS DEL BARRIO “ESMERALDAS</a:t>
            </a: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” 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975822C-2C33-478F-89CE-2B96221B1AA8}"/>
              </a:ext>
            </a:extLst>
          </p:cNvPr>
          <p:cNvSpPr txBox="1"/>
          <p:nvPr/>
        </p:nvSpPr>
        <p:spPr>
          <a:xfrm>
            <a:off x="3456781" y="63208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COMITÉ DEL PUEBLO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93527AA-D096-43B2-B5D3-EC37978DDC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4" t="16611" r="46167" b="6395"/>
          <a:stretch/>
        </p:blipFill>
        <p:spPr>
          <a:xfrm>
            <a:off x="7355463" y="1849408"/>
            <a:ext cx="3533977" cy="435273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13962" t="15368" r="35731" b="22243"/>
          <a:stretch/>
        </p:blipFill>
        <p:spPr>
          <a:xfrm>
            <a:off x="390024" y="1810312"/>
            <a:ext cx="6133514" cy="4276578"/>
          </a:xfrm>
          <a:prstGeom prst="rect">
            <a:avLst/>
          </a:prstGeom>
        </p:spPr>
      </p:pic>
      <p:cxnSp>
        <p:nvCxnSpPr>
          <p:cNvPr id="10" name="Conector angular 9"/>
          <p:cNvCxnSpPr/>
          <p:nvPr/>
        </p:nvCxnSpPr>
        <p:spPr>
          <a:xfrm>
            <a:off x="2139490" y="4287431"/>
            <a:ext cx="2634581" cy="504945"/>
          </a:xfrm>
          <a:prstGeom prst="bentConnector3">
            <a:avLst>
              <a:gd name="adj1" fmla="val 65485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2269905" y="4025776"/>
            <a:ext cx="1496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AHHYC</a:t>
            </a:r>
          </a:p>
          <a:p>
            <a:r>
              <a:rPr lang="es-EC" dirty="0" smtClean="0"/>
              <a:t> ESMERALDAS</a:t>
            </a:r>
            <a:endParaRPr lang="es-EC" dirty="0"/>
          </a:p>
        </p:txBody>
      </p:sp>
      <p:sp>
        <p:nvSpPr>
          <p:cNvPr id="14" name="Elipse 13"/>
          <p:cNvSpPr/>
          <p:nvPr/>
        </p:nvSpPr>
        <p:spPr>
          <a:xfrm>
            <a:off x="4394520" y="4304714"/>
            <a:ext cx="1007474" cy="89345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Forma libre 6"/>
          <p:cNvSpPr/>
          <p:nvPr/>
        </p:nvSpPr>
        <p:spPr>
          <a:xfrm>
            <a:off x="4747098" y="4620638"/>
            <a:ext cx="214008" cy="272375"/>
          </a:xfrm>
          <a:custGeom>
            <a:avLst/>
            <a:gdLst>
              <a:gd name="connsiteX0" fmla="*/ 0 w 214008"/>
              <a:gd name="connsiteY0" fmla="*/ 243192 h 272375"/>
              <a:gd name="connsiteX1" fmla="*/ 194553 w 214008"/>
              <a:gd name="connsiteY1" fmla="*/ 272375 h 272375"/>
              <a:gd name="connsiteX2" fmla="*/ 214008 w 214008"/>
              <a:gd name="connsiteY2" fmla="*/ 97277 h 272375"/>
              <a:gd name="connsiteX3" fmla="*/ 58366 w 214008"/>
              <a:gd name="connsiteY3" fmla="*/ 0 h 272375"/>
              <a:gd name="connsiteX4" fmla="*/ 0 w 214008"/>
              <a:gd name="connsiteY4" fmla="*/ 243192 h 27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008" h="272375">
                <a:moveTo>
                  <a:pt x="0" y="243192"/>
                </a:moveTo>
                <a:lnTo>
                  <a:pt x="194553" y="272375"/>
                </a:lnTo>
                <a:lnTo>
                  <a:pt x="214008" y="97277"/>
                </a:lnTo>
                <a:lnTo>
                  <a:pt x="58366" y="0"/>
                </a:lnTo>
                <a:lnTo>
                  <a:pt x="0" y="243192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4EF6B57-E8E4-4B1D-819F-B1C2D3C7456E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6" name="Google Shape;92;p1">
              <a:extLst>
                <a:ext uri="{FF2B5EF4-FFF2-40B4-BE49-F238E27FC236}">
                  <a16:creationId xmlns:a16="http://schemas.microsoft.com/office/drawing/2014/main" id="{34CC1F6D-126E-4FE5-AD3C-E72AE295C0D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5D17E9AE-C0E7-4FED-BA12-989318E0601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8" name="TextBox 19">
                <a:extLst>
                  <a:ext uri="{FF2B5EF4-FFF2-40B4-BE49-F238E27FC236}">
                    <a16:creationId xmlns:a16="http://schemas.microsoft.com/office/drawing/2014/main" id="{E9CF88B7-2397-40BE-A310-E792E8CEC7BA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id="{7BB5D556-BD3B-4F96-B930-E3A078F94B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909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535</Words>
  <Application>Microsoft Office PowerPoint</Application>
  <PresentationFormat>Panorámica</PresentationFormat>
  <Paragraphs>138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Arial</vt:lpstr>
      <vt:lpstr>Bambino-Bold</vt:lpstr>
      <vt:lpstr>Calibri</vt:lpstr>
      <vt:lpstr>Calibri Light</vt:lpstr>
      <vt:lpstr>Century Gothic</vt:lpstr>
      <vt:lpstr>Prequel Demo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Yessica Paola Burbano Puebla</dc:creator>
  <cp:lastModifiedBy>Nelson Santiago Manosalvas Cedeno</cp:lastModifiedBy>
  <cp:revision>42</cp:revision>
  <cp:lastPrinted>2021-03-31T14:09:45Z</cp:lastPrinted>
  <dcterms:created xsi:type="dcterms:W3CDTF">2020-01-21T16:18:00Z</dcterms:created>
  <dcterms:modified xsi:type="dcterms:W3CDTF">2022-10-27T15:55:19Z</dcterms:modified>
</cp:coreProperties>
</file>