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90" r:id="rId2"/>
    <p:sldId id="283" r:id="rId3"/>
    <p:sldId id="294" r:id="rId4"/>
    <p:sldId id="265" r:id="rId5"/>
    <p:sldId id="299" r:id="rId6"/>
    <p:sldId id="289" r:id="rId7"/>
    <p:sldId id="296" r:id="rId8"/>
    <p:sldId id="298" r:id="rId9"/>
    <p:sldId id="295" r:id="rId10"/>
  </p:sldIdLst>
  <p:sldSz cx="9144000" cy="5143500" type="screen16x9"/>
  <p:notesSz cx="7315200" cy="9601200"/>
  <p:embeddedFontLst>
    <p:embeddedFont>
      <p:font typeface="Arial Black" panose="020B0604020202020204" pitchFamily="34" charset="0"/>
      <p:bold r:id="rId12"/>
    </p:embeddedFont>
    <p:embeddedFont>
      <p:font typeface="Dancing Script Medium" pitchFamily="2" charset="77"/>
      <p:regular r:id="rId13"/>
      <p:bold r:id="rId14"/>
    </p:embeddedFon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Montserrat ExtraBold" panose="020F0502020204030204" pitchFamily="34" charset="0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ila Alejandra Niama Tapia" initials="DANT" lastIdx="1" clrIdx="0">
    <p:extLst>
      <p:ext uri="{19B8F6BF-5375-455C-9EA6-DF929625EA0E}">
        <p15:presenceInfo xmlns:p15="http://schemas.microsoft.com/office/powerpoint/2012/main" userId="Dalila Alejandra Niama Tap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>
      <p:cViewPr varScale="1">
        <p:scale>
          <a:sx n="123" d="100"/>
          <a:sy n="123" d="100"/>
        </p:scale>
        <p:origin x="7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513D9-E42A-4CDA-B183-C6D87414138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49FDB2-4889-47A7-AFCA-C84CC01CB057}">
      <dgm:prSet phldrT="[Texto]" custT="1"/>
      <dgm:spPr/>
      <dgm:t>
        <a:bodyPr/>
        <a:lstStyle/>
        <a:p>
          <a:r>
            <a:rPr lang="es-ES" sz="8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Arial"/>
            </a:rPr>
            <a:t>PRESENTACIÓN DE  LA INICIATIVA  ORDENANZA</a:t>
          </a:r>
        </a:p>
      </dgm:t>
    </dgm:pt>
    <dgm:pt modelId="{E1390B04-7AA4-464D-A6B6-FAA1D5595917}" type="parTrans" cxnId="{533EA1B1-14C7-424B-8EC3-980899E83406}">
      <dgm:prSet/>
      <dgm:spPr/>
      <dgm:t>
        <a:bodyPr/>
        <a:lstStyle/>
        <a:p>
          <a:endParaRPr lang="es-ES"/>
        </a:p>
      </dgm:t>
    </dgm:pt>
    <dgm:pt modelId="{1449229E-6728-45CD-9457-4117DFC4D027}" type="sibTrans" cxnId="{533EA1B1-14C7-424B-8EC3-980899E83406}">
      <dgm:prSet/>
      <dgm:spPr/>
      <dgm:t>
        <a:bodyPr/>
        <a:lstStyle/>
        <a:p>
          <a:endParaRPr lang="es-ES"/>
        </a:p>
      </dgm:t>
    </dgm:pt>
    <dgm:pt modelId="{A70B2990-FFEA-489E-A4E4-73EB8225ED2C}">
      <dgm:prSet phldrT="[Texto]" custT="1"/>
      <dgm:spPr/>
      <dgm:t>
        <a:bodyPr/>
        <a:lstStyle/>
        <a:p>
          <a:r>
            <a:rPr lang="es-ES" sz="8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CALIFICACIÓN</a:t>
          </a:r>
          <a:r>
            <a:rPr lang="es-ES" sz="900" dirty="0"/>
            <a:t> </a:t>
          </a:r>
        </a:p>
      </dgm:t>
    </dgm:pt>
    <dgm:pt modelId="{F29F7393-CDF2-4F4F-82CF-B6BFCABFB131}" type="parTrans" cxnId="{103919B0-5A3C-4560-BC0A-217AD687E9BC}">
      <dgm:prSet/>
      <dgm:spPr/>
      <dgm:t>
        <a:bodyPr/>
        <a:lstStyle/>
        <a:p>
          <a:endParaRPr lang="es-ES"/>
        </a:p>
      </dgm:t>
    </dgm:pt>
    <dgm:pt modelId="{828177FE-52EB-4BF2-BBC0-D45D66217C52}" type="sibTrans" cxnId="{103919B0-5A3C-4560-BC0A-217AD687E9BC}">
      <dgm:prSet/>
      <dgm:spPr/>
      <dgm:t>
        <a:bodyPr/>
        <a:lstStyle/>
        <a:p>
          <a:endParaRPr lang="es-ES"/>
        </a:p>
      </dgm:t>
    </dgm:pt>
    <dgm:pt modelId="{06633B8A-9CB0-4306-AF35-5DF74D0B86D7}">
      <dgm:prSet phldrT="[Texto]" custT="1"/>
      <dgm:spPr/>
      <dgm:t>
        <a:bodyPr/>
        <a:lstStyle/>
        <a:p>
          <a:r>
            <a:rPr lang="es-ES" sz="8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SE AVOCÓ CONOCIMIENTO EN LA COMISIÓN </a:t>
          </a:r>
        </a:p>
      </dgm:t>
    </dgm:pt>
    <dgm:pt modelId="{1C192A54-580A-46B9-8A77-689AB381DFF8}" type="sibTrans" cxnId="{FC44FB13-B7C9-43D8-B519-E5CD0379A2D4}">
      <dgm:prSet/>
      <dgm:spPr/>
      <dgm:t>
        <a:bodyPr/>
        <a:lstStyle/>
        <a:p>
          <a:endParaRPr lang="es-ES"/>
        </a:p>
      </dgm:t>
    </dgm:pt>
    <dgm:pt modelId="{F630F3FC-4F63-4EDB-A6BF-AD2F124149AA}" type="parTrans" cxnId="{FC44FB13-B7C9-43D8-B519-E5CD0379A2D4}">
      <dgm:prSet/>
      <dgm:spPr/>
      <dgm:t>
        <a:bodyPr/>
        <a:lstStyle/>
        <a:p>
          <a:endParaRPr lang="es-ES"/>
        </a:p>
      </dgm:t>
    </dgm:pt>
    <dgm:pt modelId="{C7C306CF-4AAF-4A7A-A8A4-4E9F663BC05A}">
      <dgm:prSet phldrT="[Texto]" custT="1"/>
      <dgm:spPr/>
      <dgm:t>
        <a:bodyPr/>
        <a:lstStyle/>
        <a:p>
          <a:r>
            <a:rPr lang="es-ES" sz="8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INFORMES TÉCNICO JURÍDICO y APORTES </a:t>
          </a:r>
        </a:p>
      </dgm:t>
    </dgm:pt>
    <dgm:pt modelId="{87AB1BB3-58A1-4218-BF71-6E54C69260FB}" type="parTrans" cxnId="{EC9F6372-996D-4ACE-8323-DAD953BB8E44}">
      <dgm:prSet/>
      <dgm:spPr/>
      <dgm:t>
        <a:bodyPr/>
        <a:lstStyle/>
        <a:p>
          <a:endParaRPr lang="es-ES"/>
        </a:p>
      </dgm:t>
    </dgm:pt>
    <dgm:pt modelId="{34CB482A-3E9F-4665-A358-FF66964BE551}" type="sibTrans" cxnId="{EC9F6372-996D-4ACE-8323-DAD953BB8E44}">
      <dgm:prSet/>
      <dgm:spPr/>
      <dgm:t>
        <a:bodyPr/>
        <a:lstStyle/>
        <a:p>
          <a:endParaRPr lang="es-ES"/>
        </a:p>
      </dgm:t>
    </dgm:pt>
    <dgm:pt modelId="{3FD564C9-4B3D-4254-A403-397A02C25FC4}">
      <dgm:prSet phldrT="[Texto]" custT="1"/>
      <dgm:spPr/>
      <dgm:t>
        <a:bodyPr/>
        <a:lstStyle/>
        <a:p>
          <a:r>
            <a:rPr lang="es-ES" sz="10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COMISIÓN GENERAL</a:t>
          </a:r>
        </a:p>
        <a:p>
          <a:r>
            <a:rPr lang="es-ES" sz="10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 (4 actores )</a:t>
          </a:r>
        </a:p>
      </dgm:t>
    </dgm:pt>
    <dgm:pt modelId="{EA7CA2E4-36E4-4FE1-98AB-D552C0A31730}" type="parTrans" cxnId="{AF08B0C9-D5FC-4A8E-A188-FAFB9C052200}">
      <dgm:prSet/>
      <dgm:spPr/>
      <dgm:t>
        <a:bodyPr/>
        <a:lstStyle/>
        <a:p>
          <a:endParaRPr lang="es-ES"/>
        </a:p>
      </dgm:t>
    </dgm:pt>
    <dgm:pt modelId="{BC834352-43A5-4ABB-B6C2-52F81C47BF9F}" type="sibTrans" cxnId="{AF08B0C9-D5FC-4A8E-A188-FAFB9C052200}">
      <dgm:prSet/>
      <dgm:spPr/>
      <dgm:t>
        <a:bodyPr/>
        <a:lstStyle/>
        <a:p>
          <a:endParaRPr lang="es-ES"/>
        </a:p>
      </dgm:t>
    </dgm:pt>
    <dgm:pt modelId="{F31A9A12-3FF7-4026-8B29-681672874B0B}">
      <dgm:prSet phldrT="[Texto]" custT="1"/>
      <dgm:spPr/>
      <dgm:t>
        <a:bodyPr/>
        <a:lstStyle/>
        <a:p>
          <a:r>
            <a:rPr lang="es-ES" sz="14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Mesa técnica</a:t>
          </a:r>
        </a:p>
      </dgm:t>
    </dgm:pt>
    <dgm:pt modelId="{B435DC5F-A0C0-4F9E-8108-63F40342F30F}" type="parTrans" cxnId="{11FF2A90-3355-4F5E-8F21-BF2430826E8B}">
      <dgm:prSet/>
      <dgm:spPr/>
      <dgm:t>
        <a:bodyPr/>
        <a:lstStyle/>
        <a:p>
          <a:endParaRPr lang="es-ES"/>
        </a:p>
      </dgm:t>
    </dgm:pt>
    <dgm:pt modelId="{54F6CC1A-1739-4BEE-AE52-3672825CD91D}" type="sibTrans" cxnId="{11FF2A90-3355-4F5E-8F21-BF2430826E8B}">
      <dgm:prSet/>
      <dgm:spPr/>
      <dgm:t>
        <a:bodyPr/>
        <a:lstStyle/>
        <a:p>
          <a:endParaRPr lang="es-ES"/>
        </a:p>
      </dgm:t>
    </dgm:pt>
    <dgm:pt modelId="{F4002DAA-4F09-4B73-A3D2-D5401394554E}" type="pres">
      <dgm:prSet presAssocID="{CB0513D9-E42A-4CDA-B183-C6D874141381}" presName="rootnode" presStyleCnt="0">
        <dgm:presLayoutVars>
          <dgm:chMax/>
          <dgm:chPref/>
          <dgm:dir/>
          <dgm:animLvl val="lvl"/>
        </dgm:presLayoutVars>
      </dgm:prSet>
      <dgm:spPr/>
    </dgm:pt>
    <dgm:pt modelId="{4A72C3A2-7726-490D-A35A-71BC97B6F666}" type="pres">
      <dgm:prSet presAssocID="{7F49FDB2-4889-47A7-AFCA-C84CC01CB057}" presName="composite" presStyleCnt="0"/>
      <dgm:spPr/>
    </dgm:pt>
    <dgm:pt modelId="{C96152D7-7279-4ACE-95F5-CFBF84FA17E6}" type="pres">
      <dgm:prSet presAssocID="{7F49FDB2-4889-47A7-AFCA-C84CC01CB057}" presName="bentUpArrow1" presStyleLbl="alignImgPlace1" presStyleIdx="0" presStyleCnt="5"/>
      <dgm:spPr/>
    </dgm:pt>
    <dgm:pt modelId="{F1E2CAD9-AAB3-43A0-8B3A-9718163D8BAD}" type="pres">
      <dgm:prSet presAssocID="{7F49FDB2-4889-47A7-AFCA-C84CC01CB057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39A6775-62A5-4942-BBF3-49CA49BA0FFE}" type="pres">
      <dgm:prSet presAssocID="{7F49FDB2-4889-47A7-AFCA-C84CC01CB057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7FB25D2-F8C9-4463-A4B8-5EABEF4EED3F}" type="pres">
      <dgm:prSet presAssocID="{1449229E-6728-45CD-9457-4117DFC4D027}" presName="sibTrans" presStyleCnt="0"/>
      <dgm:spPr/>
    </dgm:pt>
    <dgm:pt modelId="{C7EC5688-64CB-4E4F-BEDA-DE5384E6C559}" type="pres">
      <dgm:prSet presAssocID="{A70B2990-FFEA-489E-A4E4-73EB8225ED2C}" presName="composite" presStyleCnt="0"/>
      <dgm:spPr/>
    </dgm:pt>
    <dgm:pt modelId="{6CF52B45-915B-45E7-89C1-CED9D4BDA916}" type="pres">
      <dgm:prSet presAssocID="{A70B2990-FFEA-489E-A4E4-73EB8225ED2C}" presName="bentUpArrow1" presStyleLbl="alignImgPlace1" presStyleIdx="1" presStyleCnt="5"/>
      <dgm:spPr/>
    </dgm:pt>
    <dgm:pt modelId="{4B702DA6-0819-4A8A-987F-3B56328887C6}" type="pres">
      <dgm:prSet presAssocID="{A70B2990-FFEA-489E-A4E4-73EB8225ED2C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5D431CAF-444A-4639-AA60-3C9757F1AA6C}" type="pres">
      <dgm:prSet presAssocID="{A70B2990-FFEA-489E-A4E4-73EB8225ED2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B18753C-69B4-4414-AA16-9D18FE2539D8}" type="pres">
      <dgm:prSet presAssocID="{828177FE-52EB-4BF2-BBC0-D45D66217C52}" presName="sibTrans" presStyleCnt="0"/>
      <dgm:spPr/>
    </dgm:pt>
    <dgm:pt modelId="{3EEB9C46-DD53-4DAB-86B3-7C4BF124D663}" type="pres">
      <dgm:prSet presAssocID="{06633B8A-9CB0-4306-AF35-5DF74D0B86D7}" presName="composite" presStyleCnt="0"/>
      <dgm:spPr/>
    </dgm:pt>
    <dgm:pt modelId="{661E6646-599A-4D74-9CB6-C51FC4FF5EB5}" type="pres">
      <dgm:prSet presAssocID="{06633B8A-9CB0-4306-AF35-5DF74D0B86D7}" presName="bentUpArrow1" presStyleLbl="alignImgPlace1" presStyleIdx="2" presStyleCnt="5"/>
      <dgm:spPr/>
    </dgm:pt>
    <dgm:pt modelId="{AF984A8A-59E9-4B1E-BF14-1EE999DCD2D7}" type="pres">
      <dgm:prSet presAssocID="{06633B8A-9CB0-4306-AF35-5DF74D0B86D7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ABA8FF8-8B5A-4E66-A264-EC8739D4CEC0}" type="pres">
      <dgm:prSet presAssocID="{06633B8A-9CB0-4306-AF35-5DF74D0B86D7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6F269A2-1F5D-4819-B28F-9DD70CEEB1E9}" type="pres">
      <dgm:prSet presAssocID="{1C192A54-580A-46B9-8A77-689AB381DFF8}" presName="sibTrans" presStyleCnt="0"/>
      <dgm:spPr/>
    </dgm:pt>
    <dgm:pt modelId="{839CB08D-0032-4078-9395-3A96E87E571B}" type="pres">
      <dgm:prSet presAssocID="{C7C306CF-4AAF-4A7A-A8A4-4E9F663BC05A}" presName="composite" presStyleCnt="0"/>
      <dgm:spPr/>
    </dgm:pt>
    <dgm:pt modelId="{45A8F8FB-8F34-442C-933C-FFA35D9CDCA6}" type="pres">
      <dgm:prSet presAssocID="{C7C306CF-4AAF-4A7A-A8A4-4E9F663BC05A}" presName="bentUpArrow1" presStyleLbl="alignImgPlace1" presStyleIdx="3" presStyleCnt="5"/>
      <dgm:spPr/>
    </dgm:pt>
    <dgm:pt modelId="{DDC16582-BB4F-4F2D-929D-7BE3EE3E8C68}" type="pres">
      <dgm:prSet presAssocID="{C7C306CF-4AAF-4A7A-A8A4-4E9F663BC05A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6403E884-3D5F-4616-8AED-C48A185F9030}" type="pres">
      <dgm:prSet presAssocID="{C7C306CF-4AAF-4A7A-A8A4-4E9F663BC05A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C0B83ED-9D7C-4133-A8BC-628C004DF8B5}" type="pres">
      <dgm:prSet presAssocID="{34CB482A-3E9F-4665-A358-FF66964BE551}" presName="sibTrans" presStyleCnt="0"/>
      <dgm:spPr/>
    </dgm:pt>
    <dgm:pt modelId="{A1CC8DE1-3D63-4C0A-8D14-AACDC8EB26DA}" type="pres">
      <dgm:prSet presAssocID="{3FD564C9-4B3D-4254-A403-397A02C25FC4}" presName="composite" presStyleCnt="0"/>
      <dgm:spPr/>
    </dgm:pt>
    <dgm:pt modelId="{D637FADA-0F7B-43CA-B535-14DDE95AF19C}" type="pres">
      <dgm:prSet presAssocID="{3FD564C9-4B3D-4254-A403-397A02C25FC4}" presName="bentUpArrow1" presStyleLbl="alignImgPlace1" presStyleIdx="4" presStyleCnt="5"/>
      <dgm:spPr/>
    </dgm:pt>
    <dgm:pt modelId="{8E85C885-69D8-47A4-9003-F6C64A1989BE}" type="pres">
      <dgm:prSet presAssocID="{3FD564C9-4B3D-4254-A403-397A02C25FC4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28CC20C-6ACD-46C7-99E4-54752F0103EB}" type="pres">
      <dgm:prSet presAssocID="{3FD564C9-4B3D-4254-A403-397A02C25FC4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09F58B0A-2569-4164-B66F-C8454E1D5507}" type="pres">
      <dgm:prSet presAssocID="{BC834352-43A5-4ABB-B6C2-52F81C47BF9F}" presName="sibTrans" presStyleCnt="0"/>
      <dgm:spPr/>
    </dgm:pt>
    <dgm:pt modelId="{A68834E3-8A37-4D81-8802-6F182F6D2712}" type="pres">
      <dgm:prSet presAssocID="{F31A9A12-3FF7-4026-8B29-681672874B0B}" presName="composite" presStyleCnt="0"/>
      <dgm:spPr/>
    </dgm:pt>
    <dgm:pt modelId="{185F09C3-671E-4416-9DAC-1D0B2116858D}" type="pres">
      <dgm:prSet presAssocID="{F31A9A12-3FF7-4026-8B29-681672874B0B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FC44FB13-B7C9-43D8-B519-E5CD0379A2D4}" srcId="{CB0513D9-E42A-4CDA-B183-C6D874141381}" destId="{06633B8A-9CB0-4306-AF35-5DF74D0B86D7}" srcOrd="2" destOrd="0" parTransId="{F630F3FC-4F63-4EDB-A6BF-AD2F124149AA}" sibTransId="{1C192A54-580A-46B9-8A77-689AB381DFF8}"/>
    <dgm:cxn modelId="{67180224-B186-4B14-9DB0-6CF4005E4280}" type="presOf" srcId="{CB0513D9-E42A-4CDA-B183-C6D874141381}" destId="{F4002DAA-4F09-4B73-A3D2-D5401394554E}" srcOrd="0" destOrd="0" presId="urn:microsoft.com/office/officeart/2005/8/layout/StepDownProcess"/>
    <dgm:cxn modelId="{A4264C2E-54D7-4EB6-AC40-D5ACA990B6EA}" type="presOf" srcId="{F31A9A12-3FF7-4026-8B29-681672874B0B}" destId="{185F09C3-671E-4416-9DAC-1D0B2116858D}" srcOrd="0" destOrd="0" presId="urn:microsoft.com/office/officeart/2005/8/layout/StepDownProcess"/>
    <dgm:cxn modelId="{6337EC3F-E2FA-4B94-8BEB-BFF31B557302}" type="presOf" srcId="{06633B8A-9CB0-4306-AF35-5DF74D0B86D7}" destId="{AF984A8A-59E9-4B1E-BF14-1EE999DCD2D7}" srcOrd="0" destOrd="0" presId="urn:microsoft.com/office/officeart/2005/8/layout/StepDownProcess"/>
    <dgm:cxn modelId="{6C97B868-0779-465A-B38B-3D28C854CD5E}" type="presOf" srcId="{C7C306CF-4AAF-4A7A-A8A4-4E9F663BC05A}" destId="{DDC16582-BB4F-4F2D-929D-7BE3EE3E8C68}" srcOrd="0" destOrd="0" presId="urn:microsoft.com/office/officeart/2005/8/layout/StepDownProcess"/>
    <dgm:cxn modelId="{EC9F6372-996D-4ACE-8323-DAD953BB8E44}" srcId="{CB0513D9-E42A-4CDA-B183-C6D874141381}" destId="{C7C306CF-4AAF-4A7A-A8A4-4E9F663BC05A}" srcOrd="3" destOrd="0" parTransId="{87AB1BB3-58A1-4218-BF71-6E54C69260FB}" sibTransId="{34CB482A-3E9F-4665-A358-FF66964BE551}"/>
    <dgm:cxn modelId="{BBB9A881-D773-4CD0-9D34-D0B5463345B2}" type="presOf" srcId="{7F49FDB2-4889-47A7-AFCA-C84CC01CB057}" destId="{F1E2CAD9-AAB3-43A0-8B3A-9718163D8BAD}" srcOrd="0" destOrd="0" presId="urn:microsoft.com/office/officeart/2005/8/layout/StepDownProcess"/>
    <dgm:cxn modelId="{90CDDB84-B9B0-434D-BADB-09CA4100776A}" type="presOf" srcId="{A70B2990-FFEA-489E-A4E4-73EB8225ED2C}" destId="{4B702DA6-0819-4A8A-987F-3B56328887C6}" srcOrd="0" destOrd="0" presId="urn:microsoft.com/office/officeart/2005/8/layout/StepDownProcess"/>
    <dgm:cxn modelId="{11FF2A90-3355-4F5E-8F21-BF2430826E8B}" srcId="{CB0513D9-E42A-4CDA-B183-C6D874141381}" destId="{F31A9A12-3FF7-4026-8B29-681672874B0B}" srcOrd="5" destOrd="0" parTransId="{B435DC5F-A0C0-4F9E-8108-63F40342F30F}" sibTransId="{54F6CC1A-1739-4BEE-AE52-3672825CD91D}"/>
    <dgm:cxn modelId="{103919B0-5A3C-4560-BC0A-217AD687E9BC}" srcId="{CB0513D9-E42A-4CDA-B183-C6D874141381}" destId="{A70B2990-FFEA-489E-A4E4-73EB8225ED2C}" srcOrd="1" destOrd="0" parTransId="{F29F7393-CDF2-4F4F-82CF-B6BFCABFB131}" sibTransId="{828177FE-52EB-4BF2-BBC0-D45D66217C52}"/>
    <dgm:cxn modelId="{533EA1B1-14C7-424B-8EC3-980899E83406}" srcId="{CB0513D9-E42A-4CDA-B183-C6D874141381}" destId="{7F49FDB2-4889-47A7-AFCA-C84CC01CB057}" srcOrd="0" destOrd="0" parTransId="{E1390B04-7AA4-464D-A6B6-FAA1D5595917}" sibTransId="{1449229E-6728-45CD-9457-4117DFC4D027}"/>
    <dgm:cxn modelId="{AF08B0C9-D5FC-4A8E-A188-FAFB9C052200}" srcId="{CB0513D9-E42A-4CDA-B183-C6D874141381}" destId="{3FD564C9-4B3D-4254-A403-397A02C25FC4}" srcOrd="4" destOrd="0" parTransId="{EA7CA2E4-36E4-4FE1-98AB-D552C0A31730}" sibTransId="{BC834352-43A5-4ABB-B6C2-52F81C47BF9F}"/>
    <dgm:cxn modelId="{E506F6D6-09BB-4113-ADD8-3B6B6F3125FB}" type="presOf" srcId="{3FD564C9-4B3D-4254-A403-397A02C25FC4}" destId="{8E85C885-69D8-47A4-9003-F6C64A1989BE}" srcOrd="0" destOrd="0" presId="urn:microsoft.com/office/officeart/2005/8/layout/StepDownProcess"/>
    <dgm:cxn modelId="{6941EE46-8A2A-4AF8-BA29-19B0A839592A}" type="presParOf" srcId="{F4002DAA-4F09-4B73-A3D2-D5401394554E}" destId="{4A72C3A2-7726-490D-A35A-71BC97B6F666}" srcOrd="0" destOrd="0" presId="urn:microsoft.com/office/officeart/2005/8/layout/StepDownProcess"/>
    <dgm:cxn modelId="{33F69274-9E83-459F-A120-90A3FD7E74AB}" type="presParOf" srcId="{4A72C3A2-7726-490D-A35A-71BC97B6F666}" destId="{C96152D7-7279-4ACE-95F5-CFBF84FA17E6}" srcOrd="0" destOrd="0" presId="urn:microsoft.com/office/officeart/2005/8/layout/StepDownProcess"/>
    <dgm:cxn modelId="{7A2BB35C-648A-476C-AF0B-F4382E03535B}" type="presParOf" srcId="{4A72C3A2-7726-490D-A35A-71BC97B6F666}" destId="{F1E2CAD9-AAB3-43A0-8B3A-9718163D8BAD}" srcOrd="1" destOrd="0" presId="urn:microsoft.com/office/officeart/2005/8/layout/StepDownProcess"/>
    <dgm:cxn modelId="{8444EA27-A0EC-4444-A444-D49BD7F3CBDC}" type="presParOf" srcId="{4A72C3A2-7726-490D-A35A-71BC97B6F666}" destId="{539A6775-62A5-4942-BBF3-49CA49BA0FFE}" srcOrd="2" destOrd="0" presId="urn:microsoft.com/office/officeart/2005/8/layout/StepDownProcess"/>
    <dgm:cxn modelId="{3CE35D60-D4B3-491B-AEC2-D38BEF7F8E66}" type="presParOf" srcId="{F4002DAA-4F09-4B73-A3D2-D5401394554E}" destId="{67FB25D2-F8C9-4463-A4B8-5EABEF4EED3F}" srcOrd="1" destOrd="0" presId="urn:microsoft.com/office/officeart/2005/8/layout/StepDownProcess"/>
    <dgm:cxn modelId="{94190C3B-8B8F-41BE-90E4-E099F6186CF3}" type="presParOf" srcId="{F4002DAA-4F09-4B73-A3D2-D5401394554E}" destId="{C7EC5688-64CB-4E4F-BEDA-DE5384E6C559}" srcOrd="2" destOrd="0" presId="urn:microsoft.com/office/officeart/2005/8/layout/StepDownProcess"/>
    <dgm:cxn modelId="{7221591D-1EAD-4944-9A2A-460399AF9D88}" type="presParOf" srcId="{C7EC5688-64CB-4E4F-BEDA-DE5384E6C559}" destId="{6CF52B45-915B-45E7-89C1-CED9D4BDA916}" srcOrd="0" destOrd="0" presId="urn:microsoft.com/office/officeart/2005/8/layout/StepDownProcess"/>
    <dgm:cxn modelId="{C36608C2-9847-4B05-A08E-4883C197EB27}" type="presParOf" srcId="{C7EC5688-64CB-4E4F-BEDA-DE5384E6C559}" destId="{4B702DA6-0819-4A8A-987F-3B56328887C6}" srcOrd="1" destOrd="0" presId="urn:microsoft.com/office/officeart/2005/8/layout/StepDownProcess"/>
    <dgm:cxn modelId="{1321A494-AFAE-4B31-BA72-E633DC26C9E3}" type="presParOf" srcId="{C7EC5688-64CB-4E4F-BEDA-DE5384E6C559}" destId="{5D431CAF-444A-4639-AA60-3C9757F1AA6C}" srcOrd="2" destOrd="0" presId="urn:microsoft.com/office/officeart/2005/8/layout/StepDownProcess"/>
    <dgm:cxn modelId="{0BE0E769-5335-4B20-9E99-BBF28E972EA3}" type="presParOf" srcId="{F4002DAA-4F09-4B73-A3D2-D5401394554E}" destId="{AB18753C-69B4-4414-AA16-9D18FE2539D8}" srcOrd="3" destOrd="0" presId="urn:microsoft.com/office/officeart/2005/8/layout/StepDownProcess"/>
    <dgm:cxn modelId="{8ADE42AC-8D81-47AD-9134-D8CD653438ED}" type="presParOf" srcId="{F4002DAA-4F09-4B73-A3D2-D5401394554E}" destId="{3EEB9C46-DD53-4DAB-86B3-7C4BF124D663}" srcOrd="4" destOrd="0" presId="urn:microsoft.com/office/officeart/2005/8/layout/StepDownProcess"/>
    <dgm:cxn modelId="{095D37A5-7A94-4A8E-9040-67AA20F63026}" type="presParOf" srcId="{3EEB9C46-DD53-4DAB-86B3-7C4BF124D663}" destId="{661E6646-599A-4D74-9CB6-C51FC4FF5EB5}" srcOrd="0" destOrd="0" presId="urn:microsoft.com/office/officeart/2005/8/layout/StepDownProcess"/>
    <dgm:cxn modelId="{8444A9BE-B0FA-45B0-8B3B-5A5DAA903611}" type="presParOf" srcId="{3EEB9C46-DD53-4DAB-86B3-7C4BF124D663}" destId="{AF984A8A-59E9-4B1E-BF14-1EE999DCD2D7}" srcOrd="1" destOrd="0" presId="urn:microsoft.com/office/officeart/2005/8/layout/StepDownProcess"/>
    <dgm:cxn modelId="{4DC2A897-1140-4A5E-9637-4599953041C7}" type="presParOf" srcId="{3EEB9C46-DD53-4DAB-86B3-7C4BF124D663}" destId="{CABA8FF8-8B5A-4E66-A264-EC8739D4CEC0}" srcOrd="2" destOrd="0" presId="urn:microsoft.com/office/officeart/2005/8/layout/StepDownProcess"/>
    <dgm:cxn modelId="{47D938F9-2E6D-4643-951D-330603E92C3E}" type="presParOf" srcId="{F4002DAA-4F09-4B73-A3D2-D5401394554E}" destId="{16F269A2-1F5D-4819-B28F-9DD70CEEB1E9}" srcOrd="5" destOrd="0" presId="urn:microsoft.com/office/officeart/2005/8/layout/StepDownProcess"/>
    <dgm:cxn modelId="{3349145D-E01A-49E0-9BB3-69D9FB2B49C8}" type="presParOf" srcId="{F4002DAA-4F09-4B73-A3D2-D5401394554E}" destId="{839CB08D-0032-4078-9395-3A96E87E571B}" srcOrd="6" destOrd="0" presId="urn:microsoft.com/office/officeart/2005/8/layout/StepDownProcess"/>
    <dgm:cxn modelId="{27B1CB82-9C4C-42D2-849E-4C1678BCFC24}" type="presParOf" srcId="{839CB08D-0032-4078-9395-3A96E87E571B}" destId="{45A8F8FB-8F34-442C-933C-FFA35D9CDCA6}" srcOrd="0" destOrd="0" presId="urn:microsoft.com/office/officeart/2005/8/layout/StepDownProcess"/>
    <dgm:cxn modelId="{62A23BA1-F8AB-4108-B42B-6BB5F97650B8}" type="presParOf" srcId="{839CB08D-0032-4078-9395-3A96E87E571B}" destId="{DDC16582-BB4F-4F2D-929D-7BE3EE3E8C68}" srcOrd="1" destOrd="0" presId="urn:microsoft.com/office/officeart/2005/8/layout/StepDownProcess"/>
    <dgm:cxn modelId="{DC542EB1-BD68-40CA-BEB7-83F72F808317}" type="presParOf" srcId="{839CB08D-0032-4078-9395-3A96E87E571B}" destId="{6403E884-3D5F-4616-8AED-C48A185F9030}" srcOrd="2" destOrd="0" presId="urn:microsoft.com/office/officeart/2005/8/layout/StepDownProcess"/>
    <dgm:cxn modelId="{F2C3C799-E09D-4BA5-99F3-50F3790FB393}" type="presParOf" srcId="{F4002DAA-4F09-4B73-A3D2-D5401394554E}" destId="{4C0B83ED-9D7C-4133-A8BC-628C004DF8B5}" srcOrd="7" destOrd="0" presId="urn:microsoft.com/office/officeart/2005/8/layout/StepDownProcess"/>
    <dgm:cxn modelId="{4F844035-C0F8-468C-8149-9FB2C4E9F751}" type="presParOf" srcId="{F4002DAA-4F09-4B73-A3D2-D5401394554E}" destId="{A1CC8DE1-3D63-4C0A-8D14-AACDC8EB26DA}" srcOrd="8" destOrd="0" presId="urn:microsoft.com/office/officeart/2005/8/layout/StepDownProcess"/>
    <dgm:cxn modelId="{C1CBAF94-49AA-4A37-952A-CCAE14AC507B}" type="presParOf" srcId="{A1CC8DE1-3D63-4C0A-8D14-AACDC8EB26DA}" destId="{D637FADA-0F7B-43CA-B535-14DDE95AF19C}" srcOrd="0" destOrd="0" presId="urn:microsoft.com/office/officeart/2005/8/layout/StepDownProcess"/>
    <dgm:cxn modelId="{74B4BF4C-6F5F-4006-8B80-C167A1003844}" type="presParOf" srcId="{A1CC8DE1-3D63-4C0A-8D14-AACDC8EB26DA}" destId="{8E85C885-69D8-47A4-9003-F6C64A1989BE}" srcOrd="1" destOrd="0" presId="urn:microsoft.com/office/officeart/2005/8/layout/StepDownProcess"/>
    <dgm:cxn modelId="{18C3DDC2-E6B1-47B7-89D0-5E511F467341}" type="presParOf" srcId="{A1CC8DE1-3D63-4C0A-8D14-AACDC8EB26DA}" destId="{528CC20C-6ACD-46C7-99E4-54752F0103EB}" srcOrd="2" destOrd="0" presId="urn:microsoft.com/office/officeart/2005/8/layout/StepDownProcess"/>
    <dgm:cxn modelId="{0B0D4884-BBB2-4CE2-806C-D2A93E9F610B}" type="presParOf" srcId="{F4002DAA-4F09-4B73-A3D2-D5401394554E}" destId="{09F58B0A-2569-4164-B66F-C8454E1D5507}" srcOrd="9" destOrd="0" presId="urn:microsoft.com/office/officeart/2005/8/layout/StepDownProcess"/>
    <dgm:cxn modelId="{214A7200-1169-4714-9ABF-498CC8F344AC}" type="presParOf" srcId="{F4002DAA-4F09-4B73-A3D2-D5401394554E}" destId="{A68834E3-8A37-4D81-8802-6F182F6D2712}" srcOrd="10" destOrd="0" presId="urn:microsoft.com/office/officeart/2005/8/layout/StepDownProcess"/>
    <dgm:cxn modelId="{EB81A19C-F0AF-4E5A-BF1F-8E88D3490AC2}" type="presParOf" srcId="{A68834E3-8A37-4D81-8802-6F182F6D2712}" destId="{185F09C3-671E-4416-9DAC-1D0B2116858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152D7-7279-4ACE-95F5-CFBF84FA17E6}">
      <dsp:nvSpPr>
        <dsp:cNvPr id="0" name=""/>
        <dsp:cNvSpPr/>
      </dsp:nvSpPr>
      <dsp:spPr>
        <a:xfrm rot="5400000">
          <a:off x="1334086" y="701076"/>
          <a:ext cx="603469" cy="6870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2CAD9-AAB3-43A0-8B3A-9718163D8BAD}">
      <dsp:nvSpPr>
        <dsp:cNvPr id="0" name=""/>
        <dsp:cNvSpPr/>
      </dsp:nvSpPr>
      <dsp:spPr>
        <a:xfrm>
          <a:off x="1174203" y="32118"/>
          <a:ext cx="1015887" cy="7110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i="0" u="none" strike="noStrike" kern="1200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Arial"/>
            </a:rPr>
            <a:t>PRESENTACIÓN DE  LA INICIATIVA  ORDENANZA</a:t>
          </a:r>
        </a:p>
      </dsp:txBody>
      <dsp:txXfrm>
        <a:off x="1208922" y="66837"/>
        <a:ext cx="946449" cy="641650"/>
      </dsp:txXfrm>
    </dsp:sp>
    <dsp:sp modelId="{539A6775-62A5-4942-BBF3-49CA49BA0FFE}">
      <dsp:nvSpPr>
        <dsp:cNvPr id="0" name=""/>
        <dsp:cNvSpPr/>
      </dsp:nvSpPr>
      <dsp:spPr>
        <a:xfrm>
          <a:off x="2190091" y="99936"/>
          <a:ext cx="738859" cy="574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52B45-915B-45E7-89C1-CED9D4BDA916}">
      <dsp:nvSpPr>
        <dsp:cNvPr id="0" name=""/>
        <dsp:cNvSpPr/>
      </dsp:nvSpPr>
      <dsp:spPr>
        <a:xfrm rot="5400000">
          <a:off x="2176365" y="1499862"/>
          <a:ext cx="603469" cy="6870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02DA6-0819-4A8A-987F-3B56328887C6}">
      <dsp:nvSpPr>
        <dsp:cNvPr id="0" name=""/>
        <dsp:cNvSpPr/>
      </dsp:nvSpPr>
      <dsp:spPr>
        <a:xfrm>
          <a:off x="2016482" y="830904"/>
          <a:ext cx="1015887" cy="7110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i="0" u="none" strike="noStrike" kern="1200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CALIFICACIÓN</a:t>
          </a:r>
          <a:r>
            <a:rPr lang="es-ES" sz="900" kern="1200" dirty="0"/>
            <a:t> </a:t>
          </a:r>
        </a:p>
      </dsp:txBody>
      <dsp:txXfrm>
        <a:off x="2051201" y="865623"/>
        <a:ext cx="946449" cy="641650"/>
      </dsp:txXfrm>
    </dsp:sp>
    <dsp:sp modelId="{5D431CAF-444A-4639-AA60-3C9757F1AA6C}">
      <dsp:nvSpPr>
        <dsp:cNvPr id="0" name=""/>
        <dsp:cNvSpPr/>
      </dsp:nvSpPr>
      <dsp:spPr>
        <a:xfrm>
          <a:off x="3032369" y="898723"/>
          <a:ext cx="738859" cy="574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E6646-599A-4D74-9CB6-C51FC4FF5EB5}">
      <dsp:nvSpPr>
        <dsp:cNvPr id="0" name=""/>
        <dsp:cNvSpPr/>
      </dsp:nvSpPr>
      <dsp:spPr>
        <a:xfrm rot="5400000">
          <a:off x="3018643" y="2298649"/>
          <a:ext cx="603469" cy="6870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84A8A-59E9-4B1E-BF14-1EE999DCD2D7}">
      <dsp:nvSpPr>
        <dsp:cNvPr id="0" name=""/>
        <dsp:cNvSpPr/>
      </dsp:nvSpPr>
      <dsp:spPr>
        <a:xfrm>
          <a:off x="2858760" y="1629691"/>
          <a:ext cx="1015887" cy="7110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i="0" u="none" strike="noStrike" kern="1200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SE AVOCÓ CONOCIMIENTO EN LA COMISIÓN </a:t>
          </a:r>
        </a:p>
      </dsp:txBody>
      <dsp:txXfrm>
        <a:off x="2893479" y="1664410"/>
        <a:ext cx="946449" cy="641650"/>
      </dsp:txXfrm>
    </dsp:sp>
    <dsp:sp modelId="{CABA8FF8-8B5A-4E66-A264-EC8739D4CEC0}">
      <dsp:nvSpPr>
        <dsp:cNvPr id="0" name=""/>
        <dsp:cNvSpPr/>
      </dsp:nvSpPr>
      <dsp:spPr>
        <a:xfrm>
          <a:off x="3874647" y="1697509"/>
          <a:ext cx="738859" cy="574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8F8FB-8F34-442C-933C-FFA35D9CDCA6}">
      <dsp:nvSpPr>
        <dsp:cNvPr id="0" name=""/>
        <dsp:cNvSpPr/>
      </dsp:nvSpPr>
      <dsp:spPr>
        <a:xfrm rot="5400000">
          <a:off x="3860921" y="3097435"/>
          <a:ext cx="603469" cy="6870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16582-BB4F-4F2D-929D-7BE3EE3E8C68}">
      <dsp:nvSpPr>
        <dsp:cNvPr id="0" name=""/>
        <dsp:cNvSpPr/>
      </dsp:nvSpPr>
      <dsp:spPr>
        <a:xfrm>
          <a:off x="3701039" y="2428477"/>
          <a:ext cx="1015887" cy="7110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i="0" u="none" strike="noStrike" kern="1200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INFORMES TÉCNICO JURÍDICO y APORTES </a:t>
          </a:r>
        </a:p>
      </dsp:txBody>
      <dsp:txXfrm>
        <a:off x="3735758" y="2463196"/>
        <a:ext cx="946449" cy="641650"/>
      </dsp:txXfrm>
    </dsp:sp>
    <dsp:sp modelId="{6403E884-3D5F-4616-8AED-C48A185F9030}">
      <dsp:nvSpPr>
        <dsp:cNvPr id="0" name=""/>
        <dsp:cNvSpPr/>
      </dsp:nvSpPr>
      <dsp:spPr>
        <a:xfrm>
          <a:off x="4716926" y="2496296"/>
          <a:ext cx="738859" cy="574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7FADA-0F7B-43CA-B535-14DDE95AF19C}">
      <dsp:nvSpPr>
        <dsp:cNvPr id="0" name=""/>
        <dsp:cNvSpPr/>
      </dsp:nvSpPr>
      <dsp:spPr>
        <a:xfrm rot="5400000">
          <a:off x="4703200" y="3896222"/>
          <a:ext cx="603469" cy="6870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5C885-69D8-47A4-9003-F6C64A1989BE}">
      <dsp:nvSpPr>
        <dsp:cNvPr id="0" name=""/>
        <dsp:cNvSpPr/>
      </dsp:nvSpPr>
      <dsp:spPr>
        <a:xfrm>
          <a:off x="4543317" y="3227264"/>
          <a:ext cx="1015887" cy="7110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i="0" u="none" strike="noStrike" kern="1200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COMISIÓN GENERAL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i="0" u="none" strike="noStrike" kern="1200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 (4 actores )</a:t>
          </a:r>
        </a:p>
      </dsp:txBody>
      <dsp:txXfrm>
        <a:off x="4578036" y="3261983"/>
        <a:ext cx="946449" cy="641650"/>
      </dsp:txXfrm>
    </dsp:sp>
    <dsp:sp modelId="{528CC20C-6ACD-46C7-99E4-54752F0103EB}">
      <dsp:nvSpPr>
        <dsp:cNvPr id="0" name=""/>
        <dsp:cNvSpPr/>
      </dsp:nvSpPr>
      <dsp:spPr>
        <a:xfrm>
          <a:off x="5559204" y="3295082"/>
          <a:ext cx="738859" cy="574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F09C3-671E-4416-9DAC-1D0B2116858D}">
      <dsp:nvSpPr>
        <dsp:cNvPr id="0" name=""/>
        <dsp:cNvSpPr/>
      </dsp:nvSpPr>
      <dsp:spPr>
        <a:xfrm>
          <a:off x="5385595" y="4026050"/>
          <a:ext cx="1015887" cy="7110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u="none" strike="noStrike" kern="1200" cap="none" dirty="0">
              <a:solidFill>
                <a:schemeClr val="bg1"/>
              </a:solidFill>
              <a:latin typeface="Montserrat"/>
              <a:ea typeface="Montserrat"/>
              <a:cs typeface="Montserrat"/>
            </a:rPr>
            <a:t>Mesa técnica</a:t>
          </a:r>
        </a:p>
      </dsp:txBody>
      <dsp:txXfrm>
        <a:off x="5420314" y="4060769"/>
        <a:ext cx="946449" cy="64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2388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8" tIns="96638" rIns="96638" bIns="9663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797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8" tIns="96638" rIns="96638" bIns="966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84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c8a6d2db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c8a6d2dbb_0_4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8" tIns="96638" rIns="96638" bIns="966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73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c8a6d2db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c8a6d2dbb_0_4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8" tIns="96638" rIns="96638" bIns="966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70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53a69d1ac_3_22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38" tIns="96638" rIns="96638" bIns="96638" anchor="t" anchorCtr="0">
            <a:noAutofit/>
          </a:bodyPr>
          <a:lstStyle/>
          <a:p>
            <a:pPr marL="0" indent="0">
              <a:buNone/>
            </a:pPr>
            <a:r>
              <a:rPr lang="es"/>
              <a:t>Se ha ajustado el título del Programa “Gestión Integral y repotenciación de equipamiento para residuos sólidos”</a:t>
            </a:r>
            <a:endParaRPr/>
          </a:p>
        </p:txBody>
      </p:sp>
      <p:sp>
        <p:nvSpPr>
          <p:cNvPr id="146" name="Google Shape;146;g1e53a69d1ac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8" tIns="96638" rIns="96638" bIns="966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06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8" tIns="96638" rIns="96638" bIns="966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49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8" tIns="96638" rIns="96638" bIns="966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076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8" tIns="96638" rIns="96638" bIns="966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69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8" tIns="96638" rIns="96638" bIns="966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6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r="72118"/>
          <a:stretch/>
        </p:blipFill>
        <p:spPr>
          <a:xfrm>
            <a:off x="4039111" y="384564"/>
            <a:ext cx="1065778" cy="14066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4;p2"/>
          <p:cNvSpPr txBox="1"/>
          <p:nvPr/>
        </p:nvSpPr>
        <p:spPr>
          <a:xfrm>
            <a:off x="1104900" y="2084940"/>
            <a:ext cx="6934200" cy="226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s-EC" sz="1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ORDENANZA METROPOLITANA REFORMATORIA AL ARTÍCULO 3429 DE LA SECCIÓN II. 2 DE LA REVISIÓN TÉCNICA VEHICULAR; </a:t>
            </a:r>
            <a:r>
              <a:rPr lang="es-EC" sz="1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</a:rPr>
              <a:t>Y LOS ARTÍCULOS 2973 AL 2975 DE LA EMISIÓN, RENOVACIÓN, MODIFICACIÓN, SUSPENSIÓN, TERMINACIÓN, REVOCATORIA Y TRANSFERENCIA DE LA HABILITACIÓN OPERACIONAL DEL CÓDIGO MUNICIPAL PARA EL DISTRITO METROPOLITANO DE QUITO</a:t>
            </a:r>
          </a:p>
        </p:txBody>
      </p:sp>
    </p:spTree>
    <p:extLst>
      <p:ext uri="{BB962C8B-B14F-4D97-AF65-F5344CB8AC3E}">
        <p14:creationId xmlns:p14="http://schemas.microsoft.com/office/powerpoint/2010/main" val="70314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70025" y="173449"/>
            <a:ext cx="384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Montserrat ExtraBold" panose="020B0604020202020204" charset="0"/>
              </a:rPr>
              <a:t>SINISTRO</a:t>
            </a:r>
            <a:r>
              <a:rPr lang="es-MX" sz="2200" dirty="0">
                <a:solidFill>
                  <a:schemeClr val="bg1"/>
                </a:solidFill>
                <a:latin typeface="Arial Black" panose="020B0A04020102020204" pitchFamily="34" charset="0"/>
              </a:rPr>
              <a:t> MIRAVALLE </a:t>
            </a:r>
            <a:endParaRPr lang="es-EC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24433" y="1349013"/>
            <a:ext cx="27980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  <a:latin typeface="Montserrat" panose="020B0604020202020204" charset="0"/>
              </a:rPr>
              <a:t>Un bus con </a:t>
            </a:r>
            <a:r>
              <a:rPr lang="es-EC" sz="2000" b="1" dirty="0">
                <a:solidFill>
                  <a:schemeClr val="bg1"/>
                </a:solidFill>
                <a:latin typeface="Montserrat" panose="020B0604020202020204" charset="0"/>
              </a:rPr>
              <a:t>30 pasajeros perdió los frenos </a:t>
            </a:r>
            <a:r>
              <a:rPr lang="es-EC" sz="1600" dirty="0">
                <a:solidFill>
                  <a:schemeClr val="bg1"/>
                </a:solidFill>
                <a:latin typeface="Montserrat" panose="020B0604020202020204" charset="0"/>
              </a:rPr>
              <a:t>y </a:t>
            </a:r>
            <a:r>
              <a:rPr lang="es-EC" sz="2000" b="1" dirty="0">
                <a:solidFill>
                  <a:schemeClr val="bg1"/>
                </a:solidFill>
                <a:latin typeface="Montserrat" panose="020B0604020202020204" charset="0"/>
              </a:rPr>
              <a:t>chocó</a:t>
            </a:r>
            <a:r>
              <a:rPr lang="es-EC" sz="1600" dirty="0">
                <a:solidFill>
                  <a:schemeClr val="bg1"/>
                </a:solidFill>
                <a:latin typeface="Montserrat" panose="020B0604020202020204" charset="0"/>
              </a:rPr>
              <a:t> con cerramiento de una urbanización en el sector de Miravalle, en Cumbayá.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544945" y="4069640"/>
            <a:ext cx="1488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>
                <a:solidFill>
                  <a:schemeClr val="bg1"/>
                </a:solidFill>
                <a:latin typeface="Montserrat" panose="020B0604020202020204" charset="0"/>
              </a:rPr>
              <a:t>6 de julio de 2023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80" y="849154"/>
            <a:ext cx="5582495" cy="31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8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70025" y="173449"/>
            <a:ext cx="3845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Montserrat ExtraBold" panose="020B0604020202020204" charset="0"/>
              </a:rPr>
              <a:t>SINISTRO</a:t>
            </a:r>
            <a:r>
              <a:rPr lang="es-MX" sz="2200" dirty="0">
                <a:solidFill>
                  <a:schemeClr val="bg1"/>
                </a:solidFill>
                <a:latin typeface="Arial Black" panose="020B0A04020102020204" pitchFamily="34" charset="0"/>
              </a:rPr>
              <a:t> MIRAVALLE </a:t>
            </a:r>
            <a:endParaRPr lang="es-EC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314287" y="3337667"/>
            <a:ext cx="1488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>
                <a:solidFill>
                  <a:schemeClr val="bg1"/>
                </a:solidFill>
                <a:latin typeface="Montserrat" panose="020B0604020202020204" charset="0"/>
              </a:rPr>
              <a:t>6 de julio de 2023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0325" y="1402914"/>
            <a:ext cx="2313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dirty="0">
                <a:solidFill>
                  <a:schemeClr val="bg1"/>
                </a:solidFill>
                <a:latin typeface="Montserrat" panose="020B0604020202020204" charset="0"/>
              </a:rPr>
              <a:t>El bus </a:t>
            </a:r>
            <a:r>
              <a:rPr lang="es-EC" sz="1800" b="1" dirty="0">
                <a:solidFill>
                  <a:schemeClr val="bg1"/>
                </a:solidFill>
                <a:latin typeface="Montserrat" panose="020B0604020202020204" charset="0"/>
              </a:rPr>
              <a:t>ese mismo día </a:t>
            </a:r>
            <a:r>
              <a:rPr lang="es-EC" sz="1800" dirty="0">
                <a:solidFill>
                  <a:schemeClr val="bg1"/>
                </a:solidFill>
                <a:latin typeface="Montserrat" panose="020B0604020202020204" charset="0"/>
              </a:rPr>
              <a:t>hizo</a:t>
            </a:r>
          </a:p>
          <a:p>
            <a:r>
              <a:rPr lang="es-EC" sz="1800" dirty="0">
                <a:solidFill>
                  <a:schemeClr val="bg1"/>
                </a:solidFill>
                <a:latin typeface="Montserrat" panose="020B0604020202020204" charset="0"/>
              </a:rPr>
              <a:t>su</a:t>
            </a:r>
            <a:r>
              <a:rPr lang="es-EC" sz="2000" b="1" dirty="0">
                <a:solidFill>
                  <a:schemeClr val="bg1"/>
                </a:solidFill>
                <a:latin typeface="Montserrat" panose="020B0604020202020204" charset="0"/>
              </a:rPr>
              <a:t> revisión vehicular </a:t>
            </a:r>
            <a:r>
              <a:rPr lang="es-EC" sz="1800" dirty="0">
                <a:solidFill>
                  <a:schemeClr val="bg1"/>
                </a:solidFill>
                <a:latin typeface="Montserrat" panose="020B0604020202020204" charset="0"/>
              </a:rPr>
              <a:t>en</a:t>
            </a:r>
            <a:r>
              <a:rPr lang="es-EC" sz="2000" b="1" dirty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s-EC" sz="2000" b="1" dirty="0" err="1">
                <a:solidFill>
                  <a:schemeClr val="bg1"/>
                </a:solidFill>
                <a:latin typeface="Montserrat" panose="020B0604020202020204" charset="0"/>
              </a:rPr>
              <a:t>Jujan</a:t>
            </a:r>
            <a:r>
              <a:rPr lang="es-EC" sz="2000" b="1" dirty="0">
                <a:solidFill>
                  <a:schemeClr val="bg1"/>
                </a:solidFill>
              </a:rPr>
              <a:t>, Guayas.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56337" y="3922443"/>
            <a:ext cx="261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1" dirty="0">
                <a:solidFill>
                  <a:schemeClr val="bg1"/>
                </a:solidFill>
                <a:latin typeface="Montserrat" panose="020B0604020202020204" charset="0"/>
              </a:rPr>
              <a:t>Cómo lo </a:t>
            </a:r>
            <a:r>
              <a:rPr lang="es-MX" sz="2000" b="1" dirty="0">
                <a:solidFill>
                  <a:schemeClr val="bg1"/>
                </a:solidFill>
                <a:latin typeface="Montserrat" panose="020B0604020202020204" charset="0"/>
              </a:rPr>
              <a:t>hizo</a:t>
            </a:r>
            <a:r>
              <a:rPr lang="es-MX" sz="1800" b="1" dirty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45485" y="3529272"/>
            <a:ext cx="784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6000" b="1" dirty="0">
                <a:solidFill>
                  <a:schemeClr val="bg1"/>
                </a:solidFill>
                <a:latin typeface="Montserrat" panose="020B0604020202020204" charset="0"/>
              </a:rPr>
              <a:t>¿</a:t>
            </a:r>
            <a:endParaRPr lang="es-EC" sz="66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56402" y="3599277"/>
            <a:ext cx="767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6000" b="1" dirty="0">
                <a:solidFill>
                  <a:schemeClr val="bg1"/>
                </a:solidFill>
                <a:latin typeface="Montserrat" panose="020B0604020202020204" charset="0"/>
              </a:rPr>
              <a:t>?</a:t>
            </a:r>
            <a:endParaRPr lang="es-EC" sz="66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485" y="769316"/>
            <a:ext cx="6411504" cy="25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1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/>
        </p:nvSpPr>
        <p:spPr>
          <a:xfrm>
            <a:off x="519737" y="236621"/>
            <a:ext cx="4738774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rgbClr val="0070C0"/>
                </a:solidFill>
                <a:latin typeface="Dancing Script Medium"/>
                <a:ea typeface="Dancing Script Medium"/>
                <a:cs typeface="Dancing Script Medium"/>
                <a:sym typeface="Dancing Script Medium"/>
              </a:rPr>
              <a:t>Revisión Técnica Vehicular </a:t>
            </a:r>
            <a:endParaRPr sz="2400" dirty="0">
              <a:solidFill>
                <a:srgbClr val="0070C0"/>
              </a:solidFill>
              <a:latin typeface="Dancing Script Medium"/>
              <a:ea typeface="Dancing Script Medium"/>
              <a:cs typeface="Dancing Script Medium"/>
              <a:sym typeface="Dancing Script Medium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77973" y="1033589"/>
            <a:ext cx="3937392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La Revisión Vehicular </a:t>
            </a: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busca </a:t>
            </a:r>
            <a:r>
              <a:rPr lang="es-MX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garantizar las condiciones de seguridad </a:t>
            </a: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de los vehículos, </a:t>
            </a:r>
          </a:p>
        </p:txBody>
      </p:sp>
      <p:pic>
        <p:nvPicPr>
          <p:cNvPr id="18" name="Google Shape;268;p29"/>
          <p:cNvPicPr preferRelativeResize="0"/>
          <p:nvPr/>
        </p:nvPicPr>
        <p:blipFill rotWithShape="1">
          <a:blip r:embed="rId4">
            <a:alphaModFix/>
          </a:blip>
          <a:srcRect l="20942" r="15114" b="33824"/>
          <a:stretch/>
        </p:blipFill>
        <p:spPr>
          <a:xfrm>
            <a:off x="677973" y="2266357"/>
            <a:ext cx="364434" cy="32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5" t="29078" r="18740" b="18322"/>
          <a:stretch/>
        </p:blipFill>
        <p:spPr>
          <a:xfrm>
            <a:off x="6010134" y="1033589"/>
            <a:ext cx="2579623" cy="2465537"/>
          </a:xfrm>
          <a:prstGeom prst="rect">
            <a:avLst/>
          </a:prstGeom>
        </p:spPr>
      </p:pic>
      <p:pic>
        <p:nvPicPr>
          <p:cNvPr id="6" name="Google Shape;17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3608" y="4648071"/>
            <a:ext cx="1027872" cy="3782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5;p23"/>
          <p:cNvSpPr txBox="1"/>
          <p:nvPr/>
        </p:nvSpPr>
        <p:spPr>
          <a:xfrm>
            <a:off x="1089616" y="2285461"/>
            <a:ext cx="3937392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Medición del sistema de </a:t>
            </a:r>
            <a:r>
              <a:rPr lang="es-MX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suspensión</a:t>
            </a:r>
          </a:p>
        </p:txBody>
      </p:sp>
      <p:sp>
        <p:nvSpPr>
          <p:cNvPr id="9" name="Google Shape;155;p23"/>
          <p:cNvSpPr txBox="1"/>
          <p:nvPr/>
        </p:nvSpPr>
        <p:spPr>
          <a:xfrm>
            <a:off x="1119079" y="2729450"/>
            <a:ext cx="2148884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Sistema de </a:t>
            </a:r>
            <a:r>
              <a:rPr lang="es-MX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frenos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42407" y="3162312"/>
            <a:ext cx="4777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Medición de la </a:t>
            </a:r>
            <a:r>
              <a:rPr lang="es-MX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alineación</a:t>
            </a: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de los neumáticos</a:t>
            </a:r>
            <a:endParaRPr lang="es-EC" sz="16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42407" y="3640153"/>
            <a:ext cx="4626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Profundidad del </a:t>
            </a:r>
            <a:r>
              <a:rPr lang="es-MX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labrado</a:t>
            </a:r>
            <a:r>
              <a:rPr lang="es-MX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</a:rPr>
              <a:t> de los neumáticos</a:t>
            </a:r>
            <a:endParaRPr lang="es-EC" sz="160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3" name="Google Shape;268;p29"/>
          <p:cNvPicPr preferRelativeResize="0"/>
          <p:nvPr/>
        </p:nvPicPr>
        <p:blipFill rotWithShape="1">
          <a:blip r:embed="rId4">
            <a:alphaModFix/>
          </a:blip>
          <a:srcRect l="20942" r="15114" b="33824"/>
          <a:stretch/>
        </p:blipFill>
        <p:spPr>
          <a:xfrm>
            <a:off x="670560" y="2742989"/>
            <a:ext cx="364434" cy="32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68;p29"/>
          <p:cNvPicPr preferRelativeResize="0"/>
          <p:nvPr/>
        </p:nvPicPr>
        <p:blipFill rotWithShape="1">
          <a:blip r:embed="rId4">
            <a:alphaModFix/>
          </a:blip>
          <a:srcRect l="20942" r="15114" b="33824"/>
          <a:stretch/>
        </p:blipFill>
        <p:spPr>
          <a:xfrm>
            <a:off x="677973" y="3155827"/>
            <a:ext cx="364434" cy="32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8;p29"/>
          <p:cNvPicPr preferRelativeResize="0"/>
          <p:nvPr/>
        </p:nvPicPr>
        <p:blipFill rotWithShape="1">
          <a:blip r:embed="rId4">
            <a:alphaModFix/>
          </a:blip>
          <a:srcRect l="20942" r="15114" b="33824"/>
          <a:stretch/>
        </p:blipFill>
        <p:spPr>
          <a:xfrm>
            <a:off x="677973" y="3596841"/>
            <a:ext cx="364434" cy="328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6581496"/>
              </p:ext>
            </p:extLst>
          </p:nvPr>
        </p:nvGraphicFramePr>
        <p:xfrm>
          <a:off x="541270" y="201493"/>
          <a:ext cx="7575687" cy="476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638261" y="2014330"/>
            <a:ext cx="191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23 de agosto </a:t>
            </a:r>
            <a:endParaRPr lang="es-EC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00261" y="2775564"/>
            <a:ext cx="115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Sep</a:t>
            </a:r>
            <a:r>
              <a:rPr lang="es-MX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 -  Oct </a:t>
            </a:r>
            <a:endParaRPr lang="es-EC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88157" y="3536799"/>
            <a:ext cx="1736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01 de noviembre </a:t>
            </a:r>
            <a:endParaRPr lang="es-EC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29669" y="4438604"/>
            <a:ext cx="17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08 de noviembre </a:t>
            </a:r>
            <a:endParaRPr lang="es-EC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96209" y="397066"/>
            <a:ext cx="115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21 de julio </a:t>
            </a:r>
            <a:endParaRPr lang="es-EC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52643" y="1128754"/>
            <a:ext cx="115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26 de julio</a:t>
            </a:r>
            <a:endParaRPr lang="es-EC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245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3380375" y="467856"/>
            <a:ext cx="4591825" cy="147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632960" algn="l"/>
              </a:tabLst>
            </a:pPr>
            <a:r>
              <a:rPr lang="es-EC" b="1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Art. 3429.- Carácter Obligatorio de la Revisión Técnica Vehicular.</a:t>
            </a:r>
          </a:p>
          <a:p>
            <a:pPr algn="just">
              <a:spcAft>
                <a:spcPts val="800"/>
              </a:spcAft>
              <a:tabLst>
                <a:tab pos="4632960" algn="l"/>
              </a:tabLst>
            </a:pPr>
            <a:endParaRPr lang="es-MX" sz="1100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632960" algn="l"/>
              </a:tabLst>
            </a:pPr>
            <a:endParaRPr lang="es-MX" sz="1100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632960" algn="l"/>
              </a:tabLst>
            </a:pPr>
            <a:endParaRPr lang="es-MX" sz="1100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" name="Google Shape;151;p23"/>
          <p:cNvSpPr txBox="1"/>
          <p:nvPr/>
        </p:nvSpPr>
        <p:spPr>
          <a:xfrm>
            <a:off x="520142" y="2383252"/>
            <a:ext cx="2159271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Artículo 3429</a:t>
            </a:r>
          </a:p>
        </p:txBody>
      </p:sp>
      <p:sp>
        <p:nvSpPr>
          <p:cNvPr id="18" name="Google Shape;151;p23"/>
          <p:cNvSpPr txBox="1"/>
          <p:nvPr/>
        </p:nvSpPr>
        <p:spPr>
          <a:xfrm>
            <a:off x="888697" y="1898841"/>
            <a:ext cx="1422162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Proyecto</a:t>
            </a:r>
            <a:r>
              <a:rPr lang="es-MX" sz="3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 </a:t>
            </a:r>
          </a:p>
        </p:txBody>
      </p:sp>
      <p:pic>
        <p:nvPicPr>
          <p:cNvPr id="10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1;p23"/>
          <p:cNvSpPr txBox="1"/>
          <p:nvPr/>
        </p:nvSpPr>
        <p:spPr>
          <a:xfrm>
            <a:off x="3571461" y="3201686"/>
            <a:ext cx="170983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Requisito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Obligatorio </a:t>
            </a:r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  </a:t>
            </a:r>
            <a:r>
              <a:rPr lang="es-MX" sz="2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 </a:t>
            </a:r>
          </a:p>
        </p:txBody>
      </p:sp>
      <p:pic>
        <p:nvPicPr>
          <p:cNvPr id="16" name="Google Shape;13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6061" y="2032601"/>
            <a:ext cx="733770" cy="7013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5576895" y="3064708"/>
            <a:ext cx="2972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632960" algn="l"/>
              </a:tabLst>
            </a:pPr>
            <a:r>
              <a:rPr lang="es-EC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Aprobación de la Revisión Técnica Vehicular en los centros autorizados dentro del DMQ.</a:t>
            </a:r>
            <a:endParaRPr lang="es-MX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41355" y="1012074"/>
            <a:ext cx="39808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632960" algn="l"/>
              </a:tabLst>
            </a:pPr>
            <a:r>
              <a:rPr lang="es-EC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Todos los vehículos que prestan servicio público y comercial, cuyo título habilitante haya sido otorgado por el Distrito Metropolitano de Quito. </a:t>
            </a:r>
            <a:endParaRPr lang="es-MX" dirty="0">
              <a:solidFill>
                <a:srgbClr val="5B5B5B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22" name="Google Shape;17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652" y="501477"/>
            <a:ext cx="2262088" cy="9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324927" y="652249"/>
            <a:ext cx="2121537" cy="64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C" sz="2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Código </a:t>
            </a: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C" sz="2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Municipal </a:t>
            </a:r>
            <a:endParaRPr sz="2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 ExtraBold"/>
            </a:endParaRPr>
          </a:p>
        </p:txBody>
      </p:sp>
      <p:sp>
        <p:nvSpPr>
          <p:cNvPr id="20" name="Google Shape;151;p23"/>
          <p:cNvSpPr txBox="1"/>
          <p:nvPr/>
        </p:nvSpPr>
        <p:spPr>
          <a:xfrm>
            <a:off x="7425677" y="2702675"/>
            <a:ext cx="1093045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Nuevo</a:t>
            </a:r>
            <a:r>
              <a:rPr lang="es-MX" sz="1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 </a:t>
            </a:r>
            <a:r>
              <a:rPr lang="es-MX" sz="2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34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1926557" y="790246"/>
            <a:ext cx="5143502" cy="3563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1;p23"/>
          <p:cNvSpPr txBox="1"/>
          <p:nvPr/>
        </p:nvSpPr>
        <p:spPr>
          <a:xfrm>
            <a:off x="99105" y="2194754"/>
            <a:ext cx="2159271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Artículo 2973</a:t>
            </a:r>
          </a:p>
        </p:txBody>
      </p:sp>
      <p:sp>
        <p:nvSpPr>
          <p:cNvPr id="18" name="Google Shape;151;p23"/>
          <p:cNvSpPr txBox="1"/>
          <p:nvPr/>
        </p:nvSpPr>
        <p:spPr>
          <a:xfrm>
            <a:off x="492044" y="1776157"/>
            <a:ext cx="1422162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Proyecto</a:t>
            </a:r>
            <a:r>
              <a:rPr lang="es-MX" sz="3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 </a:t>
            </a:r>
          </a:p>
        </p:txBody>
      </p:sp>
      <p:pic>
        <p:nvPicPr>
          <p:cNvPr id="10" name="Google Shape;17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8;p29"/>
          <p:cNvPicPr preferRelativeResize="0"/>
          <p:nvPr/>
        </p:nvPicPr>
        <p:blipFill rotWithShape="1">
          <a:blip r:embed="rId6">
            <a:alphaModFix/>
          </a:blip>
          <a:srcRect l="20942" r="15114" b="33824"/>
          <a:stretch/>
        </p:blipFill>
        <p:spPr>
          <a:xfrm>
            <a:off x="2850659" y="1223268"/>
            <a:ext cx="583829" cy="5255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6474372" y="2194754"/>
            <a:ext cx="2522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4632960" algn="l"/>
              </a:tabLst>
            </a:pPr>
            <a:r>
              <a:rPr lang="es-EC" sz="2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Se le suspenderá la habilitación operacional </a:t>
            </a:r>
            <a:endParaRPr lang="es-MX" sz="2000" b="1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19769" y="1191381"/>
            <a:ext cx="25037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632960" algn="l"/>
              </a:tabLst>
            </a:pPr>
            <a:r>
              <a:rPr lang="es-EC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Que </a:t>
            </a:r>
            <a:r>
              <a:rPr lang="es-EC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no aprueba </a:t>
            </a:r>
            <a:r>
              <a:rPr lang="es-EC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la revisión técnica vehicular en el </a:t>
            </a:r>
            <a:r>
              <a:rPr lang="es-EC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</a:rPr>
              <a:t>Distrito Metropolitano de Quito </a:t>
            </a:r>
            <a:r>
              <a:rPr lang="es-EC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de manera</a:t>
            </a:r>
            <a:r>
              <a:rPr lang="es-EC" b="1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 reincidente</a:t>
            </a:r>
            <a:r>
              <a:rPr lang="es-EC" dirty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.</a:t>
            </a:r>
            <a:endParaRPr lang="es-MX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19769" y="2929167"/>
            <a:ext cx="2667610" cy="169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</a:rPr>
              <a:t>En los controles aleatorios en la vía pública, cuando  sobrepasan los límites máximos permisibles de emisión de gases contaminantes o de opacidad y de ruido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60625" y="2820241"/>
            <a:ext cx="1595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Vehículos de transporte público y comercial</a:t>
            </a:r>
            <a:endParaRPr lang="es-EC" b="1" dirty="0"/>
          </a:p>
        </p:txBody>
      </p:sp>
      <p:pic>
        <p:nvPicPr>
          <p:cNvPr id="21" name="Google Shape;1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321" y="546784"/>
            <a:ext cx="2262088" cy="9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74;p8"/>
          <p:cNvSpPr txBox="1"/>
          <p:nvPr/>
        </p:nvSpPr>
        <p:spPr>
          <a:xfrm>
            <a:off x="222393" y="724880"/>
            <a:ext cx="2121537" cy="64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C" sz="2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Código </a:t>
            </a: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C" sz="2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Municipal </a:t>
            </a:r>
            <a:endParaRPr sz="2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 ExtraBold"/>
            </a:endParaRPr>
          </a:p>
        </p:txBody>
      </p:sp>
      <p:pic>
        <p:nvPicPr>
          <p:cNvPr id="24" name="Google Shape;268;p29"/>
          <p:cNvPicPr preferRelativeResize="0"/>
          <p:nvPr/>
        </p:nvPicPr>
        <p:blipFill rotWithShape="1">
          <a:blip r:embed="rId6">
            <a:alphaModFix/>
          </a:blip>
          <a:srcRect l="20942" r="15114" b="33824"/>
          <a:stretch/>
        </p:blipFill>
        <p:spPr>
          <a:xfrm>
            <a:off x="2850659" y="2659792"/>
            <a:ext cx="583829" cy="52555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51;p23"/>
          <p:cNvSpPr txBox="1"/>
          <p:nvPr/>
        </p:nvSpPr>
        <p:spPr>
          <a:xfrm>
            <a:off x="3360202" y="2605982"/>
            <a:ext cx="1093045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Dancing Script Medium"/>
              </a:rPr>
              <a:t> </a:t>
            </a:r>
            <a:r>
              <a:rPr lang="es-MX" sz="2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Dancing Script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76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1973975" y="1053003"/>
            <a:ext cx="5143502" cy="30374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1;p23"/>
          <p:cNvSpPr txBox="1"/>
          <p:nvPr/>
        </p:nvSpPr>
        <p:spPr>
          <a:xfrm>
            <a:off x="222393" y="2282794"/>
            <a:ext cx="2159271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Artículo 2974</a:t>
            </a:r>
          </a:p>
        </p:txBody>
      </p:sp>
      <p:sp>
        <p:nvSpPr>
          <p:cNvPr id="18" name="Google Shape;151;p23"/>
          <p:cNvSpPr txBox="1"/>
          <p:nvPr/>
        </p:nvSpPr>
        <p:spPr>
          <a:xfrm>
            <a:off x="539184" y="1854520"/>
            <a:ext cx="1422162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Proyecto</a:t>
            </a:r>
            <a:r>
              <a:rPr lang="es-MX" sz="32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Dancing Script Medium"/>
              </a:rPr>
              <a:t> </a:t>
            </a:r>
          </a:p>
        </p:txBody>
      </p:sp>
      <p:pic>
        <p:nvPicPr>
          <p:cNvPr id="10" name="Google Shape;17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8;p29"/>
          <p:cNvPicPr preferRelativeResize="0"/>
          <p:nvPr/>
        </p:nvPicPr>
        <p:blipFill rotWithShape="1">
          <a:blip r:embed="rId6">
            <a:alphaModFix/>
          </a:blip>
          <a:srcRect l="20942" r="15114" b="33824"/>
          <a:stretch/>
        </p:blipFill>
        <p:spPr>
          <a:xfrm>
            <a:off x="4904943" y="5321414"/>
            <a:ext cx="1296660" cy="116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57690" y="5802696"/>
            <a:ext cx="733770" cy="7013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6556356" y="1932916"/>
            <a:ext cx="23799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4632960" algn="l"/>
              </a:tabLst>
            </a:pPr>
            <a:r>
              <a:rPr lang="es-MX" sz="20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Se dará por terminado la habilitación operacional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25504" y="1610137"/>
            <a:ext cx="2692991" cy="19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</a:rPr>
              <a:t>Cuando la autoridad metropolitana competente ha notificado al socio o accionista y a la operadora que el vehículo </a:t>
            </a:r>
            <a:r>
              <a:rPr lang="es-EC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</a:rPr>
              <a:t>no ha aprobado la revisión técnica vehicular en dos años consecutivos</a:t>
            </a:r>
            <a:r>
              <a:rPr lang="es-EC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</a:rPr>
              <a:t>.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21137" y="2659792"/>
            <a:ext cx="1595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5B5B5B"/>
                </a:solidFill>
                <a:latin typeface="Montserrat"/>
                <a:ea typeface="Montserrat"/>
                <a:cs typeface="Montserrat"/>
              </a:rPr>
              <a:t>Vehículos de transporte público y comercial</a:t>
            </a:r>
            <a:endParaRPr lang="es-EC" b="1" dirty="0"/>
          </a:p>
        </p:txBody>
      </p:sp>
      <p:pic>
        <p:nvPicPr>
          <p:cNvPr id="21" name="Google Shape;1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321" y="546784"/>
            <a:ext cx="2262088" cy="9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74;p8"/>
          <p:cNvSpPr txBox="1"/>
          <p:nvPr/>
        </p:nvSpPr>
        <p:spPr>
          <a:xfrm>
            <a:off x="222393" y="724880"/>
            <a:ext cx="2121537" cy="64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C" sz="2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Código </a:t>
            </a: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EC" sz="2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 ExtraBold"/>
              </a:rPr>
              <a:t>Municipal </a:t>
            </a:r>
            <a:endParaRPr sz="24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 ExtraBold"/>
            </a:endParaRPr>
          </a:p>
        </p:txBody>
      </p:sp>
      <p:sp>
        <p:nvSpPr>
          <p:cNvPr id="23" name="Google Shape;151;p23"/>
          <p:cNvSpPr txBox="1"/>
          <p:nvPr/>
        </p:nvSpPr>
        <p:spPr>
          <a:xfrm>
            <a:off x="3154218" y="1280711"/>
            <a:ext cx="1093045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Dancing Script Medium"/>
              </a:rPr>
              <a:t> </a:t>
            </a:r>
            <a:r>
              <a:rPr lang="es-MX" sz="2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Dancing Script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56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4;p2"/>
          <p:cNvSpPr txBox="1"/>
          <p:nvPr/>
        </p:nvSpPr>
        <p:spPr>
          <a:xfrm>
            <a:off x="914250" y="1510960"/>
            <a:ext cx="6934200" cy="157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endParaRPr lang="es-MX" sz="20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  <a:p>
            <a:pPr algn="ctr">
              <a:lnSpc>
                <a:spcPct val="90000"/>
              </a:lnSpc>
              <a:buClr>
                <a:srgbClr val="223F86"/>
              </a:buClr>
              <a:buSzPts val="4400"/>
            </a:pPr>
            <a:r>
              <a:rPr lang="es-MX" sz="2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Calibri"/>
              </a:rPr>
              <a:t>GRACIAS </a:t>
            </a:r>
            <a:endParaRPr sz="2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  <p:pic>
        <p:nvPicPr>
          <p:cNvPr id="5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93" y="4592493"/>
            <a:ext cx="1027872" cy="37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8"/>
          <a:stretch/>
        </p:blipFill>
        <p:spPr>
          <a:xfrm>
            <a:off x="3165462" y="3062443"/>
            <a:ext cx="2813076" cy="1549142"/>
          </a:xfrm>
          <a:prstGeom prst="rect">
            <a:avLst/>
          </a:prstGeom>
        </p:spPr>
      </p:pic>
      <p:pic>
        <p:nvPicPr>
          <p:cNvPr id="7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7414" y="3691562"/>
            <a:ext cx="1027872" cy="378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4471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376</Words>
  <Application>Microsoft Macintosh PowerPoint</Application>
  <PresentationFormat>Presentación en pantalla (16:9)</PresentationFormat>
  <Paragraphs>61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 Black</vt:lpstr>
      <vt:lpstr>Arial</vt:lpstr>
      <vt:lpstr>Dancing Script Medium</vt:lpstr>
      <vt:lpstr>Montserrat</vt:lpstr>
      <vt:lpstr>Montserrat ExtraBold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Dalila Alejandra Niama Tapia</dc:creator>
  <cp:lastModifiedBy>Pedro José Cornejo Espinosa</cp:lastModifiedBy>
  <cp:revision>75</cp:revision>
  <dcterms:modified xsi:type="dcterms:W3CDTF">2023-11-23T15:10:19Z</dcterms:modified>
</cp:coreProperties>
</file>