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4" r:id="rId3"/>
    <p:sldId id="300" r:id="rId4"/>
    <p:sldId id="323" r:id="rId5"/>
    <p:sldId id="322" r:id="rId6"/>
    <p:sldId id="311" r:id="rId7"/>
    <p:sldId id="312" r:id="rId8"/>
    <p:sldId id="313" r:id="rId9"/>
    <p:sldId id="316" r:id="rId10"/>
    <p:sldId id="317" r:id="rId11"/>
    <p:sldId id="321" r:id="rId12"/>
    <p:sldId id="318" r:id="rId13"/>
    <p:sldId id="319" r:id="rId1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42AC9"/>
    <a:srgbClr val="FEE2FE"/>
    <a:srgbClr val="EFF6F7"/>
    <a:srgbClr val="FEE8FE"/>
    <a:srgbClr val="27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4" autoAdjust="0"/>
    <p:restoredTop sz="94099" autoAdjust="0"/>
  </p:normalViewPr>
  <p:slideViewPr>
    <p:cSldViewPr snapToGrid="0">
      <p:cViewPr varScale="1">
        <p:scale>
          <a:sx n="82" d="100"/>
          <a:sy n="82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dmq01\Secretaria%20General%20de%20Planificacion\SGP%20-%20DMPD\2024\1.POA\Consolidado\CONSOLIDADO%20PROFORMA%202024%2020112023%20NUEVA%20ESTRUCTUR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dmq01\Secretaria%20General%20de%20Planificacion\SGP%20-%20DMPD\2024\1.POA\Consolidado\CONSOLIDADO%20PROFORMA%202024%2020112023%20NUEVA%20ESTRUCTUR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dmq01\Secretaria%20General%20de%20Planificacion\SGP%20-%20DMPD\2024\1.POA\Consolidado\CONSOLIDADO%20PROFORMA%202024%2020112023%20NUEVA%20ESTRUCTUR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36023622047244"/>
          <c:y val="4.0740740740740744E-2"/>
          <c:w val="0.66137095363079612"/>
          <c:h val="0.766666666666666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SegundoDebate!$C$3</c:f>
              <c:strCache>
                <c:ptCount val="1"/>
                <c:pt idx="0">
                  <c:v>Primer Debate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91666666666668"/>
                      <c:h val="0.177592592592592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786-426A-BE09-10206C5A1D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SegundoDebate!$B$4:$B$7</c:f>
              <c:strCache>
                <c:ptCount val="4"/>
                <c:pt idx="0">
                  <c:v>Servicios Económicos</c:v>
                </c:pt>
                <c:pt idx="1">
                  <c:v>*Servicios Generales</c:v>
                </c:pt>
                <c:pt idx="2">
                  <c:v>*Servicios Sociales</c:v>
                </c:pt>
                <c:pt idx="3">
                  <c:v>*Servicios Comunales</c:v>
                </c:pt>
              </c:strCache>
            </c:strRef>
          </c:cat>
          <c:val>
            <c:numRef>
              <c:f>SegundoDebate!$C$4:$C$7</c:f>
              <c:numCache>
                <c:formatCode>_ "$"* #,##0_ ;_ "$"* \-#,##0_ ;_ "$"* "-"??_ ;_ @_ </c:formatCode>
                <c:ptCount val="4"/>
                <c:pt idx="0">
                  <c:v>16141929</c:v>
                </c:pt>
                <c:pt idx="1">
                  <c:v>51945687</c:v>
                </c:pt>
                <c:pt idx="2">
                  <c:v>71070244</c:v>
                </c:pt>
                <c:pt idx="3">
                  <c:v>411858417.417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86-426A-BE09-10206C5A1D3D}"/>
            </c:ext>
          </c:extLst>
        </c:ser>
        <c:ser>
          <c:idx val="1"/>
          <c:order val="1"/>
          <c:tx>
            <c:strRef>
              <c:f>SegundoDebate!$D$3</c:f>
              <c:strCache>
                <c:ptCount val="1"/>
                <c:pt idx="0">
                  <c:v>Segundo Debate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02777777777779"/>
                      <c:h val="0.173888888888888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786-426A-BE09-10206C5A1D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SegundoDebate!$B$4:$B$7</c:f>
              <c:strCache>
                <c:ptCount val="4"/>
                <c:pt idx="0">
                  <c:v>Servicios Económicos</c:v>
                </c:pt>
                <c:pt idx="1">
                  <c:v>*Servicios Generales</c:v>
                </c:pt>
                <c:pt idx="2">
                  <c:v>*Servicios Sociales</c:v>
                </c:pt>
                <c:pt idx="3">
                  <c:v>*Servicios Comunales</c:v>
                </c:pt>
              </c:strCache>
            </c:strRef>
          </c:cat>
          <c:val>
            <c:numRef>
              <c:f>SegundoDebate!$D$4:$D$7</c:f>
              <c:numCache>
                <c:formatCode>_ "$"* #,##0_ ;_ "$"* \-#,##0_ ;_ "$"* "-"??_ ;_ @_ </c:formatCode>
                <c:ptCount val="4"/>
                <c:pt idx="1">
                  <c:v>68878189.419999987</c:v>
                </c:pt>
                <c:pt idx="2">
                  <c:v>57372898.640000008</c:v>
                </c:pt>
                <c:pt idx="3">
                  <c:v>431378428.59699994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86-426A-BE09-10206C5A1D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836859152"/>
        <c:axId val="-836867856"/>
      </c:barChart>
      <c:catAx>
        <c:axId val="-836859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836867856"/>
        <c:crosses val="autoZero"/>
        <c:auto val="1"/>
        <c:lblAlgn val="ctr"/>
        <c:lblOffset val="100"/>
        <c:noMultiLvlLbl val="0"/>
      </c:catAx>
      <c:valAx>
        <c:axId val="-836867856"/>
        <c:scaling>
          <c:orientation val="minMax"/>
        </c:scaling>
        <c:delete val="1"/>
        <c:axPos val="b"/>
        <c:numFmt formatCode="_ &quot;$&quot;* #,##0_ ;_ &quot;$&quot;* \-#,##0_ ;_ &quot;$&quot;* &quot;-&quot;??_ ;_ @_ " sourceLinked="1"/>
        <c:majorTickMark val="none"/>
        <c:minorTickMark val="none"/>
        <c:tickLblPos val="nextTo"/>
        <c:crossAx val="-83685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legendEntry>
      <c:layout>
        <c:manualLayout>
          <c:xMode val="edge"/>
          <c:yMode val="edge"/>
          <c:x val="0.28539785651793526"/>
          <c:y val="0.80613385826771655"/>
          <c:w val="0.56182436570428695"/>
          <c:h val="0.12500087489063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28238765891387"/>
          <c:y val="8.4803002976583233E-2"/>
          <c:w val="0.49036439195100612"/>
          <c:h val="0.8172739865850101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183-4F4A-BF51-DA9103B15B32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183-4F4A-BF51-DA9103B15B32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183-4F4A-BF51-DA9103B15B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183-4F4A-BF51-DA9103B15B32}"/>
              </c:ext>
            </c:extLst>
          </c:dPt>
          <c:dLbls>
            <c:dLbl>
              <c:idx val="0"/>
              <c:layout>
                <c:manualLayout>
                  <c:x val="-0.28456926884177713"/>
                  <c:y val="-8.8714657113358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EAED44E-EA42-4136-BCB7-4CBA0699D1A9}" type="PERCENTAGE">
                      <a:rPr lang="en-US" sz="1600" b="1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ysClr val="windowText" lastClr="000000"/>
                          </a:solidFill>
                        </a:defRPr>
                      </a:pPr>
                      <a:t>[PORCENTAJE]</a:t>
                    </a:fld>
                    <a:endParaRPr lang="en-US" sz="1400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  <a:p>
                    <a:pPr>
                      <a:defRPr sz="1400">
                        <a:solidFill>
                          <a:sysClr val="windowText" lastClr="000000"/>
                        </a:solidFill>
                      </a:defRPr>
                    </a:pPr>
                    <a:fld id="{462CEB37-5EF6-47E1-AE0C-E0436C82E195}" type="CATEGORYNAME">
                      <a:rPr lang="en-US" sz="1400"/>
                      <a:pPr>
                        <a:defRPr sz="1400">
                          <a:solidFill>
                            <a:sysClr val="windowText" lastClr="000000"/>
                          </a:solidFill>
                        </a:defRPr>
                      </a:pPr>
                      <a:t>[NOMBRE DE CATEGORÍA]</a:t>
                    </a:fld>
                    <a:endParaRPr lang="en-US" sz="1400" baseline="0" dirty="0"/>
                  </a:p>
                  <a:p>
                    <a:pPr>
                      <a:defRPr sz="1400">
                        <a:solidFill>
                          <a:sysClr val="windowText" lastClr="000000"/>
                        </a:solidFill>
                      </a:defRPr>
                    </a:pPr>
                    <a:fld id="{8BAB052F-2C59-4157-A3C7-1C43DECD7FF6}" type="VALUE">
                      <a:rPr lang="en-US" sz="1400" baseline="0"/>
                      <a:pPr>
                        <a:defRPr sz="1400">
                          <a:solidFill>
                            <a:sysClr val="windowText" lastClr="000000"/>
                          </a:solidFill>
                        </a:defRPr>
                      </a:pPr>
                      <a:t>[VALOR]</a:t>
                    </a:fld>
                    <a:endParaRPr lang="es-EC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87798544205837"/>
                      <c:h val="0.257124802527646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183-4F4A-BF51-DA9103B15B32}"/>
                </c:ext>
              </c:extLst>
            </c:dLbl>
            <c:dLbl>
              <c:idx val="1"/>
              <c:layout>
                <c:manualLayout>
                  <c:x val="0.30301809775144001"/>
                  <c:y val="-0.13338980731673944"/>
                </c:manualLayout>
              </c:layout>
              <c:tx>
                <c:rich>
                  <a:bodyPr/>
                  <a:lstStyle/>
                  <a:p>
                    <a:fld id="{D7E575D3-4280-44AD-9D7D-B1CFBEA5A9E9}" type="PERCENTAGE">
                      <a:rPr lang="en-US" sz="1600" b="1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/>
                      <a:t>[PORCENTAJE]</a:t>
                    </a:fld>
                    <a:endParaRPr lang="en-US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  <a:p>
                    <a:fld id="{C8EF98E9-7AC5-4AB9-A828-73E5A4B0EB7E}" type="CATEGORYNAME">
                      <a:rPr lang="en-US"/>
                      <a:pPr/>
                      <a:t>[NOMBRE DE CATEGORÍA]</a:t>
                    </a:fld>
                    <a:endParaRPr lang="en-US" baseline="0" dirty="0"/>
                  </a:p>
                  <a:p>
                    <a:fld id="{4A392F41-6FA4-46A4-A200-72004F7B9B98}" type="VALUE">
                      <a:rPr lang="en-US" baseline="0"/>
                      <a:pPr/>
                      <a:t>[VALOR]</a:t>
                    </a:fld>
                    <a:endParaRPr lang="es-EC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183-4F4A-BF51-DA9103B15B32}"/>
                </c:ext>
              </c:extLst>
            </c:dLbl>
            <c:dLbl>
              <c:idx val="2"/>
              <c:layout>
                <c:manualLayout>
                  <c:x val="0.2202486678507993"/>
                  <c:y val="0"/>
                </c:manualLayout>
              </c:layout>
              <c:tx>
                <c:rich>
                  <a:bodyPr/>
                  <a:lstStyle/>
                  <a:p>
                    <a:fld id="{DAF4F47A-2C3F-43FA-86BB-18EF47FE2C8C}" type="PERCENTAGE">
                      <a:rPr lang="en-US" sz="1600" b="1" i="0" u="none" strike="noStrike" kern="1200" baseline="0">
                        <a:solidFill>
                          <a:srgbClr val="002060"/>
                        </a:solidFill>
                      </a:rPr>
                      <a:pPr/>
                      <a:t>[PORCENTAJE]</a:t>
                    </a:fld>
                    <a:endParaRPr lang="en-US" dirty="0">
                      <a:solidFill>
                        <a:srgbClr val="002060"/>
                      </a:solidFill>
                    </a:endParaRPr>
                  </a:p>
                  <a:p>
                    <a:fld id="{3085F6B4-1C4E-4E01-9CB9-3540C76B98C9}" type="CATEGORYNAME">
                      <a:rPr lang="en-US"/>
                      <a:pPr/>
                      <a:t>[NOMBRE DE CATEGORÍA]</a:t>
                    </a:fld>
                    <a:endParaRPr lang="en-US" baseline="0" dirty="0"/>
                  </a:p>
                  <a:p>
                    <a:fld id="{7F72B886-A473-45C2-8D9C-2C8C0A86644E}" type="VALUE">
                      <a:rPr lang="en-US" baseline="0"/>
                      <a:pPr/>
                      <a:t>[VALOR]</a:t>
                    </a:fld>
                    <a:endParaRPr lang="es-EC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183-4F4A-BF51-DA9103B15B32}"/>
                </c:ext>
              </c:extLst>
            </c:dLbl>
            <c:dLbl>
              <c:idx val="3"/>
              <c:layout>
                <c:manualLayout>
                  <c:x val="-0.23418637663619274"/>
                  <c:y val="3.5125822542324391E-3"/>
                </c:manualLayout>
              </c:layout>
              <c:tx>
                <c:rich>
                  <a:bodyPr/>
                  <a:lstStyle/>
                  <a:p>
                    <a:fld id="{7D606B3C-AB53-45CC-B640-00AB22B711DC}" type="PERCENTAGE">
                      <a:rPr lang="en-US" sz="1600" b="1" i="0" u="none" strike="noStrike" kern="1200" baseline="0">
                        <a:solidFill>
                          <a:schemeClr val="accent4"/>
                        </a:solidFill>
                      </a:rPr>
                      <a:pPr/>
                      <a:t>[PORCENTAJE]</a:t>
                    </a:fld>
                    <a:endParaRPr lang="en-US" sz="1600" dirty="0">
                      <a:solidFill>
                        <a:schemeClr val="accent4"/>
                      </a:solidFill>
                    </a:endParaRPr>
                  </a:p>
                  <a:p>
                    <a:fld id="{2E0E29CE-56D5-4C6D-BE98-C72066C90449}" type="CATEGORYNAME">
                      <a:rPr lang="en-US"/>
                      <a:pPr/>
                      <a:t>[NOMBRE DE CATEGORÍA]</a:t>
                    </a:fld>
                    <a:endParaRPr lang="en-US" baseline="0" dirty="0"/>
                  </a:p>
                  <a:p>
                    <a:fld id="{CDF3ECA6-0ED0-48E8-AC1B-E498D8B51CF2}" type="VALUE">
                      <a:rPr lang="en-US" baseline="0"/>
                      <a:pPr/>
                      <a:t>[VALOR]</a:t>
                    </a:fld>
                    <a:endParaRPr lang="es-EC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183-4F4A-BF51-DA9103B15B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SegundoDebate!$B$4:$B$7</c:f>
              <c:strCache>
                <c:ptCount val="4"/>
                <c:pt idx="0">
                  <c:v>Servicios Económicos</c:v>
                </c:pt>
                <c:pt idx="1">
                  <c:v>*Servicios Generales</c:v>
                </c:pt>
                <c:pt idx="2">
                  <c:v>*Servicios Sociales</c:v>
                </c:pt>
                <c:pt idx="3">
                  <c:v>*Servicios Comunales</c:v>
                </c:pt>
              </c:strCache>
            </c:strRef>
          </c:cat>
          <c:val>
            <c:numRef>
              <c:f>SegundoDebate!$E$4:$E$7</c:f>
              <c:numCache>
                <c:formatCode>_ "$"* #,##0_ ;_ "$"* \-#,##0_ ;_ "$"* "-"??_ ;_ @_ </c:formatCode>
                <c:ptCount val="4"/>
                <c:pt idx="0">
                  <c:v>16141928.58</c:v>
                </c:pt>
                <c:pt idx="1">
                  <c:v>68878189.419999987</c:v>
                </c:pt>
                <c:pt idx="2">
                  <c:v>57372898.640000008</c:v>
                </c:pt>
                <c:pt idx="3">
                  <c:v>431378428.59699994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183-4F4A-BF51-DA9103B15B3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88705911200112"/>
          <c:y val="2.6960779110549036E-2"/>
          <c:w val="0.48639520161915167"/>
          <c:h val="0.946078441778901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A831-447A-A5A2-F7A344211C7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831-447A-A5A2-F7A344211C7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A831-447A-A5A2-F7A344211C7B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A831-447A-A5A2-F7A344211C7B}"/>
              </c:ext>
            </c:extLst>
          </c:dPt>
          <c:dPt>
            <c:idx val="10"/>
            <c:invertIfNegative val="0"/>
            <c:bubble3D val="0"/>
            <c:spPr>
              <a:solidFill>
                <a:srgbClr val="FF33C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A831-447A-A5A2-F7A344211C7B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A831-447A-A5A2-F7A344211C7B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A831-447A-A5A2-F7A344211C7B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A831-447A-A5A2-F7A344211C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SegundoDebate!$B$40:$B$54</c:f>
              <c:strCache>
                <c:ptCount val="15"/>
                <c:pt idx="0">
                  <c:v>Planificación</c:v>
                </c:pt>
                <c:pt idx="1">
                  <c:v>Comunicación</c:v>
                </c:pt>
                <c:pt idx="2">
                  <c:v>Inclusión Social</c:v>
                </c:pt>
                <c:pt idx="3">
                  <c:v>Seguridad Ciudadana y Gestión de Riesgos</c:v>
                </c:pt>
                <c:pt idx="4">
                  <c:v>Gobierno Digital y Tecnología</c:v>
                </c:pt>
                <c:pt idx="5">
                  <c:v>Desarrollo Económico y Productivo</c:v>
                </c:pt>
                <c:pt idx="6">
                  <c:v>Educación</c:v>
                </c:pt>
                <c:pt idx="7">
                  <c:v>Salud</c:v>
                </c:pt>
                <c:pt idx="8">
                  <c:v>Alcaldía Metropolitana</c:v>
                </c:pt>
                <c:pt idx="9">
                  <c:v>Ambiente</c:v>
                </c:pt>
                <c:pt idx="10">
                  <c:v>Cultura</c:v>
                </c:pt>
                <c:pt idx="11">
                  <c:v>Hábitat y Ordenamiento</c:v>
                </c:pt>
                <c:pt idx="12">
                  <c:v>Administración General</c:v>
                </c:pt>
                <c:pt idx="13">
                  <c:v>Coordinación Territorial</c:v>
                </c:pt>
                <c:pt idx="14">
                  <c:v>Movilidad</c:v>
                </c:pt>
              </c:strCache>
            </c:strRef>
          </c:cat>
          <c:val>
            <c:numRef>
              <c:f>SegundoDebate!$C$40:$C$54</c:f>
              <c:numCache>
                <c:formatCode>_ "$"* #,##0_ ;_ "$"* \-#,##0_ ;_ "$"* "-"??_ ;_ @_ </c:formatCode>
                <c:ptCount val="15"/>
                <c:pt idx="0">
                  <c:v>596186.71000000008</c:v>
                </c:pt>
                <c:pt idx="1">
                  <c:v>784138.35</c:v>
                </c:pt>
                <c:pt idx="2">
                  <c:v>1747781.6</c:v>
                </c:pt>
                <c:pt idx="3">
                  <c:v>2881300.5700000003</c:v>
                </c:pt>
                <c:pt idx="4">
                  <c:v>7562572.54</c:v>
                </c:pt>
                <c:pt idx="5">
                  <c:v>16141928.579999998</c:v>
                </c:pt>
                <c:pt idx="6">
                  <c:v>16574774.710000001</c:v>
                </c:pt>
                <c:pt idx="7">
                  <c:v>17749317.84</c:v>
                </c:pt>
                <c:pt idx="8">
                  <c:v>18018697.120000001</c:v>
                </c:pt>
                <c:pt idx="9">
                  <c:v>20309420.619999997</c:v>
                </c:pt>
                <c:pt idx="10">
                  <c:v>21301024.490000002</c:v>
                </c:pt>
                <c:pt idx="11">
                  <c:v>25001161.237000003</c:v>
                </c:pt>
                <c:pt idx="12">
                  <c:v>41916594.700000003</c:v>
                </c:pt>
                <c:pt idx="13">
                  <c:v>46940473.990000002</c:v>
                </c:pt>
                <c:pt idx="14">
                  <c:v>336246072.17999995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831-447A-A5A2-F7A344211C7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3604627902248811"/>
                  <c:y val="9.8039196765632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831-447A-A5A2-F7A344211C7B}"/>
                </c:ext>
              </c:extLst>
            </c:dLbl>
            <c:dLbl>
              <c:idx val="1"/>
              <c:layout>
                <c:manualLayout>
                  <c:x val="0.13770125298696642"/>
                  <c:y val="7.35293975742246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831-447A-A5A2-F7A344211C7B}"/>
                </c:ext>
              </c:extLst>
            </c:dLbl>
            <c:dLbl>
              <c:idx val="2"/>
              <c:layout>
                <c:manualLayout>
                  <c:x val="0.14066257025550338"/>
                  <c:y val="1.2254899595704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831-447A-A5A2-F7A344211C7B}"/>
                </c:ext>
              </c:extLst>
            </c:dLbl>
            <c:dLbl>
              <c:idx val="3"/>
              <c:layout>
                <c:manualLayout>
                  <c:x val="0.14362388752404029"/>
                  <c:y val="1.2254899595704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831-447A-A5A2-F7A344211C7B}"/>
                </c:ext>
              </c:extLst>
            </c:dLbl>
            <c:dLbl>
              <c:idx val="4"/>
              <c:layout>
                <c:manualLayout>
                  <c:x val="0.14806397202504723"/>
                  <c:y val="1.470587951484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831-447A-A5A2-F7A344211C7B}"/>
                </c:ext>
              </c:extLst>
            </c:dLbl>
            <c:dLbl>
              <c:idx val="5"/>
              <c:layout>
                <c:manualLayout>
                  <c:x val="0.14658520812262887"/>
                  <c:y val="1.715685943398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831-447A-A5A2-F7A344211C7B}"/>
                </c:ext>
              </c:extLst>
            </c:dLbl>
            <c:dLbl>
              <c:idx val="6"/>
              <c:layout>
                <c:manualLayout>
                  <c:x val="0.14954657838484978"/>
                  <c:y val="1.9607839353126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831-447A-A5A2-F7A344211C7B}"/>
                </c:ext>
              </c:extLst>
            </c:dLbl>
            <c:dLbl>
              <c:idx val="7"/>
              <c:layout>
                <c:manualLayout>
                  <c:x val="0.15102720529690897"/>
                  <c:y val="1.4705879514844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831-447A-A5A2-F7A344211C7B}"/>
                </c:ext>
              </c:extLst>
            </c:dLbl>
            <c:dLbl>
              <c:idx val="8"/>
              <c:layout>
                <c:manualLayout>
                  <c:x val="0.1525059691993273"/>
                  <c:y val="2.2058819272267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831-447A-A5A2-F7A344211C7B}"/>
                </c:ext>
              </c:extLst>
            </c:dLbl>
            <c:dLbl>
              <c:idx val="9"/>
              <c:layout>
                <c:manualLayout>
                  <c:x val="0.15546920247118914"/>
                  <c:y val="1.715685943398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831-447A-A5A2-F7A344211C7B}"/>
                </c:ext>
              </c:extLst>
            </c:dLbl>
            <c:dLbl>
              <c:idx val="10"/>
              <c:layout>
                <c:manualLayout>
                  <c:x val="0.15546915659818794"/>
                  <c:y val="1.2254899595704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831-447A-A5A2-F7A344211C7B}"/>
                </c:ext>
              </c:extLst>
            </c:dLbl>
            <c:dLbl>
              <c:idx val="11"/>
              <c:layout>
                <c:manualLayout>
                  <c:x val="0.15991113250099326"/>
                  <c:y val="7.35293975742242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831-447A-A5A2-F7A344211C7B}"/>
                </c:ext>
              </c:extLst>
            </c:dLbl>
            <c:dLbl>
              <c:idx val="12"/>
              <c:layout>
                <c:manualLayout>
                  <c:x val="0.16435310840379863"/>
                  <c:y val="1.4705879514844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831-447A-A5A2-F7A344211C7B}"/>
                </c:ext>
              </c:extLst>
            </c:dLbl>
            <c:dLbl>
              <c:idx val="13"/>
              <c:layout>
                <c:manualLayout>
                  <c:x val="0.16583376703806715"/>
                  <c:y val="1.4705879514844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831-447A-A5A2-F7A344211C7B}"/>
                </c:ext>
              </c:extLst>
            </c:dLbl>
            <c:dLbl>
              <c:idx val="14"/>
              <c:layout>
                <c:manualLayout>
                  <c:x val="0.51109849270907204"/>
                  <c:y val="1.715696099206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831-447A-A5A2-F7A344211C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SegundoDebate!$B$40:$B$54</c:f>
              <c:strCache>
                <c:ptCount val="15"/>
                <c:pt idx="0">
                  <c:v>Planificación</c:v>
                </c:pt>
                <c:pt idx="1">
                  <c:v>Comunicación</c:v>
                </c:pt>
                <c:pt idx="2">
                  <c:v>Inclusión Social</c:v>
                </c:pt>
                <c:pt idx="3">
                  <c:v>Seguridad Ciudadana y Gestión de Riesgos</c:v>
                </c:pt>
                <c:pt idx="4">
                  <c:v>Gobierno Digital y Tecnología</c:v>
                </c:pt>
                <c:pt idx="5">
                  <c:v>Desarrollo Económico y Productivo</c:v>
                </c:pt>
                <c:pt idx="6">
                  <c:v>Educación</c:v>
                </c:pt>
                <c:pt idx="7">
                  <c:v>Salud</c:v>
                </c:pt>
                <c:pt idx="8">
                  <c:v>Alcaldía Metropolitana</c:v>
                </c:pt>
                <c:pt idx="9">
                  <c:v>Ambiente</c:v>
                </c:pt>
                <c:pt idx="10">
                  <c:v>Cultura</c:v>
                </c:pt>
                <c:pt idx="11">
                  <c:v>Hábitat y Ordenamiento</c:v>
                </c:pt>
                <c:pt idx="12">
                  <c:v>Administración General</c:v>
                </c:pt>
                <c:pt idx="13">
                  <c:v>Coordinación Territorial</c:v>
                </c:pt>
                <c:pt idx="14">
                  <c:v>Movilidad</c:v>
                </c:pt>
              </c:strCache>
            </c:strRef>
          </c:cat>
          <c:val>
            <c:numRef>
              <c:f>SegundoDebate!$D$40:$D$54</c:f>
              <c:numCache>
                <c:formatCode>0.0%</c:formatCode>
                <c:ptCount val="15"/>
                <c:pt idx="0">
                  <c:v>1.0390665393844082E-3</c:v>
                </c:pt>
                <c:pt idx="1">
                  <c:v>1.3666388533436107E-3</c:v>
                </c:pt>
                <c:pt idx="2">
                  <c:v>3.0461285839661605E-3</c:v>
                </c:pt>
                <c:pt idx="3">
                  <c:v>5.021686934611848E-3</c:v>
                </c:pt>
                <c:pt idx="4">
                  <c:v>1.3180461667757326E-2</c:v>
                </c:pt>
                <c:pt idx="5">
                  <c:v>2.8133028776523499E-2</c:v>
                </c:pt>
                <c:pt idx="6">
                  <c:v>2.8887416492386936E-2</c:v>
                </c:pt>
                <c:pt idx="7">
                  <c:v>3.0934473974508315E-2</c:v>
                </c:pt>
                <c:pt idx="8">
                  <c:v>3.1403962796645035E-2</c:v>
                </c:pt>
                <c:pt idx="9">
                  <c:v>3.5396359976769251E-2</c:v>
                </c:pt>
                <c:pt idx="10">
                  <c:v>3.7124580992700808E-2</c:v>
                </c:pt>
                <c:pt idx="11">
                  <c:v>4.3573380035796506E-2</c:v>
                </c:pt>
                <c:pt idx="12">
                  <c:v>7.3054515082544902E-2</c:v>
                </c:pt>
                <c:pt idx="13">
                  <c:v>8.1810404438322895E-2</c:v>
                </c:pt>
                <c:pt idx="14">
                  <c:v>0.5860278948547385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A831-447A-A5A2-F7A344211C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836861328"/>
        <c:axId val="-836858608"/>
      </c:barChart>
      <c:catAx>
        <c:axId val="-836861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836858608"/>
        <c:crosses val="autoZero"/>
        <c:auto val="1"/>
        <c:lblAlgn val="ctr"/>
        <c:lblOffset val="100"/>
        <c:noMultiLvlLbl val="0"/>
      </c:catAx>
      <c:valAx>
        <c:axId val="-836858608"/>
        <c:scaling>
          <c:orientation val="minMax"/>
        </c:scaling>
        <c:delete val="1"/>
        <c:axPos val="b"/>
        <c:numFmt formatCode="_ &quot;$&quot;* #,##0_ ;_ &quot;$&quot;* \-#,##0_ ;_ &quot;$&quot;* &quot;-&quot;??_ ;_ @_ " sourceLinked="1"/>
        <c:majorTickMark val="none"/>
        <c:minorTickMark val="none"/>
        <c:tickLblPos val="nextTo"/>
        <c:crossAx val="-83686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5F28E5-0BED-4025-ABBA-01136A8AAC51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FEBA121-F3D5-4FC0-AD23-EE5963AA2A61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ES" sz="1050" b="1" dirty="0" smtClean="0"/>
            <a:t>Eje 1: Hábitat, seguridad y convivencia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ES" sz="1050" b="1" dirty="0" smtClean="0"/>
            <a:t>ciudadana</a:t>
          </a:r>
          <a:endParaRPr lang="es-ES" sz="1050" b="1" dirty="0"/>
        </a:p>
      </dgm:t>
    </dgm:pt>
    <dgm:pt modelId="{FE4E0C76-1B4E-435A-83A6-9C74167DF694}" type="parTrans" cxnId="{0936095D-2E97-4CE0-8CAB-0CAD416FFE25}">
      <dgm:prSet/>
      <dgm:spPr/>
      <dgm:t>
        <a:bodyPr/>
        <a:lstStyle/>
        <a:p>
          <a:endParaRPr lang="es-ES"/>
        </a:p>
      </dgm:t>
    </dgm:pt>
    <dgm:pt modelId="{2FCA3A73-B7AF-434A-82E3-7637293C3983}" type="sibTrans" cxnId="{0936095D-2E97-4CE0-8CAB-0CAD416FFE25}">
      <dgm:prSet/>
      <dgm:spPr/>
      <dgm:t>
        <a:bodyPr/>
        <a:lstStyle/>
        <a:p>
          <a:endParaRPr lang="es-ES"/>
        </a:p>
      </dgm:t>
    </dgm:pt>
    <dgm:pt modelId="{AE6593B6-B807-40CB-86FA-A7BE3DCB90B3}">
      <dgm:prSet phldrT="[Texto]" custT="1"/>
      <dgm:spPr/>
      <dgm:t>
        <a:bodyPr/>
        <a:lstStyle/>
        <a:p>
          <a:pPr algn="just"/>
          <a:endParaRPr lang="es-ES" sz="1200" dirty="0"/>
        </a:p>
      </dgm:t>
    </dgm:pt>
    <dgm:pt modelId="{56B10FB5-C855-40BD-983A-F0CA9AF4569E}" type="parTrans" cxnId="{A77C1C0F-1090-4D25-9509-A29B6FE30254}">
      <dgm:prSet/>
      <dgm:spPr/>
      <dgm:t>
        <a:bodyPr/>
        <a:lstStyle/>
        <a:p>
          <a:endParaRPr lang="es-ES"/>
        </a:p>
      </dgm:t>
    </dgm:pt>
    <dgm:pt modelId="{903157C9-57D0-44C0-9B45-D1A38E8073E8}" type="sibTrans" cxnId="{A77C1C0F-1090-4D25-9509-A29B6FE30254}">
      <dgm:prSet/>
      <dgm:spPr/>
      <dgm:t>
        <a:bodyPr/>
        <a:lstStyle/>
        <a:p>
          <a:endParaRPr lang="es-ES"/>
        </a:p>
      </dgm:t>
    </dgm:pt>
    <dgm:pt modelId="{8D201606-2940-4BCF-A4BC-173F1FFC7C0F}">
      <dgm:prSet phldrT="[Texto]"/>
      <dgm:spPr>
        <a:solidFill>
          <a:schemeClr val="bg2"/>
        </a:solidFill>
      </dgm:spPr>
      <dgm:t>
        <a:bodyPr/>
        <a:lstStyle/>
        <a:p>
          <a:pPr algn="ctr"/>
          <a:r>
            <a:rPr lang="es-ES" b="1" dirty="0" smtClean="0">
              <a:solidFill>
                <a:schemeClr val="tx1"/>
              </a:solidFill>
            </a:rPr>
            <a:t>Eje 2: Trabajo, economía, producción, emprendimiento e innovación</a:t>
          </a:r>
          <a:endParaRPr lang="es-ES" b="1" dirty="0">
            <a:solidFill>
              <a:schemeClr val="tx1"/>
            </a:solidFill>
          </a:endParaRPr>
        </a:p>
      </dgm:t>
    </dgm:pt>
    <dgm:pt modelId="{AB585C6B-47C3-42EF-8CB0-6BE94721EE7C}" type="parTrans" cxnId="{905131FA-2EBF-4191-ABDC-6745E9A2FF61}">
      <dgm:prSet/>
      <dgm:spPr/>
      <dgm:t>
        <a:bodyPr/>
        <a:lstStyle/>
        <a:p>
          <a:endParaRPr lang="es-ES"/>
        </a:p>
      </dgm:t>
    </dgm:pt>
    <dgm:pt modelId="{F8016326-C85B-4122-9920-9BAF95A7B9E4}" type="sibTrans" cxnId="{905131FA-2EBF-4191-ABDC-6745E9A2FF61}">
      <dgm:prSet/>
      <dgm:spPr/>
      <dgm:t>
        <a:bodyPr/>
        <a:lstStyle/>
        <a:p>
          <a:endParaRPr lang="es-ES"/>
        </a:p>
      </dgm:t>
    </dgm:pt>
    <dgm:pt modelId="{E0D8BBFA-4563-4BC6-BCAE-A69418FFAE87}">
      <dgm:prSet phldrT="[Texto]" custT="1"/>
      <dgm:spPr/>
      <dgm:t>
        <a:bodyPr/>
        <a:lstStyle/>
        <a:p>
          <a:endParaRPr lang="es-ES" sz="1200" dirty="0"/>
        </a:p>
      </dgm:t>
    </dgm:pt>
    <dgm:pt modelId="{83BBF657-101B-4AD5-B862-723CDA576C51}" type="parTrans" cxnId="{AF3A8ECC-A17F-4C7A-9AD4-770074051720}">
      <dgm:prSet/>
      <dgm:spPr/>
      <dgm:t>
        <a:bodyPr/>
        <a:lstStyle/>
        <a:p>
          <a:endParaRPr lang="es-ES"/>
        </a:p>
      </dgm:t>
    </dgm:pt>
    <dgm:pt modelId="{AF782C93-64BF-4BF6-9184-C1F84F493773}" type="sibTrans" cxnId="{AF3A8ECC-A17F-4C7A-9AD4-770074051720}">
      <dgm:prSet/>
      <dgm:spPr/>
      <dgm:t>
        <a:bodyPr/>
        <a:lstStyle/>
        <a:p>
          <a:endParaRPr lang="es-ES"/>
        </a:p>
      </dgm:t>
    </dgm:pt>
    <dgm:pt modelId="{100FDA32-CD76-4698-9AAC-B7BCA3762CC9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s-ES" b="1" dirty="0" smtClean="0">
              <a:solidFill>
                <a:schemeClr val="tx1"/>
              </a:solidFill>
            </a:rPr>
            <a:t>Eje 3: Bienestar, derechos y protección social</a:t>
          </a:r>
          <a:endParaRPr lang="es-ES" b="1" dirty="0">
            <a:solidFill>
              <a:schemeClr val="tx1"/>
            </a:solidFill>
          </a:endParaRPr>
        </a:p>
      </dgm:t>
    </dgm:pt>
    <dgm:pt modelId="{D5D7D51A-EB6A-4281-A3A0-AAD7D341F467}" type="parTrans" cxnId="{EA23FA69-A781-4CC3-A24F-C45021C39799}">
      <dgm:prSet/>
      <dgm:spPr/>
      <dgm:t>
        <a:bodyPr/>
        <a:lstStyle/>
        <a:p>
          <a:endParaRPr lang="es-ES"/>
        </a:p>
      </dgm:t>
    </dgm:pt>
    <dgm:pt modelId="{95CCA97D-B194-4FD9-AB92-8436A5B052B0}" type="sibTrans" cxnId="{EA23FA69-A781-4CC3-A24F-C45021C39799}">
      <dgm:prSet/>
      <dgm:spPr/>
      <dgm:t>
        <a:bodyPr/>
        <a:lstStyle/>
        <a:p>
          <a:endParaRPr lang="es-ES"/>
        </a:p>
      </dgm:t>
    </dgm:pt>
    <dgm:pt modelId="{A043203E-C5DB-458F-876F-D1D4304BFB96}">
      <dgm:prSet phldrT="[Texto]" custT="1"/>
      <dgm:spPr/>
      <dgm:t>
        <a:bodyPr/>
        <a:lstStyle/>
        <a:p>
          <a:endParaRPr lang="es-ES" sz="1050" dirty="0"/>
        </a:p>
      </dgm:t>
    </dgm:pt>
    <dgm:pt modelId="{495F258D-E853-4943-8B98-B3AA1AD29E10}" type="parTrans" cxnId="{46EE5C0D-20FC-44A3-AD5C-9B48716C02D8}">
      <dgm:prSet/>
      <dgm:spPr/>
      <dgm:t>
        <a:bodyPr/>
        <a:lstStyle/>
        <a:p>
          <a:endParaRPr lang="es-ES"/>
        </a:p>
      </dgm:t>
    </dgm:pt>
    <dgm:pt modelId="{A61A6D0F-3308-47FA-AFD7-B112DC62860A}" type="sibTrans" cxnId="{46EE5C0D-20FC-44A3-AD5C-9B48716C02D8}">
      <dgm:prSet/>
      <dgm:spPr/>
      <dgm:t>
        <a:bodyPr/>
        <a:lstStyle/>
        <a:p>
          <a:endParaRPr lang="es-ES"/>
        </a:p>
      </dgm:t>
    </dgm:pt>
    <dgm:pt modelId="{1C9DE25D-A1A8-4C44-BD63-F37AC1AC2333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s-ES" b="1" dirty="0" smtClean="0">
              <a:solidFill>
                <a:schemeClr val="tx1"/>
              </a:solidFill>
            </a:rPr>
            <a:t> Eje 5: Territorio intercultural, ecológico, deportivo y activo</a:t>
          </a:r>
          <a:endParaRPr lang="es-ES" b="1" dirty="0">
            <a:solidFill>
              <a:schemeClr val="tx1"/>
            </a:solidFill>
          </a:endParaRPr>
        </a:p>
      </dgm:t>
    </dgm:pt>
    <dgm:pt modelId="{C78CE85E-5E26-4996-8D5E-3C6F4AA880D3}" type="parTrans" cxnId="{E793913C-48B3-4CB4-BE91-61579C1567EF}">
      <dgm:prSet/>
      <dgm:spPr/>
      <dgm:t>
        <a:bodyPr/>
        <a:lstStyle/>
        <a:p>
          <a:endParaRPr lang="es-ES"/>
        </a:p>
      </dgm:t>
    </dgm:pt>
    <dgm:pt modelId="{F26EF0E4-123A-48FD-A3EA-1D672E22941E}" type="sibTrans" cxnId="{E793913C-48B3-4CB4-BE91-61579C1567EF}">
      <dgm:prSet/>
      <dgm:spPr/>
      <dgm:t>
        <a:bodyPr/>
        <a:lstStyle/>
        <a:p>
          <a:endParaRPr lang="es-ES"/>
        </a:p>
      </dgm:t>
    </dgm:pt>
    <dgm:pt modelId="{218508CC-C0A8-40F7-93B9-281E8E8E69D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s-ES" b="1" dirty="0" smtClean="0">
              <a:solidFill>
                <a:schemeClr val="tx1"/>
              </a:solidFill>
            </a:rPr>
            <a:t>Eje 4: Movilidad Sostenible</a:t>
          </a:r>
          <a:endParaRPr lang="es-ES" b="1" dirty="0">
            <a:solidFill>
              <a:schemeClr val="tx1"/>
            </a:solidFill>
          </a:endParaRPr>
        </a:p>
      </dgm:t>
    </dgm:pt>
    <dgm:pt modelId="{12DB4E97-8898-411C-9BB7-BD77F76E76F3}" type="parTrans" cxnId="{D6F20464-C351-4437-BC5C-5E42AA09D126}">
      <dgm:prSet/>
      <dgm:spPr/>
      <dgm:t>
        <a:bodyPr/>
        <a:lstStyle/>
        <a:p>
          <a:endParaRPr lang="es-ES"/>
        </a:p>
      </dgm:t>
    </dgm:pt>
    <dgm:pt modelId="{C18D2645-0A30-48BB-A6D2-AEE531E9552E}" type="sibTrans" cxnId="{D6F20464-C351-4437-BC5C-5E42AA09D126}">
      <dgm:prSet/>
      <dgm:spPr/>
      <dgm:t>
        <a:bodyPr/>
        <a:lstStyle/>
        <a:p>
          <a:endParaRPr lang="es-ES"/>
        </a:p>
      </dgm:t>
    </dgm:pt>
    <dgm:pt modelId="{FA90C4BC-A96A-4F7E-ABE6-46059015AD21}">
      <dgm:prSet phldrT="[Texto]"/>
      <dgm:spPr/>
      <dgm:t>
        <a:bodyPr/>
        <a:lstStyle/>
        <a:p>
          <a:endParaRPr lang="es-ES" dirty="0"/>
        </a:p>
      </dgm:t>
    </dgm:pt>
    <dgm:pt modelId="{4B4D4921-92A1-434F-B87D-08E64FDB7344}" type="parTrans" cxnId="{F12D9513-705B-4DE5-9D6F-2A8986B6BF16}">
      <dgm:prSet/>
      <dgm:spPr/>
      <dgm:t>
        <a:bodyPr/>
        <a:lstStyle/>
        <a:p>
          <a:endParaRPr lang="es-ES"/>
        </a:p>
      </dgm:t>
    </dgm:pt>
    <dgm:pt modelId="{F79B68B5-8839-41B7-8F1F-74FE6BF3367E}" type="sibTrans" cxnId="{F12D9513-705B-4DE5-9D6F-2A8986B6BF16}">
      <dgm:prSet/>
      <dgm:spPr/>
      <dgm:t>
        <a:bodyPr/>
        <a:lstStyle/>
        <a:p>
          <a:endParaRPr lang="es-ES"/>
        </a:p>
      </dgm:t>
    </dgm:pt>
    <dgm:pt modelId="{D72CD2AC-033D-49BC-A380-884B533DBCC1}">
      <dgm:prSet phldrT="[Texto]"/>
      <dgm:spPr>
        <a:ln>
          <a:solidFill>
            <a:srgbClr val="F42AC9"/>
          </a:solidFill>
        </a:ln>
      </dgm:spPr>
      <dgm:t>
        <a:bodyPr/>
        <a:lstStyle/>
        <a:p>
          <a:endParaRPr lang="es-ES" dirty="0"/>
        </a:p>
      </dgm:t>
    </dgm:pt>
    <dgm:pt modelId="{6AFA25A4-FE15-4AF6-AAB9-917CF74DC409}" type="parTrans" cxnId="{9B354CC3-3430-4783-A064-EDB2C97418D9}">
      <dgm:prSet/>
      <dgm:spPr/>
      <dgm:t>
        <a:bodyPr/>
        <a:lstStyle/>
        <a:p>
          <a:endParaRPr lang="es-ES"/>
        </a:p>
      </dgm:t>
    </dgm:pt>
    <dgm:pt modelId="{1B442DF1-DCD3-4742-B8BA-30A57839DC07}" type="sibTrans" cxnId="{9B354CC3-3430-4783-A064-EDB2C97418D9}">
      <dgm:prSet/>
      <dgm:spPr/>
      <dgm:t>
        <a:bodyPr/>
        <a:lstStyle/>
        <a:p>
          <a:endParaRPr lang="es-ES"/>
        </a:p>
      </dgm:t>
    </dgm:pt>
    <dgm:pt modelId="{DB844F50-7056-485B-B3EA-24291B84F569}">
      <dgm:prSet phldrT="[Texto]"/>
      <dgm:spPr/>
      <dgm:t>
        <a:bodyPr/>
        <a:lstStyle/>
        <a:p>
          <a:endParaRPr lang="es-ES" dirty="0"/>
        </a:p>
      </dgm:t>
    </dgm:pt>
    <dgm:pt modelId="{A89996B0-7124-400E-B21B-772EF9ADE52F}" type="parTrans" cxnId="{2E3B92DA-9C44-411F-A334-BFC87344684C}">
      <dgm:prSet/>
      <dgm:spPr/>
      <dgm:t>
        <a:bodyPr/>
        <a:lstStyle/>
        <a:p>
          <a:endParaRPr lang="es-ES"/>
        </a:p>
      </dgm:t>
    </dgm:pt>
    <dgm:pt modelId="{DDB758D4-B6B5-4881-A6A9-9F032EBEFCC1}" type="sibTrans" cxnId="{2E3B92DA-9C44-411F-A334-BFC87344684C}">
      <dgm:prSet/>
      <dgm:spPr/>
      <dgm:t>
        <a:bodyPr/>
        <a:lstStyle/>
        <a:p>
          <a:endParaRPr lang="es-ES"/>
        </a:p>
      </dgm:t>
    </dgm:pt>
    <dgm:pt modelId="{E95A2D86-7E60-497D-B7F6-EFE09A814314}">
      <dgm:prSet phldrT="[Texto]"/>
      <dgm:spPr>
        <a:solidFill>
          <a:srgbClr val="FEE2FE"/>
        </a:solidFill>
        <a:ln>
          <a:solidFill>
            <a:srgbClr val="F42AC9"/>
          </a:solidFill>
        </a:ln>
      </dgm:spPr>
      <dgm:t>
        <a:bodyPr/>
        <a:lstStyle/>
        <a:p>
          <a:pPr algn="ctr"/>
          <a:r>
            <a:rPr lang="es-ES" b="1" dirty="0" smtClean="0">
              <a:solidFill>
                <a:schemeClr val="tx1"/>
              </a:solidFill>
            </a:rPr>
            <a:t>Gestión Metropolitana</a:t>
          </a:r>
          <a:endParaRPr lang="es-ES" b="1" dirty="0">
            <a:solidFill>
              <a:schemeClr val="tx1"/>
            </a:solidFill>
          </a:endParaRPr>
        </a:p>
      </dgm:t>
    </dgm:pt>
    <dgm:pt modelId="{75697029-6A94-478E-8E95-15AE742795FA}" type="parTrans" cxnId="{2E05EF6E-E342-47FA-8EE2-F3063E042260}">
      <dgm:prSet/>
      <dgm:spPr/>
      <dgm:t>
        <a:bodyPr/>
        <a:lstStyle/>
        <a:p>
          <a:endParaRPr lang="es-ES"/>
        </a:p>
      </dgm:t>
    </dgm:pt>
    <dgm:pt modelId="{0111CF09-BA81-4B98-8619-21342293F39F}" type="sibTrans" cxnId="{2E05EF6E-E342-47FA-8EE2-F3063E042260}">
      <dgm:prSet/>
      <dgm:spPr/>
      <dgm:t>
        <a:bodyPr/>
        <a:lstStyle/>
        <a:p>
          <a:endParaRPr lang="es-ES"/>
        </a:p>
      </dgm:t>
    </dgm:pt>
    <dgm:pt modelId="{62CDE717-FBA3-49EA-9128-0D740BEE065F}" type="pres">
      <dgm:prSet presAssocID="{C45F28E5-0BED-4025-ABBA-01136A8AAC51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4403D9E-E2C7-4C57-90C9-C6A27C5FADBB}" type="pres">
      <dgm:prSet presAssocID="{1FEBA121-F3D5-4FC0-AD23-EE5963AA2A61}" presName="compNode" presStyleCnt="0"/>
      <dgm:spPr/>
    </dgm:pt>
    <dgm:pt modelId="{1F02E667-8C91-4FA6-908F-20BC73F9B427}" type="pres">
      <dgm:prSet presAssocID="{1FEBA121-F3D5-4FC0-AD23-EE5963AA2A61}" presName="childRec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1409F7-5EA5-48B4-80AB-D9FD89D92B70}" type="pres">
      <dgm:prSet presAssocID="{1FEBA121-F3D5-4FC0-AD23-EE5963AA2A6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BFE127-0F02-4012-B9FC-94462A1F2EB3}" type="pres">
      <dgm:prSet presAssocID="{1FEBA121-F3D5-4FC0-AD23-EE5963AA2A61}" presName="parentRect" presStyleLbl="alignNode1" presStyleIdx="0" presStyleCnt="6"/>
      <dgm:spPr/>
      <dgm:t>
        <a:bodyPr/>
        <a:lstStyle/>
        <a:p>
          <a:endParaRPr lang="es-ES"/>
        </a:p>
      </dgm:t>
    </dgm:pt>
    <dgm:pt modelId="{FCCD0552-F471-4C7C-B15F-9B00231DAC39}" type="pres">
      <dgm:prSet presAssocID="{1FEBA121-F3D5-4FC0-AD23-EE5963AA2A61}" presName="adorn" presStyleLbl="fgAccFollowNode1" presStyleIdx="0" presStyleCnt="6" custLinFactNeighborX="-10200" custLinFactNeighborY="11476"/>
      <dgm:spPr>
        <a:noFill/>
        <a:ln>
          <a:noFill/>
        </a:ln>
      </dgm:spPr>
    </dgm:pt>
    <dgm:pt modelId="{F45EFB07-5F38-44EF-9B56-0A5A8BB12D33}" type="pres">
      <dgm:prSet presAssocID="{2FCA3A73-B7AF-434A-82E3-7637293C398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03A35B4-A26E-4FDE-8A86-C4056E74E823}" type="pres">
      <dgm:prSet presAssocID="{8D201606-2940-4BCF-A4BC-173F1FFC7C0F}" presName="compNode" presStyleCnt="0"/>
      <dgm:spPr/>
    </dgm:pt>
    <dgm:pt modelId="{6CC8339E-F0E9-4F8F-9FAE-E545E376EF5C}" type="pres">
      <dgm:prSet presAssocID="{8D201606-2940-4BCF-A4BC-173F1FFC7C0F}" presName="childRec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511C4F-7240-4319-A1C7-2537D7221E97}" type="pres">
      <dgm:prSet presAssocID="{8D201606-2940-4BCF-A4BC-173F1FFC7C0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89EBF2-ADB4-48D2-9E5E-B5B586133644}" type="pres">
      <dgm:prSet presAssocID="{8D201606-2940-4BCF-A4BC-173F1FFC7C0F}" presName="parentRect" presStyleLbl="alignNode1" presStyleIdx="1" presStyleCnt="6"/>
      <dgm:spPr/>
      <dgm:t>
        <a:bodyPr/>
        <a:lstStyle/>
        <a:p>
          <a:endParaRPr lang="es-ES"/>
        </a:p>
      </dgm:t>
    </dgm:pt>
    <dgm:pt modelId="{FFE66FD9-443E-43AC-BDF7-DF9E4D0F20DF}" type="pres">
      <dgm:prSet presAssocID="{8D201606-2940-4BCF-A4BC-173F1FFC7C0F}" presName="adorn" presStyleLbl="fgAccFollowNode1" presStyleIdx="1" presStyleCnt="6"/>
      <dgm:spPr>
        <a:noFill/>
        <a:ln>
          <a:noFill/>
        </a:ln>
      </dgm:spPr>
    </dgm:pt>
    <dgm:pt modelId="{67F457BF-3B87-4022-AB15-1F83252156C5}" type="pres">
      <dgm:prSet presAssocID="{F8016326-C85B-4122-9920-9BAF95A7B9E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99AE248-9382-47F1-A026-5C1F3F7659E8}" type="pres">
      <dgm:prSet presAssocID="{100FDA32-CD76-4698-9AAC-B7BCA3762CC9}" presName="compNode" presStyleCnt="0"/>
      <dgm:spPr/>
    </dgm:pt>
    <dgm:pt modelId="{B00A73FC-877E-4D17-82BE-4975BF810892}" type="pres">
      <dgm:prSet presAssocID="{100FDA32-CD76-4698-9AAC-B7BCA3762CC9}" presName="childRec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B62405-2E70-41CB-A240-93D67770537F}" type="pres">
      <dgm:prSet presAssocID="{100FDA32-CD76-4698-9AAC-B7BCA3762CC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E1A11E-86C3-4879-B9CD-4D072D3A3072}" type="pres">
      <dgm:prSet presAssocID="{100FDA32-CD76-4698-9AAC-B7BCA3762CC9}" presName="parentRect" presStyleLbl="alignNode1" presStyleIdx="2" presStyleCnt="6"/>
      <dgm:spPr/>
      <dgm:t>
        <a:bodyPr/>
        <a:lstStyle/>
        <a:p>
          <a:endParaRPr lang="es-ES"/>
        </a:p>
      </dgm:t>
    </dgm:pt>
    <dgm:pt modelId="{84AF4DCD-0269-487D-B980-4B76AC1F97F0}" type="pres">
      <dgm:prSet presAssocID="{100FDA32-CD76-4698-9AAC-B7BCA3762CC9}" presName="adorn" presStyleLbl="fgAccFollowNode1" presStyleIdx="2" presStyleCnt="6"/>
      <dgm:spPr>
        <a:noFill/>
        <a:ln>
          <a:noFill/>
        </a:ln>
      </dgm:spPr>
    </dgm:pt>
    <dgm:pt modelId="{36F04509-3388-4221-B43E-0BEAF264974B}" type="pres">
      <dgm:prSet presAssocID="{95CCA97D-B194-4FD9-AB92-8436A5B052B0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AA77AC8-6D33-4846-B8C9-3BCD30F2746C}" type="pres">
      <dgm:prSet presAssocID="{218508CC-C0A8-40F7-93B9-281E8E8E69D5}" presName="compNode" presStyleCnt="0"/>
      <dgm:spPr/>
    </dgm:pt>
    <dgm:pt modelId="{523D6F2A-0461-4F67-97BC-4E9819A62192}" type="pres">
      <dgm:prSet presAssocID="{218508CC-C0A8-40F7-93B9-281E8E8E69D5}" presName="childRec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FAB6DE-FC8F-4FA9-8B2C-99A0D1DE2E5B}" type="pres">
      <dgm:prSet presAssocID="{218508CC-C0A8-40F7-93B9-281E8E8E69D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28158D-931F-498B-A654-DCD4BC0C7820}" type="pres">
      <dgm:prSet presAssocID="{218508CC-C0A8-40F7-93B9-281E8E8E69D5}" presName="parentRect" presStyleLbl="alignNode1" presStyleIdx="3" presStyleCnt="6"/>
      <dgm:spPr/>
      <dgm:t>
        <a:bodyPr/>
        <a:lstStyle/>
        <a:p>
          <a:endParaRPr lang="es-ES"/>
        </a:p>
      </dgm:t>
    </dgm:pt>
    <dgm:pt modelId="{6E446205-D2EE-43FC-9FD7-EB8A7E873246}" type="pres">
      <dgm:prSet presAssocID="{218508CC-C0A8-40F7-93B9-281E8E8E69D5}" presName="adorn" presStyleLbl="fgAccFollowNode1" presStyleIdx="3" presStyleCnt="6"/>
      <dgm:spPr>
        <a:noFill/>
        <a:ln>
          <a:noFill/>
        </a:ln>
      </dgm:spPr>
    </dgm:pt>
    <dgm:pt modelId="{6D937094-9151-4A84-89FF-21BB69A08C39}" type="pres">
      <dgm:prSet presAssocID="{C18D2645-0A30-48BB-A6D2-AEE531E9552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28FB5D5-0613-405F-ADB3-E61AD282B9C5}" type="pres">
      <dgm:prSet presAssocID="{1C9DE25D-A1A8-4C44-BD63-F37AC1AC2333}" presName="compNode" presStyleCnt="0"/>
      <dgm:spPr/>
    </dgm:pt>
    <dgm:pt modelId="{EBB5AFD6-7960-4D26-9839-490A83CDCE64}" type="pres">
      <dgm:prSet presAssocID="{1C9DE25D-A1A8-4C44-BD63-F37AC1AC2333}" presName="childRec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C34B89-9D7F-48FD-95A2-39914AA594B8}" type="pres">
      <dgm:prSet presAssocID="{1C9DE25D-A1A8-4C44-BD63-F37AC1AC233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8FD7C3-40E1-45DA-9B8C-4964FA71E107}" type="pres">
      <dgm:prSet presAssocID="{1C9DE25D-A1A8-4C44-BD63-F37AC1AC2333}" presName="parentRect" presStyleLbl="alignNode1" presStyleIdx="4" presStyleCnt="6"/>
      <dgm:spPr/>
      <dgm:t>
        <a:bodyPr/>
        <a:lstStyle/>
        <a:p>
          <a:endParaRPr lang="es-ES"/>
        </a:p>
      </dgm:t>
    </dgm:pt>
    <dgm:pt modelId="{5505A7DE-9C3D-4520-A2E9-13F873A7B0D8}" type="pres">
      <dgm:prSet presAssocID="{1C9DE25D-A1A8-4C44-BD63-F37AC1AC2333}" presName="adorn" presStyleLbl="fgAccFollowNode1" presStyleIdx="4" presStyleCnt="6"/>
      <dgm:spPr>
        <a:noFill/>
        <a:ln>
          <a:noFill/>
        </a:ln>
      </dgm:spPr>
    </dgm:pt>
    <dgm:pt modelId="{2B398EA2-8CBB-407C-9E06-9E3D5BCA107A}" type="pres">
      <dgm:prSet presAssocID="{F26EF0E4-123A-48FD-A3EA-1D672E22941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64F0423-8851-4958-8102-F3B5271E4E77}" type="pres">
      <dgm:prSet presAssocID="{E95A2D86-7E60-497D-B7F6-EFE09A814314}" presName="compNode" presStyleCnt="0"/>
      <dgm:spPr/>
    </dgm:pt>
    <dgm:pt modelId="{8C18E381-38E7-446D-9755-0EEF312FB453}" type="pres">
      <dgm:prSet presAssocID="{E95A2D86-7E60-497D-B7F6-EFE09A814314}" presName="childRec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FB1D0D-D8FE-43BE-9B1C-88D0434FAFFC}" type="pres">
      <dgm:prSet presAssocID="{E95A2D86-7E60-497D-B7F6-EFE09A81431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9A8B95-0920-42EA-A4AD-ADD95C1013EB}" type="pres">
      <dgm:prSet presAssocID="{E95A2D86-7E60-497D-B7F6-EFE09A814314}" presName="parentRect" presStyleLbl="alignNode1" presStyleIdx="5" presStyleCnt="6"/>
      <dgm:spPr/>
      <dgm:t>
        <a:bodyPr/>
        <a:lstStyle/>
        <a:p>
          <a:endParaRPr lang="es-ES"/>
        </a:p>
      </dgm:t>
    </dgm:pt>
    <dgm:pt modelId="{E1DFFCA8-FA77-4DE7-9F3E-FD5A08E385AD}" type="pres">
      <dgm:prSet presAssocID="{E95A2D86-7E60-497D-B7F6-EFE09A814314}" presName="adorn" presStyleLbl="fgAccFollowNode1" presStyleIdx="5" presStyleCnt="6"/>
      <dgm:spPr>
        <a:noFill/>
        <a:ln>
          <a:noFill/>
        </a:ln>
      </dgm:spPr>
    </dgm:pt>
  </dgm:ptLst>
  <dgm:cxnLst>
    <dgm:cxn modelId="{A9D80FFA-711B-4231-8FD4-784F0C1B92EA}" type="presOf" srcId="{1C9DE25D-A1A8-4C44-BD63-F37AC1AC2333}" destId="{C78FD7C3-40E1-45DA-9B8C-4964FA71E107}" srcOrd="1" destOrd="0" presId="urn:microsoft.com/office/officeart/2005/8/layout/bList2"/>
    <dgm:cxn modelId="{1ACC6A5A-386C-4E77-A6DE-EC5D71E3D977}" type="presOf" srcId="{F26EF0E4-123A-48FD-A3EA-1D672E22941E}" destId="{2B398EA2-8CBB-407C-9E06-9E3D5BCA107A}" srcOrd="0" destOrd="0" presId="urn:microsoft.com/office/officeart/2005/8/layout/bList2"/>
    <dgm:cxn modelId="{2D5EE21A-24AF-4F07-8A34-74CC319A8EF1}" type="presOf" srcId="{1FEBA121-F3D5-4FC0-AD23-EE5963AA2A61}" destId="{C1BFE127-0F02-4012-B9FC-94462A1F2EB3}" srcOrd="1" destOrd="0" presId="urn:microsoft.com/office/officeart/2005/8/layout/bList2"/>
    <dgm:cxn modelId="{D6F20464-C351-4437-BC5C-5E42AA09D126}" srcId="{C45F28E5-0BED-4025-ABBA-01136A8AAC51}" destId="{218508CC-C0A8-40F7-93B9-281E8E8E69D5}" srcOrd="3" destOrd="0" parTransId="{12DB4E97-8898-411C-9BB7-BD77F76E76F3}" sibTransId="{C18D2645-0A30-48BB-A6D2-AEE531E9552E}"/>
    <dgm:cxn modelId="{F12D9513-705B-4DE5-9D6F-2A8986B6BF16}" srcId="{218508CC-C0A8-40F7-93B9-281E8E8E69D5}" destId="{FA90C4BC-A96A-4F7E-ABE6-46059015AD21}" srcOrd="0" destOrd="0" parTransId="{4B4D4921-92A1-434F-B87D-08E64FDB7344}" sibTransId="{F79B68B5-8839-41B7-8F1F-74FE6BF3367E}"/>
    <dgm:cxn modelId="{720E111E-B511-4DD3-BDEB-97F74B933315}" type="presOf" srcId="{1C9DE25D-A1A8-4C44-BD63-F37AC1AC2333}" destId="{96C34B89-9D7F-48FD-95A2-39914AA594B8}" srcOrd="0" destOrd="0" presId="urn:microsoft.com/office/officeart/2005/8/layout/bList2"/>
    <dgm:cxn modelId="{E5FF6CCD-E7E6-4B41-8F67-E2284A176F59}" type="presOf" srcId="{AE6593B6-B807-40CB-86FA-A7BE3DCB90B3}" destId="{1F02E667-8C91-4FA6-908F-20BC73F9B427}" srcOrd="0" destOrd="0" presId="urn:microsoft.com/office/officeart/2005/8/layout/bList2"/>
    <dgm:cxn modelId="{FA7D9006-2AC0-40DF-AD29-C4D3C4C68354}" type="presOf" srcId="{8D201606-2940-4BCF-A4BC-173F1FFC7C0F}" destId="{FE511C4F-7240-4319-A1C7-2537D7221E97}" srcOrd="0" destOrd="0" presId="urn:microsoft.com/office/officeart/2005/8/layout/bList2"/>
    <dgm:cxn modelId="{2E05EF6E-E342-47FA-8EE2-F3063E042260}" srcId="{C45F28E5-0BED-4025-ABBA-01136A8AAC51}" destId="{E95A2D86-7E60-497D-B7F6-EFE09A814314}" srcOrd="5" destOrd="0" parTransId="{75697029-6A94-478E-8E95-15AE742795FA}" sibTransId="{0111CF09-BA81-4B98-8619-21342293F39F}"/>
    <dgm:cxn modelId="{9B354CC3-3430-4783-A064-EDB2C97418D9}" srcId="{E95A2D86-7E60-497D-B7F6-EFE09A814314}" destId="{D72CD2AC-033D-49BC-A380-884B533DBCC1}" srcOrd="0" destOrd="0" parTransId="{6AFA25A4-FE15-4AF6-AAB9-917CF74DC409}" sibTransId="{1B442DF1-DCD3-4742-B8BA-30A57839DC07}"/>
    <dgm:cxn modelId="{905131FA-2EBF-4191-ABDC-6745E9A2FF61}" srcId="{C45F28E5-0BED-4025-ABBA-01136A8AAC51}" destId="{8D201606-2940-4BCF-A4BC-173F1FFC7C0F}" srcOrd="1" destOrd="0" parTransId="{AB585C6B-47C3-42EF-8CB0-6BE94721EE7C}" sibTransId="{F8016326-C85B-4122-9920-9BAF95A7B9E4}"/>
    <dgm:cxn modelId="{A726D460-11F5-4297-96B1-E397DE1156BD}" type="presOf" srcId="{C18D2645-0A30-48BB-A6D2-AEE531E9552E}" destId="{6D937094-9151-4A84-89FF-21BB69A08C39}" srcOrd="0" destOrd="0" presId="urn:microsoft.com/office/officeart/2005/8/layout/bList2"/>
    <dgm:cxn modelId="{704D2520-7816-4F2A-874B-DF8991BE5878}" type="presOf" srcId="{95CCA97D-B194-4FD9-AB92-8436A5B052B0}" destId="{36F04509-3388-4221-B43E-0BEAF264974B}" srcOrd="0" destOrd="0" presId="urn:microsoft.com/office/officeart/2005/8/layout/bList2"/>
    <dgm:cxn modelId="{C10C2B31-DE35-4FED-80B2-54111D102D53}" type="presOf" srcId="{8D201606-2940-4BCF-A4BC-173F1FFC7C0F}" destId="{CC89EBF2-ADB4-48D2-9E5E-B5B586133644}" srcOrd="1" destOrd="0" presId="urn:microsoft.com/office/officeart/2005/8/layout/bList2"/>
    <dgm:cxn modelId="{2E9F6746-EA17-4BFD-9511-4777DFE94196}" type="presOf" srcId="{DB844F50-7056-485B-B3EA-24291B84F569}" destId="{EBB5AFD6-7960-4D26-9839-490A83CDCE64}" srcOrd="0" destOrd="0" presId="urn:microsoft.com/office/officeart/2005/8/layout/bList2"/>
    <dgm:cxn modelId="{798ABA37-9725-4495-9D06-B68F9BBDCDCB}" type="presOf" srcId="{218508CC-C0A8-40F7-93B9-281E8E8E69D5}" destId="{9528158D-931F-498B-A654-DCD4BC0C7820}" srcOrd="1" destOrd="0" presId="urn:microsoft.com/office/officeart/2005/8/layout/bList2"/>
    <dgm:cxn modelId="{E793913C-48B3-4CB4-BE91-61579C1567EF}" srcId="{C45F28E5-0BED-4025-ABBA-01136A8AAC51}" destId="{1C9DE25D-A1A8-4C44-BD63-F37AC1AC2333}" srcOrd="4" destOrd="0" parTransId="{C78CE85E-5E26-4996-8D5E-3C6F4AA880D3}" sibTransId="{F26EF0E4-123A-48FD-A3EA-1D672E22941E}"/>
    <dgm:cxn modelId="{F8354E08-0259-41BD-A0A1-CFF8932DFCCE}" type="presOf" srcId="{1FEBA121-F3D5-4FC0-AD23-EE5963AA2A61}" destId="{AE1409F7-5EA5-48B4-80AB-D9FD89D92B70}" srcOrd="0" destOrd="0" presId="urn:microsoft.com/office/officeart/2005/8/layout/bList2"/>
    <dgm:cxn modelId="{A24641CE-E566-4F03-9C6D-1E52395BC518}" type="presOf" srcId="{100FDA32-CD76-4698-9AAC-B7BCA3762CC9}" destId="{5CE1A11E-86C3-4879-B9CD-4D072D3A3072}" srcOrd="1" destOrd="0" presId="urn:microsoft.com/office/officeart/2005/8/layout/bList2"/>
    <dgm:cxn modelId="{EA23FA69-A781-4CC3-A24F-C45021C39799}" srcId="{C45F28E5-0BED-4025-ABBA-01136A8AAC51}" destId="{100FDA32-CD76-4698-9AAC-B7BCA3762CC9}" srcOrd="2" destOrd="0" parTransId="{D5D7D51A-EB6A-4281-A3A0-AAD7D341F467}" sibTransId="{95CCA97D-B194-4FD9-AB92-8436A5B052B0}"/>
    <dgm:cxn modelId="{AF3A8ECC-A17F-4C7A-9AD4-770074051720}" srcId="{8D201606-2940-4BCF-A4BC-173F1FFC7C0F}" destId="{E0D8BBFA-4563-4BC6-BCAE-A69418FFAE87}" srcOrd="0" destOrd="0" parTransId="{83BBF657-101B-4AD5-B862-723CDA576C51}" sibTransId="{AF782C93-64BF-4BF6-9184-C1F84F493773}"/>
    <dgm:cxn modelId="{58B57F57-CB4D-467D-AEEE-398FA8E85E29}" type="presOf" srcId="{2FCA3A73-B7AF-434A-82E3-7637293C3983}" destId="{F45EFB07-5F38-44EF-9B56-0A5A8BB12D33}" srcOrd="0" destOrd="0" presId="urn:microsoft.com/office/officeart/2005/8/layout/bList2"/>
    <dgm:cxn modelId="{8029B339-A8C9-41E7-AA3A-553B60D49A66}" type="presOf" srcId="{A043203E-C5DB-458F-876F-D1D4304BFB96}" destId="{B00A73FC-877E-4D17-82BE-4975BF810892}" srcOrd="0" destOrd="0" presId="urn:microsoft.com/office/officeart/2005/8/layout/bList2"/>
    <dgm:cxn modelId="{0936095D-2E97-4CE0-8CAB-0CAD416FFE25}" srcId="{C45F28E5-0BED-4025-ABBA-01136A8AAC51}" destId="{1FEBA121-F3D5-4FC0-AD23-EE5963AA2A61}" srcOrd="0" destOrd="0" parTransId="{FE4E0C76-1B4E-435A-83A6-9C74167DF694}" sibTransId="{2FCA3A73-B7AF-434A-82E3-7637293C3983}"/>
    <dgm:cxn modelId="{2E3B92DA-9C44-411F-A334-BFC87344684C}" srcId="{1C9DE25D-A1A8-4C44-BD63-F37AC1AC2333}" destId="{DB844F50-7056-485B-B3EA-24291B84F569}" srcOrd="0" destOrd="0" parTransId="{A89996B0-7124-400E-B21B-772EF9ADE52F}" sibTransId="{DDB758D4-B6B5-4881-A6A9-9F032EBEFCC1}"/>
    <dgm:cxn modelId="{1B78557E-2162-4047-A536-D9E87F8BB87F}" type="presOf" srcId="{100FDA32-CD76-4698-9AAC-B7BCA3762CC9}" destId="{65B62405-2E70-41CB-A240-93D67770537F}" srcOrd="0" destOrd="0" presId="urn:microsoft.com/office/officeart/2005/8/layout/bList2"/>
    <dgm:cxn modelId="{46EE5C0D-20FC-44A3-AD5C-9B48716C02D8}" srcId="{100FDA32-CD76-4698-9AAC-B7BCA3762CC9}" destId="{A043203E-C5DB-458F-876F-D1D4304BFB96}" srcOrd="0" destOrd="0" parTransId="{495F258D-E853-4943-8B98-B3AA1AD29E10}" sibTransId="{A61A6D0F-3308-47FA-AFD7-B112DC62860A}"/>
    <dgm:cxn modelId="{8344FB4D-1A56-48B8-8354-C427986976E8}" type="presOf" srcId="{FA90C4BC-A96A-4F7E-ABE6-46059015AD21}" destId="{523D6F2A-0461-4F67-97BC-4E9819A62192}" srcOrd="0" destOrd="0" presId="urn:microsoft.com/office/officeart/2005/8/layout/bList2"/>
    <dgm:cxn modelId="{A77C1C0F-1090-4D25-9509-A29B6FE30254}" srcId="{1FEBA121-F3D5-4FC0-AD23-EE5963AA2A61}" destId="{AE6593B6-B807-40CB-86FA-A7BE3DCB90B3}" srcOrd="0" destOrd="0" parTransId="{56B10FB5-C855-40BD-983A-F0CA9AF4569E}" sibTransId="{903157C9-57D0-44C0-9B45-D1A38E8073E8}"/>
    <dgm:cxn modelId="{CDBDEB61-BFD9-4DF3-91CC-AF1A3E60A499}" type="presOf" srcId="{218508CC-C0A8-40F7-93B9-281E8E8E69D5}" destId="{D4FAB6DE-FC8F-4FA9-8B2C-99A0D1DE2E5B}" srcOrd="0" destOrd="0" presId="urn:microsoft.com/office/officeart/2005/8/layout/bList2"/>
    <dgm:cxn modelId="{FC3A141A-E061-4DA3-AD12-FF4CBAD3C7BC}" type="presOf" srcId="{D72CD2AC-033D-49BC-A380-884B533DBCC1}" destId="{8C18E381-38E7-446D-9755-0EEF312FB453}" srcOrd="0" destOrd="0" presId="urn:microsoft.com/office/officeart/2005/8/layout/bList2"/>
    <dgm:cxn modelId="{0AA61F85-1B83-4852-852D-87A55CE0568A}" type="presOf" srcId="{E95A2D86-7E60-497D-B7F6-EFE09A814314}" destId="{869A8B95-0920-42EA-A4AD-ADD95C1013EB}" srcOrd="1" destOrd="0" presId="urn:microsoft.com/office/officeart/2005/8/layout/bList2"/>
    <dgm:cxn modelId="{36E9A239-8E2B-4E77-9A00-9C730B4197AB}" type="presOf" srcId="{C45F28E5-0BED-4025-ABBA-01136A8AAC51}" destId="{62CDE717-FBA3-49EA-9128-0D740BEE065F}" srcOrd="0" destOrd="0" presId="urn:microsoft.com/office/officeart/2005/8/layout/bList2"/>
    <dgm:cxn modelId="{60148590-AF16-4A5A-8005-1EA7C8ED52FA}" type="presOf" srcId="{E0D8BBFA-4563-4BC6-BCAE-A69418FFAE87}" destId="{6CC8339E-F0E9-4F8F-9FAE-E545E376EF5C}" srcOrd="0" destOrd="0" presId="urn:microsoft.com/office/officeart/2005/8/layout/bList2"/>
    <dgm:cxn modelId="{5EE891A6-3309-4F88-9A10-6B170EB69F47}" type="presOf" srcId="{E95A2D86-7E60-497D-B7F6-EFE09A814314}" destId="{5EFB1D0D-D8FE-43BE-9B1C-88D0434FAFFC}" srcOrd="0" destOrd="0" presId="urn:microsoft.com/office/officeart/2005/8/layout/bList2"/>
    <dgm:cxn modelId="{C6905951-E579-4AF9-9255-6F81BDE920A4}" type="presOf" srcId="{F8016326-C85B-4122-9920-9BAF95A7B9E4}" destId="{67F457BF-3B87-4022-AB15-1F83252156C5}" srcOrd="0" destOrd="0" presId="urn:microsoft.com/office/officeart/2005/8/layout/bList2"/>
    <dgm:cxn modelId="{A941C8FA-BD11-47F9-92A0-271C2F0BD859}" type="presParOf" srcId="{62CDE717-FBA3-49EA-9128-0D740BEE065F}" destId="{54403D9E-E2C7-4C57-90C9-C6A27C5FADBB}" srcOrd="0" destOrd="0" presId="urn:microsoft.com/office/officeart/2005/8/layout/bList2"/>
    <dgm:cxn modelId="{D39610F2-58FF-4173-BC5C-2D01233E62B5}" type="presParOf" srcId="{54403D9E-E2C7-4C57-90C9-C6A27C5FADBB}" destId="{1F02E667-8C91-4FA6-908F-20BC73F9B427}" srcOrd="0" destOrd="0" presId="urn:microsoft.com/office/officeart/2005/8/layout/bList2"/>
    <dgm:cxn modelId="{01BDFF35-45BA-4088-B2AC-6B28693DF10A}" type="presParOf" srcId="{54403D9E-E2C7-4C57-90C9-C6A27C5FADBB}" destId="{AE1409F7-5EA5-48B4-80AB-D9FD89D92B70}" srcOrd="1" destOrd="0" presId="urn:microsoft.com/office/officeart/2005/8/layout/bList2"/>
    <dgm:cxn modelId="{4CF97F4C-8076-4CF3-B0AC-BF042FC453E0}" type="presParOf" srcId="{54403D9E-E2C7-4C57-90C9-C6A27C5FADBB}" destId="{C1BFE127-0F02-4012-B9FC-94462A1F2EB3}" srcOrd="2" destOrd="0" presId="urn:microsoft.com/office/officeart/2005/8/layout/bList2"/>
    <dgm:cxn modelId="{CA1FEE1B-D4BA-4F0B-924F-AD3612588F61}" type="presParOf" srcId="{54403D9E-E2C7-4C57-90C9-C6A27C5FADBB}" destId="{FCCD0552-F471-4C7C-B15F-9B00231DAC39}" srcOrd="3" destOrd="0" presId="urn:microsoft.com/office/officeart/2005/8/layout/bList2"/>
    <dgm:cxn modelId="{B157ECE7-A5B1-4E25-BA47-F4CB352775DE}" type="presParOf" srcId="{62CDE717-FBA3-49EA-9128-0D740BEE065F}" destId="{F45EFB07-5F38-44EF-9B56-0A5A8BB12D33}" srcOrd="1" destOrd="0" presId="urn:microsoft.com/office/officeart/2005/8/layout/bList2"/>
    <dgm:cxn modelId="{A8C5664F-BA61-40BA-80DD-32AC99DA1DEF}" type="presParOf" srcId="{62CDE717-FBA3-49EA-9128-0D740BEE065F}" destId="{103A35B4-A26E-4FDE-8A86-C4056E74E823}" srcOrd="2" destOrd="0" presId="urn:microsoft.com/office/officeart/2005/8/layout/bList2"/>
    <dgm:cxn modelId="{952663BC-22D9-419A-903B-9520ACDDEB66}" type="presParOf" srcId="{103A35B4-A26E-4FDE-8A86-C4056E74E823}" destId="{6CC8339E-F0E9-4F8F-9FAE-E545E376EF5C}" srcOrd="0" destOrd="0" presId="urn:microsoft.com/office/officeart/2005/8/layout/bList2"/>
    <dgm:cxn modelId="{C4B4D3C4-7BC8-43D0-903E-52A0185A1235}" type="presParOf" srcId="{103A35B4-A26E-4FDE-8A86-C4056E74E823}" destId="{FE511C4F-7240-4319-A1C7-2537D7221E97}" srcOrd="1" destOrd="0" presId="urn:microsoft.com/office/officeart/2005/8/layout/bList2"/>
    <dgm:cxn modelId="{D9E53B3D-1D0A-4F60-9EAD-8C5B687B9188}" type="presParOf" srcId="{103A35B4-A26E-4FDE-8A86-C4056E74E823}" destId="{CC89EBF2-ADB4-48D2-9E5E-B5B586133644}" srcOrd="2" destOrd="0" presId="urn:microsoft.com/office/officeart/2005/8/layout/bList2"/>
    <dgm:cxn modelId="{68C3AB27-4FB4-4A91-902E-D373CB733903}" type="presParOf" srcId="{103A35B4-A26E-4FDE-8A86-C4056E74E823}" destId="{FFE66FD9-443E-43AC-BDF7-DF9E4D0F20DF}" srcOrd="3" destOrd="0" presId="urn:microsoft.com/office/officeart/2005/8/layout/bList2"/>
    <dgm:cxn modelId="{68E6E73B-F1A1-4F1B-ABC4-7227C88E6889}" type="presParOf" srcId="{62CDE717-FBA3-49EA-9128-0D740BEE065F}" destId="{67F457BF-3B87-4022-AB15-1F83252156C5}" srcOrd="3" destOrd="0" presId="urn:microsoft.com/office/officeart/2005/8/layout/bList2"/>
    <dgm:cxn modelId="{15CC58C0-D68D-4494-95BC-F368091753F0}" type="presParOf" srcId="{62CDE717-FBA3-49EA-9128-0D740BEE065F}" destId="{399AE248-9382-47F1-A026-5C1F3F7659E8}" srcOrd="4" destOrd="0" presId="urn:microsoft.com/office/officeart/2005/8/layout/bList2"/>
    <dgm:cxn modelId="{3C5A4B52-9CEB-42AB-B5EB-BE6B900C591E}" type="presParOf" srcId="{399AE248-9382-47F1-A026-5C1F3F7659E8}" destId="{B00A73FC-877E-4D17-82BE-4975BF810892}" srcOrd="0" destOrd="0" presId="urn:microsoft.com/office/officeart/2005/8/layout/bList2"/>
    <dgm:cxn modelId="{C9766513-BD73-4179-8F5B-EF9B3856C910}" type="presParOf" srcId="{399AE248-9382-47F1-A026-5C1F3F7659E8}" destId="{65B62405-2E70-41CB-A240-93D67770537F}" srcOrd="1" destOrd="0" presId="urn:microsoft.com/office/officeart/2005/8/layout/bList2"/>
    <dgm:cxn modelId="{B0067636-6E81-4AF4-9FF1-AC7849994980}" type="presParOf" srcId="{399AE248-9382-47F1-A026-5C1F3F7659E8}" destId="{5CE1A11E-86C3-4879-B9CD-4D072D3A3072}" srcOrd="2" destOrd="0" presId="urn:microsoft.com/office/officeart/2005/8/layout/bList2"/>
    <dgm:cxn modelId="{D0AD31D5-0B20-4863-87B2-969A447016FD}" type="presParOf" srcId="{399AE248-9382-47F1-A026-5C1F3F7659E8}" destId="{84AF4DCD-0269-487D-B980-4B76AC1F97F0}" srcOrd="3" destOrd="0" presId="urn:microsoft.com/office/officeart/2005/8/layout/bList2"/>
    <dgm:cxn modelId="{8FB27B18-7333-4FA6-A559-8195C670600A}" type="presParOf" srcId="{62CDE717-FBA3-49EA-9128-0D740BEE065F}" destId="{36F04509-3388-4221-B43E-0BEAF264974B}" srcOrd="5" destOrd="0" presId="urn:microsoft.com/office/officeart/2005/8/layout/bList2"/>
    <dgm:cxn modelId="{440F5BE8-D349-41A6-B94C-7360C706B712}" type="presParOf" srcId="{62CDE717-FBA3-49EA-9128-0D740BEE065F}" destId="{AAA77AC8-6D33-4846-B8C9-3BCD30F2746C}" srcOrd="6" destOrd="0" presId="urn:microsoft.com/office/officeart/2005/8/layout/bList2"/>
    <dgm:cxn modelId="{ABAFB940-1A4E-45F6-8BED-C7D4A77597AF}" type="presParOf" srcId="{AAA77AC8-6D33-4846-B8C9-3BCD30F2746C}" destId="{523D6F2A-0461-4F67-97BC-4E9819A62192}" srcOrd="0" destOrd="0" presId="urn:microsoft.com/office/officeart/2005/8/layout/bList2"/>
    <dgm:cxn modelId="{0E220A34-EB46-43ED-89A0-1E5E935442A1}" type="presParOf" srcId="{AAA77AC8-6D33-4846-B8C9-3BCD30F2746C}" destId="{D4FAB6DE-FC8F-4FA9-8B2C-99A0D1DE2E5B}" srcOrd="1" destOrd="0" presId="urn:microsoft.com/office/officeart/2005/8/layout/bList2"/>
    <dgm:cxn modelId="{B6FD7ECB-5AF8-4752-B9DA-76B942241D12}" type="presParOf" srcId="{AAA77AC8-6D33-4846-B8C9-3BCD30F2746C}" destId="{9528158D-931F-498B-A654-DCD4BC0C7820}" srcOrd="2" destOrd="0" presId="urn:microsoft.com/office/officeart/2005/8/layout/bList2"/>
    <dgm:cxn modelId="{886BAEA6-61AF-410A-B66C-C5130C1FE1C8}" type="presParOf" srcId="{AAA77AC8-6D33-4846-B8C9-3BCD30F2746C}" destId="{6E446205-D2EE-43FC-9FD7-EB8A7E873246}" srcOrd="3" destOrd="0" presId="urn:microsoft.com/office/officeart/2005/8/layout/bList2"/>
    <dgm:cxn modelId="{F1800B62-9605-4E44-AA27-CF51936F409D}" type="presParOf" srcId="{62CDE717-FBA3-49EA-9128-0D740BEE065F}" destId="{6D937094-9151-4A84-89FF-21BB69A08C39}" srcOrd="7" destOrd="0" presId="urn:microsoft.com/office/officeart/2005/8/layout/bList2"/>
    <dgm:cxn modelId="{0FF51412-4371-4EBC-902B-7D2F620C2489}" type="presParOf" srcId="{62CDE717-FBA3-49EA-9128-0D740BEE065F}" destId="{328FB5D5-0613-405F-ADB3-E61AD282B9C5}" srcOrd="8" destOrd="0" presId="urn:microsoft.com/office/officeart/2005/8/layout/bList2"/>
    <dgm:cxn modelId="{46919111-5494-4359-A647-4D55F357955C}" type="presParOf" srcId="{328FB5D5-0613-405F-ADB3-E61AD282B9C5}" destId="{EBB5AFD6-7960-4D26-9839-490A83CDCE64}" srcOrd="0" destOrd="0" presId="urn:microsoft.com/office/officeart/2005/8/layout/bList2"/>
    <dgm:cxn modelId="{7EDF2AE0-39C9-4E16-A81C-A2D2389386FE}" type="presParOf" srcId="{328FB5D5-0613-405F-ADB3-E61AD282B9C5}" destId="{96C34B89-9D7F-48FD-95A2-39914AA594B8}" srcOrd="1" destOrd="0" presId="urn:microsoft.com/office/officeart/2005/8/layout/bList2"/>
    <dgm:cxn modelId="{F9F4FDC2-D985-4ED1-AD9B-76A5D560B023}" type="presParOf" srcId="{328FB5D5-0613-405F-ADB3-E61AD282B9C5}" destId="{C78FD7C3-40E1-45DA-9B8C-4964FA71E107}" srcOrd="2" destOrd="0" presId="urn:microsoft.com/office/officeart/2005/8/layout/bList2"/>
    <dgm:cxn modelId="{430D892B-1EE5-4384-92C6-001DB0DDD607}" type="presParOf" srcId="{328FB5D5-0613-405F-ADB3-E61AD282B9C5}" destId="{5505A7DE-9C3D-4520-A2E9-13F873A7B0D8}" srcOrd="3" destOrd="0" presId="urn:microsoft.com/office/officeart/2005/8/layout/bList2"/>
    <dgm:cxn modelId="{795A1585-837A-4048-AFF2-29BEE14A7A0F}" type="presParOf" srcId="{62CDE717-FBA3-49EA-9128-0D740BEE065F}" destId="{2B398EA2-8CBB-407C-9E06-9E3D5BCA107A}" srcOrd="9" destOrd="0" presId="urn:microsoft.com/office/officeart/2005/8/layout/bList2"/>
    <dgm:cxn modelId="{122FD733-3EFA-4126-AC95-ECD80A0B13C8}" type="presParOf" srcId="{62CDE717-FBA3-49EA-9128-0D740BEE065F}" destId="{164F0423-8851-4958-8102-F3B5271E4E77}" srcOrd="10" destOrd="0" presId="urn:microsoft.com/office/officeart/2005/8/layout/bList2"/>
    <dgm:cxn modelId="{727B2736-37F8-479A-A07C-B7B8719B7304}" type="presParOf" srcId="{164F0423-8851-4958-8102-F3B5271E4E77}" destId="{8C18E381-38E7-446D-9755-0EEF312FB453}" srcOrd="0" destOrd="0" presId="urn:microsoft.com/office/officeart/2005/8/layout/bList2"/>
    <dgm:cxn modelId="{F98CBE8C-6FBB-47CE-9090-2D18B7C74773}" type="presParOf" srcId="{164F0423-8851-4958-8102-F3B5271E4E77}" destId="{5EFB1D0D-D8FE-43BE-9B1C-88D0434FAFFC}" srcOrd="1" destOrd="0" presId="urn:microsoft.com/office/officeart/2005/8/layout/bList2"/>
    <dgm:cxn modelId="{7251E577-C767-434B-ABE9-8CA3EF35DB66}" type="presParOf" srcId="{164F0423-8851-4958-8102-F3B5271E4E77}" destId="{869A8B95-0920-42EA-A4AD-ADD95C1013EB}" srcOrd="2" destOrd="0" presId="urn:microsoft.com/office/officeart/2005/8/layout/bList2"/>
    <dgm:cxn modelId="{0C568EE3-2F15-48C1-A836-EF6176B552C9}" type="presParOf" srcId="{164F0423-8851-4958-8102-F3B5271E4E77}" destId="{E1DFFCA8-FA77-4DE7-9F3E-FD5A08E385A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2E667-8C91-4FA6-908F-20BC73F9B427}">
      <dsp:nvSpPr>
        <dsp:cNvPr id="0" name=""/>
        <dsp:cNvSpPr/>
      </dsp:nvSpPr>
      <dsp:spPr>
        <a:xfrm>
          <a:off x="1075338" y="3917"/>
          <a:ext cx="1914912" cy="142944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kern="1200" dirty="0"/>
        </a:p>
      </dsp:txBody>
      <dsp:txXfrm>
        <a:off x="1108832" y="37411"/>
        <a:ext cx="1847924" cy="1395947"/>
      </dsp:txXfrm>
    </dsp:sp>
    <dsp:sp modelId="{C1BFE127-0F02-4012-B9FC-94462A1F2EB3}">
      <dsp:nvSpPr>
        <dsp:cNvPr id="0" name=""/>
        <dsp:cNvSpPr/>
      </dsp:nvSpPr>
      <dsp:spPr>
        <a:xfrm>
          <a:off x="1075338" y="1433359"/>
          <a:ext cx="1914912" cy="61465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ctr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050" b="1" kern="1200" dirty="0" smtClean="0"/>
            <a:t>Eje 1: Hábitat, seguridad y convivencia </a:t>
          </a:r>
        </a:p>
        <a:p>
          <a:pPr lvl="0" algn="ctr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050" b="1" kern="1200" dirty="0" smtClean="0"/>
            <a:t>ciudadana</a:t>
          </a:r>
          <a:endParaRPr lang="es-ES" sz="1050" b="1" kern="1200" dirty="0"/>
        </a:p>
      </dsp:txBody>
      <dsp:txXfrm>
        <a:off x="1075338" y="1433359"/>
        <a:ext cx="1348529" cy="614659"/>
      </dsp:txXfrm>
    </dsp:sp>
    <dsp:sp modelId="{FCCD0552-F471-4C7C-B15F-9B00231DAC39}">
      <dsp:nvSpPr>
        <dsp:cNvPr id="0" name=""/>
        <dsp:cNvSpPr/>
      </dsp:nvSpPr>
      <dsp:spPr>
        <a:xfrm>
          <a:off x="2409675" y="1607906"/>
          <a:ext cx="670219" cy="670219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8339E-F0E9-4F8F-9FAE-E545E376EF5C}">
      <dsp:nvSpPr>
        <dsp:cNvPr id="0" name=""/>
        <dsp:cNvSpPr/>
      </dsp:nvSpPr>
      <dsp:spPr>
        <a:xfrm>
          <a:off x="3314299" y="3917"/>
          <a:ext cx="1914912" cy="142944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kern="1200" dirty="0"/>
        </a:p>
      </dsp:txBody>
      <dsp:txXfrm>
        <a:off x="3347793" y="37411"/>
        <a:ext cx="1847924" cy="1395947"/>
      </dsp:txXfrm>
    </dsp:sp>
    <dsp:sp modelId="{CC89EBF2-ADB4-48D2-9E5E-B5B586133644}">
      <dsp:nvSpPr>
        <dsp:cNvPr id="0" name=""/>
        <dsp:cNvSpPr/>
      </dsp:nvSpPr>
      <dsp:spPr>
        <a:xfrm>
          <a:off x="3314299" y="1433359"/>
          <a:ext cx="1914912" cy="614659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tx1"/>
              </a:solidFill>
            </a:rPr>
            <a:t>Eje 2: Trabajo, economía, producción, emprendimiento e innovación</a:t>
          </a:r>
          <a:endParaRPr lang="es-ES" sz="1000" b="1" kern="1200" dirty="0">
            <a:solidFill>
              <a:schemeClr val="tx1"/>
            </a:solidFill>
          </a:endParaRPr>
        </a:p>
      </dsp:txBody>
      <dsp:txXfrm>
        <a:off x="3314299" y="1433359"/>
        <a:ext cx="1348529" cy="614659"/>
      </dsp:txXfrm>
    </dsp:sp>
    <dsp:sp modelId="{FFE66FD9-443E-43AC-BDF7-DF9E4D0F20DF}">
      <dsp:nvSpPr>
        <dsp:cNvPr id="0" name=""/>
        <dsp:cNvSpPr/>
      </dsp:nvSpPr>
      <dsp:spPr>
        <a:xfrm>
          <a:off x="4716999" y="1530992"/>
          <a:ext cx="670219" cy="670219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A73FC-877E-4D17-82BE-4975BF810892}">
      <dsp:nvSpPr>
        <dsp:cNvPr id="0" name=""/>
        <dsp:cNvSpPr/>
      </dsp:nvSpPr>
      <dsp:spPr>
        <a:xfrm>
          <a:off x="5553261" y="3917"/>
          <a:ext cx="1914912" cy="142944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050" kern="1200" dirty="0"/>
        </a:p>
      </dsp:txBody>
      <dsp:txXfrm>
        <a:off x="5586755" y="37411"/>
        <a:ext cx="1847924" cy="1395947"/>
      </dsp:txXfrm>
    </dsp:sp>
    <dsp:sp modelId="{5CE1A11E-86C3-4879-B9CD-4D072D3A3072}">
      <dsp:nvSpPr>
        <dsp:cNvPr id="0" name=""/>
        <dsp:cNvSpPr/>
      </dsp:nvSpPr>
      <dsp:spPr>
        <a:xfrm>
          <a:off x="5553261" y="1433359"/>
          <a:ext cx="1914912" cy="61465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tx1"/>
              </a:solidFill>
            </a:rPr>
            <a:t>Eje 3: Bienestar, derechos y protección social</a:t>
          </a:r>
          <a:endParaRPr lang="es-ES" sz="1000" b="1" kern="1200" dirty="0">
            <a:solidFill>
              <a:schemeClr val="tx1"/>
            </a:solidFill>
          </a:endParaRPr>
        </a:p>
      </dsp:txBody>
      <dsp:txXfrm>
        <a:off x="5553261" y="1433359"/>
        <a:ext cx="1348529" cy="614659"/>
      </dsp:txXfrm>
    </dsp:sp>
    <dsp:sp modelId="{84AF4DCD-0269-487D-B980-4B76AC1F97F0}">
      <dsp:nvSpPr>
        <dsp:cNvPr id="0" name=""/>
        <dsp:cNvSpPr/>
      </dsp:nvSpPr>
      <dsp:spPr>
        <a:xfrm>
          <a:off x="6955961" y="1530992"/>
          <a:ext cx="670219" cy="670219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D6F2A-0461-4F67-97BC-4E9819A62192}">
      <dsp:nvSpPr>
        <dsp:cNvPr id="0" name=""/>
        <dsp:cNvSpPr/>
      </dsp:nvSpPr>
      <dsp:spPr>
        <a:xfrm>
          <a:off x="1075338" y="2533157"/>
          <a:ext cx="1914912" cy="142944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6500" kern="1200" dirty="0"/>
        </a:p>
      </dsp:txBody>
      <dsp:txXfrm>
        <a:off x="1108832" y="2566651"/>
        <a:ext cx="1847924" cy="1395947"/>
      </dsp:txXfrm>
    </dsp:sp>
    <dsp:sp modelId="{9528158D-931F-498B-A654-DCD4BC0C7820}">
      <dsp:nvSpPr>
        <dsp:cNvPr id="0" name=""/>
        <dsp:cNvSpPr/>
      </dsp:nvSpPr>
      <dsp:spPr>
        <a:xfrm>
          <a:off x="1075338" y="3962599"/>
          <a:ext cx="1914912" cy="61465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tx1"/>
              </a:solidFill>
            </a:rPr>
            <a:t>Eje 4: Movilidad Sostenible</a:t>
          </a:r>
          <a:endParaRPr lang="es-ES" sz="1000" b="1" kern="1200" dirty="0">
            <a:solidFill>
              <a:schemeClr val="tx1"/>
            </a:solidFill>
          </a:endParaRPr>
        </a:p>
      </dsp:txBody>
      <dsp:txXfrm>
        <a:off x="1075338" y="3962599"/>
        <a:ext cx="1348529" cy="614659"/>
      </dsp:txXfrm>
    </dsp:sp>
    <dsp:sp modelId="{6E446205-D2EE-43FC-9FD7-EB8A7E873246}">
      <dsp:nvSpPr>
        <dsp:cNvPr id="0" name=""/>
        <dsp:cNvSpPr/>
      </dsp:nvSpPr>
      <dsp:spPr>
        <a:xfrm>
          <a:off x="2478037" y="4060232"/>
          <a:ext cx="670219" cy="670219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B5AFD6-7960-4D26-9839-490A83CDCE64}">
      <dsp:nvSpPr>
        <dsp:cNvPr id="0" name=""/>
        <dsp:cNvSpPr/>
      </dsp:nvSpPr>
      <dsp:spPr>
        <a:xfrm>
          <a:off x="3314299" y="2533157"/>
          <a:ext cx="1914912" cy="142944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6500" kern="1200" dirty="0"/>
        </a:p>
      </dsp:txBody>
      <dsp:txXfrm>
        <a:off x="3347793" y="2566651"/>
        <a:ext cx="1847924" cy="1395947"/>
      </dsp:txXfrm>
    </dsp:sp>
    <dsp:sp modelId="{C78FD7C3-40E1-45DA-9B8C-4964FA71E107}">
      <dsp:nvSpPr>
        <dsp:cNvPr id="0" name=""/>
        <dsp:cNvSpPr/>
      </dsp:nvSpPr>
      <dsp:spPr>
        <a:xfrm>
          <a:off x="3314299" y="3962599"/>
          <a:ext cx="1914912" cy="61465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tx1"/>
              </a:solidFill>
            </a:rPr>
            <a:t> Eje 5: Territorio intercultural, ecológico, deportivo y activo</a:t>
          </a:r>
          <a:endParaRPr lang="es-ES" sz="1000" b="1" kern="1200" dirty="0">
            <a:solidFill>
              <a:schemeClr val="tx1"/>
            </a:solidFill>
          </a:endParaRPr>
        </a:p>
      </dsp:txBody>
      <dsp:txXfrm>
        <a:off x="3314299" y="3962599"/>
        <a:ext cx="1348529" cy="614659"/>
      </dsp:txXfrm>
    </dsp:sp>
    <dsp:sp modelId="{5505A7DE-9C3D-4520-A2E9-13F873A7B0D8}">
      <dsp:nvSpPr>
        <dsp:cNvPr id="0" name=""/>
        <dsp:cNvSpPr/>
      </dsp:nvSpPr>
      <dsp:spPr>
        <a:xfrm>
          <a:off x="4716999" y="4060232"/>
          <a:ext cx="670219" cy="670219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8E381-38E7-446D-9755-0EEF312FB453}">
      <dsp:nvSpPr>
        <dsp:cNvPr id="0" name=""/>
        <dsp:cNvSpPr/>
      </dsp:nvSpPr>
      <dsp:spPr>
        <a:xfrm>
          <a:off x="5553261" y="2533157"/>
          <a:ext cx="1914912" cy="142944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42AC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6500" kern="1200" dirty="0"/>
        </a:p>
      </dsp:txBody>
      <dsp:txXfrm>
        <a:off x="5586755" y="2566651"/>
        <a:ext cx="1847924" cy="1395947"/>
      </dsp:txXfrm>
    </dsp:sp>
    <dsp:sp modelId="{869A8B95-0920-42EA-A4AD-ADD95C1013EB}">
      <dsp:nvSpPr>
        <dsp:cNvPr id="0" name=""/>
        <dsp:cNvSpPr/>
      </dsp:nvSpPr>
      <dsp:spPr>
        <a:xfrm>
          <a:off x="5553261" y="3962599"/>
          <a:ext cx="1914912" cy="614659"/>
        </a:xfrm>
        <a:prstGeom prst="rect">
          <a:avLst/>
        </a:prstGeom>
        <a:solidFill>
          <a:srgbClr val="FEE2FE"/>
        </a:solidFill>
        <a:ln w="12700" cap="flat" cmpd="sng" algn="ctr">
          <a:solidFill>
            <a:srgbClr val="F42AC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tx1"/>
              </a:solidFill>
            </a:rPr>
            <a:t>Gestión Metropolitana</a:t>
          </a:r>
          <a:endParaRPr lang="es-ES" sz="1000" b="1" kern="1200" dirty="0">
            <a:solidFill>
              <a:schemeClr val="tx1"/>
            </a:solidFill>
          </a:endParaRPr>
        </a:p>
      </dsp:txBody>
      <dsp:txXfrm>
        <a:off x="5553261" y="3962599"/>
        <a:ext cx="1348529" cy="614659"/>
      </dsp:txXfrm>
    </dsp:sp>
    <dsp:sp modelId="{E1DFFCA8-FA77-4DE7-9F3E-FD5A08E385AD}">
      <dsp:nvSpPr>
        <dsp:cNvPr id="0" name=""/>
        <dsp:cNvSpPr/>
      </dsp:nvSpPr>
      <dsp:spPr>
        <a:xfrm>
          <a:off x="6955961" y="4060232"/>
          <a:ext cx="670219" cy="670219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87AE7-D177-4D4E-BB84-A681E6CBDB8D}" type="datetimeFigureOut">
              <a:rPr lang="es-EC" smtClean="0"/>
              <a:t>28/11/2023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C114A-EF6F-40AA-B802-8C0AC054A76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1747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C114A-EF6F-40AA-B802-8C0AC054A76E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3494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C114A-EF6F-40AA-B802-8C0AC054A76E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57237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C114A-EF6F-40AA-B802-8C0AC054A76E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1045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Quitar la columna</a:t>
            </a:r>
            <a:r>
              <a:rPr lang="es-MX" baseline="0" dirty="0" smtClean="0"/>
              <a:t> de encabezado verde.</a:t>
            </a:r>
          </a:p>
          <a:p>
            <a:r>
              <a:rPr lang="es-MX" baseline="0" dirty="0" smtClean="0"/>
              <a:t>R: se realizan los ajustes solicitados.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C114A-EF6F-40AA-B802-8C0AC054A76E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9536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897371-9EA9-EE7B-F056-01443EDFB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1801"/>
            <a:ext cx="99441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D6EE1A-D923-F2B3-5FA6-0853EBF83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49475"/>
            <a:ext cx="9944100" cy="704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729688-541E-D04A-D66A-C9F0A3762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39" y="690460"/>
            <a:ext cx="5309622" cy="209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2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091D38-51DB-B6AB-313A-504B9D546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0533726-BF89-FD68-DAA2-AA9486522C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ABB48C-2A63-2797-2921-525F1ACCB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11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6209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02A9C-EE6B-6A4E-64A0-5AA86B49B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579132-3C99-1A98-C097-E612B4587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4966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F89102-5FF4-181F-22F5-0FD495EA3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7827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5DCEC2-CB20-8288-0760-EE3CAD397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91127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3489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B32E8A-BCE3-F83D-7926-3DAEA3817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3FF9E8-F64D-FDD5-EB45-E54540C95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329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59D5847-1A61-7762-8392-4125F70B8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8B32E8A-BCE3-F83D-7926-3DAEA3817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3FF9E8-F64D-FDD5-EB45-E54540C95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E5877989-7DC7-1063-77E4-734C9985DE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2801" t="78706" r="3185" b="17512"/>
          <a:stretch/>
        </p:blipFill>
        <p:spPr>
          <a:xfrm rot="10800000">
            <a:off x="6469943" y="6521102"/>
            <a:ext cx="5736317" cy="36512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4877EAC0-6068-1C52-327F-5A16B79CE0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6435"/>
          <a:stretch/>
        </p:blipFill>
        <p:spPr>
          <a:xfrm>
            <a:off x="4410159" y="6194769"/>
            <a:ext cx="1621784" cy="59621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E5A038F8-1CA6-643F-2A7A-41CCAC21F0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66268" y="6190407"/>
            <a:ext cx="3190098" cy="59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9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50DFE-1AAB-BB91-3747-A7F9E230C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1709738"/>
            <a:ext cx="106870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35296A-E9D3-E58F-2D45-698B40E53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50" y="4589463"/>
            <a:ext cx="106870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5845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A4965-57F4-77E6-CAAA-C651B01A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53A4D5-11FF-75F3-DF6D-E5BA93E09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0150" y="1825625"/>
            <a:ext cx="5264818" cy="41741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FB1AAF-84F0-70A2-32BE-D2DA91322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7474" y="1825625"/>
            <a:ext cx="5082262" cy="41741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613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7FAAD1-6349-72B8-658B-37BC8827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754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4660F0-B03B-0F84-D841-AC0F80B0F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875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3BFA63-8603-D8CF-C905-1A6E5037E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8754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624DB3F-77B6-A699-885D-098BF3C09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1166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54FAE38-57CB-673E-EFAE-51B1C27DB3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1166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023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E2D4C-9E64-AF9E-1F7C-2FD25C666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123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78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234FDC-8EA6-9E24-F6FC-1007A0D4A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0F073A-7C79-4418-C1C1-2B702F80C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241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07779F-920B-A8F4-F118-D541BD37D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0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5048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0CC70F5-2B8A-575D-B25F-36C51D8E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365125"/>
            <a:ext cx="10539586" cy="119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F90E12-A942-E087-0ADF-BF3710088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0150" y="1667919"/>
            <a:ext cx="10539586" cy="4199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C" dirty="0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10BFCC0A-2021-4DC8-6B8D-F0E2F4E82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l="12801" t="78706" r="3185" b="17512"/>
          <a:stretch/>
        </p:blipFill>
        <p:spPr>
          <a:xfrm rot="10800000">
            <a:off x="6469943" y="6521102"/>
            <a:ext cx="5736317" cy="36512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1F277C5-8D17-BAAA-F287-578FB486B7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7" r="10147"/>
          <a:stretch/>
        </p:blipFill>
        <p:spPr>
          <a:xfrm>
            <a:off x="0" y="0"/>
            <a:ext cx="781050" cy="6858000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386D639A-3674-730A-D5BF-66BCE261121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200150" y="6194769"/>
            <a:ext cx="4831793" cy="59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7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7367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12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2.jfif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fif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89026-662F-2279-E202-327078680F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r>
              <a:rPr lang="es-EC" sz="4400" dirty="0" smtClean="0"/>
              <a:t>Proforma Presupuestaria 2024</a:t>
            </a:r>
            <a:br>
              <a:rPr lang="es-EC" sz="4400" dirty="0" smtClean="0"/>
            </a:br>
            <a:r>
              <a:rPr lang="es-EC" sz="4400" dirty="0" smtClean="0"/>
              <a:t>Plan Anual de Inversión</a:t>
            </a:r>
            <a:endParaRPr lang="es-EC" sz="4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99D24B-79C8-1545-B225-99C3E3AD38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dirty="0" smtClean="0"/>
              <a:t>Noviembre 2023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521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 smtClean="0"/>
              <a:t>Presupuesto por Programas del PMDOT 2021 - 2033</a:t>
            </a:r>
            <a:endParaRPr lang="es-EC" sz="3600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505988"/>
              </p:ext>
            </p:extLst>
          </p:nvPr>
        </p:nvGraphicFramePr>
        <p:xfrm>
          <a:off x="1620798" y="1296854"/>
          <a:ext cx="9909351" cy="4615034"/>
        </p:xfrm>
        <a:graphic>
          <a:graphicData uri="http://schemas.openxmlformats.org/drawingml/2006/table">
            <a:tbl>
              <a:tblPr/>
              <a:tblGrid>
                <a:gridCol w="1610082">
                  <a:extLst>
                    <a:ext uri="{9D8B030D-6E8A-4147-A177-3AD203B41FA5}">
                      <a16:colId xmlns:a16="http://schemas.microsoft.com/office/drawing/2014/main" val="4126406290"/>
                    </a:ext>
                  </a:extLst>
                </a:gridCol>
                <a:gridCol w="2612571">
                  <a:extLst>
                    <a:ext uri="{9D8B030D-6E8A-4147-A177-3AD203B41FA5}">
                      <a16:colId xmlns:a16="http://schemas.microsoft.com/office/drawing/2014/main" val="1913347458"/>
                    </a:ext>
                  </a:extLst>
                </a:gridCol>
                <a:gridCol w="2952206">
                  <a:extLst>
                    <a:ext uri="{9D8B030D-6E8A-4147-A177-3AD203B41FA5}">
                      <a16:colId xmlns:a16="http://schemas.microsoft.com/office/drawing/2014/main" val="1148925597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493835862"/>
                    </a:ext>
                  </a:extLst>
                </a:gridCol>
                <a:gridCol w="1193075">
                  <a:extLst>
                    <a:ext uri="{9D8B030D-6E8A-4147-A177-3AD203B41FA5}">
                      <a16:colId xmlns:a16="http://schemas.microsoft.com/office/drawing/2014/main" val="481667844"/>
                    </a:ext>
                  </a:extLst>
                </a:gridCol>
              </a:tblGrid>
              <a:tr h="72609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 ESTRATÉGICO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OBJETIVO ESTRATEGICO PMDOT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PROGRAMA PMDOT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PRESUPUESTO PROFORMADO POR PROGRAMA 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 DE PRESUPUESTO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524762"/>
                  </a:ext>
                </a:extLst>
              </a:tr>
              <a:tr h="24657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GOBERNABILIDAD E INSTITUCIONALIDAD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OE1. EJERCER UNA GOBERNABILIDAD Y GOBERNANZA DE PROXIMIDAD, RESPONSABLE, TRANSPARENTE Y ÁGIL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CORRESPONSABILIDAD CIUDADANA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34.233.527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455.786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702001"/>
                  </a:ext>
                </a:extLst>
              </a:tr>
              <a:tr h="2465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GOBERNANZA DEMOCRÁTICA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11.541.032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7.500.000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964526"/>
                  </a:ext>
                </a:extLst>
              </a:tr>
              <a:tr h="2465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INSTITUCIONAL EFICIENTE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53.415.821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266234"/>
                  </a:ext>
                </a:extLst>
              </a:tr>
              <a:tr h="246573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TERRITORIAL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OE2. PROMOVER UNA GESTIÓN INTEGRAL AMBIENTAL, DE RESIDUOS Y DE RIESGOS, RESPONSABLES Y SOSTENIBLES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CALIDAD AMBIENTAL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347.200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481000"/>
                  </a:ext>
                </a:extLst>
              </a:tr>
              <a:tr h="2465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RIESGOS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1.297.156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912682"/>
                  </a:ext>
                </a:extLst>
              </a:tr>
              <a:tr h="2465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INTEGRAL DE RESIDUOS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17.632.046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727026"/>
                  </a:ext>
                </a:extLst>
              </a:tr>
              <a:tr h="2465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PATRIMONIO NATURAL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2.147.238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471102"/>
                  </a:ext>
                </a:extLst>
              </a:tr>
              <a:tr h="2465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OE3. CONSOLIDAR COMUNIDADES Y BARRIOS SOSTENIBLES, INCLUSIVOS Y RESILIENTES, QUE CUENTEN CON SERVICIOS Y UN HÁBITAT DE CALIDAD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 INTEGRAL DEL PATRIMONIO CULTURAL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16.004.144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1.004.144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328503"/>
                  </a:ext>
                </a:extLst>
              </a:tr>
              <a:tr h="2465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Y MANTENIMIENTO DE ESPACIOS PÚBLICOS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35.780.449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-3.500.000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661313"/>
                  </a:ext>
                </a:extLst>
              </a:tr>
              <a:tr h="2465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USO Y GESTIÓN  DEL SUELO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5.581.884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329547"/>
                  </a:ext>
                </a:extLst>
              </a:tr>
              <a:tr h="2465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VIVIENDA SOSTENIBLE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1.945.000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438036"/>
                  </a:ext>
                </a:extLst>
              </a:tr>
              <a:tr h="2465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OE4. BRINDAR OPCIONES DE MOVILIDAD Y CONECTIVIDAD CONFIABLES, DE CALIDAD, EFICIENTES Y SEGURAS.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MOVILIDAD SEGURA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25.747.427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459.371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892723"/>
                  </a:ext>
                </a:extLst>
              </a:tr>
              <a:tr h="2465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MOVILIDAD SOSTENIBLE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3.426.573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445.863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083347"/>
                  </a:ext>
                </a:extLst>
              </a:tr>
              <a:tr h="2465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QUITO CONECTADO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60.211.239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-4.000.000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815104"/>
                  </a:ext>
                </a:extLst>
              </a:tr>
              <a:tr h="2465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TRANSPORTE PÚBLICO EFICIENTE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211.080.383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17.154.846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863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7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Presupuesto por Programas del PMDOT 2021 - 2033</a:t>
            </a:r>
            <a:endParaRPr lang="es-EC" sz="3600" dirty="0"/>
          </a:p>
        </p:txBody>
      </p:sp>
      <p:sp>
        <p:nvSpPr>
          <p:cNvPr id="6" name="Flecha derecha 5">
            <a:hlinkClick r:id="rId3" action="ppaction://hlinksldjump"/>
          </p:cNvPr>
          <p:cNvSpPr/>
          <p:nvPr/>
        </p:nvSpPr>
        <p:spPr>
          <a:xfrm>
            <a:off x="10938509" y="5984735"/>
            <a:ext cx="914400" cy="579863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Í</a:t>
            </a:r>
            <a:r>
              <a:rPr lang="es-MX" dirty="0" smtClean="0"/>
              <a:t>ndice</a:t>
            </a:r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493458"/>
              </p:ext>
            </p:extLst>
          </p:nvPr>
        </p:nvGraphicFramePr>
        <p:xfrm>
          <a:off x="1513283" y="1402080"/>
          <a:ext cx="9746900" cy="4489413"/>
        </p:xfrm>
        <a:graphic>
          <a:graphicData uri="http://schemas.openxmlformats.org/drawingml/2006/table">
            <a:tbl>
              <a:tblPr/>
              <a:tblGrid>
                <a:gridCol w="1739866">
                  <a:extLst>
                    <a:ext uri="{9D8B030D-6E8A-4147-A177-3AD203B41FA5}">
                      <a16:colId xmlns:a16="http://schemas.microsoft.com/office/drawing/2014/main" val="2807374476"/>
                    </a:ext>
                  </a:extLst>
                </a:gridCol>
                <a:gridCol w="2499063">
                  <a:extLst>
                    <a:ext uri="{9D8B030D-6E8A-4147-A177-3AD203B41FA5}">
                      <a16:colId xmlns:a16="http://schemas.microsoft.com/office/drawing/2014/main" val="526407339"/>
                    </a:ext>
                  </a:extLst>
                </a:gridCol>
                <a:gridCol w="2668977">
                  <a:extLst>
                    <a:ext uri="{9D8B030D-6E8A-4147-A177-3AD203B41FA5}">
                      <a16:colId xmlns:a16="http://schemas.microsoft.com/office/drawing/2014/main" val="1281839123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568935831"/>
                    </a:ext>
                  </a:extLst>
                </a:gridCol>
                <a:gridCol w="1271451">
                  <a:extLst>
                    <a:ext uri="{9D8B030D-6E8A-4147-A177-3AD203B41FA5}">
                      <a16:colId xmlns:a16="http://schemas.microsoft.com/office/drawing/2014/main" val="1419372775"/>
                    </a:ext>
                  </a:extLst>
                </a:gridCol>
              </a:tblGrid>
              <a:tr h="48040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 ESTRATÉGICO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OBJETIVO ESTRATEGICO PMDOT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PROGRAMA PMDOT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PRESUPUESTO PROFORMADO POR PROGRAMA 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 DE PRESUPUESTO</a:t>
                      </a:r>
                      <a:endParaRPr lang="es-EC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390186"/>
                  </a:ext>
                </a:extLst>
              </a:tr>
              <a:tr h="25927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ECONÓMICO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OE5. IMPULSAR LA PRODUCTIVIDAD Y COMPETITIVIDAD PARA UN CRECIMIENTO ECONÓMICO, INCLUSIVO Y CON RESPONSABILIDAD SOCIAL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DESARROLLO ECONÓMICO LOCAL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8.013.499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434753"/>
                  </a:ext>
                </a:extLst>
              </a:tr>
              <a:tr h="2686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COMPETITIVIDAD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3.135.181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606408"/>
                  </a:ext>
                </a:extLst>
              </a:tr>
              <a:tr h="1943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PRODUCTIVIDAD SOSTENIBLE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3.609.114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052601"/>
                  </a:ext>
                </a:extLst>
              </a:tr>
              <a:tr h="2567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SOSTENIBLE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1.669.100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868835"/>
                  </a:ext>
                </a:extLst>
              </a:tr>
              <a:tr h="288467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OE6. ASEGURAR UNA VIDA PLENA Y JUSTA, CON IGUALDAD DE OPORTUNIDADES; Y CON ACCESO A SALUD, EDUCACIÓN, CULTURA Y SEGURIDAD.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ARTE, CULTURA Y PATRIMONIO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21.675.398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950409"/>
                  </a:ext>
                </a:extLst>
              </a:tr>
              <a:tr h="2978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A GRUPOS VULNERABLES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17.725.702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573079"/>
                  </a:ext>
                </a:extLst>
              </a:tr>
              <a:tr h="28681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FAUNA URBANA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2.203.949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50279"/>
                  </a:ext>
                </a:extLst>
              </a:tr>
              <a:tr h="2961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PRÁCTICAS SALUDABLES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4.938.502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</a:t>
                      </a:r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265.981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119698"/>
                  </a:ext>
                </a:extLst>
              </a:tr>
              <a:tr h="31571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PROMOCIÓN DE DERECHOS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310.701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71696"/>
                  </a:ext>
                </a:extLst>
              </a:tr>
              <a:tr h="27415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PROTECCIÓN DE DERECHOS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965.582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48103"/>
                  </a:ext>
                </a:extLst>
              </a:tr>
              <a:tr h="28351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QUITO SIN MIEDO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1.790.520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559370"/>
                  </a:ext>
                </a:extLst>
              </a:tr>
              <a:tr h="29286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AL DÍA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15.886.806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</a:t>
                      </a:r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2.840.383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669507"/>
                  </a:ext>
                </a:extLst>
              </a:tr>
              <a:tr h="31241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SUBSISTEMA EDUCATIVO MUNICIPAL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11.456.273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</a:t>
                      </a:r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128.794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523090"/>
                  </a:ext>
                </a:extLst>
              </a:tr>
              <a:tr h="30788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$            </a:t>
                      </a:r>
                      <a:r>
                        <a:rPr lang="es-EC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573.771.445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$          22.755.168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536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 smtClean="0"/>
              <a:t>Alineación al Plan de Gobierno 2023 - 2027</a:t>
            </a:r>
            <a:endParaRPr lang="es-EC" sz="36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4735916"/>
              </p:ext>
            </p:extLst>
          </p:nvPr>
        </p:nvGraphicFramePr>
        <p:xfrm>
          <a:off x="1758534" y="1410057"/>
          <a:ext cx="8701519" cy="4734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2" t="9626" r="23018" b="31757"/>
          <a:stretch/>
        </p:blipFill>
        <p:spPr>
          <a:xfrm>
            <a:off x="8692377" y="5394525"/>
            <a:ext cx="532275" cy="57313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 t="5888" r="8396" b="42274"/>
          <a:stretch/>
        </p:blipFill>
        <p:spPr>
          <a:xfrm>
            <a:off x="6400800" y="5394525"/>
            <a:ext cx="587142" cy="573138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109987" y="2858703"/>
            <a:ext cx="616017" cy="5775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t="44611" r="17144" b="8909"/>
          <a:stretch/>
        </p:blipFill>
        <p:spPr>
          <a:xfrm>
            <a:off x="4144837" y="2920592"/>
            <a:ext cx="581167" cy="463343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6460318" y="2858703"/>
            <a:ext cx="517999" cy="5775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7" t="8487" r="23474" b="27490"/>
          <a:stretch/>
        </p:blipFill>
        <p:spPr>
          <a:xfrm>
            <a:off x="6465805" y="2873604"/>
            <a:ext cx="553902" cy="54771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" t="6652" r="6114" b="14321"/>
          <a:stretch/>
        </p:blipFill>
        <p:spPr>
          <a:xfrm>
            <a:off x="8614611" y="2868328"/>
            <a:ext cx="610042" cy="577516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3809195" y="2570399"/>
            <a:ext cx="1039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accent2"/>
                </a:solidFill>
              </a:rPr>
              <a:t>$44.450.008</a:t>
            </a:r>
            <a:endParaRPr lang="es-EC" sz="1200" b="1" dirty="0">
              <a:solidFill>
                <a:schemeClr val="accent2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779292" y="1543098"/>
            <a:ext cx="194671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050" dirty="0"/>
              <a:t>Gestión de riesgos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050" dirty="0"/>
              <a:t>Mejoramiento y mantenimiento de espacios públicos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050" dirty="0"/>
              <a:t>Quito Sin miedo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050" dirty="0"/>
              <a:t>Uso y gestión del </a:t>
            </a:r>
            <a:r>
              <a:rPr lang="es-ES" sz="1050" dirty="0" smtClean="0"/>
              <a:t>suelo</a:t>
            </a:r>
            <a:endParaRPr lang="es-ES" sz="11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069885" y="2570398"/>
            <a:ext cx="1039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7030A0"/>
                </a:solidFill>
              </a:rPr>
              <a:t>$16.426.894</a:t>
            </a:r>
            <a:endParaRPr lang="es-EC" sz="1200" b="1" dirty="0">
              <a:solidFill>
                <a:srgbClr val="7030A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8323905" y="2581704"/>
            <a:ext cx="1039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accent4">
                    <a:lumMod val="75000"/>
                  </a:schemeClr>
                </a:solidFill>
              </a:rPr>
              <a:t>$72.169.410</a:t>
            </a:r>
            <a:endParaRPr lang="es-EC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764953" y="5074867"/>
            <a:ext cx="1123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accent5">
                    <a:lumMod val="50000"/>
                  </a:schemeClr>
                </a:solidFill>
              </a:rPr>
              <a:t>$300.465.623</a:t>
            </a:r>
            <a:endParaRPr lang="es-EC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6056613" y="5074867"/>
            <a:ext cx="1039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accent6">
                    <a:lumMod val="50000"/>
                  </a:schemeClr>
                </a:solidFill>
              </a:rPr>
              <a:t>$41.069.131</a:t>
            </a:r>
            <a:endParaRPr lang="es-EC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8323904" y="5071121"/>
            <a:ext cx="1039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CC0099"/>
                </a:solidFill>
              </a:rPr>
              <a:t>$99.190.380</a:t>
            </a:r>
            <a:endParaRPr lang="es-EC" sz="1200" b="1" dirty="0">
              <a:solidFill>
                <a:srgbClr val="CC0099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135937" y="1514223"/>
            <a:ext cx="18837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100" dirty="0"/>
              <a:t>Desarrollo Económico Local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100" dirty="0"/>
              <a:t>Fortalecimiento de la competitividad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100" dirty="0"/>
              <a:t>Productividad Sostenible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100" dirty="0"/>
              <a:t>Turismo sostenible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7267936" y="1430111"/>
            <a:ext cx="2091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000" dirty="0"/>
              <a:t>Arte, cultura y Patrimonio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000" dirty="0"/>
              <a:t>Atención a grupos vulnerables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Fauna Urbana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000" dirty="0" smtClean="0"/>
              <a:t>Promoción </a:t>
            </a:r>
            <a:r>
              <a:rPr lang="es-ES" sz="1000" dirty="0"/>
              <a:t>de derechos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000" dirty="0"/>
              <a:t>Protección de derechos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000" dirty="0"/>
              <a:t>Salud al día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000" dirty="0"/>
              <a:t>Subsistema Educativo Municipal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000" dirty="0"/>
              <a:t>Vivienda </a:t>
            </a:r>
            <a:r>
              <a:rPr lang="es-ES" sz="1000" dirty="0" smtClean="0"/>
              <a:t>Sostenible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2796020" y="4103742"/>
            <a:ext cx="194671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050" dirty="0"/>
              <a:t>Movilidad Segura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050" dirty="0"/>
              <a:t>Movilidad Sostenible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050" dirty="0"/>
              <a:t>Red Quito Conectado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050" dirty="0"/>
              <a:t>Sistema de transporte público eficiente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5044635" y="4055781"/>
            <a:ext cx="1946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000" dirty="0"/>
              <a:t>Calidad ambiental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000" dirty="0" smtClean="0"/>
              <a:t>Gestión </a:t>
            </a:r>
            <a:r>
              <a:rPr lang="es-ES" sz="1000" dirty="0"/>
              <a:t>integral de residuos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000" dirty="0"/>
              <a:t>Gestión integral del patrimonio cultural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000" dirty="0"/>
              <a:t>Patrimonio </a:t>
            </a:r>
            <a:r>
              <a:rPr lang="es-ES" sz="1000" dirty="0" smtClean="0"/>
              <a:t>Natural</a:t>
            </a:r>
            <a:endParaRPr lang="es-ES" sz="10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000" dirty="0"/>
              <a:t>Prácticas saludables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7314434" y="4035368"/>
            <a:ext cx="194671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050" dirty="0"/>
              <a:t>Corresponsabilidad </a:t>
            </a:r>
            <a:r>
              <a:rPr lang="es-ES" sz="1050" dirty="0" smtClean="0"/>
              <a:t>ciudadana</a:t>
            </a:r>
            <a:endParaRPr lang="es-ES" sz="105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050" dirty="0"/>
              <a:t>Fortalecimiento de la gobernanza democrática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050" dirty="0"/>
              <a:t>Gestión institucional eficiente</a:t>
            </a:r>
          </a:p>
        </p:txBody>
      </p:sp>
      <p:sp>
        <p:nvSpPr>
          <p:cNvPr id="30" name="Flecha derecha 29">
            <a:hlinkClick r:id="rId12" action="ppaction://hlinksldjump"/>
          </p:cNvPr>
          <p:cNvSpPr/>
          <p:nvPr/>
        </p:nvSpPr>
        <p:spPr>
          <a:xfrm>
            <a:off x="10938509" y="5984735"/>
            <a:ext cx="914400" cy="579863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Í</a:t>
            </a:r>
            <a:r>
              <a:rPr lang="es-MX" dirty="0" smtClean="0"/>
              <a:t>ndice</a:t>
            </a:r>
            <a:endParaRPr lang="es-EC" dirty="0"/>
          </a:p>
        </p:txBody>
      </p:sp>
      <p:pic>
        <p:nvPicPr>
          <p:cNvPr id="25" name="Picture 2" descr="Imágenes de Ilustracion Transporte - Descarga gratuita en Freepik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9" t="18023" r="9445" b="16966"/>
          <a:stretch/>
        </p:blipFill>
        <p:spPr bwMode="auto">
          <a:xfrm>
            <a:off x="3983603" y="5394525"/>
            <a:ext cx="742401" cy="5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69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 smtClean="0"/>
              <a:t>Grupos de Atención Prioritaria</a:t>
            </a:r>
            <a:endParaRPr lang="es-EC" sz="36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488395"/>
              </p:ext>
            </p:extLst>
          </p:nvPr>
        </p:nvGraphicFramePr>
        <p:xfrm>
          <a:off x="1388611" y="1652266"/>
          <a:ext cx="4089243" cy="2065284"/>
        </p:xfrm>
        <a:graphic>
          <a:graphicData uri="http://schemas.openxmlformats.org/drawingml/2006/table">
            <a:tbl>
              <a:tblPr/>
              <a:tblGrid>
                <a:gridCol w="2653550">
                  <a:extLst>
                    <a:ext uri="{9D8B030D-6E8A-4147-A177-3AD203B41FA5}">
                      <a16:colId xmlns:a16="http://schemas.microsoft.com/office/drawing/2014/main" val="4183347462"/>
                    </a:ext>
                  </a:extLst>
                </a:gridCol>
                <a:gridCol w="1435693">
                  <a:extLst>
                    <a:ext uri="{9D8B030D-6E8A-4147-A177-3AD203B41FA5}">
                      <a16:colId xmlns:a16="http://schemas.microsoft.com/office/drawing/2014/main" val="3085455052"/>
                    </a:ext>
                  </a:extLst>
                </a:gridCol>
              </a:tblGrid>
              <a:tr h="27029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Detalle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Proforma 2024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320251"/>
                  </a:ext>
                </a:extLst>
              </a:tr>
              <a:tr h="54059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Ingresos No Tributarios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$ 659.247.897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729681"/>
                  </a:ext>
                </a:extLst>
              </a:tr>
              <a:tr h="6143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Asignado MDMQ proforma 2024 Grupos de Atención Prioritaria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$ 79.091.457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383982"/>
                  </a:ext>
                </a:extLst>
              </a:tr>
              <a:tr h="61431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Asignado MDMQ proforma 2024 Grupos de Atención Prioritaria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65104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087744"/>
              </p:ext>
            </p:extLst>
          </p:nvPr>
        </p:nvGraphicFramePr>
        <p:xfrm>
          <a:off x="5991454" y="1446271"/>
          <a:ext cx="5656991" cy="4135216"/>
        </p:xfrm>
        <a:graphic>
          <a:graphicData uri="http://schemas.openxmlformats.org/drawingml/2006/table">
            <a:tbl>
              <a:tblPr/>
              <a:tblGrid>
                <a:gridCol w="3297825">
                  <a:extLst>
                    <a:ext uri="{9D8B030D-6E8A-4147-A177-3AD203B41FA5}">
                      <a16:colId xmlns:a16="http://schemas.microsoft.com/office/drawing/2014/main" val="1497245754"/>
                    </a:ext>
                  </a:extLst>
                </a:gridCol>
                <a:gridCol w="1546788">
                  <a:extLst>
                    <a:ext uri="{9D8B030D-6E8A-4147-A177-3AD203B41FA5}">
                      <a16:colId xmlns:a16="http://schemas.microsoft.com/office/drawing/2014/main" val="1201503346"/>
                    </a:ext>
                  </a:extLst>
                </a:gridCol>
                <a:gridCol w="812378">
                  <a:extLst>
                    <a:ext uri="{9D8B030D-6E8A-4147-A177-3AD203B41FA5}">
                      <a16:colId xmlns:a16="http://schemas.microsoft.com/office/drawing/2014/main" val="2497945796"/>
                    </a:ext>
                  </a:extLst>
                </a:gridCol>
              </a:tblGrid>
              <a:tr h="41882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Grupos de Atención </a:t>
                      </a:r>
                      <a:r>
                        <a:rPr lang="es-EC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Prioritaria - GAP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Presupuesto </a:t>
                      </a:r>
                      <a:r>
                        <a:rPr lang="es-EC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Proformado </a:t>
                      </a:r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 </a:t>
                      </a:r>
                      <a:r>
                        <a:rPr lang="es-EC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Porcentaje por </a:t>
                      </a:r>
                      <a:r>
                        <a:rPr lang="es-EC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GAP 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592026"/>
                  </a:ext>
                </a:extLst>
              </a:tr>
              <a:tr h="27921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Niñas, niños y adolescentes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30.758.568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928379"/>
                  </a:ext>
                </a:extLst>
              </a:tr>
              <a:tr h="27921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Movilidad humana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16.349.585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932281"/>
                  </a:ext>
                </a:extLst>
              </a:tr>
              <a:tr h="27921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Jóvenes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8.676.456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248737"/>
                  </a:ext>
                </a:extLst>
              </a:tr>
              <a:tr h="27921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Personas adultas mayores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7.136.622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722471"/>
                  </a:ext>
                </a:extLst>
              </a:tr>
              <a:tr h="279219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Víctimas de violencia doméstica y sexual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6.879.885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375821"/>
                  </a:ext>
                </a:extLst>
              </a:tr>
              <a:tr h="279219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Personas en situación de riesgo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5.430.305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46841"/>
                  </a:ext>
                </a:extLst>
              </a:tr>
              <a:tr h="27921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Desastres naturales o antropogénicos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1.505.590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918302"/>
                  </a:ext>
                </a:extLst>
              </a:tr>
              <a:tr h="27921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Personas con discapacidad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1.157.526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188748"/>
                  </a:ext>
                </a:extLst>
              </a:tr>
              <a:tr h="27921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Mujeres embarazadas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1.089.701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464533"/>
                  </a:ext>
                </a:extLst>
              </a:tr>
              <a:tr h="279219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Personas con enfermedades catastróficas o de alta complejidad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104.676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118686"/>
                  </a:ext>
                </a:extLst>
              </a:tr>
              <a:tr h="27921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Maltrato infantil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1.472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462517"/>
                  </a:ext>
                </a:extLst>
              </a:tr>
              <a:tr h="27921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Personas privadas de libertad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1.071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054550"/>
                  </a:ext>
                </a:extLst>
              </a:tr>
              <a:tr h="27921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</a:t>
                      </a:r>
                      <a:r>
                        <a:rPr lang="es-EC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79.091.457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910860"/>
                  </a:ext>
                </a:extLst>
              </a:tr>
            </a:tbl>
          </a:graphicData>
        </a:graphic>
      </p:graphicFrame>
      <p:sp>
        <p:nvSpPr>
          <p:cNvPr id="5" name="Flecha derecha 4">
            <a:hlinkClick r:id="rId2" action="ppaction://hlinksldjump"/>
          </p:cNvPr>
          <p:cNvSpPr/>
          <p:nvPr/>
        </p:nvSpPr>
        <p:spPr>
          <a:xfrm>
            <a:off x="10938509" y="5984735"/>
            <a:ext cx="914400" cy="579863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Í</a:t>
            </a:r>
            <a:r>
              <a:rPr lang="es-MX" dirty="0" smtClean="0"/>
              <a:t>ndice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401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0150" y="828074"/>
            <a:ext cx="10539586" cy="1196975"/>
          </a:xfrm>
        </p:spPr>
        <p:txBody>
          <a:bodyPr/>
          <a:lstStyle/>
          <a:p>
            <a:r>
              <a:rPr lang="es-ES" dirty="0"/>
              <a:t>Í</a:t>
            </a:r>
            <a:r>
              <a:rPr lang="es-ES" dirty="0" smtClean="0"/>
              <a:t>NDICE</a:t>
            </a:r>
            <a:endParaRPr lang="es-EC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200150" y="2025048"/>
            <a:ext cx="10539586" cy="3392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7367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AutoNum type="arabicPeriod"/>
            </a:pPr>
            <a:r>
              <a:rPr lang="es-ES" sz="3000" dirty="0" smtClean="0">
                <a:hlinkClick r:id="rId2" action="ppaction://hlinksldjump"/>
              </a:rPr>
              <a:t>Presupuesto de Inversión por Área</a:t>
            </a:r>
            <a:endParaRPr lang="es-ES" sz="3000" dirty="0" smtClean="0"/>
          </a:p>
          <a:p>
            <a:pPr marL="742950" indent="-742950">
              <a:buAutoNum type="arabicPeriod"/>
            </a:pPr>
            <a:r>
              <a:rPr lang="es-ES" sz="3000" dirty="0" smtClean="0">
                <a:hlinkClick r:id="rId3" action="ppaction://hlinksldjump"/>
              </a:rPr>
              <a:t>Presupuesto de Inversión por Sector</a:t>
            </a:r>
            <a:endParaRPr lang="es-ES" sz="3000" dirty="0" smtClean="0"/>
          </a:p>
          <a:p>
            <a:pPr marL="742950" indent="-742950">
              <a:buAutoNum type="arabicPeriod"/>
            </a:pPr>
            <a:r>
              <a:rPr lang="es-ES" sz="3000" dirty="0">
                <a:hlinkClick r:id="rId4" action="ppaction://hlinksldjump"/>
              </a:rPr>
              <a:t>Presupuesto de Inversión por </a:t>
            </a:r>
            <a:r>
              <a:rPr lang="es-ES" sz="3000" dirty="0" smtClean="0">
                <a:hlinkClick r:id="rId4" action="ppaction://hlinksldjump"/>
              </a:rPr>
              <a:t>Sector y Dependencia</a:t>
            </a:r>
            <a:endParaRPr lang="es-ES" sz="3000" dirty="0"/>
          </a:p>
          <a:p>
            <a:pPr marL="742950" indent="-742950">
              <a:buAutoNum type="arabicPeriod"/>
            </a:pPr>
            <a:r>
              <a:rPr lang="es-ES" sz="3000" dirty="0" smtClean="0">
                <a:hlinkClick r:id="rId5" action="ppaction://hlinksldjump"/>
              </a:rPr>
              <a:t>Alineación al PMDOT 2021-2033</a:t>
            </a:r>
            <a:endParaRPr lang="es-ES" sz="3000" dirty="0" smtClean="0"/>
          </a:p>
          <a:p>
            <a:pPr marL="742950" indent="-742950">
              <a:buAutoNum type="arabicPeriod"/>
            </a:pPr>
            <a:r>
              <a:rPr lang="es-ES" sz="3000" dirty="0" smtClean="0">
                <a:hlinkClick r:id="rId6" action="ppaction://hlinksldjump"/>
              </a:rPr>
              <a:t>Alineación al PGA 2023 – 2027</a:t>
            </a:r>
            <a:endParaRPr lang="es-ES" sz="3000" dirty="0" smtClean="0"/>
          </a:p>
          <a:p>
            <a:pPr marL="742950" indent="-742950">
              <a:buAutoNum type="arabicPeriod"/>
            </a:pPr>
            <a:r>
              <a:rPr lang="es-ES" sz="3000" dirty="0" smtClean="0">
                <a:hlinkClick r:id="rId7" action="ppaction://hlinksldjump"/>
              </a:rPr>
              <a:t>Grupos de Atención Prioritaria</a:t>
            </a:r>
            <a:endParaRPr lang="es-ES" sz="3000" dirty="0" smtClean="0"/>
          </a:p>
        </p:txBody>
      </p:sp>
    </p:spTree>
    <p:extLst>
      <p:ext uri="{BB962C8B-B14F-4D97-AF65-F5344CB8AC3E}">
        <p14:creationId xmlns:p14="http://schemas.microsoft.com/office/powerpoint/2010/main" val="16799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394529" y="4857110"/>
            <a:ext cx="1034520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 smtClean="0"/>
              <a:t>(*) </a:t>
            </a:r>
            <a:r>
              <a:rPr lang="es-ES" sz="1100" dirty="0" smtClean="0"/>
              <a:t>Las variaciones en las áreas de Servicios Comunales, Sociales y Generales, responden a la reorganización de las entidades por la nueva estructura del GAD DQM y el incremento de USD 22.755.168,42 correspondiente a espacios presupuestarios de anticipos no devengados.</a:t>
            </a:r>
          </a:p>
          <a:p>
            <a:pPr algn="just"/>
            <a:endParaRPr lang="es-ES" sz="1100" dirty="0" smtClean="0"/>
          </a:p>
          <a:p>
            <a:pPr algn="just"/>
            <a:r>
              <a:rPr lang="es-ES" sz="1100" b="1" dirty="0" smtClean="0"/>
              <a:t>Servicios generales</a:t>
            </a:r>
            <a:r>
              <a:rPr lang="es-ES" sz="1100" dirty="0"/>
              <a:t>:</a:t>
            </a:r>
            <a:r>
              <a:rPr lang="es-ES" sz="1100" dirty="0" smtClean="0"/>
              <a:t> Administración General, Agencia Metropolitana de Control, Comunicación, Coordinación de Alcaldía, Planificación, Tecnología. </a:t>
            </a:r>
          </a:p>
          <a:p>
            <a:pPr algn="just"/>
            <a:r>
              <a:rPr lang="es-ES" sz="1100" b="1" dirty="0" smtClean="0"/>
              <a:t>Servicios sociales: </a:t>
            </a:r>
            <a:r>
              <a:rPr lang="es-ES" sz="1100" dirty="0" smtClean="0"/>
              <a:t>Cultura, Educación, Inclusión Social, Salud </a:t>
            </a:r>
          </a:p>
          <a:p>
            <a:pPr algn="just"/>
            <a:r>
              <a:rPr lang="es-ES" sz="1100" b="1" dirty="0" smtClean="0"/>
              <a:t>Servicios comunales: </a:t>
            </a:r>
            <a:r>
              <a:rPr lang="es-ES" sz="1100" dirty="0" smtClean="0"/>
              <a:t>Ambiente, Coordinación Territorial y Participación Ciudadana, Movilidad, Seguridad y Gobernabilidad, Territorio Hábitat y Vivienda. </a:t>
            </a:r>
          </a:p>
          <a:p>
            <a:pPr algn="just"/>
            <a:r>
              <a:rPr lang="es-ES" sz="1100" b="1" dirty="0" smtClean="0"/>
              <a:t>Servicios económicos: </a:t>
            </a:r>
            <a:r>
              <a:rPr lang="es-ES" sz="1100" dirty="0" smtClean="0"/>
              <a:t>Agencia de Coordinación Distrital de Comercio, Desarrollo Productivo</a:t>
            </a:r>
            <a:endParaRPr lang="es-EC" sz="1100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Presupuesto de Inversión por Área</a:t>
            </a:r>
            <a:endParaRPr lang="es-EC" dirty="0"/>
          </a:p>
        </p:txBody>
      </p:sp>
      <p:sp>
        <p:nvSpPr>
          <p:cNvPr id="9" name="Flecha derecha 8">
            <a:hlinkClick r:id="rId3" action="ppaction://hlinksldjump"/>
          </p:cNvPr>
          <p:cNvSpPr/>
          <p:nvPr/>
        </p:nvSpPr>
        <p:spPr>
          <a:xfrm>
            <a:off x="10825336" y="5964876"/>
            <a:ext cx="914400" cy="579863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Í</a:t>
            </a:r>
            <a:r>
              <a:rPr lang="es-MX" dirty="0" smtClean="0"/>
              <a:t>ndice</a:t>
            </a:r>
            <a:endParaRPr lang="es-EC" dirty="0"/>
          </a:p>
        </p:txBody>
      </p:sp>
      <p:cxnSp>
        <p:nvCxnSpPr>
          <p:cNvPr id="12" name="Conector recto 11"/>
          <p:cNvCxnSpPr/>
          <p:nvPr/>
        </p:nvCxnSpPr>
        <p:spPr>
          <a:xfrm>
            <a:off x="6155198" y="1810319"/>
            <a:ext cx="35634" cy="270598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163983"/>
              </p:ext>
            </p:extLst>
          </p:nvPr>
        </p:nvGraphicFramePr>
        <p:xfrm>
          <a:off x="1200150" y="1552468"/>
          <a:ext cx="457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466500"/>
              </p:ext>
            </p:extLst>
          </p:nvPr>
        </p:nvGraphicFramePr>
        <p:xfrm>
          <a:off x="6340858" y="1391443"/>
          <a:ext cx="5648326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8042310" y="3020891"/>
            <a:ext cx="193271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>
            <a:defPPr>
              <a:defRPr lang="es-EC"/>
            </a:defPPr>
            <a:lvl1pPr fontAlgn="auto">
              <a:spcBef>
                <a:spcPts val="0"/>
              </a:spcBef>
              <a:spcAft>
                <a:spcPts val="0"/>
              </a:spcAft>
              <a:defRPr sz="2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s-EC" sz="1600" dirty="0" smtClean="0">
                <a:solidFill>
                  <a:srgbClr val="002060"/>
                </a:solidFill>
              </a:rPr>
              <a:t>TOTAL</a:t>
            </a:r>
          </a:p>
          <a:p>
            <a:pPr algn="ctr"/>
            <a:r>
              <a:rPr lang="es-EC" sz="1600" dirty="0" smtClean="0">
                <a:solidFill>
                  <a:srgbClr val="002060"/>
                </a:solidFill>
              </a:rPr>
              <a:t>$ </a:t>
            </a:r>
            <a:r>
              <a:rPr lang="es-EC" sz="1600" dirty="0" smtClean="0">
                <a:solidFill>
                  <a:srgbClr val="002060"/>
                </a:solidFill>
                <a:effectLst/>
              </a:rPr>
              <a:t>  573.771.445</a:t>
            </a:r>
            <a:endParaRPr lang="es-EC" sz="1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4423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Presupuesto de Inversión por Sector</a:t>
            </a:r>
            <a:endParaRPr lang="es-EC" dirty="0"/>
          </a:p>
        </p:txBody>
      </p:sp>
      <p:sp>
        <p:nvSpPr>
          <p:cNvPr id="10" name="Flecha derecha 9">
            <a:hlinkClick r:id="rId2" action="ppaction://hlinksldjump"/>
          </p:cNvPr>
          <p:cNvSpPr/>
          <p:nvPr/>
        </p:nvSpPr>
        <p:spPr>
          <a:xfrm>
            <a:off x="10825336" y="5765180"/>
            <a:ext cx="914400" cy="579863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Í</a:t>
            </a:r>
            <a:r>
              <a:rPr lang="es-MX" dirty="0" smtClean="0"/>
              <a:t>ndice</a:t>
            </a:r>
            <a:endParaRPr lang="es-EC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476404"/>
              </p:ext>
            </p:extLst>
          </p:nvPr>
        </p:nvGraphicFramePr>
        <p:xfrm>
          <a:off x="1561485" y="1213503"/>
          <a:ext cx="9263851" cy="5072013"/>
        </p:xfrm>
        <a:graphic>
          <a:graphicData uri="http://schemas.openxmlformats.org/drawingml/2006/table">
            <a:tbl>
              <a:tblPr/>
              <a:tblGrid>
                <a:gridCol w="2171333">
                  <a:extLst>
                    <a:ext uri="{9D8B030D-6E8A-4147-A177-3AD203B41FA5}">
                      <a16:colId xmlns:a16="http://schemas.microsoft.com/office/drawing/2014/main" val="1626910735"/>
                    </a:ext>
                  </a:extLst>
                </a:gridCol>
                <a:gridCol w="1185734">
                  <a:extLst>
                    <a:ext uri="{9D8B030D-6E8A-4147-A177-3AD203B41FA5}">
                      <a16:colId xmlns:a16="http://schemas.microsoft.com/office/drawing/2014/main" val="3487554301"/>
                    </a:ext>
                  </a:extLst>
                </a:gridCol>
                <a:gridCol w="1315087">
                  <a:extLst>
                    <a:ext uri="{9D8B030D-6E8A-4147-A177-3AD203B41FA5}">
                      <a16:colId xmlns:a16="http://schemas.microsoft.com/office/drawing/2014/main" val="1764201684"/>
                    </a:ext>
                  </a:extLst>
                </a:gridCol>
                <a:gridCol w="1261190">
                  <a:extLst>
                    <a:ext uri="{9D8B030D-6E8A-4147-A177-3AD203B41FA5}">
                      <a16:colId xmlns:a16="http://schemas.microsoft.com/office/drawing/2014/main" val="1553749682"/>
                    </a:ext>
                  </a:extLst>
                </a:gridCol>
                <a:gridCol w="3330507">
                  <a:extLst>
                    <a:ext uri="{9D8B030D-6E8A-4147-A177-3AD203B41FA5}">
                      <a16:colId xmlns:a16="http://schemas.microsoft.com/office/drawing/2014/main" val="2170511921"/>
                    </a:ext>
                  </a:extLst>
                </a:gridCol>
              </a:tblGrid>
              <a:tr h="14709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Sector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Primer Debate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Segundo Debate 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Proforma 2024 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Justificación 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515964"/>
                  </a:ext>
                </a:extLst>
              </a:tr>
              <a:tr h="390562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Movilidad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325.685.991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10.560.081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336.246.072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Reducción de USD 7,5M en la EPMMOP para Parroquias Rurales</a:t>
                      </a:r>
                      <a:b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Incremento de USD 18,06 por espacios presupuestarios en la Secretaría de Movilidad y AMT.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599151"/>
                  </a:ext>
                </a:extLst>
              </a:tr>
              <a:tr h="390562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Coordinación </a:t>
                      </a:r>
                      <a:r>
                        <a:rPr lang="es-EC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Territorial, Gobernabilidad</a:t>
                      </a:r>
                      <a:r>
                        <a:rPr lang="es-EC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 Participación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39.154.688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7.785.786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46.940.474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Incremento de USD 7,5M para Parroquias Rurales</a:t>
                      </a:r>
                      <a:b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Incremento de USD 0,455 por espacios presupuestarios en la Administración Zonal La Delicia, Eugenio Espejo y Manuela Sáenz.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131902"/>
                  </a:ext>
                </a:extLst>
              </a:tr>
              <a:tr h="132770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General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41.916.595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41.916.595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1317626"/>
                  </a:ext>
                </a:extLst>
              </a:tr>
              <a:tr h="390562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Hábitat y Ordenamiento Territorial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23.827.017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1.174.144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25.001.161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de USD 0,17m de la Unidad Regula Tu Barrio, que se traslada al Sector, por concepto de la nueva estructura.</a:t>
                      </a:r>
                      <a:b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Incremento de USD 1,004M por espacios presupuestarios en el IMP.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495289"/>
                  </a:ext>
                </a:extLst>
              </a:tr>
              <a:tr h="132770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Cultura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21.301.024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21.301.024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327456"/>
                  </a:ext>
                </a:extLst>
              </a:tr>
              <a:tr h="132770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Ambiente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20.309.421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20.309.421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660500"/>
                  </a:ext>
                </a:extLst>
              </a:tr>
              <a:tr h="390562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Metropolitana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539.920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17.478.777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18.018.697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Incremento de USD 17,11M de la Unidad Patronato San José, que se traslada al Sector de Alcaldía Metropolitana conforme la nueva estructura.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049607"/>
                  </a:ext>
                </a:extLst>
              </a:tr>
              <a:tr h="261666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14.908.935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2.840.383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17.749.318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Incremento de USD 2,8M por espacios presupuestarios en la Secretaría de Salud, Unidad 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 de 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Sur y Centro.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077336"/>
                  </a:ext>
                </a:extLst>
              </a:tr>
              <a:tr h="519459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16.000.000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574.775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16.574.775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de USD 0,18m  del ICAM se traslada al Sector de Educación, conforme la nueva estructura.</a:t>
                      </a:r>
                      <a:b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Incremento de USD 0,394m por espacios presupuestarios en la Secretaría de Educación.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883107"/>
                  </a:ext>
                </a:extLst>
              </a:tr>
              <a:tr h="132770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Económico y Productivo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8.785.279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7.356.650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16.141.929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consolida el presupuesto del Sector de Agencia de Comercio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999782"/>
                  </a:ext>
                </a:extLst>
              </a:tr>
              <a:tr h="132770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Digital y Tecnología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7.562.573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7.562.573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536263"/>
                  </a:ext>
                </a:extLst>
              </a:tr>
              <a:tr h="132770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Seguridad Ciudadana y Gestión de Riesgos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2.881.301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2.881.301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90364"/>
                  </a:ext>
                </a:extLst>
              </a:tr>
              <a:tr h="390562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Inclusión Social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18.860.284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-17.112.502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1.747.782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de USD 17,11M de la Unidad Patronato San José, se traslada al Sector de Alcaldía Metropolitana conforme la nueva estructura.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426982"/>
                  </a:ext>
                </a:extLst>
              </a:tr>
              <a:tr h="132770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Comunicación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784.138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784.138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90603"/>
                  </a:ext>
                </a:extLst>
              </a:tr>
              <a:tr h="261666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Planificación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480.267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115.920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596.187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de USD 0,295 del Instituto de Investigaciones de la Ciudad (Ex IMPU), se traslada conforme la nueva estructura.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968669"/>
                  </a:ext>
                </a:extLst>
              </a:tr>
              <a:tr h="261666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Comercio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7.356.650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-7.356.650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-  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se consolida en el Sector de Desarrollo Económico y Productivo conforme la nueva 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estructura.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778517"/>
                  </a:ext>
                </a:extLst>
              </a:tr>
              <a:tr h="261666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Control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662.195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-662.195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-   </a:t>
                      </a: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se consolida en el Sector de la Alcaldía Metropolitana conforme la nueva 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estructura.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448942"/>
                  </a:ext>
                </a:extLst>
              </a:tr>
              <a:tr h="18197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Inversión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   551.016.277 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</a:t>
                      </a:r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</a:t>
                      </a: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22.755.168 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573.771.445 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22" marR="4122" marT="41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574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8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Presupuesto de Inversión por Sector</a:t>
            </a:r>
            <a:endParaRPr lang="es-EC" dirty="0"/>
          </a:p>
        </p:txBody>
      </p:sp>
      <p:sp>
        <p:nvSpPr>
          <p:cNvPr id="10" name="Flecha derecha 9">
            <a:hlinkClick r:id="rId2" action="ppaction://hlinksldjump"/>
          </p:cNvPr>
          <p:cNvSpPr/>
          <p:nvPr/>
        </p:nvSpPr>
        <p:spPr>
          <a:xfrm>
            <a:off x="10825336" y="5765180"/>
            <a:ext cx="914400" cy="579863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Í</a:t>
            </a:r>
            <a:r>
              <a:rPr lang="es-MX" dirty="0" smtClean="0"/>
              <a:t>ndice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878996" y="1444572"/>
            <a:ext cx="3598273" cy="36933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>
            <a:defPPr>
              <a:defRPr lang="es-EC"/>
            </a:defPPr>
            <a:lvl1pPr fontAlgn="auto">
              <a:spcBef>
                <a:spcPts val="0"/>
              </a:spcBef>
              <a:spcAft>
                <a:spcPts val="0"/>
              </a:spcAft>
              <a:defRPr sz="2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s-EC" sz="1800" dirty="0" smtClean="0">
                <a:solidFill>
                  <a:srgbClr val="002060"/>
                </a:solidFill>
              </a:rPr>
              <a:t>GASTOS 2024: USD </a:t>
            </a:r>
            <a:r>
              <a:rPr lang="es-EC" sz="1800" dirty="0">
                <a:solidFill>
                  <a:srgbClr val="002060"/>
                </a:solidFill>
              </a:rPr>
              <a:t>$ </a:t>
            </a:r>
            <a:r>
              <a:rPr lang="es-EC" sz="1800" dirty="0">
                <a:solidFill>
                  <a:srgbClr val="002060"/>
                </a:solidFill>
                <a:effectLst/>
              </a:rPr>
              <a:t>  </a:t>
            </a:r>
            <a:r>
              <a:rPr lang="es-EC" sz="1800" dirty="0" smtClean="0">
                <a:solidFill>
                  <a:srgbClr val="002060"/>
                </a:solidFill>
                <a:effectLst/>
              </a:rPr>
              <a:t>573.771.445</a:t>
            </a:r>
            <a:endParaRPr lang="es-EC" sz="1800" dirty="0"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152960"/>
              </p:ext>
            </p:extLst>
          </p:nvPr>
        </p:nvGraphicFramePr>
        <p:xfrm>
          <a:off x="1763486" y="1626288"/>
          <a:ext cx="9208773" cy="4390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93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Presupuesto de Inversión por Sector y Dependencia</a:t>
            </a:r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570628"/>
              </p:ext>
            </p:extLst>
          </p:nvPr>
        </p:nvGraphicFramePr>
        <p:xfrm>
          <a:off x="1576923" y="1345734"/>
          <a:ext cx="9758947" cy="4592817"/>
        </p:xfrm>
        <a:graphic>
          <a:graphicData uri="http://schemas.openxmlformats.org/drawingml/2006/table">
            <a:tbl>
              <a:tblPr/>
              <a:tblGrid>
                <a:gridCol w="1973101">
                  <a:extLst>
                    <a:ext uri="{9D8B030D-6E8A-4147-A177-3AD203B41FA5}">
                      <a16:colId xmlns:a16="http://schemas.microsoft.com/office/drawing/2014/main" val="3228339761"/>
                    </a:ext>
                  </a:extLst>
                </a:gridCol>
                <a:gridCol w="2756647">
                  <a:extLst>
                    <a:ext uri="{9D8B030D-6E8A-4147-A177-3AD203B41FA5}">
                      <a16:colId xmlns:a16="http://schemas.microsoft.com/office/drawing/2014/main" val="1533829132"/>
                    </a:ext>
                  </a:extLst>
                </a:gridCol>
                <a:gridCol w="874058">
                  <a:extLst>
                    <a:ext uri="{9D8B030D-6E8A-4147-A177-3AD203B41FA5}">
                      <a16:colId xmlns:a16="http://schemas.microsoft.com/office/drawing/2014/main" val="161964135"/>
                    </a:ext>
                  </a:extLst>
                </a:gridCol>
                <a:gridCol w="1385047">
                  <a:extLst>
                    <a:ext uri="{9D8B030D-6E8A-4147-A177-3AD203B41FA5}">
                      <a16:colId xmlns:a16="http://schemas.microsoft.com/office/drawing/2014/main" val="306557187"/>
                    </a:ext>
                  </a:extLst>
                </a:gridCol>
                <a:gridCol w="1237130">
                  <a:extLst>
                    <a:ext uri="{9D8B030D-6E8A-4147-A177-3AD203B41FA5}">
                      <a16:colId xmlns:a16="http://schemas.microsoft.com/office/drawing/2014/main" val="1283557577"/>
                    </a:ext>
                  </a:extLst>
                </a:gridCol>
                <a:gridCol w="1532964">
                  <a:extLst>
                    <a:ext uri="{9D8B030D-6E8A-4147-A177-3AD203B41FA5}">
                      <a16:colId xmlns:a16="http://schemas.microsoft.com/office/drawing/2014/main" val="2565798366"/>
                    </a:ext>
                  </a:extLst>
                </a:gridCol>
              </a:tblGrid>
              <a:tr h="39011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SECTOR</a:t>
                      </a:r>
                    </a:p>
                  </a:txBody>
                  <a:tcPr marL="4999" marR="4999" marT="4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DEPENDENCIA</a:t>
                      </a:r>
                    </a:p>
                  </a:txBody>
                  <a:tcPr marL="4999" marR="4999" marT="4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N.- PROYECTOS</a:t>
                      </a:r>
                    </a:p>
                  </a:txBody>
                  <a:tcPr marL="4999" marR="4999" marT="4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PRESUPUESTO PROFORMADO POR DEPENDENCIA </a:t>
                      </a:r>
                    </a:p>
                  </a:txBody>
                  <a:tcPr marL="4999" marR="4999" marT="4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VARIACIÓN DE PRESUPUESTO </a:t>
                      </a:r>
                    </a:p>
                  </a:txBody>
                  <a:tcPr marL="4999" marR="4999" marT="4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PROFORMADO POR SECTOR</a:t>
                      </a:r>
                    </a:p>
                  </a:txBody>
                  <a:tcPr marL="4999" marR="4999" marT="4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885500"/>
                  </a:ext>
                </a:extLst>
              </a:tr>
              <a:tr h="23406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MOVILIDAD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EPMMOP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119.583.911 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-7.500.000 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336.246.072 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885274"/>
                  </a:ext>
                </a:extLst>
              </a:tr>
              <a:tr h="23406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EPM METRO DE QUITO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74.636.086 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630499"/>
                  </a:ext>
                </a:extLst>
              </a:tr>
              <a:tr h="23406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EPM PASAJEROS DE QUITO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59.460.605 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049234"/>
                  </a:ext>
                </a:extLst>
              </a:tr>
              <a:tr h="23406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MOVILIDAD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69.409.151 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17.600.710 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41181"/>
                  </a:ext>
                </a:extLst>
              </a:tr>
              <a:tr h="23406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METROPOLITANA DE TRÁNSITO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13.156.319 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459.371 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491435"/>
                  </a:ext>
                </a:extLst>
              </a:tr>
              <a:tr h="234068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COORDINACIÓN </a:t>
                      </a:r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TERRITORIAL, GOBERNABILIDAD Y PARTICIPACIÓN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QUITUMBE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5.845.420 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46.940.474 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268268"/>
                  </a:ext>
                </a:extLst>
              </a:tr>
              <a:tr h="23406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EUGENIO ESPEJO (NORTE)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5.826.762 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37.939 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154450"/>
                  </a:ext>
                </a:extLst>
              </a:tr>
              <a:tr h="23406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CALDERÓN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4.674.349 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504082"/>
                  </a:ext>
                </a:extLst>
              </a:tr>
              <a:tr h="23406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ELOY ALFARO (SUR)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4.673.586 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17115"/>
                  </a:ext>
                </a:extLst>
              </a:tr>
              <a:tr h="23406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LA DELICIA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4.568.361 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177.847 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832234"/>
                  </a:ext>
                </a:extLst>
              </a:tr>
              <a:tr h="23406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TUMBACO 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3.648.619 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63180"/>
                  </a:ext>
                </a:extLst>
              </a:tr>
              <a:tr h="23406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MANUELA SÁENZ (CENTRO)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3.786.287 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240.000 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660974"/>
                  </a:ext>
                </a:extLst>
              </a:tr>
              <a:tr h="23406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ADMINISTRACIÓN ZONAL VALLE DE LOS CHILLOS 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3.365.811 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556222"/>
                  </a:ext>
                </a:extLst>
              </a:tr>
              <a:tr h="23406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GENERAL DE COORDINACIÓN TERRITORIAL Y PARTICIPACIÓN CIUDADANA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10.361.788 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7.500.000 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211579"/>
                  </a:ext>
                </a:extLst>
              </a:tr>
              <a:tr h="23406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MARISCAL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189.490 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605909"/>
                  </a:ext>
                </a:extLst>
              </a:tr>
              <a:tr h="2340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GENERAL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METROPOLITANA FINANCIERA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40.416.595 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41.916.595 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099171"/>
                  </a:ext>
                </a:extLst>
              </a:tr>
              <a:tr h="23406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REGISTRO DE LA PROPIEDAD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1.500.000 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9" marR="4999" marT="4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470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2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Presupuesto de Inversión por Sector y Dependencia</a:t>
            </a:r>
            <a:endParaRPr lang="es-EC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828292"/>
              </p:ext>
            </p:extLst>
          </p:nvPr>
        </p:nvGraphicFramePr>
        <p:xfrm>
          <a:off x="1559198" y="1385019"/>
          <a:ext cx="9821489" cy="4281259"/>
        </p:xfrm>
        <a:graphic>
          <a:graphicData uri="http://schemas.openxmlformats.org/drawingml/2006/table">
            <a:tbl>
              <a:tblPr/>
              <a:tblGrid>
                <a:gridCol w="2129770">
                  <a:extLst>
                    <a:ext uri="{9D8B030D-6E8A-4147-A177-3AD203B41FA5}">
                      <a16:colId xmlns:a16="http://schemas.microsoft.com/office/drawing/2014/main" val="3035533453"/>
                    </a:ext>
                  </a:extLst>
                </a:gridCol>
                <a:gridCol w="2716306">
                  <a:extLst>
                    <a:ext uri="{9D8B030D-6E8A-4147-A177-3AD203B41FA5}">
                      <a16:colId xmlns:a16="http://schemas.microsoft.com/office/drawing/2014/main" val="3223906314"/>
                    </a:ext>
                  </a:extLst>
                </a:gridCol>
                <a:gridCol w="1192134">
                  <a:extLst>
                    <a:ext uri="{9D8B030D-6E8A-4147-A177-3AD203B41FA5}">
                      <a16:colId xmlns:a16="http://schemas.microsoft.com/office/drawing/2014/main" val="4157478451"/>
                    </a:ext>
                  </a:extLst>
                </a:gridCol>
                <a:gridCol w="1365488">
                  <a:extLst>
                    <a:ext uri="{9D8B030D-6E8A-4147-A177-3AD203B41FA5}">
                      <a16:colId xmlns:a16="http://schemas.microsoft.com/office/drawing/2014/main" val="1841252322"/>
                    </a:ext>
                  </a:extLst>
                </a:gridCol>
                <a:gridCol w="989666">
                  <a:extLst>
                    <a:ext uri="{9D8B030D-6E8A-4147-A177-3AD203B41FA5}">
                      <a16:colId xmlns:a16="http://schemas.microsoft.com/office/drawing/2014/main" val="2921033668"/>
                    </a:ext>
                  </a:extLst>
                </a:gridCol>
                <a:gridCol w="1428125">
                  <a:extLst>
                    <a:ext uri="{9D8B030D-6E8A-4147-A177-3AD203B41FA5}">
                      <a16:colId xmlns:a16="http://schemas.microsoft.com/office/drawing/2014/main" val="2815562003"/>
                    </a:ext>
                  </a:extLst>
                </a:gridCol>
              </a:tblGrid>
              <a:tr h="3263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SECTOR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DEPENDENCIA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N.- PROYECTOS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PRESUPUESTO PROFORMADO POR DEPENDENCIA 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VARIACIÓN DE PRESUPUESTO 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PROFORMADO POR SECTOR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637196"/>
                  </a:ext>
                </a:extLst>
              </a:tr>
              <a:tr h="20001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HÁBITAT Y ORDENAMIENTO TERRITORIAL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METROPOLITANO DE PATRIMONIO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16.004.144 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1.004.144 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25.001.161 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639238"/>
                  </a:ext>
                </a:extLst>
              </a:tr>
              <a:tr h="2000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EMPRESA PÚBLICA METROPOLITANA DE HÁBITAT Y VIVIENDA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6.972.293 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87403"/>
                  </a:ext>
                </a:extLst>
              </a:tr>
              <a:tr h="2000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TERRITORIO, HÁBITAT Y VIVIENDA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1.854.725 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507048"/>
                  </a:ext>
                </a:extLst>
              </a:tr>
              <a:tr h="2000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REGULA TU 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BARRIO*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170.000 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443993"/>
                  </a:ext>
                </a:extLst>
              </a:tr>
              <a:tr h="20001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CULTURA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CULTURA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12.000.000 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21.301.024 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987884"/>
                  </a:ext>
                </a:extLst>
              </a:tr>
              <a:tr h="2000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MUSEOS DE LA CIUDAD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5.500.000 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905881"/>
                  </a:ext>
                </a:extLst>
              </a:tr>
              <a:tr h="2000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TEATRO NACIONAL SUCRE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3.801.024 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671137"/>
                  </a:ext>
                </a:extLst>
              </a:tr>
              <a:tr h="2000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AMBIENTE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EMGIRS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17.632.046 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20.309.421 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554522"/>
                  </a:ext>
                </a:extLst>
              </a:tr>
              <a:tr h="2000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AMBIENTE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2.677.374 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026880"/>
                  </a:ext>
                </a:extLst>
              </a:tr>
              <a:tr h="20001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METROPOLITANA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PATRONATO MUNICIPAL SAN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JOSÉ*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17.112.502 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18.018.697 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834270"/>
                  </a:ext>
                </a:extLst>
              </a:tr>
              <a:tr h="2000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QUITO HONESTO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199.000 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874714"/>
                  </a:ext>
                </a:extLst>
              </a:tr>
              <a:tr h="2000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DM DE COOPERACIÓN Y ASUNTOS INTERNACIONALES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45.000 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98337"/>
                  </a:ext>
                </a:extLst>
              </a:tr>
              <a:tr h="2000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CONTROL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662.195 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199975"/>
                  </a:ext>
                </a:extLst>
              </a:tr>
              <a:tr h="20001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SALUD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7.091.086 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2.641.800 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17.749.318 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743906"/>
                  </a:ext>
                </a:extLst>
              </a:tr>
              <a:tr h="2000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METROPOLITANA DE SALUD SUR 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4.172.100 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178.310 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043336"/>
                  </a:ext>
                </a:extLst>
              </a:tr>
              <a:tr h="2000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METROPOLITANA DE SALUD NORTE 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2.780.497 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879839"/>
                  </a:ext>
                </a:extLst>
              </a:tr>
              <a:tr h="2000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BIENESTAR ANIMAL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2.203.949 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468397"/>
                  </a:ext>
                </a:extLst>
              </a:tr>
              <a:tr h="2000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METROPOLITANA  DE SALUD CENTRO 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1.501.686 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20.273 </a:t>
                      </a:r>
                    </a:p>
                  </a:txBody>
                  <a:tcPr marL="4745" marR="4745" marT="4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162852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59198" y="5780314"/>
            <a:ext cx="9821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00" dirty="0" smtClean="0"/>
              <a:t>(*) Entidades reubicadas en los nuevos sectores, conforme la nueva estructura del GAD DMQ.</a:t>
            </a:r>
            <a:endParaRPr lang="es-EC" sz="800" dirty="0"/>
          </a:p>
        </p:txBody>
      </p:sp>
    </p:spTree>
    <p:extLst>
      <p:ext uri="{BB962C8B-B14F-4D97-AF65-F5344CB8AC3E}">
        <p14:creationId xmlns:p14="http://schemas.microsoft.com/office/powerpoint/2010/main" val="17256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Presupuesto de Inversión por Sector y Dependencia</a:t>
            </a:r>
            <a:endParaRPr lang="es-EC" dirty="0"/>
          </a:p>
        </p:txBody>
      </p:sp>
      <p:sp>
        <p:nvSpPr>
          <p:cNvPr id="4" name="Flecha derecha 3">
            <a:hlinkClick r:id="rId3" action="ppaction://hlinksldjump"/>
          </p:cNvPr>
          <p:cNvSpPr/>
          <p:nvPr/>
        </p:nvSpPr>
        <p:spPr>
          <a:xfrm>
            <a:off x="10938509" y="6061737"/>
            <a:ext cx="914400" cy="579863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Í</a:t>
            </a:r>
            <a:r>
              <a:rPr lang="es-MX" dirty="0" smtClean="0"/>
              <a:t>ndice</a:t>
            </a:r>
            <a:endParaRPr lang="es-EC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167415"/>
              </p:ext>
            </p:extLst>
          </p:nvPr>
        </p:nvGraphicFramePr>
        <p:xfrm>
          <a:off x="1579725" y="1318838"/>
          <a:ext cx="9769594" cy="4691116"/>
        </p:xfrm>
        <a:graphic>
          <a:graphicData uri="http://schemas.openxmlformats.org/drawingml/2006/table">
            <a:tbl>
              <a:tblPr/>
              <a:tblGrid>
                <a:gridCol w="2037534">
                  <a:extLst>
                    <a:ext uri="{9D8B030D-6E8A-4147-A177-3AD203B41FA5}">
                      <a16:colId xmlns:a16="http://schemas.microsoft.com/office/drawing/2014/main" val="194483734"/>
                    </a:ext>
                  </a:extLst>
                </a:gridCol>
                <a:gridCol w="2939429">
                  <a:extLst>
                    <a:ext uri="{9D8B030D-6E8A-4147-A177-3AD203B41FA5}">
                      <a16:colId xmlns:a16="http://schemas.microsoft.com/office/drawing/2014/main" val="63161189"/>
                    </a:ext>
                  </a:extLst>
                </a:gridCol>
                <a:gridCol w="946237">
                  <a:extLst>
                    <a:ext uri="{9D8B030D-6E8A-4147-A177-3AD203B41FA5}">
                      <a16:colId xmlns:a16="http://schemas.microsoft.com/office/drawing/2014/main" val="1057613319"/>
                    </a:ext>
                  </a:extLst>
                </a:gridCol>
                <a:gridCol w="1339480">
                  <a:extLst>
                    <a:ext uri="{9D8B030D-6E8A-4147-A177-3AD203B41FA5}">
                      <a16:colId xmlns:a16="http://schemas.microsoft.com/office/drawing/2014/main" val="1205617341"/>
                    </a:ext>
                  </a:extLst>
                </a:gridCol>
                <a:gridCol w="1105991">
                  <a:extLst>
                    <a:ext uri="{9D8B030D-6E8A-4147-A177-3AD203B41FA5}">
                      <a16:colId xmlns:a16="http://schemas.microsoft.com/office/drawing/2014/main" val="4214123002"/>
                    </a:ext>
                  </a:extLst>
                </a:gridCol>
                <a:gridCol w="1400923">
                  <a:extLst>
                    <a:ext uri="{9D8B030D-6E8A-4147-A177-3AD203B41FA5}">
                      <a16:colId xmlns:a16="http://schemas.microsoft.com/office/drawing/2014/main" val="76942410"/>
                    </a:ext>
                  </a:extLst>
                </a:gridCol>
              </a:tblGrid>
              <a:tr h="25222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SECTOR</a:t>
                      </a:r>
                    </a:p>
                  </a:txBody>
                  <a:tcPr marL="3525" marR="3525" marT="3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DEPENDENCIA</a:t>
                      </a:r>
                    </a:p>
                  </a:txBody>
                  <a:tcPr marL="3525" marR="3525" marT="3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N.- PROYECTOS</a:t>
                      </a:r>
                    </a:p>
                  </a:txBody>
                  <a:tcPr marL="3525" marR="3525" marT="3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PRESUPUESTO PROFORMADO POR DEPENDENCIA </a:t>
                      </a:r>
                    </a:p>
                  </a:txBody>
                  <a:tcPr marL="3525" marR="3525" marT="3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VARIACIÓN DE PRESUPUESTO </a:t>
                      </a:r>
                    </a:p>
                  </a:txBody>
                  <a:tcPr marL="3525" marR="3525" marT="3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PROFORMADO POR SECTOR</a:t>
                      </a:r>
                    </a:p>
                  </a:txBody>
                  <a:tcPr marL="3525" marR="3525" marT="3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398168"/>
                  </a:ext>
                </a:extLst>
              </a:tr>
              <a:tr h="151336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EDUCACIÓN, RECREACIÓN Y DEPORTE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11.455.773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394.775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16.574.775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781522"/>
                  </a:ext>
                </a:extLst>
              </a:tr>
              <a:tr h="1513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EDUCATIVA SUCRE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920.104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36959"/>
                  </a:ext>
                </a:extLst>
              </a:tr>
              <a:tr h="1513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EDUCATIVA EUGENIO ESPEJO ESPEJO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732.194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110976"/>
                  </a:ext>
                </a:extLst>
              </a:tr>
              <a:tr h="1513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COLEGIO FERNÁNDEZ MADRID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674.956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955380"/>
                  </a:ext>
                </a:extLst>
              </a:tr>
              <a:tr h="1513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EDUCATIVA JULIO E.MORENO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667.094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814252"/>
                  </a:ext>
                </a:extLst>
              </a:tr>
              <a:tr h="1513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EDUCATIVA QUITUMBE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546.408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021392"/>
                  </a:ext>
                </a:extLst>
              </a:tr>
              <a:tr h="1513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EDUCATIVA BENALCÁZAR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425.194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805155"/>
                  </a:ext>
                </a:extLst>
              </a:tr>
              <a:tr h="1513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EDUCATIVA MILENIO BICENTENARIO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401.194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541548"/>
                  </a:ext>
                </a:extLst>
              </a:tr>
              <a:tr h="1513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EDUCATIVA OSWALDO LOMBEYDA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321.858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967639"/>
                  </a:ext>
                </a:extLst>
              </a:tr>
              <a:tr h="1513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EDUCATIVA SAN FRANCISCO DE QUITO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250.000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946633"/>
                  </a:ext>
                </a:extLst>
              </a:tr>
              <a:tr h="1513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METROPOLITANO DE 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CAPACITACIÓN*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180.000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564497"/>
                  </a:ext>
                </a:extLst>
              </a:tr>
              <a:tr h="15133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</a:t>
                      </a:r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ECONÓMICO Y PRODUCTIVO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CONQUITO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4.344.059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16.141.929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43758"/>
                  </a:ext>
                </a:extLst>
              </a:tr>
              <a:tr h="1513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EMRAQ-EP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2.309.120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718041"/>
                  </a:ext>
                </a:extLst>
              </a:tr>
              <a:tr h="1513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QUITO TURISMO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1.669.100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461084"/>
                  </a:ext>
                </a:extLst>
              </a:tr>
              <a:tr h="1513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PRODUCTIVO Y COMPETITIVIDAD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463.000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651653"/>
                  </a:ext>
                </a:extLst>
              </a:tr>
              <a:tr h="1513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COORDINACIÓN DISTRITAL DE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COMERCIO*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6.582.800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561342"/>
                  </a:ext>
                </a:extLst>
              </a:tr>
              <a:tr h="1513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EPM MERCADO MAYORISTA DE 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QUITO*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773.850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662487"/>
                  </a:ext>
                </a:extLst>
              </a:tr>
              <a:tr h="1513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DIGITAL Y TECNOLOGÍA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DE TECNOLOGIAS DE LA INFORMACIÓN Y COMUNICACIÓN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7.562.573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7.562.573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505441"/>
                  </a:ext>
                </a:extLst>
              </a:tr>
              <a:tr h="1681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SEGURIDAD CIUDADANA Y GESTIÓN DE RIESGOS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CUERPO DE AGENTES DE CONTROL METROPOLITANO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1.584.145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2.881.301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515974"/>
                  </a:ext>
                </a:extLst>
              </a:tr>
              <a:tr h="1513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SEGURIDAD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1.297.156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30858"/>
                  </a:ext>
                </a:extLst>
              </a:tr>
              <a:tr h="1513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COMUNICACIÓN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COMUNICACIÓN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784.138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784.138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777213"/>
                  </a:ext>
                </a:extLst>
              </a:tr>
              <a:tr h="1513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INCLUSIÓN SOCIAL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INCLUSIÓN SOCIAL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1.747.782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1.747.782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144199"/>
                  </a:ext>
                </a:extLst>
              </a:tr>
              <a:tr h="1513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PLANIFICACIÓN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GENERAL DE PLANIFICACIÓN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300.267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596.187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964126"/>
                  </a:ext>
                </a:extLst>
              </a:tr>
              <a:tr h="1513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</a:t>
                      </a:r>
                      <a:r>
                        <a:rPr lang="es-EC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INVESTIGACIONES DE LA CIUDAD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295.920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166623"/>
                  </a:ext>
                </a:extLst>
              </a:tr>
              <a:tr h="10509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    </a:t>
                      </a:r>
                      <a:r>
                        <a:rPr lang="es-EC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</a:t>
                      </a:r>
                      <a:r>
                        <a:rPr lang="es-EC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573.771.445 </a:t>
                      </a:r>
                      <a:endParaRPr lang="es-EC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 </a:t>
                      </a:r>
                      <a:r>
                        <a:rPr lang="es-EC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22.755.168 </a:t>
                      </a:r>
                      <a:endParaRPr lang="es-EC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</a:t>
                      </a:r>
                      <a:r>
                        <a:rPr lang="es-EC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</a:t>
                      </a:r>
                      <a:r>
                        <a:rPr lang="es-EC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573.771.445 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864197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1559198" y="5987144"/>
            <a:ext cx="9821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00" dirty="0" smtClean="0"/>
              <a:t>(*) Entidades reubicadas en los nuevos sectores, conforme la nueva estructura del GAD DMQ.</a:t>
            </a:r>
            <a:endParaRPr lang="es-EC" sz="800" dirty="0"/>
          </a:p>
        </p:txBody>
      </p:sp>
    </p:spTree>
    <p:extLst>
      <p:ext uri="{BB962C8B-B14F-4D97-AF65-F5344CB8AC3E}">
        <p14:creationId xmlns:p14="http://schemas.microsoft.com/office/powerpoint/2010/main" val="143012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 smtClean="0"/>
              <a:t>Alineación al PMDOT 2021 - 2033</a:t>
            </a:r>
            <a:endParaRPr lang="es-EC" sz="36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857106"/>
              </p:ext>
            </p:extLst>
          </p:nvPr>
        </p:nvGraphicFramePr>
        <p:xfrm>
          <a:off x="1200150" y="1326633"/>
          <a:ext cx="10427170" cy="491767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59907">
                  <a:extLst>
                    <a:ext uri="{9D8B030D-6E8A-4147-A177-3AD203B41FA5}">
                      <a16:colId xmlns:a16="http://schemas.microsoft.com/office/drawing/2014/main" val="392720293"/>
                    </a:ext>
                  </a:extLst>
                </a:gridCol>
                <a:gridCol w="844019">
                  <a:extLst>
                    <a:ext uri="{9D8B030D-6E8A-4147-A177-3AD203B41FA5}">
                      <a16:colId xmlns:a16="http://schemas.microsoft.com/office/drawing/2014/main" val="3232962496"/>
                    </a:ext>
                  </a:extLst>
                </a:gridCol>
                <a:gridCol w="3217753">
                  <a:extLst>
                    <a:ext uri="{9D8B030D-6E8A-4147-A177-3AD203B41FA5}">
                      <a16:colId xmlns:a16="http://schemas.microsoft.com/office/drawing/2014/main" val="1737907900"/>
                    </a:ext>
                  </a:extLst>
                </a:gridCol>
                <a:gridCol w="2663611">
                  <a:extLst>
                    <a:ext uri="{9D8B030D-6E8A-4147-A177-3AD203B41FA5}">
                      <a16:colId xmlns:a16="http://schemas.microsoft.com/office/drawing/2014/main" val="213469504"/>
                    </a:ext>
                  </a:extLst>
                </a:gridCol>
                <a:gridCol w="1951931">
                  <a:extLst>
                    <a:ext uri="{9D8B030D-6E8A-4147-A177-3AD203B41FA5}">
                      <a16:colId xmlns:a16="http://schemas.microsoft.com/office/drawing/2014/main" val="1580960095"/>
                    </a:ext>
                  </a:extLst>
                </a:gridCol>
                <a:gridCol w="1089949">
                  <a:extLst>
                    <a:ext uri="{9D8B030D-6E8A-4147-A177-3AD203B41FA5}">
                      <a16:colId xmlns:a16="http://schemas.microsoft.com/office/drawing/2014/main" val="1037980293"/>
                    </a:ext>
                  </a:extLst>
                </a:gridCol>
              </a:tblGrid>
              <a:tr h="437119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bg1"/>
                          </a:solidFill>
                        </a:rPr>
                        <a:t>EJE</a:t>
                      </a:r>
                      <a:endParaRPr lang="es-EC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bg1"/>
                          </a:solidFill>
                        </a:rPr>
                        <a:t>Objetivo Estratégico</a:t>
                      </a:r>
                      <a:endParaRPr lang="es-EC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bg1"/>
                          </a:solidFill>
                        </a:rPr>
                        <a:t>Programas PMDOT</a:t>
                      </a:r>
                      <a:endParaRPr lang="es-EC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bg1"/>
                          </a:solidFill>
                        </a:rPr>
                        <a:t>Proforma 2024</a:t>
                      </a:r>
                      <a:endParaRPr lang="es-EC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bg1"/>
                          </a:solidFill>
                        </a:rPr>
                        <a:t>Variación</a:t>
                      </a:r>
                      <a:endParaRPr lang="es-EC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011942"/>
                  </a:ext>
                </a:extLst>
              </a:tr>
              <a:tr h="437119"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GOBERNABILIDAD E INSTITUCIONALIDAD</a:t>
                      </a:r>
                      <a:endParaRPr lang="es-EC" sz="12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/>
                        <a:t>OE1:</a:t>
                      </a:r>
                      <a:r>
                        <a:rPr lang="es-MX" sz="1200" b="1" baseline="0" dirty="0" smtClean="0"/>
                        <a:t> </a:t>
                      </a:r>
                      <a:r>
                        <a:rPr lang="es-MX" sz="1200" dirty="0" smtClean="0"/>
                        <a:t>Ejercer una gobernabilidad y gobernanza de proximidad, responsable, transparente y ágil.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 smtClean="0"/>
                        <a:t>Corresponsabilidad Ciudadana; Fortalecimiento de la Gobernanza Democrática; Gestión</a:t>
                      </a:r>
                      <a:r>
                        <a:rPr lang="es-MX" sz="1050" baseline="0" dirty="0" smtClean="0"/>
                        <a:t> Institucional eficiente</a:t>
                      </a:r>
                      <a:endParaRPr lang="es-MX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99.190.380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</a:t>
                      </a:r>
                      <a:r>
                        <a:rPr lang="es-EC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</a:t>
                      </a:r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7.955.787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563626"/>
                  </a:ext>
                </a:extLst>
              </a:tr>
              <a:tr h="437119">
                <a:tc rowSpan="3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TERRITORIAL</a:t>
                      </a:r>
                      <a:endParaRPr lang="es-EC" sz="12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/>
                        <a:t>OE2: </a:t>
                      </a:r>
                      <a:r>
                        <a:rPr lang="es-MX" sz="1200" dirty="0" smtClean="0"/>
                        <a:t>Promover una gestión integral ambiental, de residuos y de riesgos, responsables y sostenibles.</a:t>
                      </a:r>
                      <a:endParaRPr lang="es-EC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 smtClean="0"/>
                        <a:t>Calidad Ambiental; Gestión de Riesgos, Gestión integral de residuos; Patrimonio Natural</a:t>
                      </a:r>
                      <a:endParaRPr lang="es-EC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21.423.640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170924"/>
                  </a:ext>
                </a:extLst>
              </a:tr>
              <a:tr h="437119">
                <a:tc gridSpan="2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b="1" dirty="0" smtClean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/>
                        <a:t>OE3: </a:t>
                      </a:r>
                      <a:r>
                        <a:rPr lang="es-MX" sz="1200" dirty="0" smtClean="0"/>
                        <a:t>Consolidar comunidades y barrios sostenibles, inclusivos y resilientes, que cuenten con servicios y un hábitat de calidad.</a:t>
                      </a:r>
                      <a:endParaRPr lang="es-EC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 smtClean="0"/>
                        <a:t>Gestión integral del patrimonio cultural;</a:t>
                      </a:r>
                      <a:r>
                        <a:rPr lang="es-MX" sz="1050" baseline="0" dirty="0" smtClean="0"/>
                        <a:t> </a:t>
                      </a:r>
                      <a:r>
                        <a:rPr lang="es-MX" sz="1050" dirty="0" smtClean="0"/>
                        <a:t>Mejoramiento</a:t>
                      </a:r>
                      <a:r>
                        <a:rPr lang="es-MX" sz="1050" baseline="0" dirty="0" smtClean="0"/>
                        <a:t> y mantenimiento de espacios públicos; Uso y Gestión del suelo; Vivienda sostenible</a:t>
                      </a:r>
                      <a:endParaRPr lang="es-EC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59.311.476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</a:t>
                      </a:r>
                      <a:r>
                        <a:rPr lang="es-EC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- </a:t>
                      </a:r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2.495.857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097490"/>
                  </a:ext>
                </a:extLst>
              </a:tr>
              <a:tr h="437119">
                <a:tc gridSpan="2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b="1" dirty="0" smtClean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/>
                        <a:t>OE4:</a:t>
                      </a:r>
                      <a:r>
                        <a:rPr lang="es-MX" sz="1200" b="1" baseline="0" dirty="0" smtClean="0"/>
                        <a:t> </a:t>
                      </a:r>
                      <a:r>
                        <a:rPr lang="es-MX" sz="1200" dirty="0" smtClean="0"/>
                        <a:t>Brindar opciones de movilidad y conectividad confiables, de calidad, eficientes y seguras.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 smtClean="0"/>
                        <a:t>Movilidad segura; Movilidad Sostenible; Red Quito conectado; Sistema de transporte público eficiente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300.465.623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</a:t>
                      </a:r>
                      <a:r>
                        <a:rPr lang="es-EC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14.060.081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291466"/>
                  </a:ext>
                </a:extLst>
              </a:tr>
              <a:tr h="43711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ECONÓMICO</a:t>
                      </a:r>
                      <a:endParaRPr lang="es-EC" sz="12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/>
                        <a:t>OE5:</a:t>
                      </a:r>
                      <a:r>
                        <a:rPr lang="es-MX" sz="1200" b="1" baseline="0" dirty="0" smtClean="0"/>
                        <a:t> </a:t>
                      </a:r>
                      <a:r>
                        <a:rPr lang="es-MX" sz="1200" dirty="0" smtClean="0"/>
                        <a:t>Impulsar la productividad y competitividad para un crecimiento económico, inclusivo y con responsabilidad social.</a:t>
                      </a:r>
                      <a:endParaRPr lang="es-EC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 smtClean="0"/>
                        <a:t>Desarrollo económico local; Fortalecimiento</a:t>
                      </a:r>
                      <a:r>
                        <a:rPr lang="es-MX" sz="1050" baseline="0" dirty="0" smtClean="0"/>
                        <a:t> de la competitividad; Productividad sostenible; Turismo sostenible</a:t>
                      </a:r>
                      <a:endParaRPr lang="es-EC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16.426.894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86981919"/>
                  </a:ext>
                </a:extLst>
              </a:tr>
              <a:tr h="6549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SOCIAL</a:t>
                      </a:r>
                      <a:endParaRPr lang="es-EC" sz="12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/>
                        <a:t>OE6: </a:t>
                      </a:r>
                      <a:r>
                        <a:rPr lang="es-MX" sz="1200" dirty="0" smtClean="0"/>
                        <a:t>Asegurar una vida plena y justa, con igualdad de oportunidades; y con acceso a salud, educación, cultura y seguridad.</a:t>
                      </a:r>
                      <a:endParaRPr lang="es-EC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 smtClean="0"/>
                        <a:t>Arte, cultura y patrimonio;</a:t>
                      </a:r>
                      <a:r>
                        <a:rPr lang="es-MX" sz="1050" baseline="0" dirty="0" smtClean="0"/>
                        <a:t> Atención a grupos vulnerables; Fauna urbana; Prácticas saludables; Promoción de derechos; Protección de derechos; Quito sin miedo; Salud al día; Subsistema Educativo Municipal</a:t>
                      </a:r>
                      <a:endParaRPr lang="es-EC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76.953.432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</a:t>
                      </a:r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3.235.157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099936"/>
                  </a:ext>
                </a:extLst>
              </a:tr>
              <a:tr h="1595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b="1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TOTAL</a:t>
                      </a:r>
                      <a:endParaRPr lang="es-EC" sz="16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573.771.445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</a:t>
                      </a:r>
                      <a:r>
                        <a:rPr lang="es-EC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22.755.168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29167401"/>
                  </a:ext>
                </a:extLst>
              </a:tr>
            </a:tbl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7" t="8487" r="23474" b="27490"/>
          <a:stretch/>
        </p:blipFill>
        <p:spPr>
          <a:xfrm>
            <a:off x="8731660" y="4270981"/>
            <a:ext cx="553902" cy="54771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t="44611" r="17144" b="8909"/>
          <a:stretch/>
        </p:blipFill>
        <p:spPr>
          <a:xfrm>
            <a:off x="8731660" y="3057771"/>
            <a:ext cx="532275" cy="39470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 t="5888" r="8396" b="42274"/>
          <a:stretch/>
        </p:blipFill>
        <p:spPr>
          <a:xfrm>
            <a:off x="8731660" y="2374526"/>
            <a:ext cx="736643" cy="45929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2" t="9626" r="23018" b="31757"/>
          <a:stretch/>
        </p:blipFill>
        <p:spPr>
          <a:xfrm>
            <a:off x="8731660" y="1770396"/>
            <a:ext cx="532275" cy="54336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" t="6652" r="6114" b="14321"/>
          <a:stretch/>
        </p:blipFill>
        <p:spPr>
          <a:xfrm>
            <a:off x="8731660" y="5163839"/>
            <a:ext cx="660928" cy="487111"/>
          </a:xfrm>
          <a:prstGeom prst="rect">
            <a:avLst/>
          </a:prstGeom>
        </p:spPr>
      </p:pic>
      <p:pic>
        <p:nvPicPr>
          <p:cNvPr id="1026" name="Picture 2" descr="Imágenes de Ilustracion Transporte - Descarga gratuita en Freepik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18023" r="9446" b="16966"/>
          <a:stretch/>
        </p:blipFill>
        <p:spPr bwMode="auto">
          <a:xfrm>
            <a:off x="8594495" y="3700577"/>
            <a:ext cx="806603" cy="39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3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9933</TotalTime>
  <Words>2319</Words>
  <Application>Microsoft Office PowerPoint</Application>
  <PresentationFormat>Panorámica</PresentationFormat>
  <Paragraphs>650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Proforma Presupuestaria 2024 Plan Anual de Inversión</vt:lpstr>
      <vt:lpstr>ÍNDICE</vt:lpstr>
      <vt:lpstr>Presupuesto de Inversión por Área</vt:lpstr>
      <vt:lpstr>Presupuesto de Inversión por Sector</vt:lpstr>
      <vt:lpstr>Presupuesto de Inversión por Sector</vt:lpstr>
      <vt:lpstr>Presupuesto de Inversión por Sector y Dependencia</vt:lpstr>
      <vt:lpstr>Presupuesto de Inversión por Sector y Dependencia</vt:lpstr>
      <vt:lpstr>Presupuesto de Inversión por Sector y Dependencia</vt:lpstr>
      <vt:lpstr>Alineación al PMDOT 2021 - 2033</vt:lpstr>
      <vt:lpstr>Presupuesto por Programas del PMDOT 2021 - 2033</vt:lpstr>
      <vt:lpstr>Presupuesto por Programas del PMDOT 2021 - 2033</vt:lpstr>
      <vt:lpstr>Alineación al Plan de Gobierno 2023 - 2027</vt:lpstr>
      <vt:lpstr>Grupos de Atención Prioritaria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Fausto Javier Caniar Sanchez</dc:creator>
  <cp:lastModifiedBy>Patricia Alexandra Munoz Freire</cp:lastModifiedBy>
  <cp:revision>525</cp:revision>
  <dcterms:created xsi:type="dcterms:W3CDTF">2023-05-17T14:59:25Z</dcterms:created>
  <dcterms:modified xsi:type="dcterms:W3CDTF">2023-11-28T20:43:15Z</dcterms:modified>
</cp:coreProperties>
</file>