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0" r:id="rId3"/>
    <p:sldId id="259" r:id="rId4"/>
    <p:sldId id="266" r:id="rId5"/>
    <p:sldId id="267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29C"/>
    <a:srgbClr val="007FB2"/>
    <a:srgbClr val="02C1F5"/>
    <a:srgbClr val="8BCA01"/>
    <a:srgbClr val="FF9000"/>
    <a:srgbClr val="4E53A7"/>
    <a:srgbClr val="7636A8"/>
    <a:srgbClr val="BE3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44" autoAdjust="0"/>
    <p:restoredTop sz="88781" autoAdjust="0"/>
  </p:normalViewPr>
  <p:slideViewPr>
    <p:cSldViewPr snapToGrid="0">
      <p:cViewPr varScale="1">
        <p:scale>
          <a:sx n="102" d="100"/>
          <a:sy n="102" d="100"/>
        </p:scale>
        <p:origin x="12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BDEE2-2F68-4EC0-A449-425E8F6C9E0F}" type="datetimeFigureOut">
              <a:rPr lang="es-EC" smtClean="0"/>
              <a:t>6/11/2023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1F6F5-D909-443B-9ECA-EFAB9F6D8B2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7186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1F6F5-D909-443B-9ECA-EFAB9F6D8B2B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6440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1F6F5-D909-443B-9ECA-EFAB9F6D8B2B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23495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1F6F5-D909-443B-9ECA-EFAB9F6D8B2B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78966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1F6F5-D909-443B-9ECA-EFAB9F6D8B2B}" type="slidenum">
              <a:rPr lang="es-EC" smtClean="0"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3067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1F6F5-D909-443B-9ECA-EFAB9F6D8B2B}" type="slidenum">
              <a:rPr lang="es-EC" smtClean="0"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3267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1F6F5-D909-443B-9ECA-EFAB9F6D8B2B}" type="slidenum">
              <a:rPr lang="es-EC" smtClean="0"/>
              <a:t>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99713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6D40-B5BF-41FE-8E8D-6BF80E50DCFD}" type="datetimeFigureOut">
              <a:rPr lang="es-EC" smtClean="0"/>
              <a:t>6/11/2023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A00B-5E28-44C1-BB11-13FE6512CD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2121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6D40-B5BF-41FE-8E8D-6BF80E50DCFD}" type="datetimeFigureOut">
              <a:rPr lang="es-EC" smtClean="0"/>
              <a:t>6/11/2023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A00B-5E28-44C1-BB11-13FE6512CD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6196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6D40-B5BF-41FE-8E8D-6BF80E50DCFD}" type="datetimeFigureOut">
              <a:rPr lang="es-EC" smtClean="0"/>
              <a:t>6/11/2023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A00B-5E28-44C1-BB11-13FE6512CD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3515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6D40-B5BF-41FE-8E8D-6BF80E50DCFD}" type="datetimeFigureOut">
              <a:rPr lang="es-EC" smtClean="0"/>
              <a:t>6/11/2023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A00B-5E28-44C1-BB11-13FE6512CD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8418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6D40-B5BF-41FE-8E8D-6BF80E50DCFD}" type="datetimeFigureOut">
              <a:rPr lang="es-EC" smtClean="0"/>
              <a:t>6/11/2023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A00B-5E28-44C1-BB11-13FE6512CD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1299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6D40-B5BF-41FE-8E8D-6BF80E50DCFD}" type="datetimeFigureOut">
              <a:rPr lang="es-EC" smtClean="0"/>
              <a:t>6/11/2023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A00B-5E28-44C1-BB11-13FE6512CD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7332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6D40-B5BF-41FE-8E8D-6BF80E50DCFD}" type="datetimeFigureOut">
              <a:rPr lang="es-EC" smtClean="0"/>
              <a:t>6/11/2023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A00B-5E28-44C1-BB11-13FE6512CD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9253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6D40-B5BF-41FE-8E8D-6BF80E50DCFD}" type="datetimeFigureOut">
              <a:rPr lang="es-EC" smtClean="0"/>
              <a:t>6/11/2023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A00B-5E28-44C1-BB11-13FE6512CD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960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6D40-B5BF-41FE-8E8D-6BF80E50DCFD}" type="datetimeFigureOut">
              <a:rPr lang="es-EC" smtClean="0"/>
              <a:t>6/11/2023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A00B-5E28-44C1-BB11-13FE6512CD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45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6D40-B5BF-41FE-8E8D-6BF80E50DCFD}" type="datetimeFigureOut">
              <a:rPr lang="es-EC" smtClean="0"/>
              <a:t>6/11/2023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A00B-5E28-44C1-BB11-13FE6512CD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4047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6D40-B5BF-41FE-8E8D-6BF80E50DCFD}" type="datetimeFigureOut">
              <a:rPr lang="es-EC" smtClean="0"/>
              <a:t>6/11/2023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A00B-5E28-44C1-BB11-13FE6512CD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4593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76D40-B5BF-41FE-8E8D-6BF80E50DCFD}" type="datetimeFigureOut">
              <a:rPr lang="es-EC" smtClean="0"/>
              <a:t>6/11/2023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A00B-5E28-44C1-BB11-13FE6512CD1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200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5" r="1"/>
          <a:stretch/>
        </p:blipFill>
        <p:spPr>
          <a:xfrm>
            <a:off x="3859618" y="2794638"/>
            <a:ext cx="4872425" cy="105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70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redondeado 14"/>
          <p:cNvSpPr/>
          <p:nvPr/>
        </p:nvSpPr>
        <p:spPr>
          <a:xfrm>
            <a:off x="493735" y="1456533"/>
            <a:ext cx="3194602" cy="3628264"/>
          </a:xfrm>
          <a:prstGeom prst="roundRect">
            <a:avLst/>
          </a:prstGeom>
          <a:noFill/>
          <a:ln w="19050">
            <a:solidFill>
              <a:srgbClr val="8BC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Rectángulo redondeado 6"/>
          <p:cNvSpPr/>
          <p:nvPr/>
        </p:nvSpPr>
        <p:spPr>
          <a:xfrm>
            <a:off x="3403326" y="216142"/>
            <a:ext cx="5416682" cy="44693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Programa de Gobierno para la Alcaldía (PGA)</a:t>
            </a:r>
            <a:endParaRPr lang="es-EC" b="1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1109955" y="1083187"/>
            <a:ext cx="1785199" cy="707746"/>
          </a:xfrm>
          <a:prstGeom prst="roundRect">
            <a:avLst/>
          </a:prstGeom>
          <a:solidFill>
            <a:srgbClr val="8BCA0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 smtClean="0">
                <a:latin typeface="Montserrat SemiBold" charset="0"/>
                <a:ea typeface="Montserrat SemiBold" charset="0"/>
                <a:cs typeface="Montserrat SemiBold" charset="0"/>
              </a:rPr>
              <a:t>Eje 1: Hábitat, seguridad y convivencia ciudadana</a:t>
            </a:r>
            <a:endParaRPr lang="es-EC" sz="1100" b="1" dirty="0">
              <a:latin typeface="Montserrat SemiBold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992567" y="2311427"/>
            <a:ext cx="207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b="1" dirty="0" smtClean="0">
                <a:solidFill>
                  <a:srgbClr val="8BCA01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STHV - INVERSIÓN </a:t>
            </a:r>
            <a:endParaRPr lang="es-EC" sz="1600" b="1" dirty="0">
              <a:solidFill>
                <a:srgbClr val="8BCA01"/>
              </a:solidFill>
              <a:latin typeface="Montserrat SemiBold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8444670" y="1456533"/>
            <a:ext cx="3253837" cy="3628264"/>
          </a:xfrm>
          <a:prstGeom prst="roundRect">
            <a:avLst/>
          </a:prstGeom>
          <a:noFill/>
          <a:ln w="19050">
            <a:solidFill>
              <a:srgbClr val="007F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5" name="Rectángulo redondeado 54"/>
          <p:cNvSpPr/>
          <p:nvPr/>
        </p:nvSpPr>
        <p:spPr>
          <a:xfrm>
            <a:off x="9276125" y="1083186"/>
            <a:ext cx="1740778" cy="707747"/>
          </a:xfrm>
          <a:prstGeom prst="roundRect">
            <a:avLst/>
          </a:prstGeom>
          <a:solidFill>
            <a:srgbClr val="007FB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b="1" dirty="0" smtClean="0">
                <a:latin typeface="Montserrat SemiBold" charset="0"/>
                <a:ea typeface="Montserrat SemiBold" charset="0"/>
                <a:cs typeface="Montserrat SemiBold" charset="0"/>
              </a:rPr>
              <a:t>Eje. 5. Territorio intercultural, ecológico, deportivo y activo</a:t>
            </a:r>
            <a:endParaRPr lang="es-EC" sz="1100" b="1" dirty="0">
              <a:latin typeface="Montserrat SemiBold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9184925" y="2262276"/>
            <a:ext cx="18816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b="1" dirty="0" smtClean="0">
                <a:solidFill>
                  <a:srgbClr val="007FB2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IMP- INVERSIÓN </a:t>
            </a:r>
            <a:endParaRPr lang="es-EC" sz="1600" b="1" dirty="0">
              <a:solidFill>
                <a:srgbClr val="007FB2"/>
              </a:solidFill>
              <a:latin typeface="Montserrat SemiBold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90" name="CuadroTexto 89"/>
          <p:cNvSpPr txBox="1"/>
          <p:nvPr/>
        </p:nvSpPr>
        <p:spPr>
          <a:xfrm>
            <a:off x="693553" y="3682330"/>
            <a:ext cx="2760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r>
              <a:rPr lang="es-EC" b="1" dirty="0"/>
              <a:t>Proyecto </a:t>
            </a:r>
            <a:r>
              <a:rPr lang="es-EC" b="1" dirty="0" smtClean="0"/>
              <a:t>2: </a:t>
            </a:r>
            <a:endParaRPr lang="es-EC" b="1" dirty="0"/>
          </a:p>
          <a:p>
            <a:r>
              <a:rPr lang="es-EC" dirty="0" smtClean="0"/>
              <a:t>Planificación y Regulación </a:t>
            </a:r>
            <a:r>
              <a:rPr lang="es-EC" dirty="0"/>
              <a:t>del uso y </a:t>
            </a:r>
            <a:r>
              <a:rPr lang="es-EC" dirty="0" smtClean="0"/>
              <a:t>gestión </a:t>
            </a:r>
            <a:r>
              <a:rPr lang="es-EC" dirty="0"/>
              <a:t>del suelo.</a:t>
            </a:r>
          </a:p>
        </p:txBody>
      </p:sp>
      <p:sp>
        <p:nvSpPr>
          <p:cNvPr id="92" name="Rectángulo redondeado 91"/>
          <p:cNvSpPr/>
          <p:nvPr/>
        </p:nvSpPr>
        <p:spPr>
          <a:xfrm>
            <a:off x="1214017" y="4339241"/>
            <a:ext cx="1554235" cy="251256"/>
          </a:xfrm>
          <a:prstGeom prst="roundRect">
            <a:avLst/>
          </a:prstGeom>
          <a:solidFill>
            <a:srgbClr val="8BCA0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latin typeface="Montserrat Medium" charset="0"/>
                <a:ea typeface="Montserrat Medium" charset="0"/>
                <a:cs typeface="Montserrat Medium" charset="0"/>
              </a:rPr>
              <a:t>$ 384.590,80</a:t>
            </a:r>
            <a:endParaRPr lang="es-EC" sz="14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96" name="Rectángulo redondeado 95"/>
          <p:cNvSpPr/>
          <p:nvPr/>
        </p:nvSpPr>
        <p:spPr>
          <a:xfrm>
            <a:off x="1116474" y="1817696"/>
            <a:ext cx="1749564" cy="334401"/>
          </a:xfrm>
          <a:prstGeom prst="roundRect">
            <a:avLst/>
          </a:prstGeom>
          <a:solidFill>
            <a:srgbClr val="8BCA0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 smtClean="0">
                <a:latin typeface="Montserrat SemiBold" charset="0"/>
                <a:ea typeface="Montserrat SemiBold" charset="0"/>
                <a:cs typeface="Montserrat SemiBold" charset="0"/>
              </a:rPr>
              <a:t>Sector del Eje: Hábitat</a:t>
            </a:r>
            <a:endParaRPr lang="es-EC" sz="1100" b="1" dirty="0">
              <a:latin typeface="Montserrat SemiBold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4229935" y="1456533"/>
            <a:ext cx="3619740" cy="3628264"/>
          </a:xfrm>
          <a:prstGeom prst="roundRect">
            <a:avLst/>
          </a:prstGeom>
          <a:noFill/>
          <a:ln w="19050">
            <a:solidFill>
              <a:srgbClr val="00B2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3" name="Rectángulo redondeado 32"/>
          <p:cNvSpPr/>
          <p:nvPr/>
        </p:nvSpPr>
        <p:spPr>
          <a:xfrm>
            <a:off x="4485428" y="1083186"/>
            <a:ext cx="1485208" cy="734509"/>
          </a:xfrm>
          <a:prstGeom prst="roundRect">
            <a:avLst/>
          </a:prstGeom>
          <a:solidFill>
            <a:srgbClr val="00B29C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latin typeface="Montserrat SemiBold" charset="0"/>
                <a:ea typeface="Montserrat SemiBold" charset="0"/>
                <a:cs typeface="Montserrat SemiBold" charset="0"/>
              </a:rPr>
              <a:t>Eje 1: Hábitat, seguridad y convivencia </a:t>
            </a:r>
            <a:r>
              <a:rPr lang="es-MX" sz="1100" b="1" dirty="0" smtClean="0">
                <a:latin typeface="Montserrat SemiBold" charset="0"/>
                <a:ea typeface="Montserrat SemiBold" charset="0"/>
                <a:cs typeface="Montserrat SemiBold" charset="0"/>
              </a:rPr>
              <a:t>ciudadana</a:t>
            </a:r>
          </a:p>
        </p:txBody>
      </p:sp>
      <p:sp>
        <p:nvSpPr>
          <p:cNvPr id="78" name="CuadroTexto 77"/>
          <p:cNvSpPr txBox="1"/>
          <p:nvPr/>
        </p:nvSpPr>
        <p:spPr>
          <a:xfrm>
            <a:off x="4810667" y="2298413"/>
            <a:ext cx="2407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600" b="1">
                <a:solidFill>
                  <a:srgbClr val="8BCA01"/>
                </a:solidFill>
                <a:latin typeface="Montserrat SemiBold" charset="0"/>
                <a:ea typeface="Montserrat SemiBold" charset="0"/>
                <a:cs typeface="Montserrat SemiBold" charset="0"/>
              </a:defRPr>
            </a:lvl1pPr>
          </a:lstStyle>
          <a:p>
            <a:r>
              <a:rPr lang="es-EC" dirty="0" smtClean="0">
                <a:solidFill>
                  <a:srgbClr val="00B29C"/>
                </a:solidFill>
              </a:rPr>
              <a:t>EPMHV - INVERSIÓN</a:t>
            </a:r>
            <a:endParaRPr lang="es-EC" dirty="0">
              <a:solidFill>
                <a:srgbClr val="00B29C"/>
              </a:solidFill>
            </a:endParaRPr>
          </a:p>
        </p:txBody>
      </p:sp>
      <p:sp>
        <p:nvSpPr>
          <p:cNvPr id="98" name="Rectángulo redondeado 97"/>
          <p:cNvSpPr/>
          <p:nvPr/>
        </p:nvSpPr>
        <p:spPr>
          <a:xfrm>
            <a:off x="4485428" y="1817695"/>
            <a:ext cx="1485209" cy="334401"/>
          </a:xfrm>
          <a:prstGeom prst="roundRect">
            <a:avLst/>
          </a:prstGeom>
          <a:solidFill>
            <a:srgbClr val="00B29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latin typeface="Montserrat SemiBold" charset="0"/>
                <a:ea typeface="Montserrat SemiBold" charset="0"/>
                <a:cs typeface="Montserrat SemiBold" charset="0"/>
              </a:rPr>
              <a:t>Hábitat</a:t>
            </a:r>
            <a:endParaRPr lang="es-EC" sz="1100" b="1" dirty="0">
              <a:latin typeface="Montserrat SemiBold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99" name="Rectángulo redondeado 98"/>
          <p:cNvSpPr/>
          <p:nvPr/>
        </p:nvSpPr>
        <p:spPr>
          <a:xfrm>
            <a:off x="9090300" y="1820143"/>
            <a:ext cx="2113213" cy="299692"/>
          </a:xfrm>
          <a:prstGeom prst="roundRect">
            <a:avLst/>
          </a:prstGeom>
          <a:solidFill>
            <a:srgbClr val="007FB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latin typeface="Montserrat SemiBold" charset="0"/>
                <a:ea typeface="Montserrat SemiBold" charset="0"/>
                <a:cs typeface="Montserrat SemiBold" charset="0"/>
              </a:rPr>
              <a:t>Sector del Eje: Patrimonios</a:t>
            </a:r>
            <a:endParaRPr lang="es-EC" sz="1100" b="1" dirty="0">
              <a:latin typeface="Montserrat SemiBold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101" name="Rectángulo redondeado 100"/>
          <p:cNvSpPr/>
          <p:nvPr/>
        </p:nvSpPr>
        <p:spPr>
          <a:xfrm>
            <a:off x="1225436" y="3243863"/>
            <a:ext cx="1554235" cy="233803"/>
          </a:xfrm>
          <a:prstGeom prst="roundRect">
            <a:avLst/>
          </a:prstGeom>
          <a:solidFill>
            <a:srgbClr val="8BCA0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latin typeface="Montserrat Medium" charset="0"/>
                <a:ea typeface="Montserrat Medium" charset="0"/>
                <a:cs typeface="Montserrat Medium" charset="0"/>
              </a:rPr>
              <a:t>$ 381.600,00</a:t>
            </a:r>
            <a:endParaRPr lang="es-EC" sz="14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103" name="CuadroTexto 102"/>
          <p:cNvSpPr txBox="1"/>
          <p:nvPr/>
        </p:nvSpPr>
        <p:spPr>
          <a:xfrm>
            <a:off x="8956013" y="2901158"/>
            <a:ext cx="2418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r>
              <a:rPr lang="es-EC" b="1" dirty="0" smtClean="0"/>
              <a:t>6 Proyectos para cierre 2024</a:t>
            </a:r>
          </a:p>
        </p:txBody>
      </p:sp>
      <p:sp>
        <p:nvSpPr>
          <p:cNvPr id="104" name="CuadroTexto 103"/>
          <p:cNvSpPr txBox="1"/>
          <p:nvPr/>
        </p:nvSpPr>
        <p:spPr>
          <a:xfrm>
            <a:off x="8937215" y="3970585"/>
            <a:ext cx="2458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r>
              <a:rPr lang="es-EC" b="1" dirty="0"/>
              <a:t>3 Proyectos </a:t>
            </a:r>
            <a:r>
              <a:rPr lang="es-EC" b="1" dirty="0" smtClean="0"/>
              <a:t>nuevos</a:t>
            </a:r>
            <a:endParaRPr lang="es-EC" b="1" dirty="0"/>
          </a:p>
        </p:txBody>
      </p:sp>
      <p:sp>
        <p:nvSpPr>
          <p:cNvPr id="34" name="CuadroTexto 89"/>
          <p:cNvSpPr txBox="1"/>
          <p:nvPr/>
        </p:nvSpPr>
        <p:spPr>
          <a:xfrm>
            <a:off x="635174" y="2782198"/>
            <a:ext cx="27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r>
              <a:rPr lang="es-EC" b="1" dirty="0"/>
              <a:t>Proyecto </a:t>
            </a:r>
            <a:r>
              <a:rPr lang="es-EC" b="1" dirty="0" smtClean="0"/>
              <a:t>1:</a:t>
            </a:r>
            <a:endParaRPr lang="es-EC" b="1" dirty="0"/>
          </a:p>
          <a:p>
            <a:r>
              <a:rPr lang="es-EC" dirty="0"/>
              <a:t>Fortalecimiento de la gestión catastral </a:t>
            </a:r>
          </a:p>
        </p:txBody>
      </p:sp>
      <p:cxnSp>
        <p:nvCxnSpPr>
          <p:cNvPr id="5" name="Elbow Connector 4"/>
          <p:cNvCxnSpPr>
            <a:stCxn id="7" idx="3"/>
            <a:endCxn id="62" idx="0"/>
          </p:cNvCxnSpPr>
          <p:nvPr/>
        </p:nvCxnSpPr>
        <p:spPr>
          <a:xfrm>
            <a:off x="8820008" y="439607"/>
            <a:ext cx="1305730" cy="281092"/>
          </a:xfrm>
          <a:prstGeom prst="bentConnector2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uadroTexto 69"/>
          <p:cNvSpPr txBox="1"/>
          <p:nvPr/>
        </p:nvSpPr>
        <p:spPr>
          <a:xfrm>
            <a:off x="4530798" y="2898737"/>
            <a:ext cx="2968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r>
              <a:rPr lang="es-EC" b="1" dirty="0" smtClean="0"/>
              <a:t>3 Proyectos para cierre 2024 </a:t>
            </a:r>
            <a:endParaRPr lang="es-EC" b="1" dirty="0"/>
          </a:p>
        </p:txBody>
      </p:sp>
      <p:sp>
        <p:nvSpPr>
          <p:cNvPr id="74" name="CuadroTexto 73"/>
          <p:cNvSpPr txBox="1"/>
          <p:nvPr/>
        </p:nvSpPr>
        <p:spPr>
          <a:xfrm>
            <a:off x="4716637" y="3972035"/>
            <a:ext cx="2458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r>
              <a:rPr lang="es-EC" b="1" dirty="0"/>
              <a:t>2 Proyectos </a:t>
            </a:r>
            <a:r>
              <a:rPr lang="es-EC" b="1" dirty="0" smtClean="0"/>
              <a:t>nuevos</a:t>
            </a:r>
            <a:endParaRPr lang="es-EC" b="1" dirty="0"/>
          </a:p>
        </p:txBody>
      </p:sp>
      <p:sp>
        <p:nvSpPr>
          <p:cNvPr id="75" name="Rectángulo redondeado 74"/>
          <p:cNvSpPr/>
          <p:nvPr/>
        </p:nvSpPr>
        <p:spPr>
          <a:xfrm>
            <a:off x="5135064" y="4328216"/>
            <a:ext cx="1671143" cy="233803"/>
          </a:xfrm>
          <a:prstGeom prst="roundRect">
            <a:avLst/>
          </a:prstGeom>
          <a:solidFill>
            <a:srgbClr val="00B29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latin typeface="Montserrat Medium" charset="0"/>
                <a:ea typeface="Montserrat Medium" charset="0"/>
                <a:cs typeface="Montserrat Medium" charset="0"/>
              </a:rPr>
              <a:t>$ 5.017.292,72</a:t>
            </a:r>
            <a:endParaRPr lang="es-EC" sz="14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76" name="Rectángulo redondeado 75"/>
          <p:cNvSpPr/>
          <p:nvPr/>
        </p:nvSpPr>
        <p:spPr>
          <a:xfrm>
            <a:off x="5147729" y="3242201"/>
            <a:ext cx="1645814" cy="251256"/>
          </a:xfrm>
          <a:prstGeom prst="roundRect">
            <a:avLst/>
          </a:prstGeom>
          <a:solidFill>
            <a:srgbClr val="00B29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latin typeface="Montserrat Medium" charset="0"/>
                <a:ea typeface="Montserrat Medium" charset="0"/>
                <a:cs typeface="Montserrat Medium" charset="0"/>
              </a:rPr>
              <a:t>$ 1.955.000,00</a:t>
            </a:r>
            <a:endParaRPr lang="es-EC" sz="14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81" name="Rectángulo redondeado 80"/>
          <p:cNvSpPr/>
          <p:nvPr/>
        </p:nvSpPr>
        <p:spPr>
          <a:xfrm>
            <a:off x="6006606" y="1083186"/>
            <a:ext cx="1491362" cy="734509"/>
          </a:xfrm>
          <a:prstGeom prst="roundRect">
            <a:avLst/>
          </a:prstGeom>
          <a:solidFill>
            <a:srgbClr val="00B29C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latin typeface="Montserrat SemiBold" charset="0"/>
                <a:ea typeface="Montserrat SemiBold" charset="0"/>
                <a:cs typeface="Montserrat SemiBold" charset="0"/>
              </a:rPr>
              <a:t>Eje 3: Bienestar, derechos y protección social</a:t>
            </a:r>
            <a:endParaRPr lang="es-EC" sz="1100" b="1" dirty="0">
              <a:latin typeface="Montserrat SemiBold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88" name="Rectángulo redondeado 87"/>
          <p:cNvSpPr/>
          <p:nvPr/>
        </p:nvSpPr>
        <p:spPr>
          <a:xfrm>
            <a:off x="6006605" y="1817695"/>
            <a:ext cx="1485209" cy="334401"/>
          </a:xfrm>
          <a:prstGeom prst="roundRect">
            <a:avLst/>
          </a:prstGeom>
          <a:solidFill>
            <a:srgbClr val="00B29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 smtClean="0">
                <a:latin typeface="Montserrat SemiBold" charset="0"/>
                <a:ea typeface="Montserrat SemiBold" charset="0"/>
                <a:cs typeface="Montserrat SemiBold" charset="0"/>
              </a:rPr>
              <a:t>Vivienda</a:t>
            </a:r>
            <a:endParaRPr lang="es-EC" sz="1100" b="1" dirty="0">
              <a:latin typeface="Montserrat SemiBold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46356" y="4696058"/>
            <a:ext cx="217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TOTAL: $766.190,80</a:t>
            </a:r>
            <a:endParaRPr lang="es-EC" b="1" dirty="0"/>
          </a:p>
        </p:txBody>
      </p:sp>
      <p:sp>
        <p:nvSpPr>
          <p:cNvPr id="36" name="CuadroTexto 35"/>
          <p:cNvSpPr txBox="1"/>
          <p:nvPr/>
        </p:nvSpPr>
        <p:spPr>
          <a:xfrm>
            <a:off x="8945761" y="4728328"/>
            <a:ext cx="2712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TOTAL: $15.000.000,00</a:t>
            </a:r>
            <a:endParaRPr lang="es-EC" b="1" dirty="0"/>
          </a:p>
        </p:txBody>
      </p:sp>
      <p:sp>
        <p:nvSpPr>
          <p:cNvPr id="37" name="Rectángulo redondeado 36"/>
          <p:cNvSpPr/>
          <p:nvPr/>
        </p:nvSpPr>
        <p:spPr>
          <a:xfrm>
            <a:off x="9322711" y="3222626"/>
            <a:ext cx="1645814" cy="251256"/>
          </a:xfrm>
          <a:prstGeom prst="roundRect">
            <a:avLst/>
          </a:prstGeom>
          <a:solidFill>
            <a:srgbClr val="007FB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>
                <a:latin typeface="Montserrat Medium" charset="0"/>
                <a:ea typeface="Montserrat Medium" charset="0"/>
                <a:cs typeface="Montserrat Medium" charset="0"/>
              </a:rPr>
              <a:t>$ 6.508.827,37</a:t>
            </a:r>
          </a:p>
        </p:txBody>
      </p:sp>
      <p:sp>
        <p:nvSpPr>
          <p:cNvPr id="38" name="Rectángulo redondeado 37"/>
          <p:cNvSpPr/>
          <p:nvPr/>
        </p:nvSpPr>
        <p:spPr>
          <a:xfrm>
            <a:off x="9310046" y="4328216"/>
            <a:ext cx="1671143" cy="233803"/>
          </a:xfrm>
          <a:prstGeom prst="roundRect">
            <a:avLst/>
          </a:prstGeom>
          <a:solidFill>
            <a:srgbClr val="007FB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>
                <a:latin typeface="Montserrat Medium" charset="0"/>
                <a:ea typeface="Montserrat Medium" charset="0"/>
                <a:cs typeface="Montserrat Medium" charset="0"/>
              </a:rPr>
              <a:t>$ 8.491.172,63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4828943" y="4715464"/>
            <a:ext cx="2712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TOTAL: $6.972.292,72</a:t>
            </a:r>
            <a:endParaRPr lang="es-EC" b="1" dirty="0"/>
          </a:p>
        </p:txBody>
      </p:sp>
      <p:sp>
        <p:nvSpPr>
          <p:cNvPr id="6" name="Rectángulo redondeado 5"/>
          <p:cNvSpPr/>
          <p:nvPr/>
        </p:nvSpPr>
        <p:spPr>
          <a:xfrm>
            <a:off x="493735" y="5237894"/>
            <a:ext cx="3159681" cy="1449859"/>
          </a:xfrm>
          <a:prstGeom prst="roundRect">
            <a:avLst/>
          </a:prstGeom>
          <a:noFill/>
          <a:ln w="19050">
            <a:solidFill>
              <a:srgbClr val="8BC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0" name="CuadroTexto 39"/>
          <p:cNvSpPr txBox="1"/>
          <p:nvPr/>
        </p:nvSpPr>
        <p:spPr>
          <a:xfrm>
            <a:off x="900131" y="5211862"/>
            <a:ext cx="2182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b="1" dirty="0" smtClean="0">
                <a:solidFill>
                  <a:srgbClr val="8BCA01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GASTO CORRIENTE </a:t>
            </a:r>
            <a:endParaRPr lang="es-EC" sz="1600" b="1" dirty="0">
              <a:solidFill>
                <a:srgbClr val="8BCA01"/>
              </a:solidFill>
              <a:latin typeface="Montserrat SemiBold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821409" y="6305470"/>
            <a:ext cx="233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TOTAL: $6.826.533,13</a:t>
            </a:r>
            <a:endParaRPr lang="es-EC" b="1" dirty="0"/>
          </a:p>
        </p:txBody>
      </p:sp>
      <p:sp>
        <p:nvSpPr>
          <p:cNvPr id="42" name="CuadroTexto 89"/>
          <p:cNvSpPr txBox="1"/>
          <p:nvPr/>
        </p:nvSpPr>
        <p:spPr>
          <a:xfrm>
            <a:off x="462848" y="5605291"/>
            <a:ext cx="1981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l"/>
            <a:r>
              <a:rPr lang="es-EC" dirty="0" smtClean="0"/>
              <a:t>Gastos administrativos:</a:t>
            </a:r>
          </a:p>
          <a:p>
            <a:pPr algn="l"/>
            <a:endParaRPr lang="es-EC" dirty="0" smtClean="0"/>
          </a:p>
          <a:p>
            <a:pPr algn="l"/>
            <a:r>
              <a:rPr lang="es-EC" dirty="0" smtClean="0"/>
              <a:t>Remuneración personal:</a:t>
            </a:r>
            <a:endParaRPr lang="es-EC" dirty="0"/>
          </a:p>
        </p:txBody>
      </p:sp>
      <p:sp>
        <p:nvSpPr>
          <p:cNvPr id="43" name="Rectángulo redondeado 42"/>
          <p:cNvSpPr/>
          <p:nvPr/>
        </p:nvSpPr>
        <p:spPr>
          <a:xfrm>
            <a:off x="2257266" y="5645580"/>
            <a:ext cx="1283376" cy="269911"/>
          </a:xfrm>
          <a:prstGeom prst="roundRect">
            <a:avLst/>
          </a:prstGeom>
          <a:solidFill>
            <a:srgbClr val="8BCA0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>
                <a:latin typeface="Montserrat Medium" charset="0"/>
                <a:ea typeface="Montserrat Medium" charset="0"/>
                <a:cs typeface="Montserrat Medium" charset="0"/>
              </a:rPr>
              <a:t>    $ 95.866,50</a:t>
            </a:r>
            <a:endParaRPr lang="es-EC" sz="12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2257266" y="5963125"/>
            <a:ext cx="1283376" cy="269911"/>
          </a:xfrm>
          <a:prstGeom prst="roundRect">
            <a:avLst/>
          </a:prstGeom>
          <a:solidFill>
            <a:srgbClr val="8BCA0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>
                <a:latin typeface="Montserrat Medium" charset="0"/>
                <a:ea typeface="Montserrat Medium" charset="0"/>
                <a:cs typeface="Montserrat Medium" charset="0"/>
              </a:rPr>
              <a:t>$ 6.730.666,63</a:t>
            </a:r>
            <a:endParaRPr lang="es-EC" sz="12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45" name="Rectángulo redondeado 44"/>
          <p:cNvSpPr/>
          <p:nvPr/>
        </p:nvSpPr>
        <p:spPr>
          <a:xfrm>
            <a:off x="4229935" y="5211862"/>
            <a:ext cx="3619740" cy="1449859"/>
          </a:xfrm>
          <a:prstGeom prst="roundRect">
            <a:avLst/>
          </a:prstGeom>
          <a:noFill/>
          <a:ln w="19050">
            <a:solidFill>
              <a:srgbClr val="00B2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6" name="Rectángulo redondeado 45"/>
          <p:cNvSpPr/>
          <p:nvPr/>
        </p:nvSpPr>
        <p:spPr>
          <a:xfrm>
            <a:off x="8444670" y="5240764"/>
            <a:ext cx="3253837" cy="1449859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7" name="CuadroTexto 46"/>
          <p:cNvSpPr txBox="1"/>
          <p:nvPr/>
        </p:nvSpPr>
        <p:spPr>
          <a:xfrm>
            <a:off x="4828943" y="5211862"/>
            <a:ext cx="2182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b="1" dirty="0" smtClean="0">
                <a:solidFill>
                  <a:srgbClr val="00B29C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GASTO CORRIENTE </a:t>
            </a:r>
            <a:endParaRPr lang="es-EC" sz="1600" b="1" dirty="0">
              <a:solidFill>
                <a:srgbClr val="00B29C"/>
              </a:solidFill>
              <a:latin typeface="Montserrat SemiBold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9034735" y="5237894"/>
            <a:ext cx="2182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b="1" dirty="0">
                <a:solidFill>
                  <a:srgbClr val="007FB2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GASTO</a:t>
            </a:r>
            <a:r>
              <a:rPr lang="es-EC" sz="1600" b="1" dirty="0" smtClean="0">
                <a:solidFill>
                  <a:schemeClr val="accent1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 </a:t>
            </a:r>
            <a:r>
              <a:rPr lang="es-EC" sz="1600" b="1" dirty="0">
                <a:solidFill>
                  <a:srgbClr val="007FB2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CORRIENTE</a:t>
            </a:r>
            <a:r>
              <a:rPr lang="es-EC" sz="1600" b="1" dirty="0" smtClean="0">
                <a:solidFill>
                  <a:schemeClr val="accent1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 </a:t>
            </a:r>
            <a:endParaRPr lang="es-EC" sz="1600" b="1" dirty="0">
              <a:solidFill>
                <a:schemeClr val="accent1"/>
              </a:solidFill>
              <a:latin typeface="Montserrat SemiBold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49" name="CuadroTexto 89"/>
          <p:cNvSpPr txBox="1"/>
          <p:nvPr/>
        </p:nvSpPr>
        <p:spPr>
          <a:xfrm>
            <a:off x="4220908" y="5605291"/>
            <a:ext cx="1981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l"/>
            <a:r>
              <a:rPr lang="es-EC" dirty="0" smtClean="0"/>
              <a:t>Gastos administrativos:</a:t>
            </a:r>
          </a:p>
          <a:p>
            <a:pPr algn="l"/>
            <a:endParaRPr lang="es-EC" dirty="0" smtClean="0"/>
          </a:p>
          <a:p>
            <a:pPr algn="l"/>
            <a:r>
              <a:rPr lang="es-EC" dirty="0" smtClean="0"/>
              <a:t>Remuneración personal:</a:t>
            </a:r>
            <a:endParaRPr lang="es-EC" dirty="0"/>
          </a:p>
        </p:txBody>
      </p:sp>
      <p:sp>
        <p:nvSpPr>
          <p:cNvPr id="50" name="CuadroTexto 89"/>
          <p:cNvSpPr txBox="1"/>
          <p:nvPr/>
        </p:nvSpPr>
        <p:spPr>
          <a:xfrm>
            <a:off x="8444670" y="5602174"/>
            <a:ext cx="1981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l"/>
            <a:r>
              <a:rPr lang="es-EC" dirty="0" smtClean="0"/>
              <a:t>Gastos administrativos</a:t>
            </a:r>
          </a:p>
          <a:p>
            <a:pPr algn="l"/>
            <a:endParaRPr lang="es-EC" dirty="0" smtClean="0"/>
          </a:p>
          <a:p>
            <a:pPr algn="l"/>
            <a:r>
              <a:rPr lang="es-EC" dirty="0" smtClean="0"/>
              <a:t>Remuneración personal</a:t>
            </a:r>
            <a:endParaRPr lang="es-EC" dirty="0"/>
          </a:p>
        </p:txBody>
      </p:sp>
      <p:sp>
        <p:nvSpPr>
          <p:cNvPr id="51" name="Rectángulo redondeado 50"/>
          <p:cNvSpPr/>
          <p:nvPr/>
        </p:nvSpPr>
        <p:spPr>
          <a:xfrm>
            <a:off x="6317888" y="5647020"/>
            <a:ext cx="1283376" cy="269911"/>
          </a:xfrm>
          <a:prstGeom prst="roundRect">
            <a:avLst/>
          </a:prstGeom>
          <a:solidFill>
            <a:srgbClr val="00B29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>
                <a:latin typeface="Montserrat Medium" charset="0"/>
                <a:ea typeface="Montserrat Medium" charset="0"/>
                <a:cs typeface="Montserrat Medium" charset="0"/>
              </a:rPr>
              <a:t>   $ 180.000,00</a:t>
            </a:r>
            <a:endParaRPr lang="es-EC" sz="12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6317888" y="5964565"/>
            <a:ext cx="1283376" cy="269911"/>
          </a:xfrm>
          <a:prstGeom prst="roundRect">
            <a:avLst/>
          </a:prstGeom>
          <a:solidFill>
            <a:srgbClr val="00B29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>
                <a:latin typeface="Montserrat Medium" charset="0"/>
                <a:ea typeface="Montserrat Medium" charset="0"/>
                <a:cs typeface="Montserrat Medium" charset="0"/>
              </a:rPr>
              <a:t>$ 2.390.609,28</a:t>
            </a:r>
            <a:endParaRPr lang="es-EC" sz="12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10375215" y="5635287"/>
            <a:ext cx="1283376" cy="269911"/>
          </a:xfrm>
          <a:prstGeom prst="roundRect">
            <a:avLst/>
          </a:prstGeom>
          <a:solidFill>
            <a:srgbClr val="007FB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>
                <a:latin typeface="Montserrat Medium" charset="0"/>
                <a:ea typeface="Montserrat Medium" charset="0"/>
                <a:cs typeface="Montserrat Medium" charset="0"/>
              </a:rPr>
              <a:t>$ 1.700.000,00</a:t>
            </a:r>
            <a:endParaRPr lang="es-EC" sz="12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57" name="Rectángulo redondeado 56"/>
          <p:cNvSpPr/>
          <p:nvPr/>
        </p:nvSpPr>
        <p:spPr>
          <a:xfrm>
            <a:off x="10375215" y="5952832"/>
            <a:ext cx="1283376" cy="269911"/>
          </a:xfrm>
          <a:prstGeom prst="roundRect">
            <a:avLst/>
          </a:prstGeom>
          <a:solidFill>
            <a:srgbClr val="007FB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>
                <a:latin typeface="Montserrat Medium" charset="0"/>
                <a:ea typeface="Montserrat Medium" charset="0"/>
                <a:cs typeface="Montserrat Medium" charset="0"/>
              </a:rPr>
              <a:t>$ 2.706.982,12</a:t>
            </a:r>
            <a:endParaRPr lang="es-EC" sz="12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58" name="CuadroTexto 57"/>
          <p:cNvSpPr txBox="1"/>
          <p:nvPr/>
        </p:nvSpPr>
        <p:spPr>
          <a:xfrm>
            <a:off x="4844578" y="6324966"/>
            <a:ext cx="233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TOTAL: $2.570.609,28</a:t>
            </a:r>
            <a:endParaRPr lang="es-EC" b="1" dirty="0"/>
          </a:p>
        </p:txBody>
      </p:sp>
      <p:sp>
        <p:nvSpPr>
          <p:cNvPr id="59" name="CuadroTexto 58"/>
          <p:cNvSpPr txBox="1"/>
          <p:nvPr/>
        </p:nvSpPr>
        <p:spPr>
          <a:xfrm>
            <a:off x="8956013" y="6367632"/>
            <a:ext cx="233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TOTAL: $4.406.982,12</a:t>
            </a:r>
            <a:endParaRPr lang="es-EC" b="1" dirty="0"/>
          </a:p>
        </p:txBody>
      </p:sp>
      <p:sp>
        <p:nvSpPr>
          <p:cNvPr id="60" name="CuadroTexto 59"/>
          <p:cNvSpPr txBox="1"/>
          <p:nvPr/>
        </p:nvSpPr>
        <p:spPr>
          <a:xfrm>
            <a:off x="1157166" y="755710"/>
            <a:ext cx="191480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00" b="1" dirty="0" smtClean="0"/>
              <a:t> $7.592.723,93</a:t>
            </a:r>
            <a:endParaRPr lang="es-EC" sz="1900" b="1" dirty="0"/>
          </a:p>
        </p:txBody>
      </p:sp>
      <p:sp>
        <p:nvSpPr>
          <p:cNvPr id="61" name="CuadroTexto 60"/>
          <p:cNvSpPr txBox="1"/>
          <p:nvPr/>
        </p:nvSpPr>
        <p:spPr>
          <a:xfrm>
            <a:off x="5096149" y="736416"/>
            <a:ext cx="191480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00" b="1" dirty="0" smtClean="0"/>
              <a:t> $9.542.902,00</a:t>
            </a:r>
            <a:endParaRPr lang="es-EC" sz="1900" b="1" dirty="0"/>
          </a:p>
        </p:txBody>
      </p:sp>
      <p:sp>
        <p:nvSpPr>
          <p:cNvPr id="62" name="CuadroTexto 61"/>
          <p:cNvSpPr txBox="1"/>
          <p:nvPr/>
        </p:nvSpPr>
        <p:spPr>
          <a:xfrm>
            <a:off x="9168336" y="720699"/>
            <a:ext cx="191480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00" b="1" dirty="0" smtClean="0"/>
              <a:t> $19.406.982,12</a:t>
            </a:r>
            <a:endParaRPr lang="es-EC" sz="1900" b="1" dirty="0"/>
          </a:p>
        </p:txBody>
      </p:sp>
      <p:cxnSp>
        <p:nvCxnSpPr>
          <p:cNvPr id="63" name="Elbow Connector 4"/>
          <p:cNvCxnSpPr/>
          <p:nvPr/>
        </p:nvCxnSpPr>
        <p:spPr>
          <a:xfrm rot="10800000" flipV="1">
            <a:off x="1991135" y="385141"/>
            <a:ext cx="1423463" cy="357618"/>
          </a:xfrm>
          <a:prstGeom prst="bentConnector3">
            <a:avLst>
              <a:gd name="adj1" fmla="val 100186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redondeado 7"/>
          <p:cNvSpPr/>
          <p:nvPr/>
        </p:nvSpPr>
        <p:spPr>
          <a:xfrm>
            <a:off x="3438692" y="301715"/>
            <a:ext cx="3785938" cy="705852"/>
          </a:xfrm>
          <a:prstGeom prst="roundRect">
            <a:avLst/>
          </a:prstGeom>
          <a:solidFill>
            <a:srgbClr val="8BCA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latin typeface="Montserrat Medium" charset="0"/>
                <a:ea typeface="Montserrat Medium" charset="0"/>
                <a:cs typeface="Montserrat Medium" charset="0"/>
              </a:rPr>
              <a:t>FORTALECIMIENTO DE LA GESTIÓN </a:t>
            </a:r>
            <a:r>
              <a:rPr lang="es-MX" sz="1400" dirty="0" smtClean="0">
                <a:latin typeface="Montserrat Medium" charset="0"/>
                <a:ea typeface="Montserrat Medium" charset="0"/>
                <a:cs typeface="Montserrat Medium" charset="0"/>
              </a:rPr>
              <a:t>CATASTRAL </a:t>
            </a:r>
            <a:endParaRPr lang="es-EC" sz="14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3435039" y="1118438"/>
            <a:ext cx="2038735" cy="373849"/>
          </a:xfrm>
          <a:prstGeom prst="roundRect">
            <a:avLst/>
          </a:prstGeom>
          <a:noFill/>
          <a:ln w="19050">
            <a:solidFill>
              <a:srgbClr val="8BCA0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rgbClr val="8BCA01"/>
                </a:solidFill>
                <a:latin typeface="Montserrat Medium" charset="0"/>
                <a:ea typeface="Montserrat Medium" charset="0"/>
                <a:cs typeface="Montserrat Medium" charset="0"/>
              </a:rPr>
              <a:t>Principales actividades</a:t>
            </a:r>
            <a:endParaRPr lang="es-EC" sz="1200" dirty="0">
              <a:solidFill>
                <a:srgbClr val="8BCA01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8222583" y="299758"/>
            <a:ext cx="3785938" cy="705852"/>
          </a:xfrm>
          <a:prstGeom prst="roundRect">
            <a:avLst/>
          </a:prstGeom>
          <a:solidFill>
            <a:srgbClr val="8BCA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Montserrat Medium" charset="0"/>
                <a:ea typeface="Montserrat Medium" charset="0"/>
                <a:cs typeface="Montserrat Medium" charset="0"/>
              </a:rPr>
              <a:t>PLANIFICACIÓN  Y REGULACIÓN </a:t>
            </a:r>
            <a:r>
              <a:rPr lang="es-MX" sz="1400" dirty="0">
                <a:latin typeface="Montserrat Medium" charset="0"/>
                <a:ea typeface="Montserrat Medium" charset="0"/>
                <a:cs typeface="Montserrat Medium" charset="0"/>
              </a:rPr>
              <a:t>DEL USO Y GESTIÓN DEL SUELO</a:t>
            </a:r>
            <a:endParaRPr lang="es-EC" sz="14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884197" y="1668819"/>
            <a:ext cx="1815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4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C" sz="1200" dirty="0"/>
              <a:t>Contratación de servicios profesionales para la actualización de predios, de polígonos de lotes y de accidentes geográficos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8774976" y="1694180"/>
            <a:ext cx="1579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C" dirty="0"/>
              <a:t>Arrendamiento y mantenimiento de </a:t>
            </a:r>
            <a:r>
              <a:rPr lang="es-EC" dirty="0" smtClean="0"/>
              <a:t>licencias sistemas de geoinformación</a:t>
            </a:r>
            <a:endParaRPr lang="es-EC" dirty="0"/>
          </a:p>
        </p:txBody>
      </p:sp>
      <p:sp>
        <p:nvSpPr>
          <p:cNvPr id="29" name="CuadroTexto 28"/>
          <p:cNvSpPr txBox="1"/>
          <p:nvPr/>
        </p:nvSpPr>
        <p:spPr>
          <a:xfrm>
            <a:off x="8774976" y="2791696"/>
            <a:ext cx="1586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C" dirty="0"/>
              <a:t>Adquisición equipos informáticos para procesamiento de información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8774976" y="3822949"/>
            <a:ext cx="1586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r>
              <a:rPr lang="es-EC" dirty="0"/>
              <a:t>Comunicación y publicación de procesos de políticas, planeamiento y gestión del suelo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8774975" y="5222450"/>
            <a:ext cx="1740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r>
              <a:rPr lang="es-EC" dirty="0"/>
              <a:t>Consultoría para elaboración </a:t>
            </a:r>
            <a:r>
              <a:rPr lang="es-EC" dirty="0" smtClean="0"/>
              <a:t>“Estudios </a:t>
            </a:r>
            <a:r>
              <a:rPr lang="es-EC" dirty="0"/>
              <a:t>de Movilidad Plan Parcial Calderón</a:t>
            </a:r>
            <a:r>
              <a:rPr lang="es-EC" dirty="0" smtClean="0"/>
              <a:t>”</a:t>
            </a:r>
            <a:endParaRPr lang="es-EC" dirty="0"/>
          </a:p>
        </p:txBody>
      </p:sp>
      <p:sp>
        <p:nvSpPr>
          <p:cNvPr id="45" name="Pentagon 44"/>
          <p:cNvSpPr/>
          <p:nvPr/>
        </p:nvSpPr>
        <p:spPr>
          <a:xfrm rot="10800000">
            <a:off x="5935779" y="2010145"/>
            <a:ext cx="1288850" cy="298175"/>
          </a:xfrm>
          <a:prstGeom prst="homePlate">
            <a:avLst/>
          </a:prstGeom>
          <a:solidFill>
            <a:srgbClr val="8BCA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adroTexto 19"/>
          <p:cNvSpPr txBox="1"/>
          <p:nvPr/>
        </p:nvSpPr>
        <p:spPr>
          <a:xfrm>
            <a:off x="6077881" y="1994683"/>
            <a:ext cx="1498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600">
                <a:solidFill>
                  <a:schemeClr val="bg1"/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r>
              <a:rPr lang="es-EC" sz="1400" dirty="0"/>
              <a:t>$365.600,00  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3558219" y="2930792"/>
            <a:ext cx="3785938" cy="0"/>
          </a:xfrm>
          <a:prstGeom prst="line">
            <a:avLst/>
          </a:prstGeom>
          <a:ln w="12700">
            <a:solidFill>
              <a:srgbClr val="8BCA0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ángulo redondeado 8"/>
          <p:cNvSpPr/>
          <p:nvPr/>
        </p:nvSpPr>
        <p:spPr>
          <a:xfrm>
            <a:off x="8222582" y="1116481"/>
            <a:ext cx="2037837" cy="373849"/>
          </a:xfrm>
          <a:prstGeom prst="roundRect">
            <a:avLst/>
          </a:prstGeom>
          <a:noFill/>
          <a:ln w="19050">
            <a:solidFill>
              <a:srgbClr val="8BCA0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rgbClr val="8BCA01"/>
                </a:solidFill>
                <a:latin typeface="Montserrat Medium" charset="0"/>
                <a:ea typeface="Montserrat Medium" charset="0"/>
                <a:cs typeface="Montserrat Medium" charset="0"/>
              </a:rPr>
              <a:t>Principales actividades</a:t>
            </a:r>
            <a:endParaRPr lang="es-EC" sz="1200" dirty="0">
              <a:solidFill>
                <a:srgbClr val="8BCA01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58" name="Pentagon 57"/>
          <p:cNvSpPr/>
          <p:nvPr/>
        </p:nvSpPr>
        <p:spPr>
          <a:xfrm rot="10800000">
            <a:off x="10706985" y="1983954"/>
            <a:ext cx="1341638" cy="298175"/>
          </a:xfrm>
          <a:prstGeom prst="homePlate">
            <a:avLst/>
          </a:prstGeom>
          <a:solidFill>
            <a:srgbClr val="8BCA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CuadroTexto 18"/>
          <p:cNvSpPr txBox="1"/>
          <p:nvPr/>
        </p:nvSpPr>
        <p:spPr>
          <a:xfrm>
            <a:off x="10854981" y="1972292"/>
            <a:ext cx="1498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600">
                <a:solidFill>
                  <a:schemeClr val="bg1"/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r>
              <a:rPr lang="es-EC" sz="1400"/>
              <a:t>$ </a:t>
            </a:r>
            <a:r>
              <a:rPr lang="es-EC" sz="1400" smtClean="0"/>
              <a:t>101.900,00 </a:t>
            </a:r>
            <a:endParaRPr lang="es-EC" sz="1400" dirty="0"/>
          </a:p>
        </p:txBody>
      </p:sp>
      <p:sp>
        <p:nvSpPr>
          <p:cNvPr id="60" name="Pentagon 59"/>
          <p:cNvSpPr/>
          <p:nvPr/>
        </p:nvSpPr>
        <p:spPr>
          <a:xfrm rot="10800000">
            <a:off x="10706984" y="3111193"/>
            <a:ext cx="1341639" cy="298175"/>
          </a:xfrm>
          <a:prstGeom prst="homePlate">
            <a:avLst/>
          </a:prstGeom>
          <a:solidFill>
            <a:srgbClr val="8BCA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uadroTexto 18"/>
          <p:cNvSpPr txBox="1"/>
          <p:nvPr/>
        </p:nvSpPr>
        <p:spPr>
          <a:xfrm>
            <a:off x="10854981" y="3099531"/>
            <a:ext cx="1498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600">
                <a:solidFill>
                  <a:schemeClr val="bg1"/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r>
              <a:rPr lang="es-EC" sz="1400" dirty="0"/>
              <a:t>$ </a:t>
            </a:r>
            <a:r>
              <a:rPr lang="es-EC" sz="1400" dirty="0" smtClean="0"/>
              <a:t>121.630,00 </a:t>
            </a:r>
            <a:endParaRPr lang="es-EC" sz="1400" dirty="0"/>
          </a:p>
        </p:txBody>
      </p:sp>
      <p:sp>
        <p:nvSpPr>
          <p:cNvPr id="62" name="Pentagon 61"/>
          <p:cNvSpPr/>
          <p:nvPr/>
        </p:nvSpPr>
        <p:spPr>
          <a:xfrm rot="10800000">
            <a:off x="10706982" y="4293406"/>
            <a:ext cx="1341640" cy="298175"/>
          </a:xfrm>
          <a:prstGeom prst="homePlate">
            <a:avLst/>
          </a:prstGeom>
          <a:solidFill>
            <a:srgbClr val="8BCA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uadroTexto 18"/>
          <p:cNvSpPr txBox="1"/>
          <p:nvPr/>
        </p:nvSpPr>
        <p:spPr>
          <a:xfrm>
            <a:off x="10854980" y="4281744"/>
            <a:ext cx="1498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600">
                <a:solidFill>
                  <a:schemeClr val="bg1"/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r>
              <a:rPr lang="es-EC" sz="1400" dirty="0"/>
              <a:t>$ </a:t>
            </a:r>
            <a:r>
              <a:rPr lang="es-EC" sz="1400" dirty="0" smtClean="0"/>
              <a:t>96.430,80 </a:t>
            </a:r>
            <a:endParaRPr lang="es-EC" sz="1400" dirty="0"/>
          </a:p>
        </p:txBody>
      </p:sp>
      <p:sp>
        <p:nvSpPr>
          <p:cNvPr id="65" name="Pentagon 64"/>
          <p:cNvSpPr/>
          <p:nvPr/>
        </p:nvSpPr>
        <p:spPr>
          <a:xfrm rot="10800000">
            <a:off x="10706982" y="5422705"/>
            <a:ext cx="1341641" cy="298175"/>
          </a:xfrm>
          <a:prstGeom prst="homePlate">
            <a:avLst/>
          </a:prstGeom>
          <a:solidFill>
            <a:srgbClr val="8BCA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uadroTexto 18"/>
          <p:cNvSpPr txBox="1"/>
          <p:nvPr/>
        </p:nvSpPr>
        <p:spPr>
          <a:xfrm>
            <a:off x="10972499" y="5411043"/>
            <a:ext cx="1498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600">
                <a:solidFill>
                  <a:schemeClr val="bg1"/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r>
              <a:rPr lang="es-EC" sz="1400" dirty="0"/>
              <a:t>$ </a:t>
            </a:r>
            <a:r>
              <a:rPr lang="es-EC" sz="1400" dirty="0" smtClean="0"/>
              <a:t>55.000,00 </a:t>
            </a:r>
            <a:endParaRPr lang="es-EC" sz="1400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8256061" y="2734235"/>
            <a:ext cx="3785938" cy="0"/>
          </a:xfrm>
          <a:prstGeom prst="line">
            <a:avLst/>
          </a:prstGeom>
          <a:ln w="12700">
            <a:solidFill>
              <a:srgbClr val="8BCA0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8256061" y="3817704"/>
            <a:ext cx="3785938" cy="0"/>
          </a:xfrm>
          <a:prstGeom prst="line">
            <a:avLst/>
          </a:prstGeom>
          <a:ln w="12700">
            <a:solidFill>
              <a:srgbClr val="8BCA0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256061" y="5106938"/>
            <a:ext cx="3785938" cy="0"/>
          </a:xfrm>
          <a:prstGeom prst="line">
            <a:avLst/>
          </a:prstGeom>
          <a:ln w="12700">
            <a:solidFill>
              <a:srgbClr val="8BCA0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>
            <a:off x="3149413" y="5748806"/>
            <a:ext cx="5007197" cy="884912"/>
            <a:chOff x="5120864" y="5543526"/>
            <a:chExt cx="4905133" cy="624060"/>
          </a:xfrm>
        </p:grpSpPr>
        <p:sp>
          <p:nvSpPr>
            <p:cNvPr id="34" name="Rectángulo redondeado 33"/>
            <p:cNvSpPr/>
            <p:nvPr/>
          </p:nvSpPr>
          <p:spPr>
            <a:xfrm>
              <a:off x="5206809" y="5617636"/>
              <a:ext cx="4819188" cy="549950"/>
            </a:xfrm>
            <a:prstGeom prst="roundRect">
              <a:avLst/>
            </a:prstGeom>
            <a:noFill/>
            <a:ln>
              <a:solidFill>
                <a:srgbClr val="02C1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 smtClean="0">
                  <a:solidFill>
                    <a:srgbClr val="02C1F5"/>
                  </a:solidFill>
                  <a:latin typeface="Montserrat Medium"/>
                  <a:ea typeface="Montserrat Medium" charset="0"/>
                  <a:cs typeface="Montserrat Medium" charset="0"/>
                </a:rPr>
                <a:t>Servicios profesionales (inicio en marzo) =  </a:t>
              </a:r>
              <a:r>
                <a:rPr lang="es-MX" sz="1200" dirty="0" smtClean="0">
                  <a:solidFill>
                    <a:srgbClr val="02C1F5"/>
                  </a:solidFill>
                  <a:latin typeface="Montserrat Medium"/>
                  <a:ea typeface="Montserrat Medium" charset="0"/>
                  <a:cs typeface="Montserrat Medium" charset="0"/>
                </a:rPr>
                <a:t>$  365.600,00 (48%)</a:t>
              </a:r>
            </a:p>
            <a:p>
              <a:pPr algn="ctr"/>
              <a:r>
                <a:rPr lang="es-EC" sz="1100" dirty="0" smtClean="0">
                  <a:solidFill>
                    <a:srgbClr val="02C1F5"/>
                  </a:solidFill>
                  <a:latin typeface="Montserrat Medium"/>
                  <a:ea typeface="Montserrat Medium" charset="0"/>
                  <a:cs typeface="Montserrat Medium" charset="0"/>
                </a:rPr>
                <a:t>* Recomendación de contraloría para actualizar base de datos impuesto predial </a:t>
              </a:r>
              <a:endParaRPr lang="es-EC" sz="1100" dirty="0">
                <a:solidFill>
                  <a:srgbClr val="02C1F5"/>
                </a:solidFill>
                <a:latin typeface="Montserrat Medium"/>
                <a:ea typeface="Montserrat Medium" charset="0"/>
                <a:cs typeface="Montserrat Medium" charset="0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5120864" y="5543526"/>
              <a:ext cx="253781" cy="232458"/>
            </a:xfrm>
            <a:prstGeom prst="ellipse">
              <a:avLst/>
            </a:prstGeom>
            <a:solidFill>
              <a:srgbClr val="02C1F5"/>
            </a:solidFill>
            <a:ln w="28575">
              <a:solidFill>
                <a:srgbClr val="02C1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 smtClean="0">
                  <a:solidFill>
                    <a:schemeClr val="bg1"/>
                  </a:solidFill>
                  <a:latin typeface="Montserrat" charset="0"/>
                  <a:ea typeface="Montserrat" charset="0"/>
                  <a:cs typeface="Montserrat" charset="0"/>
                </a:rPr>
                <a:t>i</a:t>
              </a:r>
              <a:endParaRPr lang="en-US" sz="1600" b="1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endParaRP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3143605" y="5176838"/>
            <a:ext cx="5040672" cy="468410"/>
            <a:chOff x="9167443" y="5587426"/>
            <a:chExt cx="3724714" cy="444472"/>
          </a:xfrm>
        </p:grpSpPr>
        <p:sp>
          <p:nvSpPr>
            <p:cNvPr id="35" name="Rectángulo redondeado 34"/>
            <p:cNvSpPr/>
            <p:nvPr/>
          </p:nvSpPr>
          <p:spPr>
            <a:xfrm>
              <a:off x="9228152" y="5617636"/>
              <a:ext cx="3664005" cy="414262"/>
            </a:xfrm>
            <a:prstGeom prst="roundRect">
              <a:avLst/>
            </a:prstGeom>
            <a:noFill/>
            <a:ln>
              <a:solidFill>
                <a:srgbClr val="02C1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 smtClean="0">
                  <a:solidFill>
                    <a:srgbClr val="02C1F5"/>
                  </a:solidFill>
                  <a:latin typeface="Montserrat Medium"/>
                  <a:ea typeface="Montserrat Medium" charset="0"/>
                  <a:cs typeface="Montserrat Medium" charset="0"/>
                </a:rPr>
                <a:t>Componentes </a:t>
              </a:r>
              <a:r>
                <a:rPr lang="es-MX" sz="1200" b="1" dirty="0">
                  <a:solidFill>
                    <a:srgbClr val="02C1F5"/>
                  </a:solidFill>
                  <a:latin typeface="Montserrat Medium"/>
                  <a:ea typeface="Montserrat Medium" charset="0"/>
                  <a:cs typeface="Montserrat Medium" charset="0"/>
                </a:rPr>
                <a:t>tecnológicos =  </a:t>
              </a:r>
              <a:r>
                <a:rPr lang="es-MX" sz="1200" dirty="0" smtClean="0">
                  <a:solidFill>
                    <a:srgbClr val="02C1F5"/>
                  </a:solidFill>
                  <a:latin typeface="Montserrat Medium"/>
                  <a:ea typeface="Montserrat Medium" charset="0"/>
                  <a:cs typeface="Montserrat Medium" charset="0"/>
                </a:rPr>
                <a:t>$  239.530,00 </a:t>
              </a:r>
              <a:r>
                <a:rPr lang="es-MX" sz="1200" dirty="0">
                  <a:solidFill>
                    <a:srgbClr val="02C1F5"/>
                  </a:solidFill>
                  <a:latin typeface="Montserrat Medium"/>
                  <a:ea typeface="Montserrat Medium" charset="0"/>
                  <a:cs typeface="Montserrat Medium" charset="0"/>
                </a:rPr>
                <a:t>(</a:t>
              </a:r>
              <a:r>
                <a:rPr lang="es-MX" sz="1200" dirty="0" smtClean="0">
                  <a:solidFill>
                    <a:srgbClr val="02C1F5"/>
                  </a:solidFill>
                  <a:latin typeface="Montserrat Medium"/>
                  <a:ea typeface="Montserrat Medium" charset="0"/>
                  <a:cs typeface="Montserrat Medium" charset="0"/>
                </a:rPr>
                <a:t>31%)</a:t>
              </a:r>
              <a:endParaRPr lang="es-EC" sz="1200" dirty="0">
                <a:solidFill>
                  <a:srgbClr val="02C1F5"/>
                </a:solidFill>
                <a:latin typeface="Montserrat Medium"/>
                <a:ea typeface="Montserrat Medium" charset="0"/>
                <a:cs typeface="Montserrat Medium" charset="0"/>
              </a:endParaRPr>
            </a:p>
          </p:txBody>
        </p:sp>
        <p:sp>
          <p:nvSpPr>
            <p:cNvPr id="80" name="Triangle 79"/>
            <p:cNvSpPr/>
            <p:nvPr/>
          </p:nvSpPr>
          <p:spPr>
            <a:xfrm>
              <a:off x="9167443" y="5587426"/>
              <a:ext cx="159365" cy="167292"/>
            </a:xfrm>
            <a:prstGeom prst="triangle">
              <a:avLst/>
            </a:prstGeom>
            <a:solidFill>
              <a:srgbClr val="02C1F5"/>
            </a:solidFill>
            <a:ln w="28575">
              <a:solidFill>
                <a:srgbClr val="02C1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>
                  <a:solidFill>
                    <a:schemeClr val="bg1"/>
                  </a:solidFill>
                  <a:latin typeface="Montserrat" charset="0"/>
                  <a:ea typeface="Montserrat" charset="0"/>
                  <a:cs typeface="Montserrat" charset="0"/>
                </a:rPr>
                <a:t>i</a:t>
              </a:r>
              <a:endParaRPr lang="en-US" sz="1600" b="1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endParaRPr>
            </a:p>
          </p:txBody>
        </p:sp>
      </p:grpSp>
      <p:sp>
        <p:nvSpPr>
          <p:cNvPr id="57" name="Rectángulo redondeado 56"/>
          <p:cNvSpPr/>
          <p:nvPr/>
        </p:nvSpPr>
        <p:spPr>
          <a:xfrm>
            <a:off x="165789" y="2530518"/>
            <a:ext cx="2753316" cy="1024070"/>
          </a:xfrm>
          <a:prstGeom prst="roundRect">
            <a:avLst/>
          </a:prstGeom>
          <a:solidFill>
            <a:srgbClr val="02C1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b="1" dirty="0" smtClean="0">
                <a:latin typeface="Montserrat SemiBold"/>
                <a:ea typeface="Montserrat Medium" charset="0"/>
                <a:cs typeface="Montserrat Medium" charset="0"/>
              </a:rPr>
              <a:t>STHV- INVERSIÓN</a:t>
            </a:r>
          </a:p>
          <a:p>
            <a:pPr algn="ctr"/>
            <a:r>
              <a:rPr lang="es-EC" sz="2000" b="1" dirty="0" smtClean="0">
                <a:latin typeface="Montserrat SemiBold"/>
                <a:ea typeface="Montserrat Medium" charset="0"/>
                <a:cs typeface="Montserrat Medium" charset="0"/>
              </a:rPr>
              <a:t>$ </a:t>
            </a:r>
            <a:r>
              <a:rPr lang="es-ES" sz="2000" b="1" dirty="0">
                <a:latin typeface="Montserrat SemiBold"/>
                <a:ea typeface="Montserrat Medium" charset="0"/>
                <a:cs typeface="Montserrat Medium" charset="0"/>
              </a:rPr>
              <a:t>766.190,80</a:t>
            </a:r>
            <a:r>
              <a:rPr lang="es-EC" sz="2000" b="1" dirty="0">
                <a:latin typeface="Montserrat SemiBold"/>
                <a:ea typeface="Montserrat Medium" charset="0"/>
                <a:cs typeface="Montserrat Medium" charset="0"/>
              </a:rPr>
              <a:t> </a:t>
            </a:r>
          </a:p>
        </p:txBody>
      </p:sp>
      <p:sp>
        <p:nvSpPr>
          <p:cNvPr id="64" name="Triangle 79"/>
          <p:cNvSpPr/>
          <p:nvPr/>
        </p:nvSpPr>
        <p:spPr>
          <a:xfrm>
            <a:off x="8317439" y="1691737"/>
            <a:ext cx="221443" cy="232458"/>
          </a:xfrm>
          <a:prstGeom prst="triangle">
            <a:avLst/>
          </a:prstGeom>
          <a:solidFill>
            <a:srgbClr val="02C1F5"/>
          </a:solidFill>
          <a:ln w="28575">
            <a:solidFill>
              <a:srgbClr val="02C1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</a:t>
            </a:r>
            <a:endParaRPr lang="en-US" sz="1600" b="1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70" name="Triangle 79"/>
          <p:cNvSpPr/>
          <p:nvPr/>
        </p:nvSpPr>
        <p:spPr>
          <a:xfrm>
            <a:off x="8317439" y="2865345"/>
            <a:ext cx="221443" cy="232458"/>
          </a:xfrm>
          <a:prstGeom prst="triangle">
            <a:avLst/>
          </a:prstGeom>
          <a:solidFill>
            <a:srgbClr val="02C1F5"/>
          </a:solidFill>
          <a:ln w="28575">
            <a:solidFill>
              <a:srgbClr val="02C1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</a:t>
            </a:r>
            <a:endParaRPr lang="en-US" sz="1600" b="1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3484443" y="3042553"/>
            <a:ext cx="4190018" cy="646331"/>
            <a:chOff x="2295723" y="4248088"/>
            <a:chExt cx="4190018" cy="646331"/>
          </a:xfrm>
        </p:grpSpPr>
        <p:sp>
          <p:nvSpPr>
            <p:cNvPr id="24" name="CuadroTexto 23"/>
            <p:cNvSpPr txBox="1"/>
            <p:nvPr/>
          </p:nvSpPr>
          <p:spPr>
            <a:xfrm>
              <a:off x="2695477" y="4248088"/>
              <a:ext cx="17462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EC"/>
              </a:defPPr>
              <a:lvl1pPr algn="ctr">
                <a:defRPr sz="1400">
                  <a:latin typeface="Montserrat Medium" charset="0"/>
                  <a:ea typeface="Montserrat Medium" charset="0"/>
                  <a:cs typeface="Montserrat Medium" charset="0"/>
                </a:defRPr>
              </a:lvl1pPr>
            </a:lstStyle>
            <a:p>
              <a:pPr algn="l"/>
              <a:r>
                <a:rPr lang="es-EC" sz="1200" dirty="0"/>
                <a:t>Adquisición de 3 controladores y 3 clinómetros</a:t>
              </a:r>
            </a:p>
          </p:txBody>
        </p:sp>
        <p:sp>
          <p:nvSpPr>
            <p:cNvPr id="50" name="Pentagon 49"/>
            <p:cNvSpPr/>
            <p:nvPr/>
          </p:nvSpPr>
          <p:spPr>
            <a:xfrm rot="10800000">
              <a:off x="4747057" y="4405742"/>
              <a:ext cx="1288852" cy="298175"/>
            </a:xfrm>
            <a:prstGeom prst="homePlate">
              <a:avLst/>
            </a:prstGeom>
            <a:solidFill>
              <a:srgbClr val="8BCA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adroTexto 19"/>
            <p:cNvSpPr txBox="1"/>
            <p:nvPr/>
          </p:nvSpPr>
          <p:spPr>
            <a:xfrm>
              <a:off x="4986807" y="4390280"/>
              <a:ext cx="14989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EC"/>
              </a:defPPr>
              <a:lvl1pPr>
                <a:defRPr sz="1600">
                  <a:solidFill>
                    <a:schemeClr val="bg1"/>
                  </a:solidFill>
                  <a:latin typeface="Montserrat Medium" charset="0"/>
                  <a:ea typeface="Montserrat Medium" charset="0"/>
                  <a:cs typeface="Montserrat Medium" charset="0"/>
                </a:defRPr>
              </a:lvl1pPr>
            </a:lstStyle>
            <a:p>
              <a:r>
                <a:rPr lang="es-EC" sz="1400" dirty="0" smtClean="0"/>
                <a:t>$16.000,00  </a:t>
              </a:r>
              <a:endParaRPr lang="es-EC" sz="1400" dirty="0"/>
            </a:p>
          </p:txBody>
        </p:sp>
        <p:sp>
          <p:nvSpPr>
            <p:cNvPr id="71" name="Triangle 79"/>
            <p:cNvSpPr/>
            <p:nvPr/>
          </p:nvSpPr>
          <p:spPr>
            <a:xfrm>
              <a:off x="2295723" y="4248088"/>
              <a:ext cx="221443" cy="232458"/>
            </a:xfrm>
            <a:prstGeom prst="triangle">
              <a:avLst/>
            </a:prstGeom>
            <a:solidFill>
              <a:srgbClr val="02C1F5"/>
            </a:solidFill>
            <a:ln w="28575">
              <a:solidFill>
                <a:srgbClr val="02C1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>
                  <a:solidFill>
                    <a:schemeClr val="bg1"/>
                  </a:solidFill>
                  <a:latin typeface="Montserrat" charset="0"/>
                  <a:ea typeface="Montserrat" charset="0"/>
                  <a:cs typeface="Montserrat" charset="0"/>
                </a:rPr>
                <a:t>i</a:t>
              </a:r>
              <a:endParaRPr lang="en-US" sz="1600" b="1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endParaRPr>
            </a:p>
          </p:txBody>
        </p:sp>
      </p:grpSp>
      <p:sp>
        <p:nvSpPr>
          <p:cNvPr id="82" name="Oval 74"/>
          <p:cNvSpPr/>
          <p:nvPr/>
        </p:nvSpPr>
        <p:spPr>
          <a:xfrm>
            <a:off x="3463065" y="1696137"/>
            <a:ext cx="253781" cy="232458"/>
          </a:xfrm>
          <a:prstGeom prst="ellipse">
            <a:avLst/>
          </a:prstGeom>
          <a:solidFill>
            <a:srgbClr val="02C1F5"/>
          </a:solidFill>
          <a:ln w="28575">
            <a:solidFill>
              <a:srgbClr val="02C1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i</a:t>
            </a:r>
            <a:endParaRPr lang="en-US" sz="1600" b="1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94" name="Rectángulo redondeado 93"/>
          <p:cNvSpPr/>
          <p:nvPr/>
        </p:nvSpPr>
        <p:spPr>
          <a:xfrm>
            <a:off x="5595539" y="1118439"/>
            <a:ext cx="1629092" cy="373848"/>
          </a:xfrm>
          <a:prstGeom prst="roundRect">
            <a:avLst/>
          </a:prstGeom>
          <a:solidFill>
            <a:srgbClr val="8BCA01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1400" b="1" dirty="0">
                <a:latin typeface="Montserrat Medium"/>
              </a:rPr>
              <a:t>$ </a:t>
            </a:r>
            <a:r>
              <a:rPr lang="es-EC" sz="1600" b="1" dirty="0" smtClean="0">
                <a:latin typeface="Montserrat Medium"/>
              </a:rPr>
              <a:t>381</a:t>
            </a:r>
            <a:r>
              <a:rPr lang="es-EC" sz="1600" b="1" dirty="0" smtClean="0">
                <a:solidFill>
                  <a:schemeClr val="bg1"/>
                </a:solidFill>
                <a:latin typeface="Montserrat Medium" charset="0"/>
                <a:ea typeface="Montserrat Medium" charset="0"/>
                <a:cs typeface="Montserrat Medium" charset="0"/>
              </a:rPr>
              <a:t>.600,00</a:t>
            </a:r>
            <a:endParaRPr lang="es-EC" sz="1600" b="1" dirty="0">
              <a:solidFill>
                <a:schemeClr val="bg1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98" name="Rectángulo redondeado 97"/>
          <p:cNvSpPr/>
          <p:nvPr/>
        </p:nvSpPr>
        <p:spPr>
          <a:xfrm>
            <a:off x="10419531" y="1116481"/>
            <a:ext cx="1629092" cy="373848"/>
          </a:xfrm>
          <a:prstGeom prst="roundRect">
            <a:avLst/>
          </a:prstGeom>
          <a:solidFill>
            <a:srgbClr val="8BCA01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1400" b="1" dirty="0">
                <a:latin typeface="Montserrat Medium"/>
              </a:rPr>
              <a:t>$ </a:t>
            </a:r>
            <a:r>
              <a:rPr lang="es-EC" sz="1600" b="1" dirty="0" smtClean="0">
                <a:solidFill>
                  <a:schemeClr val="bg1"/>
                </a:solidFill>
                <a:latin typeface="Montserrat Medium" charset="0"/>
                <a:ea typeface="Montserrat Medium" charset="0"/>
                <a:cs typeface="Montserrat Medium" charset="0"/>
              </a:rPr>
              <a:t>384.590,80</a:t>
            </a:r>
            <a:endParaRPr lang="es-EC" sz="1600" b="1" dirty="0">
              <a:solidFill>
                <a:schemeClr val="bg1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cxnSp>
        <p:nvCxnSpPr>
          <p:cNvPr id="4" name="Conector recto 3"/>
          <p:cNvCxnSpPr/>
          <p:nvPr/>
        </p:nvCxnSpPr>
        <p:spPr>
          <a:xfrm flipH="1">
            <a:off x="3072809" y="299758"/>
            <a:ext cx="10633" cy="6303061"/>
          </a:xfrm>
          <a:prstGeom prst="line">
            <a:avLst/>
          </a:prstGeom>
          <a:ln w="19050">
            <a:solidFill>
              <a:srgbClr val="02C1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23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redondeado 7"/>
          <p:cNvSpPr/>
          <p:nvPr/>
        </p:nvSpPr>
        <p:spPr>
          <a:xfrm>
            <a:off x="3558867" y="1019424"/>
            <a:ext cx="3921580" cy="705851"/>
          </a:xfrm>
          <a:prstGeom prst="roundRect">
            <a:avLst/>
          </a:prstGeom>
          <a:solidFill>
            <a:srgbClr val="00B2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200" b="1" dirty="0" smtClean="0"/>
          </a:p>
          <a:p>
            <a:pPr algn="ctr"/>
            <a:r>
              <a:rPr lang="es-EC" sz="1400" dirty="0">
                <a:latin typeface="Montserrat Medium" charset="0"/>
                <a:ea typeface="Montserrat Medium" charset="0"/>
                <a:cs typeface="Montserrat Medium" charset="0"/>
              </a:rPr>
              <a:t>RENOVACIÓN</a:t>
            </a:r>
            <a:r>
              <a:rPr lang="es-EC" sz="1200" b="1" dirty="0" smtClean="0"/>
              <a:t> </a:t>
            </a:r>
            <a:r>
              <a:rPr lang="es-EC" sz="1400" dirty="0">
                <a:latin typeface="Montserrat Medium" charset="0"/>
                <a:ea typeface="Montserrat Medium" charset="0"/>
                <a:cs typeface="Montserrat Medium" charset="0"/>
              </a:rPr>
              <a:t>URBANA</a:t>
            </a:r>
          </a:p>
          <a:p>
            <a:pPr algn="ctr"/>
            <a:endParaRPr lang="es-EC" sz="12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8215064" y="1019423"/>
            <a:ext cx="3785938" cy="705852"/>
          </a:xfrm>
          <a:prstGeom prst="roundRect">
            <a:avLst/>
          </a:prstGeom>
          <a:solidFill>
            <a:srgbClr val="00B2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>
                <a:latin typeface="Montserrat Medium" charset="0"/>
                <a:ea typeface="Montserrat Medium" charset="0"/>
                <a:cs typeface="Montserrat Medium" charset="0"/>
              </a:rPr>
              <a:t>VIVIENDA DE INTERÉS SOCIAL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3694509" y="3314004"/>
            <a:ext cx="3544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4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sz="1200" dirty="0" smtClean="0"/>
              <a:t>Obra </a:t>
            </a:r>
            <a:r>
              <a:rPr lang="es-ES" sz="1200" dirty="0"/>
              <a:t>para la liberación y adecuaciones menores en crujía de la ex estación del trole "La Y" </a:t>
            </a:r>
            <a:endParaRPr lang="es-ES" sz="1200" dirty="0" smtClean="0"/>
          </a:p>
        </p:txBody>
      </p:sp>
      <p:sp>
        <p:nvSpPr>
          <p:cNvPr id="27" name="CuadroTexto 26"/>
          <p:cNvSpPr txBox="1"/>
          <p:nvPr/>
        </p:nvSpPr>
        <p:spPr>
          <a:xfrm>
            <a:off x="8319309" y="2467116"/>
            <a:ext cx="3577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dirty="0"/>
              <a:t>Urbanización del Proyecto Ciudad Bicentenario Manzana 33 EPMHV</a:t>
            </a:r>
          </a:p>
          <a:p>
            <a:endParaRPr lang="es-EC" dirty="0"/>
          </a:p>
        </p:txBody>
      </p:sp>
      <p:sp>
        <p:nvSpPr>
          <p:cNvPr id="57" name="Rectángulo redondeado 56"/>
          <p:cNvSpPr/>
          <p:nvPr/>
        </p:nvSpPr>
        <p:spPr>
          <a:xfrm>
            <a:off x="144670" y="2446089"/>
            <a:ext cx="2931906" cy="1586679"/>
          </a:xfrm>
          <a:prstGeom prst="roundRect">
            <a:avLst/>
          </a:prstGeom>
          <a:solidFill>
            <a:srgbClr val="02C1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b="1" dirty="0" smtClean="0">
                <a:latin typeface="Montserrat SemiBold"/>
                <a:ea typeface="Montserrat Medium" charset="0"/>
                <a:cs typeface="Montserrat Medium" charset="0"/>
              </a:rPr>
              <a:t>EPMHV – INVERSIÓN </a:t>
            </a:r>
            <a:r>
              <a:rPr lang="es-EC" b="1" dirty="0" smtClean="0">
                <a:latin typeface="Montserrat SemiBold"/>
                <a:ea typeface="Montserrat Medium" charset="0"/>
                <a:cs typeface="Montserrat Medium" charset="0"/>
              </a:rPr>
              <a:t>PROYECTOS PARA CIERRE 2024</a:t>
            </a:r>
            <a:endParaRPr lang="es-EC" b="1" dirty="0">
              <a:latin typeface="Montserrat SemiBold"/>
              <a:ea typeface="Montserrat Medium" charset="0"/>
              <a:cs typeface="Montserrat Medium" charset="0"/>
            </a:endParaRPr>
          </a:p>
          <a:p>
            <a:pPr algn="ctr"/>
            <a:r>
              <a:rPr lang="es-EC" sz="2000" b="1" dirty="0">
                <a:latin typeface="Montserrat SemiBold"/>
                <a:ea typeface="Montserrat Medium" charset="0"/>
                <a:cs typeface="Montserrat Medium" charset="0"/>
              </a:rPr>
              <a:t>$ 1.955.000,00 </a:t>
            </a:r>
          </a:p>
        </p:txBody>
      </p:sp>
      <p:sp>
        <p:nvSpPr>
          <p:cNvPr id="94" name="Rectángulo redondeado 93"/>
          <p:cNvSpPr/>
          <p:nvPr/>
        </p:nvSpPr>
        <p:spPr>
          <a:xfrm>
            <a:off x="5851355" y="1942962"/>
            <a:ext cx="1629092" cy="385272"/>
          </a:xfrm>
          <a:prstGeom prst="roundRect">
            <a:avLst/>
          </a:prstGeom>
          <a:solidFill>
            <a:srgbClr val="00B29C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1400" b="1" dirty="0" smtClean="0">
                <a:latin typeface="Montserrat Medium"/>
              </a:rPr>
              <a:t>$ </a:t>
            </a:r>
            <a:r>
              <a:rPr lang="es-EC" sz="1600" b="1" dirty="0" smtClean="0">
                <a:latin typeface="Montserrat Medium"/>
              </a:rPr>
              <a:t>1.430.000,00</a:t>
            </a:r>
            <a:endParaRPr lang="es-EC" sz="1600" b="1" dirty="0">
              <a:latin typeface="Montserrat Medium"/>
            </a:endParaRPr>
          </a:p>
        </p:txBody>
      </p:sp>
      <p:sp>
        <p:nvSpPr>
          <p:cNvPr id="46" name="Rectángulo redondeado 10"/>
          <p:cNvSpPr/>
          <p:nvPr/>
        </p:nvSpPr>
        <p:spPr>
          <a:xfrm>
            <a:off x="8215064" y="3490039"/>
            <a:ext cx="3785938" cy="664185"/>
          </a:xfrm>
          <a:prstGeom prst="roundRect">
            <a:avLst/>
          </a:prstGeom>
          <a:solidFill>
            <a:srgbClr val="00B2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400" b="1" dirty="0" smtClean="0"/>
          </a:p>
          <a:p>
            <a:pPr algn="ctr"/>
            <a:r>
              <a:rPr lang="es-EC" sz="1400" dirty="0">
                <a:latin typeface="Montserrat Medium" charset="0"/>
                <a:ea typeface="Montserrat Medium" charset="0"/>
                <a:cs typeface="Montserrat Medium" charset="0"/>
              </a:rPr>
              <a:t>VIVIENDA DE RELOCALIZACIÓN</a:t>
            </a:r>
          </a:p>
          <a:p>
            <a:pPr algn="ctr"/>
            <a:endParaRPr lang="es-EC" sz="14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54" name="CuadroTexto 26"/>
          <p:cNvSpPr txBox="1"/>
          <p:nvPr/>
        </p:nvSpPr>
        <p:spPr>
          <a:xfrm>
            <a:off x="8302957" y="4834554"/>
            <a:ext cx="3579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dirty="0"/>
              <a:t>Consultoría de estudios especializados para diseños y estudios de soluciones habitacionales móviles</a:t>
            </a:r>
            <a:endParaRPr lang="es-EC" dirty="0"/>
          </a:p>
          <a:p>
            <a:pPr algn="just"/>
            <a:endParaRPr lang="es-EC" dirty="0"/>
          </a:p>
        </p:txBody>
      </p:sp>
      <p:cxnSp>
        <p:nvCxnSpPr>
          <p:cNvPr id="7" name="Straight Connector 46">
            <a:extLst>
              <a:ext uri="{FF2B5EF4-FFF2-40B4-BE49-F238E27FC236}">
                <a16:creationId xmlns:a16="http://schemas.microsoft.com/office/drawing/2014/main" id="{396092A4-AE5E-7B75-8751-CE39FCBBB79F}"/>
              </a:ext>
            </a:extLst>
          </p:cNvPr>
          <p:cNvCxnSpPr/>
          <p:nvPr/>
        </p:nvCxnSpPr>
        <p:spPr>
          <a:xfrm>
            <a:off x="8215064" y="5660755"/>
            <a:ext cx="3785938" cy="0"/>
          </a:xfrm>
          <a:prstGeom prst="line">
            <a:avLst/>
          </a:prstGeom>
          <a:ln w="12700">
            <a:solidFill>
              <a:srgbClr val="00B29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51">
            <a:extLst>
              <a:ext uri="{FF2B5EF4-FFF2-40B4-BE49-F238E27FC236}">
                <a16:creationId xmlns:a16="http://schemas.microsoft.com/office/drawing/2014/main" id="{546A9D4E-FAFE-0230-79EB-D359621ECD10}"/>
              </a:ext>
            </a:extLst>
          </p:cNvPr>
          <p:cNvCxnSpPr/>
          <p:nvPr/>
        </p:nvCxnSpPr>
        <p:spPr>
          <a:xfrm>
            <a:off x="8199716" y="3080243"/>
            <a:ext cx="3785938" cy="0"/>
          </a:xfrm>
          <a:prstGeom prst="line">
            <a:avLst/>
          </a:prstGeom>
          <a:ln w="12700">
            <a:solidFill>
              <a:srgbClr val="00B29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redondeado 93">
            <a:extLst>
              <a:ext uri="{FF2B5EF4-FFF2-40B4-BE49-F238E27FC236}">
                <a16:creationId xmlns:a16="http://schemas.microsoft.com/office/drawing/2014/main" id="{608E810B-F32E-1B04-7030-B65C2520B57D}"/>
              </a:ext>
            </a:extLst>
          </p:cNvPr>
          <p:cNvSpPr/>
          <p:nvPr/>
        </p:nvSpPr>
        <p:spPr>
          <a:xfrm>
            <a:off x="10584308" y="4349729"/>
            <a:ext cx="1419726" cy="373848"/>
          </a:xfrm>
          <a:prstGeom prst="roundRect">
            <a:avLst/>
          </a:prstGeom>
          <a:solidFill>
            <a:srgbClr val="00B29C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1400" b="1" dirty="0" smtClean="0">
                <a:latin typeface="Montserrat Medium"/>
              </a:rPr>
              <a:t>$</a:t>
            </a:r>
            <a:r>
              <a:rPr lang="es-EC" sz="1400" b="1" dirty="0">
                <a:solidFill>
                  <a:schemeClr val="bg1"/>
                </a:solidFill>
                <a:latin typeface="Montserrat Medium" charset="0"/>
              </a:rPr>
              <a:t> </a:t>
            </a:r>
            <a:r>
              <a:rPr lang="es-EC" sz="1600" b="1" dirty="0" smtClean="0">
                <a:solidFill>
                  <a:schemeClr val="bg1"/>
                </a:solidFill>
                <a:latin typeface="Montserrat Medium"/>
              </a:rPr>
              <a:t>10</a:t>
            </a:r>
            <a:r>
              <a:rPr lang="es-EC" sz="1600" b="1" dirty="0" smtClean="0">
                <a:solidFill>
                  <a:schemeClr val="bg1"/>
                </a:solidFill>
                <a:latin typeface="Montserrat Medium"/>
                <a:ea typeface="Montserrat Medium" charset="0"/>
                <a:cs typeface="Montserrat Medium" charset="0"/>
              </a:rPr>
              <a:t>.000,00</a:t>
            </a:r>
            <a:endParaRPr lang="es-EC" sz="1600" b="1" dirty="0">
              <a:solidFill>
                <a:schemeClr val="bg1"/>
              </a:solidFill>
              <a:latin typeface="Montserrat Medium"/>
              <a:ea typeface="Montserrat Medium" charset="0"/>
              <a:cs typeface="Montserrat Medium" charset="0"/>
            </a:endParaRPr>
          </a:p>
        </p:txBody>
      </p:sp>
      <p:sp>
        <p:nvSpPr>
          <p:cNvPr id="36" name="Rectángulo redondeado 93">
            <a:extLst>
              <a:ext uri="{FF2B5EF4-FFF2-40B4-BE49-F238E27FC236}">
                <a16:creationId xmlns:a16="http://schemas.microsoft.com/office/drawing/2014/main" id="{608E810B-F32E-1B04-7030-B65C2520B57D}"/>
              </a:ext>
            </a:extLst>
          </p:cNvPr>
          <p:cNvSpPr/>
          <p:nvPr/>
        </p:nvSpPr>
        <p:spPr>
          <a:xfrm>
            <a:off x="10584308" y="1929172"/>
            <a:ext cx="1419725" cy="373848"/>
          </a:xfrm>
          <a:prstGeom prst="roundRect">
            <a:avLst/>
          </a:prstGeom>
          <a:solidFill>
            <a:srgbClr val="00B29C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1400" b="1" dirty="0" smtClean="0">
                <a:latin typeface="Montserrat Medium"/>
              </a:rPr>
              <a:t>$</a:t>
            </a:r>
            <a:r>
              <a:rPr lang="es-EC" sz="1400" b="1" dirty="0">
                <a:solidFill>
                  <a:schemeClr val="bg1"/>
                </a:solidFill>
                <a:latin typeface="Montserrat Medium" charset="0"/>
              </a:rPr>
              <a:t> </a:t>
            </a:r>
            <a:r>
              <a:rPr lang="es-EC" sz="1600" b="1" dirty="0" smtClean="0">
                <a:latin typeface="Montserrat Medium"/>
              </a:rPr>
              <a:t>515.000,00</a:t>
            </a:r>
            <a:endParaRPr lang="es-EC" sz="1600" b="1" dirty="0">
              <a:solidFill>
                <a:schemeClr val="bg1"/>
              </a:solidFill>
              <a:latin typeface="Montserrat Medium"/>
              <a:ea typeface="Montserrat Medium" charset="0"/>
              <a:cs typeface="Montserrat Medium" charset="0"/>
            </a:endParaRPr>
          </a:p>
        </p:txBody>
      </p:sp>
      <p:sp>
        <p:nvSpPr>
          <p:cNvPr id="18" name="Rectángulo redondeado 8">
            <a:extLst>
              <a:ext uri="{FF2B5EF4-FFF2-40B4-BE49-F238E27FC236}">
                <a16:creationId xmlns:a16="http://schemas.microsoft.com/office/drawing/2014/main" id="{0378CEAB-614E-EAB1-6C94-066565B0B048}"/>
              </a:ext>
            </a:extLst>
          </p:cNvPr>
          <p:cNvSpPr/>
          <p:nvPr/>
        </p:nvSpPr>
        <p:spPr>
          <a:xfrm>
            <a:off x="3623931" y="1942962"/>
            <a:ext cx="2038735" cy="373849"/>
          </a:xfrm>
          <a:prstGeom prst="roundRect">
            <a:avLst/>
          </a:prstGeom>
          <a:noFill/>
          <a:ln w="19050">
            <a:solidFill>
              <a:srgbClr val="00B29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rgbClr val="00B29C"/>
                </a:solidFill>
                <a:latin typeface="Montserrat Medium" charset="0"/>
                <a:ea typeface="Montserrat Medium" charset="0"/>
                <a:cs typeface="Montserrat Medium" charset="0"/>
              </a:rPr>
              <a:t>Principales actividades</a:t>
            </a:r>
            <a:endParaRPr lang="es-EC" sz="1200" dirty="0">
              <a:solidFill>
                <a:srgbClr val="00B29C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cxnSp>
        <p:nvCxnSpPr>
          <p:cNvPr id="19" name="Straight Connector 51">
            <a:extLst>
              <a:ext uri="{FF2B5EF4-FFF2-40B4-BE49-F238E27FC236}">
                <a16:creationId xmlns:a16="http://schemas.microsoft.com/office/drawing/2014/main" id="{562BA122-34DC-E44E-C7C4-1AD1D579055F}"/>
              </a:ext>
            </a:extLst>
          </p:cNvPr>
          <p:cNvCxnSpPr/>
          <p:nvPr/>
        </p:nvCxnSpPr>
        <p:spPr>
          <a:xfrm>
            <a:off x="3694509" y="3085281"/>
            <a:ext cx="3785938" cy="0"/>
          </a:xfrm>
          <a:prstGeom prst="line">
            <a:avLst/>
          </a:prstGeom>
          <a:ln w="12700">
            <a:solidFill>
              <a:srgbClr val="00B29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51">
            <a:extLst>
              <a:ext uri="{FF2B5EF4-FFF2-40B4-BE49-F238E27FC236}">
                <a16:creationId xmlns:a16="http://schemas.microsoft.com/office/drawing/2014/main" id="{562BA122-34DC-E44E-C7C4-1AD1D579055F}"/>
              </a:ext>
            </a:extLst>
          </p:cNvPr>
          <p:cNvCxnSpPr/>
          <p:nvPr/>
        </p:nvCxnSpPr>
        <p:spPr>
          <a:xfrm>
            <a:off x="3694509" y="4154224"/>
            <a:ext cx="3785938" cy="0"/>
          </a:xfrm>
          <a:prstGeom prst="line">
            <a:avLst/>
          </a:prstGeom>
          <a:ln w="12700">
            <a:solidFill>
              <a:srgbClr val="00B29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ángulo redondeado 8">
            <a:extLst>
              <a:ext uri="{FF2B5EF4-FFF2-40B4-BE49-F238E27FC236}">
                <a16:creationId xmlns:a16="http://schemas.microsoft.com/office/drawing/2014/main" id="{0378CEAB-614E-EAB1-6C94-066565B0B048}"/>
              </a:ext>
            </a:extLst>
          </p:cNvPr>
          <p:cNvSpPr/>
          <p:nvPr/>
        </p:nvSpPr>
        <p:spPr>
          <a:xfrm>
            <a:off x="8215064" y="1936891"/>
            <a:ext cx="2038735" cy="373849"/>
          </a:xfrm>
          <a:prstGeom prst="roundRect">
            <a:avLst/>
          </a:prstGeom>
          <a:noFill/>
          <a:ln w="19050">
            <a:solidFill>
              <a:srgbClr val="00B29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rgbClr val="00B29C"/>
                </a:solidFill>
                <a:latin typeface="Montserrat Medium" charset="0"/>
                <a:ea typeface="Montserrat Medium" charset="0"/>
                <a:cs typeface="Montserrat Medium" charset="0"/>
              </a:rPr>
              <a:t>Principales actividades</a:t>
            </a:r>
            <a:endParaRPr lang="es-EC" sz="1200" dirty="0">
              <a:solidFill>
                <a:srgbClr val="00B29C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24" name="Rectángulo redondeado 8">
            <a:extLst>
              <a:ext uri="{FF2B5EF4-FFF2-40B4-BE49-F238E27FC236}">
                <a16:creationId xmlns:a16="http://schemas.microsoft.com/office/drawing/2014/main" id="{0378CEAB-614E-EAB1-6C94-066565B0B048}"/>
              </a:ext>
            </a:extLst>
          </p:cNvPr>
          <p:cNvSpPr/>
          <p:nvPr/>
        </p:nvSpPr>
        <p:spPr>
          <a:xfrm>
            <a:off x="8215064" y="4349728"/>
            <a:ext cx="2038735" cy="373849"/>
          </a:xfrm>
          <a:prstGeom prst="roundRect">
            <a:avLst/>
          </a:prstGeom>
          <a:noFill/>
          <a:ln w="19050">
            <a:solidFill>
              <a:srgbClr val="00B29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rgbClr val="00B29C"/>
                </a:solidFill>
                <a:latin typeface="Montserrat Medium" charset="0"/>
                <a:ea typeface="Montserrat Medium" charset="0"/>
                <a:cs typeface="Montserrat Medium" charset="0"/>
              </a:rPr>
              <a:t>Principales actividades</a:t>
            </a:r>
            <a:endParaRPr lang="es-EC" sz="1200" dirty="0">
              <a:solidFill>
                <a:srgbClr val="00B29C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3694509" y="2475925"/>
            <a:ext cx="3544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4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sz="1200" dirty="0"/>
              <a:t>Adecuación y Construcción del Parque Lineal Ciudad Bicentenario (etapa II</a:t>
            </a:r>
            <a:r>
              <a:rPr lang="es-ES" sz="1200" dirty="0" smtClean="0"/>
              <a:t>)</a:t>
            </a:r>
            <a:endParaRPr lang="es-ES" sz="12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3694509" y="4382946"/>
            <a:ext cx="3544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4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sz="1200" dirty="0" smtClean="0"/>
              <a:t>Adecuación </a:t>
            </a:r>
            <a:r>
              <a:rPr lang="es-ES" sz="1200" dirty="0"/>
              <a:t>y construcción del parque manzana </a:t>
            </a:r>
            <a:r>
              <a:rPr lang="es-ES" sz="1200" dirty="0" smtClean="0"/>
              <a:t>MEQ-19A-3-3</a:t>
            </a:r>
            <a:endParaRPr lang="es-ES" sz="1200" dirty="0"/>
          </a:p>
        </p:txBody>
      </p:sp>
      <p:cxnSp>
        <p:nvCxnSpPr>
          <p:cNvPr id="28" name="Conector recto 27"/>
          <p:cNvCxnSpPr/>
          <p:nvPr/>
        </p:nvCxnSpPr>
        <p:spPr>
          <a:xfrm flipH="1">
            <a:off x="3251306" y="258378"/>
            <a:ext cx="10633" cy="6303061"/>
          </a:xfrm>
          <a:prstGeom prst="line">
            <a:avLst/>
          </a:prstGeom>
          <a:ln w="19050">
            <a:solidFill>
              <a:srgbClr val="02C1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80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redondeado 10"/>
          <p:cNvSpPr/>
          <p:nvPr/>
        </p:nvSpPr>
        <p:spPr>
          <a:xfrm>
            <a:off x="8375304" y="1200805"/>
            <a:ext cx="3578571" cy="705852"/>
          </a:xfrm>
          <a:prstGeom prst="roundRect">
            <a:avLst/>
          </a:prstGeom>
          <a:solidFill>
            <a:srgbClr val="00B29C"/>
          </a:solidFill>
          <a:ln>
            <a:solidFill>
              <a:srgbClr val="00B2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latin typeface="Montserrat Medium" charset="0"/>
                <a:ea typeface="Montserrat Medium" charset="0"/>
                <a:cs typeface="Montserrat Medium" charset="0"/>
              </a:rPr>
              <a:t>PRODUCCIÓN DE VIVIENDA Y GESTIÓN DE MECANISMOS DE ACCESO A LA VIVIENDA EN EL DMQ</a:t>
            </a:r>
            <a:endParaRPr lang="es-EC" sz="14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8470231" y="2660067"/>
            <a:ext cx="3255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dirty="0"/>
              <a:t>Desarrollo estudios de prefactibilidad y factibilidad para la implementación de proyectos de vivienda</a:t>
            </a:r>
            <a:endParaRPr lang="es-EC" dirty="0"/>
          </a:p>
          <a:p>
            <a:endParaRPr lang="es-EC" dirty="0"/>
          </a:p>
        </p:txBody>
      </p:sp>
      <p:sp>
        <p:nvSpPr>
          <p:cNvPr id="53" name="Rectángulo redondeado 8"/>
          <p:cNvSpPr/>
          <p:nvPr/>
        </p:nvSpPr>
        <p:spPr>
          <a:xfrm>
            <a:off x="8375305" y="2105036"/>
            <a:ext cx="1821063" cy="373849"/>
          </a:xfrm>
          <a:prstGeom prst="roundRect">
            <a:avLst/>
          </a:prstGeom>
          <a:noFill/>
          <a:ln w="19050">
            <a:solidFill>
              <a:srgbClr val="00B29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rgbClr val="00B29C"/>
                </a:solidFill>
                <a:latin typeface="Montserrat Medium" charset="0"/>
                <a:ea typeface="Montserrat Medium" charset="0"/>
                <a:cs typeface="Montserrat Medium" charset="0"/>
              </a:rPr>
              <a:t>Principales actividades</a:t>
            </a:r>
            <a:endParaRPr lang="es-EC" sz="1200" dirty="0">
              <a:solidFill>
                <a:srgbClr val="00B29C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57" name="Rectángulo redondeado 56"/>
          <p:cNvSpPr/>
          <p:nvPr/>
        </p:nvSpPr>
        <p:spPr>
          <a:xfrm>
            <a:off x="205446" y="2364773"/>
            <a:ext cx="2900673" cy="1361041"/>
          </a:xfrm>
          <a:prstGeom prst="roundRect">
            <a:avLst/>
          </a:prstGeom>
          <a:solidFill>
            <a:srgbClr val="02C1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b="1" dirty="0" smtClean="0">
                <a:latin typeface="Montserrat SemiBold"/>
                <a:ea typeface="Montserrat Medium" charset="0"/>
                <a:cs typeface="Montserrat Medium" charset="0"/>
              </a:rPr>
              <a:t>EPMHV – INVERSIÓN </a:t>
            </a:r>
            <a:r>
              <a:rPr lang="es-EC" b="1" dirty="0" smtClean="0">
                <a:latin typeface="Montserrat SemiBold"/>
                <a:ea typeface="Montserrat Medium" charset="0"/>
                <a:cs typeface="Montserrat Medium" charset="0"/>
              </a:rPr>
              <a:t>PROYECTOS NUEVOS</a:t>
            </a:r>
            <a:endParaRPr lang="es-EC" b="1" dirty="0">
              <a:latin typeface="Montserrat SemiBold"/>
              <a:ea typeface="Montserrat Medium" charset="0"/>
              <a:cs typeface="Montserrat Medium" charset="0"/>
            </a:endParaRPr>
          </a:p>
          <a:p>
            <a:pPr algn="ctr"/>
            <a:r>
              <a:rPr lang="es-EC" sz="2000" b="1" dirty="0">
                <a:latin typeface="Montserrat SemiBold"/>
                <a:ea typeface="Montserrat Medium" charset="0"/>
                <a:cs typeface="Montserrat Medium" charset="0"/>
              </a:rPr>
              <a:t>$ </a:t>
            </a:r>
            <a:r>
              <a:rPr lang="es-EC" sz="2000" b="1" dirty="0" smtClean="0">
                <a:latin typeface="Montserrat SemiBold"/>
                <a:ea typeface="Montserrat Medium" charset="0"/>
                <a:cs typeface="Montserrat Medium" charset="0"/>
              </a:rPr>
              <a:t>5.017.292,72 </a:t>
            </a:r>
            <a:endParaRPr lang="es-EC" sz="2000" b="1" dirty="0">
              <a:latin typeface="Montserrat SemiBold"/>
              <a:ea typeface="Montserrat Medium" charset="0"/>
              <a:cs typeface="Montserrat Medium" charset="0"/>
            </a:endParaRPr>
          </a:p>
        </p:txBody>
      </p:sp>
      <p:sp>
        <p:nvSpPr>
          <p:cNvPr id="98" name="Rectángulo redondeado 97"/>
          <p:cNvSpPr/>
          <p:nvPr/>
        </p:nvSpPr>
        <p:spPr>
          <a:xfrm>
            <a:off x="10352673" y="2092506"/>
            <a:ext cx="1601202" cy="373848"/>
          </a:xfrm>
          <a:prstGeom prst="roundRect">
            <a:avLst/>
          </a:prstGeom>
          <a:solidFill>
            <a:srgbClr val="00B29C"/>
          </a:solidFill>
          <a:ln w="19050">
            <a:solidFill>
              <a:srgbClr val="00B29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C" sz="1400" b="1" dirty="0" smtClean="0">
              <a:latin typeface="Montserrat Medium"/>
            </a:endParaRPr>
          </a:p>
          <a:p>
            <a:pPr algn="r"/>
            <a:r>
              <a:rPr lang="es-EC" sz="1400" b="1" dirty="0" smtClean="0">
                <a:latin typeface="Montserrat Medium"/>
              </a:rPr>
              <a:t>$ </a:t>
            </a:r>
            <a:r>
              <a:rPr lang="es-EC" sz="1600" b="1" dirty="0">
                <a:latin typeface="Montserrat Medium"/>
              </a:rPr>
              <a:t>290.000,00</a:t>
            </a:r>
            <a:endParaRPr lang="es-EC" sz="1600" b="1" dirty="0">
              <a:solidFill>
                <a:schemeClr val="bg1"/>
              </a:solidFill>
              <a:latin typeface="Montserrat Medium" charset="0"/>
              <a:ea typeface="Montserrat Medium" charset="0"/>
              <a:cs typeface="Montserrat Medium" charset="0"/>
            </a:endParaRPr>
          </a:p>
          <a:p>
            <a:pPr algn="r"/>
            <a:endParaRPr lang="es-EC" sz="1400" b="1" dirty="0">
              <a:solidFill>
                <a:schemeClr val="bg1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cxnSp>
        <p:nvCxnSpPr>
          <p:cNvPr id="34" name="Straight Connector 46"/>
          <p:cNvCxnSpPr/>
          <p:nvPr/>
        </p:nvCxnSpPr>
        <p:spPr>
          <a:xfrm>
            <a:off x="8303399" y="3045294"/>
            <a:ext cx="3785938" cy="0"/>
          </a:xfrm>
          <a:prstGeom prst="line">
            <a:avLst/>
          </a:prstGeom>
          <a:ln w="12700">
            <a:solidFill>
              <a:srgbClr val="00B29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redondeado 7">
            <a:extLst>
              <a:ext uri="{FF2B5EF4-FFF2-40B4-BE49-F238E27FC236}">
                <a16:creationId xmlns:a16="http://schemas.microsoft.com/office/drawing/2014/main" id="{F6A72B2A-22F7-6694-297A-EBD5DC11FCDD}"/>
              </a:ext>
            </a:extLst>
          </p:cNvPr>
          <p:cNvSpPr/>
          <p:nvPr/>
        </p:nvSpPr>
        <p:spPr>
          <a:xfrm>
            <a:off x="3785045" y="1200805"/>
            <a:ext cx="3785938" cy="705852"/>
          </a:xfrm>
          <a:prstGeom prst="roundRect">
            <a:avLst/>
          </a:prstGeom>
          <a:solidFill>
            <a:srgbClr val="00B2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latin typeface="Montserrat Medium" charset="0"/>
                <a:ea typeface="Montserrat Medium" charset="0"/>
                <a:cs typeface="Montserrat Medium" charset="0"/>
              </a:rPr>
              <a:t>OPERACIÓN URBANA Y MEJORAMIENTO DEL HÁBITAT </a:t>
            </a:r>
          </a:p>
        </p:txBody>
      </p:sp>
      <p:sp>
        <p:nvSpPr>
          <p:cNvPr id="3" name="Rectángulo redondeado 8">
            <a:extLst>
              <a:ext uri="{FF2B5EF4-FFF2-40B4-BE49-F238E27FC236}">
                <a16:creationId xmlns:a16="http://schemas.microsoft.com/office/drawing/2014/main" id="{0378CEAB-614E-EAB1-6C94-066565B0B048}"/>
              </a:ext>
            </a:extLst>
          </p:cNvPr>
          <p:cNvSpPr/>
          <p:nvPr/>
        </p:nvSpPr>
        <p:spPr>
          <a:xfrm>
            <a:off x="3846105" y="2105036"/>
            <a:ext cx="1868895" cy="373849"/>
          </a:xfrm>
          <a:prstGeom prst="roundRect">
            <a:avLst/>
          </a:prstGeom>
          <a:noFill/>
          <a:ln w="19050">
            <a:solidFill>
              <a:srgbClr val="00B29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rgbClr val="00B29C"/>
                </a:solidFill>
                <a:latin typeface="Montserrat Medium" charset="0"/>
                <a:ea typeface="Montserrat Medium" charset="0"/>
                <a:cs typeface="Montserrat Medium" charset="0"/>
              </a:rPr>
              <a:t>Principales actividades</a:t>
            </a:r>
            <a:endParaRPr lang="es-EC" sz="1200" dirty="0">
              <a:solidFill>
                <a:srgbClr val="00B29C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8BC35F6-BDF2-2299-D0A7-5A681A4F8CFE}"/>
              </a:ext>
            </a:extLst>
          </p:cNvPr>
          <p:cNvSpPr txBox="1"/>
          <p:nvPr/>
        </p:nvSpPr>
        <p:spPr>
          <a:xfrm>
            <a:off x="3811067" y="2721397"/>
            <a:ext cx="2130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4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sz="1200" dirty="0"/>
              <a:t>Ejecución de obra Mejoramiento de zonas comunales de Quito, </a:t>
            </a:r>
            <a:r>
              <a:rPr lang="es-ES" sz="1200" b="1" dirty="0"/>
              <a:t>Utopía</a:t>
            </a:r>
            <a:r>
              <a:rPr lang="es-ES" sz="1200" dirty="0"/>
              <a:t> LA </a:t>
            </a:r>
            <a:r>
              <a:rPr lang="es-ES" sz="1200" dirty="0" smtClean="0"/>
              <a:t>Y</a:t>
            </a:r>
            <a:endParaRPr lang="es-EC" sz="1200" dirty="0"/>
          </a:p>
        </p:txBody>
      </p:sp>
      <p:sp>
        <p:nvSpPr>
          <p:cNvPr id="7" name="Rectángulo redondeado 93">
            <a:extLst>
              <a:ext uri="{FF2B5EF4-FFF2-40B4-BE49-F238E27FC236}">
                <a16:creationId xmlns:a16="http://schemas.microsoft.com/office/drawing/2014/main" id="{65A41220-AD85-5C30-FEFC-B6460047AA6C}"/>
              </a:ext>
            </a:extLst>
          </p:cNvPr>
          <p:cNvSpPr/>
          <p:nvPr/>
        </p:nvSpPr>
        <p:spPr>
          <a:xfrm>
            <a:off x="5941891" y="2092506"/>
            <a:ext cx="1629092" cy="373848"/>
          </a:xfrm>
          <a:prstGeom prst="roundRect">
            <a:avLst/>
          </a:prstGeom>
          <a:solidFill>
            <a:srgbClr val="00B29C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1400" b="1" dirty="0" smtClean="0">
                <a:latin typeface="Montserrat Medium"/>
              </a:rPr>
              <a:t>$ </a:t>
            </a:r>
            <a:r>
              <a:rPr lang="es-EC" sz="1600" b="1" dirty="0" smtClean="0">
                <a:latin typeface="Montserrat Medium"/>
              </a:rPr>
              <a:t>4.727.292,72</a:t>
            </a:r>
            <a:endParaRPr lang="es-EC" sz="1600" b="1" dirty="0">
              <a:solidFill>
                <a:schemeClr val="bg1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AB79DB3-96B4-27CF-1E5A-A83EA89736FF}"/>
              </a:ext>
            </a:extLst>
          </p:cNvPr>
          <p:cNvSpPr txBox="1"/>
          <p:nvPr/>
        </p:nvSpPr>
        <p:spPr>
          <a:xfrm>
            <a:off x="3811067" y="3765616"/>
            <a:ext cx="2130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4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sz="1200" dirty="0"/>
              <a:t>Elaboración de estudios urbanísticos UAU </a:t>
            </a:r>
            <a:r>
              <a:rPr lang="es-ES" sz="1200" dirty="0" err="1"/>
              <a:t>Chillogallo</a:t>
            </a:r>
            <a:r>
              <a:rPr lang="es-ES" sz="1200" dirty="0"/>
              <a:t>, la Y, </a:t>
            </a:r>
            <a:r>
              <a:rPr lang="es-ES" sz="1200" dirty="0" err="1"/>
              <a:t>Zeis</a:t>
            </a:r>
            <a:r>
              <a:rPr lang="es-ES" sz="1200" dirty="0"/>
              <a:t> Monjas, Asistencia técnica social </a:t>
            </a:r>
            <a:endParaRPr lang="es-EC" sz="1200" dirty="0"/>
          </a:p>
        </p:txBody>
      </p:sp>
      <p:cxnSp>
        <p:nvCxnSpPr>
          <p:cNvPr id="29" name="Straight Connector 46"/>
          <p:cNvCxnSpPr/>
          <p:nvPr/>
        </p:nvCxnSpPr>
        <p:spPr>
          <a:xfrm>
            <a:off x="3895452" y="3671930"/>
            <a:ext cx="3785938" cy="0"/>
          </a:xfrm>
          <a:prstGeom prst="line">
            <a:avLst/>
          </a:prstGeom>
          <a:ln w="12700">
            <a:solidFill>
              <a:srgbClr val="00B29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46"/>
          <p:cNvCxnSpPr/>
          <p:nvPr/>
        </p:nvCxnSpPr>
        <p:spPr>
          <a:xfrm>
            <a:off x="3895452" y="4874965"/>
            <a:ext cx="3785938" cy="0"/>
          </a:xfrm>
          <a:prstGeom prst="line">
            <a:avLst/>
          </a:prstGeom>
          <a:ln w="12700">
            <a:solidFill>
              <a:srgbClr val="00B29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 flipH="1">
            <a:off x="3305873" y="182247"/>
            <a:ext cx="10633" cy="6303061"/>
          </a:xfrm>
          <a:prstGeom prst="line">
            <a:avLst/>
          </a:prstGeom>
          <a:ln w="19050">
            <a:solidFill>
              <a:srgbClr val="02C1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entagon 44"/>
          <p:cNvSpPr/>
          <p:nvPr/>
        </p:nvSpPr>
        <p:spPr>
          <a:xfrm rot="10800000">
            <a:off x="6066097" y="2838401"/>
            <a:ext cx="1483651" cy="298175"/>
          </a:xfrm>
          <a:prstGeom prst="homePlate">
            <a:avLst/>
          </a:prstGeom>
          <a:solidFill>
            <a:srgbClr val="00B29C"/>
          </a:solidFill>
          <a:ln>
            <a:solidFill>
              <a:srgbClr val="00B2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29C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6141645" y="2833599"/>
            <a:ext cx="1429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600">
                <a:solidFill>
                  <a:schemeClr val="bg1"/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r>
              <a:rPr lang="es-EC" sz="1400" dirty="0" smtClean="0"/>
              <a:t>$ 4.642.810,51  </a:t>
            </a:r>
            <a:endParaRPr lang="es-EC" sz="1400" dirty="0"/>
          </a:p>
        </p:txBody>
      </p:sp>
      <p:sp>
        <p:nvSpPr>
          <p:cNvPr id="20" name="Pentagon 44"/>
          <p:cNvSpPr/>
          <p:nvPr/>
        </p:nvSpPr>
        <p:spPr>
          <a:xfrm rot="10800000">
            <a:off x="6141645" y="4003013"/>
            <a:ext cx="1483651" cy="298175"/>
          </a:xfrm>
          <a:prstGeom prst="homePlate">
            <a:avLst/>
          </a:prstGeom>
          <a:solidFill>
            <a:srgbClr val="00B29C"/>
          </a:solidFill>
          <a:ln>
            <a:solidFill>
              <a:srgbClr val="00B2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29C"/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6217193" y="3998211"/>
            <a:ext cx="1429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600">
                <a:solidFill>
                  <a:schemeClr val="bg1"/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r>
              <a:rPr lang="es-EC" sz="1400" dirty="0" smtClean="0"/>
              <a:t>   $  84.482,21  </a:t>
            </a:r>
            <a:endParaRPr lang="es-EC" sz="1400" dirty="0"/>
          </a:p>
        </p:txBody>
      </p:sp>
    </p:spTree>
    <p:extLst>
      <p:ext uri="{BB962C8B-B14F-4D97-AF65-F5344CB8AC3E}">
        <p14:creationId xmlns:p14="http://schemas.microsoft.com/office/powerpoint/2010/main" val="323809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redondeado 7"/>
          <p:cNvSpPr/>
          <p:nvPr/>
        </p:nvSpPr>
        <p:spPr>
          <a:xfrm>
            <a:off x="3386547" y="189971"/>
            <a:ext cx="3921580" cy="818977"/>
          </a:xfrm>
          <a:prstGeom prst="roundRect">
            <a:avLst/>
          </a:prstGeom>
          <a:solidFill>
            <a:srgbClr val="007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>
                <a:latin typeface="Montserrat Medium" charset="0"/>
                <a:ea typeface="Montserrat Medium" charset="0"/>
                <a:cs typeface="Montserrat Medium" charset="0"/>
              </a:rPr>
              <a:t>CONSERVACIÓN DE EDIFICACIONES PATRIMONIALES PARA EQUIPAMIENTOS DE SERVICIOS DE GESTIÓN LOCAL Y SOCIAL EN EL DMQ</a:t>
            </a:r>
            <a:endParaRPr lang="es-EC" sz="13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8222583" y="228318"/>
            <a:ext cx="3785938" cy="705852"/>
          </a:xfrm>
          <a:prstGeom prst="roundRect">
            <a:avLst/>
          </a:prstGeom>
          <a:solidFill>
            <a:srgbClr val="007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latin typeface="Montserrat Medium" charset="0"/>
                <a:ea typeface="Montserrat Medium" charset="0"/>
                <a:cs typeface="Montserrat Medium" charset="0"/>
              </a:rPr>
              <a:t>CONSERVACIÓN DE LA ARQUITECTURA RELIGIOSA EN EL DMQ</a:t>
            </a:r>
            <a:endParaRPr lang="es-EC" sz="14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582343" y="1161945"/>
            <a:ext cx="196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4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sz="1200" dirty="0"/>
              <a:t>Ejecución y conclusión de obras contratadas año 2023</a:t>
            </a:r>
            <a:endParaRPr lang="es-EC" sz="12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8374421" y="1039621"/>
            <a:ext cx="1853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dirty="0"/>
              <a:t>Control de humedades, cubiertas de las iglesias,  San </a:t>
            </a:r>
            <a:r>
              <a:rPr lang="es-ES" dirty="0" smtClean="0"/>
              <a:t>José </a:t>
            </a:r>
            <a:r>
              <a:rPr lang="es-ES" dirty="0"/>
              <a:t>de Minas, </a:t>
            </a:r>
            <a:r>
              <a:rPr lang="es-ES" dirty="0" err="1" smtClean="0"/>
              <a:t>Puéllaro</a:t>
            </a:r>
            <a:endParaRPr lang="es-EC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3504918" y="2027780"/>
            <a:ext cx="3785938" cy="0"/>
          </a:xfrm>
          <a:prstGeom prst="line">
            <a:avLst/>
          </a:prstGeom>
          <a:ln w="12700">
            <a:solidFill>
              <a:srgbClr val="007FB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redondeado 56"/>
          <p:cNvSpPr/>
          <p:nvPr/>
        </p:nvSpPr>
        <p:spPr>
          <a:xfrm>
            <a:off x="140865" y="2451646"/>
            <a:ext cx="2712657" cy="1547458"/>
          </a:xfrm>
          <a:prstGeom prst="roundRect">
            <a:avLst/>
          </a:prstGeom>
          <a:solidFill>
            <a:srgbClr val="02C1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b="1" dirty="0">
                <a:latin typeface="Montserrat SemiBold"/>
                <a:ea typeface="Montserrat Medium" charset="0"/>
                <a:cs typeface="Montserrat Medium" charset="0"/>
              </a:rPr>
              <a:t>IMP – INVERSIÓN </a:t>
            </a:r>
            <a:r>
              <a:rPr lang="es-EC" b="1" dirty="0" smtClean="0">
                <a:latin typeface="Montserrat SemiBold"/>
                <a:ea typeface="Montserrat Medium" charset="0"/>
                <a:cs typeface="Montserrat Medium" charset="0"/>
              </a:rPr>
              <a:t>PROYECTOS PARA CIERRE 2024 </a:t>
            </a:r>
            <a:endParaRPr lang="es-EC" b="1" dirty="0">
              <a:latin typeface="Montserrat SemiBold"/>
              <a:ea typeface="Montserrat Medium" charset="0"/>
              <a:cs typeface="Montserrat Medium" charset="0"/>
            </a:endParaRPr>
          </a:p>
          <a:p>
            <a:pPr algn="ctr"/>
            <a:r>
              <a:rPr lang="es-EC" sz="2000" b="1" dirty="0">
                <a:latin typeface="Montserrat SemiBold"/>
                <a:ea typeface="Montserrat Medium" charset="0"/>
                <a:cs typeface="Montserrat Medium" charset="0"/>
              </a:rPr>
              <a:t>$ 6.508.827,37 </a:t>
            </a:r>
          </a:p>
        </p:txBody>
      </p:sp>
      <p:sp>
        <p:nvSpPr>
          <p:cNvPr id="94" name="Rectángulo redondeado 93"/>
          <p:cNvSpPr/>
          <p:nvPr/>
        </p:nvSpPr>
        <p:spPr>
          <a:xfrm>
            <a:off x="5674152" y="1225160"/>
            <a:ext cx="1629092" cy="373848"/>
          </a:xfrm>
          <a:prstGeom prst="roundRect">
            <a:avLst/>
          </a:prstGeom>
          <a:solidFill>
            <a:srgbClr val="007FB2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1400" b="1" dirty="0" smtClean="0">
                <a:latin typeface="Montserrat Medium"/>
              </a:rPr>
              <a:t>$ </a:t>
            </a:r>
            <a:r>
              <a:rPr lang="es-EC" sz="1600" b="1" dirty="0" smtClean="0">
                <a:latin typeface="Montserrat Medium"/>
              </a:rPr>
              <a:t>3.169.068,41</a:t>
            </a:r>
            <a:endParaRPr lang="es-EC" sz="1600" b="1" dirty="0">
              <a:solidFill>
                <a:schemeClr val="bg1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46" name="Rectángulo redondeado 10"/>
          <p:cNvSpPr/>
          <p:nvPr/>
        </p:nvSpPr>
        <p:spPr>
          <a:xfrm>
            <a:off x="8182481" y="2228501"/>
            <a:ext cx="3785938" cy="705852"/>
          </a:xfrm>
          <a:prstGeom prst="roundRect">
            <a:avLst/>
          </a:prstGeom>
          <a:solidFill>
            <a:srgbClr val="007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Montserrat Medium" charset="0"/>
                <a:ea typeface="Montserrat Medium" charset="0"/>
                <a:cs typeface="Montserrat Medium" charset="0"/>
              </a:rPr>
              <a:t>CONSERVACIÓN </a:t>
            </a:r>
            <a:r>
              <a:rPr lang="es-ES" sz="1400" dirty="0">
                <a:latin typeface="Montserrat Medium" charset="0"/>
                <a:ea typeface="Montserrat Medium" charset="0"/>
                <a:cs typeface="Montserrat Medium" charset="0"/>
              </a:rPr>
              <a:t>DE BIENES MUEBLES CULTURALES DEL DMQ</a:t>
            </a:r>
            <a:endParaRPr lang="es-EC" sz="14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54" name="CuadroTexto 26"/>
          <p:cNvSpPr txBox="1"/>
          <p:nvPr/>
        </p:nvSpPr>
        <p:spPr>
          <a:xfrm>
            <a:off x="8374421" y="3135093"/>
            <a:ext cx="1853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dirty="0"/>
              <a:t>Conservación y restauración de bienes muebles, nave sur iglesia de San Francisco</a:t>
            </a:r>
            <a:endParaRPr lang="es-EC" dirty="0"/>
          </a:p>
        </p:txBody>
      </p:sp>
      <p:sp>
        <p:nvSpPr>
          <p:cNvPr id="2" name="Rectángulo redondeado 7">
            <a:extLst>
              <a:ext uri="{FF2B5EF4-FFF2-40B4-BE49-F238E27FC236}">
                <a16:creationId xmlns:a16="http://schemas.microsoft.com/office/drawing/2014/main" id="{37C0DCDD-502A-082F-4EC7-16410AEF81BA}"/>
              </a:ext>
            </a:extLst>
          </p:cNvPr>
          <p:cNvSpPr/>
          <p:nvPr/>
        </p:nvSpPr>
        <p:spPr>
          <a:xfrm>
            <a:off x="3504918" y="2228501"/>
            <a:ext cx="3785938" cy="705852"/>
          </a:xfrm>
          <a:prstGeom prst="roundRect">
            <a:avLst/>
          </a:prstGeom>
          <a:solidFill>
            <a:srgbClr val="007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>
                <a:latin typeface="Montserrat Medium" charset="0"/>
                <a:ea typeface="Montserrat Medium" charset="0"/>
                <a:cs typeface="Montserrat Medium" charset="0"/>
              </a:rPr>
              <a:t>CONSERVACIÓN DEL ESPACIO PÚBLICO EN EL CHQ Y LAS PARROQUIAS URBANAS Y RURALES DEL DMQ</a:t>
            </a:r>
            <a:endParaRPr lang="es-EC" sz="13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DFDFB78-6A59-8921-1C9B-89775AE56DC4}"/>
              </a:ext>
            </a:extLst>
          </p:cNvPr>
          <p:cNvSpPr txBox="1"/>
          <p:nvPr/>
        </p:nvSpPr>
        <p:spPr>
          <a:xfrm>
            <a:off x="3582343" y="3129628"/>
            <a:ext cx="19608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4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sz="1200" dirty="0"/>
              <a:t>Conservación de fachadas  de edificaciones religiosas, atrios, elementos de piedra, considerados </a:t>
            </a:r>
            <a:r>
              <a:rPr lang="es-ES" sz="1200" dirty="0" smtClean="0"/>
              <a:t>hitos-puentes</a:t>
            </a:r>
            <a:r>
              <a:rPr lang="es-ES" sz="1200" dirty="0"/>
              <a:t> </a:t>
            </a:r>
            <a:r>
              <a:rPr lang="es-ES" sz="1200" dirty="0" smtClean="0"/>
              <a:t>y Recuperación </a:t>
            </a:r>
            <a:r>
              <a:rPr lang="es-ES" sz="1200" dirty="0"/>
              <a:t>del sistema vial andino. </a:t>
            </a:r>
            <a:endParaRPr lang="es-ES" sz="12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0D3B1F5-88F8-F5C0-9C62-CE9AAE2FF6C1}"/>
              </a:ext>
            </a:extLst>
          </p:cNvPr>
          <p:cNvSpPr txBox="1"/>
          <p:nvPr/>
        </p:nvSpPr>
        <p:spPr>
          <a:xfrm>
            <a:off x="7532706" y="5391223"/>
            <a:ext cx="166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600">
                <a:solidFill>
                  <a:schemeClr val="bg1"/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r>
              <a:rPr lang="es-EC" sz="1200" dirty="0"/>
              <a:t>$1.325.481,69  </a:t>
            </a:r>
          </a:p>
        </p:txBody>
      </p:sp>
      <p:cxnSp>
        <p:nvCxnSpPr>
          <p:cNvPr id="7" name="Straight Connector 46">
            <a:extLst>
              <a:ext uri="{FF2B5EF4-FFF2-40B4-BE49-F238E27FC236}">
                <a16:creationId xmlns:a16="http://schemas.microsoft.com/office/drawing/2014/main" id="{396092A4-AE5E-7B75-8751-CE39FCBBB79F}"/>
              </a:ext>
            </a:extLst>
          </p:cNvPr>
          <p:cNvCxnSpPr/>
          <p:nvPr/>
        </p:nvCxnSpPr>
        <p:spPr>
          <a:xfrm>
            <a:off x="8262685" y="4699899"/>
            <a:ext cx="3785938" cy="0"/>
          </a:xfrm>
          <a:prstGeom prst="line">
            <a:avLst/>
          </a:prstGeom>
          <a:ln w="12700">
            <a:solidFill>
              <a:srgbClr val="007FB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19">
            <a:extLst>
              <a:ext uri="{FF2B5EF4-FFF2-40B4-BE49-F238E27FC236}">
                <a16:creationId xmlns:a16="http://schemas.microsoft.com/office/drawing/2014/main" id="{9C1C9FF1-6DCB-6D50-C371-39AA4FCE313A}"/>
              </a:ext>
            </a:extLst>
          </p:cNvPr>
          <p:cNvSpPr txBox="1"/>
          <p:nvPr/>
        </p:nvSpPr>
        <p:spPr>
          <a:xfrm>
            <a:off x="2996426" y="4580786"/>
            <a:ext cx="1498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600">
                <a:solidFill>
                  <a:schemeClr val="bg1"/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r>
              <a:rPr lang="es-EC" sz="1400" dirty="0"/>
              <a:t>$50.521,98  </a:t>
            </a:r>
          </a:p>
        </p:txBody>
      </p:sp>
      <p:sp>
        <p:nvSpPr>
          <p:cNvPr id="13" name="Rectángulo redondeado 93">
            <a:extLst>
              <a:ext uri="{FF2B5EF4-FFF2-40B4-BE49-F238E27FC236}">
                <a16:creationId xmlns:a16="http://schemas.microsoft.com/office/drawing/2014/main" id="{1C259779-A168-E696-A936-ADA3F316E15C}"/>
              </a:ext>
            </a:extLst>
          </p:cNvPr>
          <p:cNvSpPr/>
          <p:nvPr/>
        </p:nvSpPr>
        <p:spPr>
          <a:xfrm>
            <a:off x="5661764" y="3197999"/>
            <a:ext cx="1629092" cy="373848"/>
          </a:xfrm>
          <a:prstGeom prst="roundRect">
            <a:avLst/>
          </a:prstGeom>
          <a:solidFill>
            <a:srgbClr val="007FB2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1400" b="1" dirty="0" smtClean="0">
                <a:latin typeface="Montserrat Medium"/>
              </a:rPr>
              <a:t>$ </a:t>
            </a:r>
            <a:r>
              <a:rPr lang="es-EC" sz="1600" b="1" dirty="0" smtClean="0">
                <a:latin typeface="Montserrat Medium"/>
              </a:rPr>
              <a:t>1.376.003,67</a:t>
            </a:r>
            <a:endParaRPr lang="es-EC" sz="1600" b="1" dirty="0">
              <a:solidFill>
                <a:schemeClr val="bg1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cxnSp>
        <p:nvCxnSpPr>
          <p:cNvPr id="15" name="Straight Connector 51">
            <a:extLst>
              <a:ext uri="{FF2B5EF4-FFF2-40B4-BE49-F238E27FC236}">
                <a16:creationId xmlns:a16="http://schemas.microsoft.com/office/drawing/2014/main" id="{546A9D4E-FAFE-0230-79EB-D359621ECD10}"/>
              </a:ext>
            </a:extLst>
          </p:cNvPr>
          <p:cNvCxnSpPr/>
          <p:nvPr/>
        </p:nvCxnSpPr>
        <p:spPr>
          <a:xfrm>
            <a:off x="8182481" y="2027780"/>
            <a:ext cx="3785938" cy="0"/>
          </a:xfrm>
          <a:prstGeom prst="line">
            <a:avLst/>
          </a:prstGeom>
          <a:ln w="12700">
            <a:solidFill>
              <a:srgbClr val="007FB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redondeado 10">
            <a:extLst>
              <a:ext uri="{FF2B5EF4-FFF2-40B4-BE49-F238E27FC236}">
                <a16:creationId xmlns:a16="http://schemas.microsoft.com/office/drawing/2014/main" id="{12D61114-06FC-B737-2EB0-DA7C410C6653}"/>
              </a:ext>
            </a:extLst>
          </p:cNvPr>
          <p:cNvSpPr/>
          <p:nvPr/>
        </p:nvSpPr>
        <p:spPr>
          <a:xfrm>
            <a:off x="8227205" y="4936853"/>
            <a:ext cx="3785938" cy="705852"/>
          </a:xfrm>
          <a:prstGeom prst="roundRect">
            <a:avLst/>
          </a:prstGeom>
          <a:solidFill>
            <a:srgbClr val="007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latin typeface="Montserrat Medium" charset="0"/>
                <a:ea typeface="Montserrat Medium" charset="0"/>
                <a:cs typeface="Montserrat Medium" charset="0"/>
              </a:rPr>
              <a:t>INTERVENCIÓN Y CONSERVACIÓN DEL PATRIMONIO ARQUEOLÓGICO DEL DMQ</a:t>
            </a:r>
            <a:endParaRPr lang="es-EC" sz="14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31A483B-BC1C-A424-A7FC-EA003378BC68}"/>
              </a:ext>
            </a:extLst>
          </p:cNvPr>
          <p:cNvSpPr txBox="1"/>
          <p:nvPr/>
        </p:nvSpPr>
        <p:spPr>
          <a:xfrm>
            <a:off x="8364896" y="5863279"/>
            <a:ext cx="1853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dirty="0"/>
              <a:t>Consultorías del patrimonio arqueológico y </a:t>
            </a:r>
            <a:r>
              <a:rPr lang="es-ES" dirty="0" smtClean="0"/>
              <a:t>mantenimiento de sitios arqueológicos</a:t>
            </a:r>
            <a:endParaRPr lang="es-EC" dirty="0"/>
          </a:p>
        </p:txBody>
      </p:sp>
      <p:sp>
        <p:nvSpPr>
          <p:cNvPr id="19" name="Rectángulo redondeado 97">
            <a:extLst>
              <a:ext uri="{FF2B5EF4-FFF2-40B4-BE49-F238E27FC236}">
                <a16:creationId xmlns:a16="http://schemas.microsoft.com/office/drawing/2014/main" id="{9A09D89E-A4D9-08A5-4850-6F14EF7FEFAA}"/>
              </a:ext>
            </a:extLst>
          </p:cNvPr>
          <p:cNvSpPr/>
          <p:nvPr/>
        </p:nvSpPr>
        <p:spPr>
          <a:xfrm>
            <a:off x="10580133" y="5928601"/>
            <a:ext cx="1419726" cy="373848"/>
          </a:xfrm>
          <a:prstGeom prst="roundRect">
            <a:avLst/>
          </a:prstGeom>
          <a:solidFill>
            <a:srgbClr val="007FB2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1400" b="1" dirty="0" smtClean="0">
                <a:latin typeface="Montserrat Medium"/>
              </a:rPr>
              <a:t>$</a:t>
            </a:r>
            <a:r>
              <a:rPr lang="es-EC" sz="1600" b="1" dirty="0" smtClean="0">
                <a:latin typeface="Montserrat Medium"/>
              </a:rPr>
              <a:t> </a:t>
            </a:r>
            <a:r>
              <a:rPr lang="es-EC" sz="1600" b="1" dirty="0">
                <a:solidFill>
                  <a:schemeClr val="bg1"/>
                </a:solidFill>
                <a:latin typeface="Montserrat Medium" charset="0"/>
              </a:rPr>
              <a:t>365.500,00</a:t>
            </a:r>
          </a:p>
        </p:txBody>
      </p:sp>
      <p:sp>
        <p:nvSpPr>
          <p:cNvPr id="25" name="Rectángulo redondeado 7">
            <a:extLst>
              <a:ext uri="{FF2B5EF4-FFF2-40B4-BE49-F238E27FC236}">
                <a16:creationId xmlns:a16="http://schemas.microsoft.com/office/drawing/2014/main" id="{E85C53F4-6F70-CAC7-7482-767C9F6D5402}"/>
              </a:ext>
            </a:extLst>
          </p:cNvPr>
          <p:cNvSpPr/>
          <p:nvPr/>
        </p:nvSpPr>
        <p:spPr>
          <a:xfrm>
            <a:off x="3495393" y="4927814"/>
            <a:ext cx="3785938" cy="705852"/>
          </a:xfrm>
          <a:prstGeom prst="roundRect">
            <a:avLst/>
          </a:prstGeom>
          <a:solidFill>
            <a:srgbClr val="007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latin typeface="Montserrat Medium" charset="0"/>
                <a:ea typeface="Montserrat Medium" charset="0"/>
                <a:cs typeface="Montserrat Medium" charset="0"/>
              </a:rPr>
              <a:t>SISTEMA DE INFORMACIÓN DE PATRIMONIO CULTURAL MATERIAL E INMATERIAL DEL DMQ</a:t>
            </a:r>
            <a:endParaRPr lang="es-EC" sz="14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712BDF0-331D-D725-3923-25C2722F7B5B}"/>
              </a:ext>
            </a:extLst>
          </p:cNvPr>
          <p:cNvSpPr txBox="1"/>
          <p:nvPr/>
        </p:nvSpPr>
        <p:spPr>
          <a:xfrm>
            <a:off x="3572818" y="5863279"/>
            <a:ext cx="1960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4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sz="1200" dirty="0"/>
              <a:t>Consultorías para la depuración en el SIPCE de fichas del patrimonio cultural inmaterial</a:t>
            </a:r>
            <a:endParaRPr lang="es-EC" sz="1200" dirty="0"/>
          </a:p>
        </p:txBody>
      </p:sp>
      <p:sp>
        <p:nvSpPr>
          <p:cNvPr id="29" name="Rectángulo redondeado 93">
            <a:extLst>
              <a:ext uri="{FF2B5EF4-FFF2-40B4-BE49-F238E27FC236}">
                <a16:creationId xmlns:a16="http://schemas.microsoft.com/office/drawing/2014/main" id="{608E810B-F32E-1B04-7030-B65C2520B57D}"/>
              </a:ext>
            </a:extLst>
          </p:cNvPr>
          <p:cNvSpPr/>
          <p:nvPr/>
        </p:nvSpPr>
        <p:spPr>
          <a:xfrm>
            <a:off x="5664627" y="5928601"/>
            <a:ext cx="1629092" cy="373848"/>
          </a:xfrm>
          <a:prstGeom prst="roundRect">
            <a:avLst/>
          </a:prstGeom>
          <a:solidFill>
            <a:srgbClr val="007FB2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1400" b="1" dirty="0" smtClean="0">
                <a:latin typeface="Montserrat Medium"/>
              </a:rPr>
              <a:t>$ </a:t>
            </a:r>
            <a:r>
              <a:rPr lang="es-EC" sz="1600" b="1" dirty="0" smtClean="0">
                <a:latin typeface="Montserrat Medium"/>
              </a:rPr>
              <a:t>424.654,76</a:t>
            </a:r>
            <a:endParaRPr lang="es-EC" sz="1600" b="1" dirty="0">
              <a:solidFill>
                <a:schemeClr val="bg1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cxnSp>
        <p:nvCxnSpPr>
          <p:cNvPr id="30" name="Straight Connector 51">
            <a:extLst>
              <a:ext uri="{FF2B5EF4-FFF2-40B4-BE49-F238E27FC236}">
                <a16:creationId xmlns:a16="http://schemas.microsoft.com/office/drawing/2014/main" id="{562BA122-34DC-E44E-C7C4-1AD1D579055F}"/>
              </a:ext>
            </a:extLst>
          </p:cNvPr>
          <p:cNvCxnSpPr/>
          <p:nvPr/>
        </p:nvCxnSpPr>
        <p:spPr>
          <a:xfrm>
            <a:off x="3428715" y="4699899"/>
            <a:ext cx="3785938" cy="0"/>
          </a:xfrm>
          <a:prstGeom prst="line">
            <a:avLst/>
          </a:prstGeom>
          <a:ln w="12700">
            <a:solidFill>
              <a:srgbClr val="007FB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 flipH="1">
            <a:off x="3013697" y="261411"/>
            <a:ext cx="10633" cy="6303061"/>
          </a:xfrm>
          <a:prstGeom prst="line">
            <a:avLst/>
          </a:prstGeom>
          <a:ln w="19050">
            <a:solidFill>
              <a:srgbClr val="02C1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redondeado 93">
            <a:extLst>
              <a:ext uri="{FF2B5EF4-FFF2-40B4-BE49-F238E27FC236}">
                <a16:creationId xmlns:a16="http://schemas.microsoft.com/office/drawing/2014/main" id="{608E810B-F32E-1B04-7030-B65C2520B57D}"/>
              </a:ext>
            </a:extLst>
          </p:cNvPr>
          <p:cNvSpPr/>
          <p:nvPr/>
        </p:nvSpPr>
        <p:spPr>
          <a:xfrm>
            <a:off x="10548693" y="3230901"/>
            <a:ext cx="1419726" cy="373848"/>
          </a:xfrm>
          <a:prstGeom prst="roundRect">
            <a:avLst/>
          </a:prstGeom>
          <a:solidFill>
            <a:srgbClr val="007FB2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1400" b="1" dirty="0" smtClean="0">
                <a:latin typeface="Montserrat Medium"/>
              </a:rPr>
              <a:t>$</a:t>
            </a:r>
            <a:r>
              <a:rPr lang="es-EC" sz="1600" b="1" dirty="0">
                <a:solidFill>
                  <a:schemeClr val="bg1"/>
                </a:solidFill>
                <a:latin typeface="Montserrat Medium" charset="0"/>
              </a:rPr>
              <a:t> </a:t>
            </a:r>
            <a:r>
              <a:rPr lang="es-EC" sz="1600" b="1" dirty="0" smtClean="0">
                <a:solidFill>
                  <a:schemeClr val="bg1"/>
                </a:solidFill>
                <a:latin typeface="Montserrat Medium" charset="0"/>
              </a:rPr>
              <a:t>531</a:t>
            </a:r>
            <a:r>
              <a:rPr lang="es-EC" sz="1600" b="1" dirty="0" smtClean="0">
                <a:solidFill>
                  <a:schemeClr val="bg1"/>
                </a:solidFill>
                <a:latin typeface="Montserrat Medium" charset="0"/>
                <a:ea typeface="Montserrat Medium" charset="0"/>
                <a:cs typeface="Montserrat Medium" charset="0"/>
              </a:rPr>
              <a:t>.867,93</a:t>
            </a:r>
            <a:endParaRPr lang="es-EC" sz="1600" b="1" dirty="0">
              <a:solidFill>
                <a:schemeClr val="bg1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36" name="Rectángulo redondeado 93">
            <a:extLst>
              <a:ext uri="{FF2B5EF4-FFF2-40B4-BE49-F238E27FC236}">
                <a16:creationId xmlns:a16="http://schemas.microsoft.com/office/drawing/2014/main" id="{608E810B-F32E-1B04-7030-B65C2520B57D}"/>
              </a:ext>
            </a:extLst>
          </p:cNvPr>
          <p:cNvSpPr/>
          <p:nvPr/>
        </p:nvSpPr>
        <p:spPr>
          <a:xfrm>
            <a:off x="10548694" y="1225160"/>
            <a:ext cx="1419725" cy="373848"/>
          </a:xfrm>
          <a:prstGeom prst="roundRect">
            <a:avLst/>
          </a:prstGeom>
          <a:solidFill>
            <a:srgbClr val="007FB2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1400" b="1" dirty="0">
                <a:latin typeface="Montserrat Medium"/>
              </a:rPr>
              <a:t>$</a:t>
            </a:r>
            <a:r>
              <a:rPr lang="es-EC" sz="1600" b="1" dirty="0">
                <a:latin typeface="Montserrat Medium"/>
              </a:rPr>
              <a:t> 641.732,60</a:t>
            </a:r>
          </a:p>
        </p:txBody>
      </p:sp>
    </p:spTree>
    <p:extLst>
      <p:ext uri="{BB962C8B-B14F-4D97-AF65-F5344CB8AC3E}">
        <p14:creationId xmlns:p14="http://schemas.microsoft.com/office/powerpoint/2010/main" val="269681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redondeado 10"/>
          <p:cNvSpPr/>
          <p:nvPr/>
        </p:nvSpPr>
        <p:spPr>
          <a:xfrm>
            <a:off x="8126327" y="198718"/>
            <a:ext cx="3826040" cy="806892"/>
          </a:xfrm>
          <a:prstGeom prst="roundRect">
            <a:avLst/>
          </a:prstGeom>
          <a:solidFill>
            <a:srgbClr val="007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latin typeface="Montserrat Medium" charset="0"/>
                <a:ea typeface="Montserrat Medium" charset="0"/>
                <a:cs typeface="Montserrat Medium" charset="0"/>
              </a:rPr>
              <a:t>CONSERVACIÓN </a:t>
            </a:r>
            <a:r>
              <a:rPr lang="es-ES" sz="1200" dirty="0">
                <a:latin typeface="Montserrat Medium" charset="0"/>
                <a:ea typeface="Montserrat Medium" charset="0"/>
                <a:cs typeface="Montserrat Medium" charset="0"/>
              </a:rPr>
              <a:t>INTEGRAL DE LOS BIENES PATRIMONIALES EN LAS </a:t>
            </a:r>
            <a:r>
              <a:rPr lang="es-ES" sz="1200" dirty="0" smtClean="0">
                <a:latin typeface="Montserrat Medium" charset="0"/>
                <a:ea typeface="Montserrat Medium" charset="0"/>
                <a:cs typeface="Montserrat Medium" charset="0"/>
              </a:rPr>
              <a:t>ÁREAS HISTÓRICAS </a:t>
            </a:r>
            <a:r>
              <a:rPr lang="es-ES" sz="1200" dirty="0">
                <a:latin typeface="Montserrat Medium" charset="0"/>
                <a:ea typeface="Montserrat Medium" charset="0"/>
                <a:cs typeface="Montserrat Medium" charset="0"/>
              </a:rPr>
              <a:t>DE LAS PARROQUIAS URBANAS Y RURALES DEL DMQ </a:t>
            </a:r>
            <a:endParaRPr lang="es-EC" sz="12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8268462" y="1725835"/>
            <a:ext cx="3533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dirty="0"/>
              <a:t>Intervenciones en bienes muebles patrimoniales a través de la aplicación de incentivos</a:t>
            </a:r>
            <a:endParaRPr lang="es-EC" dirty="0"/>
          </a:p>
        </p:txBody>
      </p:sp>
      <p:sp>
        <p:nvSpPr>
          <p:cNvPr id="53" name="Rectángulo redondeado 8"/>
          <p:cNvSpPr/>
          <p:nvPr/>
        </p:nvSpPr>
        <p:spPr>
          <a:xfrm>
            <a:off x="8126327" y="1116481"/>
            <a:ext cx="2037836" cy="373849"/>
          </a:xfrm>
          <a:prstGeom prst="roundRect">
            <a:avLst/>
          </a:prstGeom>
          <a:noFill/>
          <a:ln w="19050">
            <a:solidFill>
              <a:srgbClr val="007FB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rgbClr val="007FB2"/>
                </a:solidFill>
                <a:latin typeface="Montserrat Medium" charset="0"/>
                <a:ea typeface="Montserrat Medium" charset="0"/>
                <a:cs typeface="Montserrat Medium" charset="0"/>
              </a:rPr>
              <a:t>Principales actividades</a:t>
            </a:r>
            <a:endParaRPr lang="es-EC" sz="1200" dirty="0">
              <a:solidFill>
                <a:srgbClr val="007FB2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57" name="Rectángulo redondeado 56"/>
          <p:cNvSpPr/>
          <p:nvPr/>
        </p:nvSpPr>
        <p:spPr>
          <a:xfrm>
            <a:off x="152400" y="2381145"/>
            <a:ext cx="2867342" cy="1418829"/>
          </a:xfrm>
          <a:prstGeom prst="roundRect">
            <a:avLst/>
          </a:prstGeom>
          <a:solidFill>
            <a:srgbClr val="02C1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b="1" dirty="0">
                <a:latin typeface="Montserrat SemiBold"/>
                <a:ea typeface="Montserrat Medium" charset="0"/>
                <a:cs typeface="Montserrat Medium" charset="0"/>
              </a:rPr>
              <a:t>IMP – INVERSIÓN </a:t>
            </a:r>
            <a:r>
              <a:rPr lang="es-EC" b="1" dirty="0" smtClean="0">
                <a:latin typeface="Montserrat SemiBold"/>
                <a:ea typeface="Montserrat Medium" charset="0"/>
                <a:cs typeface="Montserrat Medium" charset="0"/>
              </a:rPr>
              <a:t>PROYECTOS NUEVOS </a:t>
            </a:r>
            <a:endParaRPr lang="es-EC" b="1" dirty="0">
              <a:latin typeface="Montserrat SemiBold"/>
              <a:ea typeface="Montserrat Medium" charset="0"/>
              <a:cs typeface="Montserrat Medium" charset="0"/>
            </a:endParaRPr>
          </a:p>
          <a:p>
            <a:pPr algn="ctr"/>
            <a:r>
              <a:rPr lang="es-EC" sz="2000" b="1" dirty="0">
                <a:latin typeface="Montserrat SemiBold"/>
                <a:ea typeface="Montserrat Medium" charset="0"/>
                <a:cs typeface="Montserrat Medium" charset="0"/>
              </a:rPr>
              <a:t>$ 8.491.172,63 </a:t>
            </a:r>
          </a:p>
        </p:txBody>
      </p:sp>
      <p:sp>
        <p:nvSpPr>
          <p:cNvPr id="98" name="Rectángulo redondeado 97"/>
          <p:cNvSpPr/>
          <p:nvPr/>
        </p:nvSpPr>
        <p:spPr>
          <a:xfrm>
            <a:off x="10323275" y="1116481"/>
            <a:ext cx="1629092" cy="373848"/>
          </a:xfrm>
          <a:prstGeom prst="roundRect">
            <a:avLst/>
          </a:prstGeom>
          <a:solidFill>
            <a:srgbClr val="007FB2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1400" b="1" dirty="0">
                <a:latin typeface="Montserrat Medium"/>
              </a:rPr>
              <a:t>$</a:t>
            </a:r>
            <a:r>
              <a:rPr lang="es-EC" sz="1600" b="1" dirty="0">
                <a:latin typeface="Montserrat Medium"/>
              </a:rPr>
              <a:t> 4.946.302,63</a:t>
            </a:r>
          </a:p>
        </p:txBody>
      </p:sp>
      <p:sp>
        <p:nvSpPr>
          <p:cNvPr id="33" name="CuadroTexto 21"/>
          <p:cNvSpPr txBox="1"/>
          <p:nvPr/>
        </p:nvSpPr>
        <p:spPr>
          <a:xfrm>
            <a:off x="8262685" y="2546579"/>
            <a:ext cx="35170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dirty="0"/>
              <a:t>Intervención en inmuebles de gestión administrativa, social, cultural y educativa: Archivo Histórico casa García Moreno, Centro de Arte Contemporáneo, Antiguo Colegio Simón Bolívar</a:t>
            </a:r>
            <a:endParaRPr lang="es-EC" dirty="0"/>
          </a:p>
        </p:txBody>
      </p:sp>
      <p:cxnSp>
        <p:nvCxnSpPr>
          <p:cNvPr id="34" name="Straight Connector 46"/>
          <p:cNvCxnSpPr/>
          <p:nvPr/>
        </p:nvCxnSpPr>
        <p:spPr>
          <a:xfrm>
            <a:off x="8119928" y="2445538"/>
            <a:ext cx="3785938" cy="0"/>
          </a:xfrm>
          <a:prstGeom prst="line">
            <a:avLst/>
          </a:prstGeom>
          <a:ln w="12700">
            <a:solidFill>
              <a:srgbClr val="007FB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21"/>
          <p:cNvSpPr txBox="1"/>
          <p:nvPr/>
        </p:nvSpPr>
        <p:spPr>
          <a:xfrm>
            <a:off x="8258451" y="6012256"/>
            <a:ext cx="3521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2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dirty="0"/>
              <a:t>Conservación y mantenimiento de sitios arqueológicos a cargo del IMP</a:t>
            </a:r>
            <a:endParaRPr lang="es-EC" dirty="0"/>
          </a:p>
        </p:txBody>
      </p:sp>
      <p:sp>
        <p:nvSpPr>
          <p:cNvPr id="2" name="Rectángulo redondeado 7">
            <a:extLst>
              <a:ext uri="{FF2B5EF4-FFF2-40B4-BE49-F238E27FC236}">
                <a16:creationId xmlns:a16="http://schemas.microsoft.com/office/drawing/2014/main" id="{F6A72B2A-22F7-6694-297A-EBD5DC11FCDD}"/>
              </a:ext>
            </a:extLst>
          </p:cNvPr>
          <p:cNvSpPr/>
          <p:nvPr/>
        </p:nvSpPr>
        <p:spPr>
          <a:xfrm>
            <a:off x="3461635" y="198719"/>
            <a:ext cx="3785938" cy="806892"/>
          </a:xfrm>
          <a:prstGeom prst="roundRect">
            <a:avLst/>
          </a:prstGeom>
          <a:solidFill>
            <a:srgbClr val="007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>
                <a:latin typeface="Montserrat Medium" charset="0"/>
                <a:ea typeface="Montserrat Medium" charset="0"/>
                <a:cs typeface="Montserrat Medium" charset="0"/>
              </a:rPr>
              <a:t>FORTALECIMIENTO E INTERVENCION INTEGRAL EN EL ESPACIO </a:t>
            </a:r>
            <a:r>
              <a:rPr lang="es-ES" sz="1100" dirty="0" smtClean="0">
                <a:latin typeface="Montserrat Medium" charset="0"/>
                <a:ea typeface="Montserrat Medium" charset="0"/>
                <a:cs typeface="Montserrat Medium" charset="0"/>
              </a:rPr>
              <a:t>PÚBLICO </a:t>
            </a:r>
            <a:r>
              <a:rPr lang="es-ES" sz="1100" dirty="0">
                <a:latin typeface="Montserrat Medium" charset="0"/>
                <a:ea typeface="Montserrat Medium" charset="0"/>
                <a:cs typeface="Montserrat Medium" charset="0"/>
              </a:rPr>
              <a:t>DE LAS </a:t>
            </a:r>
            <a:r>
              <a:rPr lang="es-ES" sz="1100" dirty="0" smtClean="0">
                <a:latin typeface="Montserrat Medium" charset="0"/>
                <a:ea typeface="Montserrat Medium" charset="0"/>
                <a:cs typeface="Montserrat Medium" charset="0"/>
              </a:rPr>
              <a:t>ÁREAS HISTÓRICAS </a:t>
            </a:r>
            <a:r>
              <a:rPr lang="es-ES" sz="1100" dirty="0">
                <a:latin typeface="Montserrat Medium" charset="0"/>
                <a:ea typeface="Montserrat Medium" charset="0"/>
                <a:cs typeface="Montserrat Medium" charset="0"/>
              </a:rPr>
              <a:t>EN LAS PARROQUIAS URBANAS Y RURALES DEL DMQ</a:t>
            </a:r>
            <a:endParaRPr lang="es-EC" sz="11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3" name="Rectángulo redondeado 8">
            <a:extLst>
              <a:ext uri="{FF2B5EF4-FFF2-40B4-BE49-F238E27FC236}">
                <a16:creationId xmlns:a16="http://schemas.microsoft.com/office/drawing/2014/main" id="{0378CEAB-614E-EAB1-6C94-066565B0B048}"/>
              </a:ext>
            </a:extLst>
          </p:cNvPr>
          <p:cNvSpPr/>
          <p:nvPr/>
        </p:nvSpPr>
        <p:spPr>
          <a:xfrm>
            <a:off x="3461635" y="1110595"/>
            <a:ext cx="2038735" cy="373849"/>
          </a:xfrm>
          <a:prstGeom prst="roundRect">
            <a:avLst/>
          </a:prstGeom>
          <a:noFill/>
          <a:ln w="19050">
            <a:solidFill>
              <a:srgbClr val="007FB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rgbClr val="007FB2"/>
                </a:solidFill>
                <a:latin typeface="Montserrat Medium" charset="0"/>
                <a:ea typeface="Montserrat Medium" charset="0"/>
                <a:cs typeface="Montserrat Medium" charset="0"/>
              </a:rPr>
              <a:t>Principales actividades</a:t>
            </a:r>
            <a:endParaRPr lang="es-EC" sz="1200" dirty="0">
              <a:solidFill>
                <a:srgbClr val="007FB2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8BC35F6-BDF2-2299-D0A7-5A681A4F8CFE}"/>
              </a:ext>
            </a:extLst>
          </p:cNvPr>
          <p:cNvSpPr txBox="1"/>
          <p:nvPr/>
        </p:nvSpPr>
        <p:spPr>
          <a:xfrm>
            <a:off x="3539746" y="1750390"/>
            <a:ext cx="3510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4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sz="1200" dirty="0"/>
              <a:t>Mantenimiento integral de espacios públicos de las parroquias urbanas y rurales</a:t>
            </a:r>
            <a:endParaRPr lang="es-EC" sz="1200" dirty="0"/>
          </a:p>
        </p:txBody>
      </p:sp>
      <p:sp>
        <p:nvSpPr>
          <p:cNvPr id="7" name="Rectángulo redondeado 93">
            <a:extLst>
              <a:ext uri="{FF2B5EF4-FFF2-40B4-BE49-F238E27FC236}">
                <a16:creationId xmlns:a16="http://schemas.microsoft.com/office/drawing/2014/main" id="{65A41220-AD85-5C30-FEFC-B6460047AA6C}"/>
              </a:ext>
            </a:extLst>
          </p:cNvPr>
          <p:cNvSpPr/>
          <p:nvPr/>
        </p:nvSpPr>
        <p:spPr>
          <a:xfrm>
            <a:off x="5618482" y="1116482"/>
            <a:ext cx="1629092" cy="373848"/>
          </a:xfrm>
          <a:prstGeom prst="roundRect">
            <a:avLst/>
          </a:prstGeom>
          <a:solidFill>
            <a:srgbClr val="007FB2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1400" b="1" dirty="0" smtClean="0">
                <a:latin typeface="Montserrat Medium"/>
              </a:rPr>
              <a:t>$ </a:t>
            </a:r>
            <a:r>
              <a:rPr lang="es-EC" sz="1600" b="1" dirty="0" smtClean="0">
                <a:latin typeface="Montserrat Medium"/>
              </a:rPr>
              <a:t>1.990.000,00</a:t>
            </a:r>
            <a:endParaRPr lang="es-EC" sz="1600" b="1" dirty="0">
              <a:solidFill>
                <a:schemeClr val="bg1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12" name="Rectángulo redondeado 10">
            <a:extLst>
              <a:ext uri="{FF2B5EF4-FFF2-40B4-BE49-F238E27FC236}">
                <a16:creationId xmlns:a16="http://schemas.microsoft.com/office/drawing/2014/main" id="{D6F7B3AE-0BE0-FA50-FC2C-221D7598694B}"/>
              </a:ext>
            </a:extLst>
          </p:cNvPr>
          <p:cNvSpPr/>
          <p:nvPr/>
        </p:nvSpPr>
        <p:spPr>
          <a:xfrm>
            <a:off x="8142365" y="3903921"/>
            <a:ext cx="3785938" cy="705852"/>
          </a:xfrm>
          <a:prstGeom prst="roundRect">
            <a:avLst/>
          </a:prstGeom>
          <a:solidFill>
            <a:srgbClr val="007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latin typeface="Montserrat Medium" charset="0"/>
                <a:ea typeface="Montserrat Medium" charset="0"/>
                <a:cs typeface="Montserrat Medium" charset="0"/>
              </a:rPr>
              <a:t>GESTIÓN </a:t>
            </a:r>
            <a:r>
              <a:rPr lang="es-ES" sz="1200" dirty="0">
                <a:latin typeface="Montserrat Medium" charset="0"/>
                <a:ea typeface="Montserrat Medium" charset="0"/>
                <a:cs typeface="Montserrat Medium" charset="0"/>
              </a:rPr>
              <a:t>DEL REGISTRO, INVENTARIO, INVESTIGACION Y PUESTA EN VALOR DEL PATRIMONIO CULTURAL DEL DMQ</a:t>
            </a:r>
            <a:endParaRPr lang="es-EC" sz="1200" dirty="0"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13" name="Rectángulo redondeado 8">
            <a:extLst>
              <a:ext uri="{FF2B5EF4-FFF2-40B4-BE49-F238E27FC236}">
                <a16:creationId xmlns:a16="http://schemas.microsoft.com/office/drawing/2014/main" id="{CB4ED3D7-A86F-A72F-8385-B1C56575AA60}"/>
              </a:ext>
            </a:extLst>
          </p:cNvPr>
          <p:cNvSpPr/>
          <p:nvPr/>
        </p:nvSpPr>
        <p:spPr>
          <a:xfrm>
            <a:off x="8142365" y="4720644"/>
            <a:ext cx="1941580" cy="373849"/>
          </a:xfrm>
          <a:prstGeom prst="roundRect">
            <a:avLst/>
          </a:prstGeom>
          <a:noFill/>
          <a:ln w="19050">
            <a:solidFill>
              <a:srgbClr val="007FB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rgbClr val="007FB2"/>
                </a:solidFill>
                <a:latin typeface="Montserrat Medium" charset="0"/>
                <a:ea typeface="Montserrat Medium" charset="0"/>
                <a:cs typeface="Montserrat Medium" charset="0"/>
              </a:rPr>
              <a:t>Principales actividades</a:t>
            </a:r>
            <a:endParaRPr lang="es-EC" sz="1200" dirty="0">
              <a:solidFill>
                <a:srgbClr val="007FB2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14" name="Rectángulo redondeado 97">
            <a:extLst>
              <a:ext uri="{FF2B5EF4-FFF2-40B4-BE49-F238E27FC236}">
                <a16:creationId xmlns:a16="http://schemas.microsoft.com/office/drawing/2014/main" id="{D2778E11-8A3B-206E-0BE9-F38518FB1C98}"/>
              </a:ext>
            </a:extLst>
          </p:cNvPr>
          <p:cNvSpPr/>
          <p:nvPr/>
        </p:nvSpPr>
        <p:spPr>
          <a:xfrm>
            <a:off x="10299211" y="4727483"/>
            <a:ext cx="1629092" cy="373848"/>
          </a:xfrm>
          <a:prstGeom prst="roundRect">
            <a:avLst/>
          </a:prstGeom>
          <a:solidFill>
            <a:srgbClr val="007FB2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1400" b="1" dirty="0">
                <a:latin typeface="Montserrat Medium"/>
              </a:rPr>
              <a:t>$</a:t>
            </a:r>
            <a:r>
              <a:rPr lang="es-EC" sz="1600" b="1" dirty="0">
                <a:latin typeface="Montserrat Medium"/>
              </a:rPr>
              <a:t> 1.554.870,00</a:t>
            </a:r>
            <a:endParaRPr lang="es-EC" sz="1600" b="1" dirty="0">
              <a:solidFill>
                <a:schemeClr val="bg1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5C66AB8-53F8-430D-C121-4874A23D5D88}"/>
              </a:ext>
            </a:extLst>
          </p:cNvPr>
          <p:cNvSpPr txBox="1"/>
          <p:nvPr/>
        </p:nvSpPr>
        <p:spPr>
          <a:xfrm>
            <a:off x="8258452" y="5284783"/>
            <a:ext cx="3521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4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sz="1200" dirty="0"/>
              <a:t>Investigación y puesta en valor del Patrimonio Cultural del DMQ</a:t>
            </a:r>
            <a:endParaRPr lang="es-EC" sz="1200" dirty="0"/>
          </a:p>
        </p:txBody>
      </p:sp>
      <p:cxnSp>
        <p:nvCxnSpPr>
          <p:cNvPr id="17" name="Straight Connector 46">
            <a:extLst>
              <a:ext uri="{FF2B5EF4-FFF2-40B4-BE49-F238E27FC236}">
                <a16:creationId xmlns:a16="http://schemas.microsoft.com/office/drawing/2014/main" id="{9A268AD0-9B2A-EBAE-3A42-4BE2BCC7F84F}"/>
              </a:ext>
            </a:extLst>
          </p:cNvPr>
          <p:cNvCxnSpPr/>
          <p:nvPr/>
        </p:nvCxnSpPr>
        <p:spPr>
          <a:xfrm>
            <a:off x="8258452" y="5936740"/>
            <a:ext cx="3785938" cy="0"/>
          </a:xfrm>
          <a:prstGeom prst="line">
            <a:avLst/>
          </a:prstGeom>
          <a:ln w="12700">
            <a:solidFill>
              <a:srgbClr val="007FB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2AB79DB3-96B4-27CF-1E5A-A83EA89736FF}"/>
              </a:ext>
            </a:extLst>
          </p:cNvPr>
          <p:cNvSpPr txBox="1"/>
          <p:nvPr/>
        </p:nvSpPr>
        <p:spPr>
          <a:xfrm>
            <a:off x="3566768" y="2870173"/>
            <a:ext cx="3510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4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sz="1200" dirty="0"/>
              <a:t>Senderos seguros en áreas patrimoniales del DMQ</a:t>
            </a:r>
            <a:endParaRPr lang="es-EC" sz="12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7C6091A-3195-1A75-6A6E-EC83556355A7}"/>
              </a:ext>
            </a:extLst>
          </p:cNvPr>
          <p:cNvSpPr txBox="1"/>
          <p:nvPr/>
        </p:nvSpPr>
        <p:spPr>
          <a:xfrm>
            <a:off x="3539746" y="3756472"/>
            <a:ext cx="3161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1400"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pPr algn="just"/>
            <a:r>
              <a:rPr lang="es-ES" sz="1200" dirty="0"/>
              <a:t>Intervención integral de calzadas de piedra</a:t>
            </a:r>
            <a:endParaRPr lang="es-EC" sz="1200" dirty="0"/>
          </a:p>
        </p:txBody>
      </p:sp>
      <p:cxnSp>
        <p:nvCxnSpPr>
          <p:cNvPr id="29" name="Straight Connector 46"/>
          <p:cNvCxnSpPr/>
          <p:nvPr/>
        </p:nvCxnSpPr>
        <p:spPr>
          <a:xfrm>
            <a:off x="3487007" y="2445538"/>
            <a:ext cx="3785938" cy="0"/>
          </a:xfrm>
          <a:prstGeom prst="line">
            <a:avLst/>
          </a:prstGeom>
          <a:ln w="12700">
            <a:solidFill>
              <a:srgbClr val="007FB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46"/>
          <p:cNvCxnSpPr/>
          <p:nvPr/>
        </p:nvCxnSpPr>
        <p:spPr>
          <a:xfrm>
            <a:off x="3539745" y="3659166"/>
            <a:ext cx="3785938" cy="0"/>
          </a:xfrm>
          <a:prstGeom prst="line">
            <a:avLst/>
          </a:prstGeom>
          <a:ln w="12700">
            <a:solidFill>
              <a:srgbClr val="007FB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 flipH="1">
            <a:off x="3235372" y="290233"/>
            <a:ext cx="10633" cy="6303061"/>
          </a:xfrm>
          <a:prstGeom prst="line">
            <a:avLst/>
          </a:prstGeom>
          <a:ln w="19050">
            <a:solidFill>
              <a:srgbClr val="02C1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46">
            <a:extLst>
              <a:ext uri="{FF2B5EF4-FFF2-40B4-BE49-F238E27FC236}">
                <a16:creationId xmlns:a16="http://schemas.microsoft.com/office/drawing/2014/main" id="{396092A4-AE5E-7B75-8751-CE39FCBBB79F}"/>
              </a:ext>
            </a:extLst>
          </p:cNvPr>
          <p:cNvCxnSpPr/>
          <p:nvPr/>
        </p:nvCxnSpPr>
        <p:spPr>
          <a:xfrm>
            <a:off x="8166429" y="3652471"/>
            <a:ext cx="3785938" cy="0"/>
          </a:xfrm>
          <a:prstGeom prst="line">
            <a:avLst/>
          </a:prstGeom>
          <a:ln w="12700">
            <a:solidFill>
              <a:srgbClr val="007FB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82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5" r="1"/>
          <a:stretch/>
        </p:blipFill>
        <p:spPr>
          <a:xfrm>
            <a:off x="3859618" y="2794638"/>
            <a:ext cx="4872425" cy="105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81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</TotalTime>
  <Words>830</Words>
  <Application>Microsoft Office PowerPoint</Application>
  <PresentationFormat>Panorámica</PresentationFormat>
  <Paragraphs>160</Paragraphs>
  <Slides>8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Montserrat</vt:lpstr>
      <vt:lpstr>Montserrat Medium</vt:lpstr>
      <vt:lpstr>Montserrat SemiBold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Alejandra Molina Rodriguez</dc:creator>
  <cp:lastModifiedBy>Monica Cristina Cachipuendo Amagua</cp:lastModifiedBy>
  <cp:revision>114</cp:revision>
  <dcterms:created xsi:type="dcterms:W3CDTF">2023-09-11T19:12:22Z</dcterms:created>
  <dcterms:modified xsi:type="dcterms:W3CDTF">2023-11-07T02:01:13Z</dcterms:modified>
</cp:coreProperties>
</file>