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0" r:id="rId3"/>
    <p:sldId id="295" r:id="rId4"/>
    <p:sldId id="296" r:id="rId5"/>
    <p:sldId id="294" r:id="rId6"/>
    <p:sldId id="299" r:id="rId7"/>
    <p:sldId id="297" r:id="rId8"/>
    <p:sldId id="298" r:id="rId9"/>
    <p:sldId id="300" r:id="rId10"/>
    <p:sldId id="286" r:id="rId11"/>
    <p:sldId id="301" r:id="rId12"/>
    <p:sldId id="302" r:id="rId13"/>
  </p:sldIdLst>
  <p:sldSz cx="12192000" cy="6858000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a Cecilia Telpis Llivichuzca" initials="MCTL" lastIdx="1" clrIdx="0">
    <p:extLst>
      <p:ext uri="{19B8F6BF-5375-455C-9EA6-DF929625EA0E}">
        <p15:presenceInfo xmlns:p15="http://schemas.microsoft.com/office/powerpoint/2012/main" userId="S-1-5-21-273869320-1094921958-1243824655-1305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43" autoAdjust="0"/>
  </p:normalViewPr>
  <p:slideViewPr>
    <p:cSldViewPr snapToGrid="0">
      <p:cViewPr>
        <p:scale>
          <a:sx n="75" d="100"/>
          <a:sy n="75" d="100"/>
        </p:scale>
        <p:origin x="378" y="-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elpis\Documents\DMQ\PRESUPUESTO\PROFORMA%202024\INFORME%20PROFORMA%202024%20II%20DEBATE\2.%20%20Cedula%20proforma%202024%20incluye%20espacio%20anticip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elpis\AppData\Local\Microsoft\Windows\INetCache\Content.Outlook\HR18V9U0\CUADROS%20PROYECCI&#211;N%20INGRESOS%20AL%2016%20OCT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elpis\Documents\DMQ\PRESUPUESTO\PROFORMA%202024\INFORME%20PROFORMA%202024%20II%20DEBATE\1.%20Ingresos%20proforma%202024%20incluye%20espacio%20anticip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elpis\Downloads\CEDULA%20PROFORMA%202024%20al%2013%20NOV%202023%20PRESENTAC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elpis\Documents\DMQ\PRESUPUESTO\PROFORMA%202024\INFORME%20PROFORMA%202024%20II%20DEBATE\2.%20%20Cedula%20proforma%202024%20incluye%20espacio%20anticip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elpis\Documents\DMQ\PRESUPUESTO\PROFORMA%202024\INFORME%20ACTUALIZADO%20PROFORMA%202024%2014%20NOV\CEDULA%20PROFORMA%202024%20al%2013%20NOV%202023%20PRESENTAC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% Participación Proforma</a:t>
            </a:r>
            <a:endParaRPr lang="es-EC"/>
          </a:p>
        </c:rich>
      </c:tx>
      <c:layout>
        <c:manualLayout>
          <c:xMode val="edge"/>
          <c:yMode val="edge"/>
          <c:x val="0.19153624315479084"/>
          <c:y val="4.01785714285714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ivotFmts>
      <c:pivotFmt>
        <c:idx val="0"/>
      </c:pivotFmt>
      <c:pivotFmt>
        <c:idx val="1"/>
        <c:spPr>
          <a:solidFill>
            <a:srgbClr val="FF99FF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marker>
          <c:symbol val="none"/>
        </c:marker>
        <c:dLbl>
          <c:idx val="0"/>
          <c:numFmt formatCode="0.0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s-EC"/>
            </a:p>
          </c:txPr>
          <c:dLblPos val="ctr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99FF"/>
          </a:solidFill>
          <a:ln>
            <a:noFill/>
          </a:ln>
          <a:effectLst>
            <a:outerShdw blurRad="88900" sx="102000" sy="102000" algn="ctr" rotWithShape="0">
              <a:prstClr val="black">
                <a:alpha val="1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c:spPr>
      </c:pivotFmt>
      <c:pivotFmt>
        <c:idx val="3"/>
        <c:spPr>
          <a:solidFill>
            <a:srgbClr val="AEB8E8"/>
          </a:solidFill>
          <a:ln>
            <a:noFill/>
          </a:ln>
          <a:effectLst>
            <a:outerShdw blurRad="88900" sx="102000" sy="102000" algn="ctr" rotWithShape="0">
              <a:prstClr val="black">
                <a:alpha val="1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c:spPr>
      </c:pivotFmt>
      <c:pivotFmt>
        <c:idx val="4"/>
        <c:spPr>
          <a:solidFill>
            <a:srgbClr val="FF99FF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marker>
          <c:symbol val="none"/>
        </c:marker>
        <c:dLbl>
          <c:idx val="0"/>
          <c:numFmt formatCode="0.0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s-EC"/>
            </a:p>
          </c:txPr>
          <c:dLblPos val="ctr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99FF"/>
          </a:solidFill>
          <a:ln>
            <a:noFill/>
          </a:ln>
          <a:effectLst>
            <a:outerShdw blurRad="88900" sx="102000" sy="102000" algn="ctr" rotWithShape="0">
              <a:prstClr val="black">
                <a:alpha val="1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c:spPr>
      </c:pivotFmt>
      <c:pivotFmt>
        <c:idx val="6"/>
        <c:spPr>
          <a:solidFill>
            <a:srgbClr val="AEB8E8"/>
          </a:solidFill>
          <a:ln>
            <a:noFill/>
          </a:ln>
          <a:effectLst>
            <a:outerShdw blurRad="88900" sx="102000" sy="102000" algn="ctr" rotWithShape="0">
              <a:prstClr val="black">
                <a:alpha val="1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c:spPr>
      </c:pivotFmt>
      <c:pivotFmt>
        <c:idx val="7"/>
        <c:spPr>
          <a:solidFill>
            <a:srgbClr val="FF99FF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marker>
          <c:symbol val="none"/>
        </c:marker>
        <c:dLbl>
          <c:idx val="0"/>
          <c:numFmt formatCode="0.0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s-EC"/>
            </a:p>
          </c:txPr>
          <c:dLblPos val="ctr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99FF"/>
          </a:solidFill>
          <a:ln>
            <a:noFill/>
          </a:ln>
          <a:effectLst>
            <a:outerShdw blurRad="88900" sx="102000" sy="102000" algn="ctr" rotWithShape="0">
              <a:prstClr val="black">
                <a:alpha val="1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c:spPr>
      </c:pivotFmt>
      <c:pivotFmt>
        <c:idx val="9"/>
        <c:spPr>
          <a:solidFill>
            <a:srgbClr val="AEB8E8"/>
          </a:solidFill>
          <a:ln>
            <a:noFill/>
          </a:ln>
          <a:effectLst>
            <a:outerShdw blurRad="88900" sx="102000" sy="102000" algn="ctr" rotWithShape="0">
              <a:prstClr val="black">
                <a:alpha val="1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2770398481973434E-2"/>
          <c:y val="0.22935772304227989"/>
          <c:w val="0.94433902593295382"/>
          <c:h val="0.72978805225948429"/>
        </c:manualLayout>
      </c:layout>
      <c:pie3DChart>
        <c:varyColors val="1"/>
        <c:ser>
          <c:idx val="0"/>
          <c:order val="0"/>
          <c:tx>
            <c:strRef>
              <c:f>'gráfico tipo gasto'!$B$23</c:f>
              <c:strCache>
                <c:ptCount val="1"/>
                <c:pt idx="0">
                  <c:v> Proforma 2024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222-45F0-8996-90CE66EB43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222-45F0-8996-90CE66EB436E}"/>
              </c:ext>
            </c:extLst>
          </c:dPt>
          <c:dLbls>
            <c:dLbl>
              <c:idx val="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3222-45F0-8996-90CE66EB436E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C183FC8-B37A-4586-B07A-CE44D5E59287}" type="CATEGORYNAME">
                      <a:rPr lang="en-US"/>
                      <a:pPr>
                        <a:defRPr/>
                      </a:pPr>
                      <a:t>[NOMBRE DE CATEGORÍA]</a:t>
                    </a:fld>
                    <a:r>
                      <a:rPr lang="en-US"/>
                      <a:t> </a:t>
                    </a:r>
                    <a:fld id="{8BB4F236-6F41-4088-B833-D370479A6E56}" type="PERCENTAGE">
                      <a:rPr lang="en-US"/>
                      <a:pPr>
                        <a:defRPr/>
                      </a:pPr>
                      <a:t>[PORCENTAJE]</a:t>
                    </a:fld>
                    <a:endParaRPr lang="en-US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222-45F0-8996-90CE66EB436E}"/>
                </c:ext>
              </c:extLst>
            </c:dLbl>
            <c:numFmt formatCode="0.00%" sourceLinked="0"/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'gráfico tipo gasto'!$A$24:$A$25</c:f>
              <c:strCache>
                <c:ptCount val="2"/>
                <c:pt idx="0">
                  <c:v>GASTO CORRIENTE</c:v>
                </c:pt>
                <c:pt idx="1">
                  <c:v>GASTO DE INVERSIÓN</c:v>
                </c:pt>
              </c:strCache>
            </c:strRef>
          </c:cat>
          <c:val>
            <c:numRef>
              <c:f>'gráfico tipo gasto'!$B$24:$B$25</c:f>
              <c:numCache>
                <c:formatCode>#,##0.00</c:formatCode>
                <c:ptCount val="2"/>
                <c:pt idx="0">
                  <c:v>436093305.01151997</c:v>
                </c:pt>
                <c:pt idx="1">
                  <c:v>573771445.23999751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22-45F0-8996-90CE66EB436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  <c:extLst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'[CUADROS PROYECCIÓN INGRESOS AL 16 OCT 2023.xlsx]ASAMBLEA'!$E$14</c:f>
              <c:strCache>
                <c:ptCount val="1"/>
                <c:pt idx="0">
                  <c:v>Año 2024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5848-4D00-A0DC-E649C1D09F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5848-4D00-A0DC-E649C1D09F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5848-4D00-A0DC-E649C1D09F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5848-4D00-A0DC-E649C1D09F41}"/>
              </c:ext>
            </c:extLst>
          </c:dPt>
          <c:dLbls>
            <c:dLbl>
              <c:idx val="0"/>
              <c:layout>
                <c:manualLayout>
                  <c:x val="4.2945739579740433E-2"/>
                  <c:y val="0.225229076845804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848-4D00-A0DC-E649C1D09F4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848-4D00-A0DC-E649C1D09F4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848-4D00-A0DC-E649C1D09F41}"/>
                </c:ext>
              </c:extLst>
            </c:dLbl>
            <c:dLbl>
              <c:idx val="3"/>
              <c:layout>
                <c:manualLayout>
                  <c:x val="0.33879416779572996"/>
                  <c:y val="2.41316868049076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848-4D00-A0DC-E649C1D09F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'[CUADROS PROYECCIÓN INGRESOS AL 16 OCT 2023.xlsx]ASAMBLEA'!$D$15:$D$18</c:f>
              <c:strCache>
                <c:ptCount val="4"/>
                <c:pt idx="0">
                  <c:v>Recursos Municipales</c:v>
                </c:pt>
                <c:pt idx="1">
                  <c:v>Asignación Gobierno Central</c:v>
                </c:pt>
                <c:pt idx="2">
                  <c:v>Saldo Caja Bancos</c:v>
                </c:pt>
                <c:pt idx="3">
                  <c:v>Proyecto Primera Línea Metro de Quito</c:v>
                </c:pt>
              </c:strCache>
            </c:strRef>
          </c:cat>
          <c:val>
            <c:numRef>
              <c:f>'[CUADROS PROYECCIÓN INGRESOS AL 16 OCT 2023.xlsx]ASAMBLEA'!$E$15:$E$18</c:f>
              <c:numCache>
                <c:formatCode>#,##0.00</c:formatCode>
                <c:ptCount val="4"/>
                <c:pt idx="0">
                  <c:v>373340801.89999998</c:v>
                </c:pt>
                <c:pt idx="1">
                  <c:v>354652375.37</c:v>
                </c:pt>
                <c:pt idx="2">
                  <c:v>257779345.97</c:v>
                </c:pt>
                <c:pt idx="3">
                  <c:v>1195423.44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48-4D00-A0DC-E649C1D09F4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0D7-4031-8A9E-15DC5E55C1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0D7-4031-8A9E-15DC5E55C1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0D7-4031-8A9E-15DC5E55C1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20D7-4031-8A9E-15DC5E55C1F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20D7-4031-8A9E-15DC5E55C1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0D7-4031-8A9E-15DC5E55C1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0D7-4031-8A9E-15DC5E55C1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0D7-4031-8A9E-15DC5E55C1F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20D7-4031-8A9E-15DC5E55C1FB}"/>
                </c:ext>
              </c:extLst>
            </c:dLbl>
            <c:dLbl>
              <c:idx val="4"/>
              <c:layout>
                <c:manualLayout>
                  <c:x val="0.11236781666448474"/>
                  <c:y val="0.1032096410482458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0D7-4031-8A9E-15DC5E55C1F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'Anexo 1'!$J$19:$J$23</c:f>
              <c:strCache>
                <c:ptCount val="5"/>
                <c:pt idx="0">
                  <c:v>Recursos Municipales</c:v>
                </c:pt>
                <c:pt idx="1">
                  <c:v>Asignación Gobierno Central</c:v>
                </c:pt>
                <c:pt idx="2">
                  <c:v>Saldo caja bancos</c:v>
                </c:pt>
                <c:pt idx="3">
                  <c:v>Proyecto Primera Línea Metro de Quito</c:v>
                </c:pt>
                <c:pt idx="4">
                  <c:v>Espacios amortización anticipos*</c:v>
                </c:pt>
              </c:strCache>
            </c:strRef>
          </c:cat>
          <c:val>
            <c:numRef>
              <c:f>'Anexo 1'!$K$19:$K$23</c:f>
              <c:numCache>
                <c:formatCode>#,##0.00</c:formatCode>
                <c:ptCount val="5"/>
                <c:pt idx="0">
                  <c:v>373340801.90333331</c:v>
                </c:pt>
                <c:pt idx="1">
                  <c:v>354652375.37</c:v>
                </c:pt>
                <c:pt idx="2">
                  <c:v>257779345.97</c:v>
                </c:pt>
                <c:pt idx="3">
                  <c:v>1195423.44</c:v>
                </c:pt>
                <c:pt idx="4">
                  <c:v>22896803.57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0D7-4031-8A9E-15DC5E55C1F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1CF-4A5F-B92D-93E4625E72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1CF-4A5F-B92D-93E4625E72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1CF-4A5F-B92D-93E4625E72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1CF-4A5F-B92D-93E4625E720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1CF-4A5F-B92D-93E4625E720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1CF-4A5F-B92D-93E4625E720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1CF-4A5F-B92D-93E4625E720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1CF-4A5F-B92D-93E4625E72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'[CEDULA PROFORMA 2024 al 13 NOV 2023 PRESENTACION.xlsx]TIPO DE GASTO'!$A$42:$A$45</c:f>
              <c:strCache>
                <c:ptCount val="4"/>
                <c:pt idx="0">
                  <c:v>Gastos en remuneraciones</c:v>
                </c:pt>
                <c:pt idx="1">
                  <c:v>Gastos Administrativos</c:v>
                </c:pt>
                <c:pt idx="2">
                  <c:v>Transferencias y donaciones corrientes</c:v>
                </c:pt>
                <c:pt idx="3">
                  <c:v>Gastos de Inversión</c:v>
                </c:pt>
              </c:strCache>
            </c:strRef>
          </c:cat>
          <c:val>
            <c:numRef>
              <c:f>'[CEDULA PROFORMA 2024 al 13 NOV 2023 PRESENTACION.xlsx]TIPO DE GASTO'!$B$42:$B$45</c:f>
              <c:numCache>
                <c:formatCode>_(* #,##0.00_);_(* \(#,##0.00\);_(* "-"??_);_(@_)</c:formatCode>
                <c:ptCount val="4"/>
                <c:pt idx="0">
                  <c:v>215123857.09</c:v>
                </c:pt>
                <c:pt idx="1">
                  <c:v>169877853.76000002</c:v>
                </c:pt>
                <c:pt idx="2">
                  <c:v>50949959.009999998</c:v>
                </c:pt>
                <c:pt idx="3">
                  <c:v>551016276.82000017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1CF-4A5F-B92D-93E4625E720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5782407407407409"/>
          <c:w val="1"/>
          <c:h val="0.6438131689988353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B18-4458-8672-03C60B3BE19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B18-4458-8672-03C60B3BE19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B18-4458-8672-03C60B3BE19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FB18-4458-8672-03C60B3BE19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B18-4458-8672-03C60B3BE19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B18-4458-8672-03C60B3BE19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B18-4458-8672-03C60B3BE19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FB18-4458-8672-03C60B3BE19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Gráficos!$A$12:$A$15</c:f>
              <c:strCache>
                <c:ptCount val="4"/>
                <c:pt idx="0">
                  <c:v>Gastos en Remuneraciones</c:v>
                </c:pt>
                <c:pt idx="1">
                  <c:v>Gastos Administrativos</c:v>
                </c:pt>
                <c:pt idx="2">
                  <c:v>Transferencias y donaciones corrientes
 (Empresas y entes)</c:v>
                </c:pt>
                <c:pt idx="3">
                  <c:v>Gastos de Inversión</c:v>
                </c:pt>
              </c:strCache>
            </c:strRef>
          </c:cat>
          <c:val>
            <c:numRef>
              <c:f>Gráficos!$B$12:$B$15</c:f>
              <c:numCache>
                <c:formatCode>#,##0.00</c:formatCode>
                <c:ptCount val="4"/>
                <c:pt idx="0">
                  <c:v>215123857.09152019</c:v>
                </c:pt>
                <c:pt idx="1">
                  <c:v>170019488.91</c:v>
                </c:pt>
                <c:pt idx="2">
                  <c:v>50949959.009999998</c:v>
                </c:pt>
                <c:pt idx="3">
                  <c:v>573771445.24000001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B18-4458-8672-03C60B3BE19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'EMPRESAS CORRIENTE'!$B$18</c:f>
              <c:strCache>
                <c:ptCount val="1"/>
                <c:pt idx="0">
                  <c:v>Proforma 2024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BEE7-4096-818B-951AB52BAA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BEE7-4096-818B-951AB52BAA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BEE7-4096-818B-951AB52BAA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BEE7-4096-818B-951AB52BAAF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BEE7-4096-818B-951AB52BAAF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BEE7-4096-818B-951AB52BAAF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BEE7-4096-818B-951AB52BAAFE}"/>
              </c:ext>
            </c:extLst>
          </c:dPt>
          <c:dLbls>
            <c:dLbl>
              <c:idx val="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EE7-4096-818B-951AB52BAAFE}"/>
                </c:ext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EE7-4096-818B-951AB52BAAFE}"/>
                </c:ext>
              </c:extLst>
            </c:dLbl>
            <c:dLbl>
              <c:idx val="2"/>
              <c:layout>
                <c:manualLayout>
                  <c:x val="0"/>
                  <c:y val="-6.557377049180328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EE7-4096-818B-951AB52BAAFE}"/>
                </c:ext>
              </c:extLst>
            </c:dLbl>
            <c:dLbl>
              <c:idx val="3"/>
              <c:layout>
                <c:manualLayout>
                  <c:x val="9.242871189773845E-2"/>
                  <c:y val="2.622950819672131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EE7-4096-818B-951AB52BAAFE}"/>
                </c:ext>
              </c:extLst>
            </c:dLbl>
            <c:dLbl>
              <c:idx val="4"/>
              <c:layout>
                <c:manualLayout>
                  <c:x val="8.6528989692037664E-2"/>
                  <c:y val="0.1661201810951001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03528642423544"/>
                      <c:h val="0.173180425010216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BEE7-4096-818B-951AB52BAAFE}"/>
                </c:ext>
              </c:extLst>
            </c:dLbl>
            <c:dLbl>
              <c:idx val="5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BEE7-4096-818B-951AB52BAAFE}"/>
                </c:ext>
              </c:extLst>
            </c:dLbl>
            <c:dLbl>
              <c:idx val="6"/>
              <c:layout>
                <c:manualLayout>
                  <c:x val="-9.4395280235988241E-2"/>
                  <c:y val="4.808743169398907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EE7-4096-818B-951AB52BAAFE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'EMPRESAS CORRIENTE'!$A$19:$A$25</c:f>
              <c:strCache>
                <c:ptCount val="7"/>
                <c:pt idx="0">
                  <c:v>Consejo de Protección Derechos</c:v>
                </c:pt>
                <c:pt idx="1">
                  <c:v>EMASEO</c:v>
                </c:pt>
                <c:pt idx="2">
                  <c:v>Empresa de Rastro</c:v>
                </c:pt>
                <c:pt idx="3">
                  <c:v>Epm Gestión de Residuos</c:v>
                </c:pt>
                <c:pt idx="4">
                  <c:v>Epm Hábitat y Vivienda</c:v>
                </c:pt>
                <c:pt idx="5">
                  <c:v>Epm Movilidad y Obras Públicas</c:v>
                </c:pt>
                <c:pt idx="6">
                  <c:v>Quito Honesto</c:v>
                </c:pt>
              </c:strCache>
            </c:strRef>
          </c:cat>
          <c:val>
            <c:numRef>
              <c:f>'EMPRESAS CORRIENTE'!$B$19:$B$25</c:f>
              <c:numCache>
                <c:formatCode>#,##0.00</c:formatCode>
                <c:ptCount val="7"/>
                <c:pt idx="0">
                  <c:v>862284.04</c:v>
                </c:pt>
                <c:pt idx="1">
                  <c:v>6000000</c:v>
                </c:pt>
                <c:pt idx="2">
                  <c:v>40638.14</c:v>
                </c:pt>
                <c:pt idx="3">
                  <c:v>530900.19999999995</c:v>
                </c:pt>
                <c:pt idx="4">
                  <c:v>2570609.2799999998</c:v>
                </c:pt>
                <c:pt idx="5">
                  <c:v>39144982.729999997</c:v>
                </c:pt>
                <c:pt idx="6">
                  <c:v>1800544.62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EE7-4096-818B-951AB52BAAF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8B6756-3944-4189-AF04-4AA5748EE021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5F6D2C8-8E39-46D4-BFC5-1C12676C7AF1}">
      <dgm:prSet phldrT="[Texto]" custT="1"/>
      <dgm:spPr/>
      <dgm:t>
        <a:bodyPr/>
        <a:lstStyle/>
        <a:p>
          <a:r>
            <a:rPr lang="es-ES" sz="1800" dirty="0" smtClean="0"/>
            <a:t>Anticipos Gasto Corriente: </a:t>
          </a:r>
        </a:p>
        <a:p>
          <a:r>
            <a:rPr lang="es-ES" sz="1800" dirty="0" smtClean="0"/>
            <a:t>USD 141.635,15</a:t>
          </a:r>
          <a:endParaRPr lang="es-ES" sz="1800" dirty="0"/>
        </a:p>
      </dgm:t>
    </dgm:pt>
    <dgm:pt modelId="{A1B52FD3-91EA-462C-A792-50C90B42C5FF}" type="parTrans" cxnId="{E1E47CFD-EC87-4F41-830B-846E7865302E}">
      <dgm:prSet/>
      <dgm:spPr/>
      <dgm:t>
        <a:bodyPr/>
        <a:lstStyle/>
        <a:p>
          <a:endParaRPr lang="es-ES" sz="1600"/>
        </a:p>
      </dgm:t>
    </dgm:pt>
    <dgm:pt modelId="{4CEF394F-CF55-4833-AD6D-370A8716A0FA}" type="sibTrans" cxnId="{E1E47CFD-EC87-4F41-830B-846E7865302E}">
      <dgm:prSet/>
      <dgm:spPr/>
      <dgm:t>
        <a:bodyPr/>
        <a:lstStyle/>
        <a:p>
          <a:endParaRPr lang="es-ES" sz="1600"/>
        </a:p>
      </dgm:t>
    </dgm:pt>
    <dgm:pt modelId="{010D452F-2309-48F7-B3DA-6FA719CB59E7}">
      <dgm:prSet phldrT="[Texto]" custT="1"/>
      <dgm:spPr/>
      <dgm:t>
        <a:bodyPr/>
        <a:lstStyle/>
        <a:p>
          <a:r>
            <a:rPr lang="es-ES" sz="1800" dirty="0" smtClean="0"/>
            <a:t>Anticipos Gasto Inversión: </a:t>
          </a:r>
        </a:p>
        <a:p>
          <a:r>
            <a:rPr lang="es-ES" sz="1800" dirty="0" smtClean="0"/>
            <a:t>USD 22.755.168,42</a:t>
          </a:r>
          <a:endParaRPr lang="es-ES" sz="1800" dirty="0"/>
        </a:p>
      </dgm:t>
    </dgm:pt>
    <dgm:pt modelId="{34CCC5DD-EBEA-4141-B55A-A2C53EE60252}" type="parTrans" cxnId="{B69B0C07-866E-4767-AB3C-23C9AB884D90}">
      <dgm:prSet/>
      <dgm:spPr/>
      <dgm:t>
        <a:bodyPr/>
        <a:lstStyle/>
        <a:p>
          <a:endParaRPr lang="es-ES" sz="1600"/>
        </a:p>
      </dgm:t>
    </dgm:pt>
    <dgm:pt modelId="{15709530-C397-402D-B825-FF324105FAE2}" type="sibTrans" cxnId="{B69B0C07-866E-4767-AB3C-23C9AB884D90}">
      <dgm:prSet/>
      <dgm:spPr/>
      <dgm:t>
        <a:bodyPr/>
        <a:lstStyle/>
        <a:p>
          <a:endParaRPr lang="es-ES" sz="1600"/>
        </a:p>
      </dgm:t>
    </dgm:pt>
    <dgm:pt modelId="{3C115428-2388-47A5-B224-A4EAF861D56E}" type="pres">
      <dgm:prSet presAssocID="{AA8B6756-3944-4189-AF04-4AA5748EE021}" presName="compositeShape" presStyleCnt="0">
        <dgm:presLayoutVars>
          <dgm:chMax val="2"/>
          <dgm:dir/>
          <dgm:resizeHandles val="exact"/>
        </dgm:presLayoutVars>
      </dgm:prSet>
      <dgm:spPr/>
    </dgm:pt>
    <dgm:pt modelId="{C4C8437D-5461-462E-AD37-52CC76D951C2}" type="pres">
      <dgm:prSet presAssocID="{A5F6D2C8-8E39-46D4-BFC5-1C12676C7AF1}" presName="upArrow" presStyleLbl="node1" presStyleIdx="0" presStyleCnt="2"/>
      <dgm:spPr/>
    </dgm:pt>
    <dgm:pt modelId="{A8A7FFA3-CC83-461E-8FDB-F260A8786190}" type="pres">
      <dgm:prSet presAssocID="{A5F6D2C8-8E39-46D4-BFC5-1C12676C7AF1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1F0CBA-8659-4A67-9412-6156EE0E2935}" type="pres">
      <dgm:prSet presAssocID="{010D452F-2309-48F7-B3DA-6FA719CB59E7}" presName="downArrow" presStyleLbl="node1" presStyleIdx="1" presStyleCnt="2"/>
      <dgm:spPr/>
    </dgm:pt>
    <dgm:pt modelId="{285CB826-1986-4A0B-847D-9B6A589E7CC5}" type="pres">
      <dgm:prSet presAssocID="{010D452F-2309-48F7-B3DA-6FA719CB59E7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607FFDD-837D-4A5E-87E3-7C52FC6084F9}" type="presOf" srcId="{010D452F-2309-48F7-B3DA-6FA719CB59E7}" destId="{285CB826-1986-4A0B-847D-9B6A589E7CC5}" srcOrd="0" destOrd="0" presId="urn:microsoft.com/office/officeart/2005/8/layout/arrow4"/>
    <dgm:cxn modelId="{B69B0C07-866E-4767-AB3C-23C9AB884D90}" srcId="{AA8B6756-3944-4189-AF04-4AA5748EE021}" destId="{010D452F-2309-48F7-B3DA-6FA719CB59E7}" srcOrd="1" destOrd="0" parTransId="{34CCC5DD-EBEA-4141-B55A-A2C53EE60252}" sibTransId="{15709530-C397-402D-B825-FF324105FAE2}"/>
    <dgm:cxn modelId="{E1E47CFD-EC87-4F41-830B-846E7865302E}" srcId="{AA8B6756-3944-4189-AF04-4AA5748EE021}" destId="{A5F6D2C8-8E39-46D4-BFC5-1C12676C7AF1}" srcOrd="0" destOrd="0" parTransId="{A1B52FD3-91EA-462C-A792-50C90B42C5FF}" sibTransId="{4CEF394F-CF55-4833-AD6D-370A8716A0FA}"/>
    <dgm:cxn modelId="{1802B385-86AA-4F65-884E-0F2C278783DF}" type="presOf" srcId="{AA8B6756-3944-4189-AF04-4AA5748EE021}" destId="{3C115428-2388-47A5-B224-A4EAF861D56E}" srcOrd="0" destOrd="0" presId="urn:microsoft.com/office/officeart/2005/8/layout/arrow4"/>
    <dgm:cxn modelId="{2E97BA83-2BB1-465D-B8C9-5F4183B12F48}" type="presOf" srcId="{A5F6D2C8-8E39-46D4-BFC5-1C12676C7AF1}" destId="{A8A7FFA3-CC83-461E-8FDB-F260A8786190}" srcOrd="0" destOrd="0" presId="urn:microsoft.com/office/officeart/2005/8/layout/arrow4"/>
    <dgm:cxn modelId="{86565F01-11ED-4BBC-A3EE-21043ADF7F74}" type="presParOf" srcId="{3C115428-2388-47A5-B224-A4EAF861D56E}" destId="{C4C8437D-5461-462E-AD37-52CC76D951C2}" srcOrd="0" destOrd="0" presId="urn:microsoft.com/office/officeart/2005/8/layout/arrow4"/>
    <dgm:cxn modelId="{4FEF6189-62DC-4A67-833C-0538DAA7C96E}" type="presParOf" srcId="{3C115428-2388-47A5-B224-A4EAF861D56E}" destId="{A8A7FFA3-CC83-461E-8FDB-F260A8786190}" srcOrd="1" destOrd="0" presId="urn:microsoft.com/office/officeart/2005/8/layout/arrow4"/>
    <dgm:cxn modelId="{B8DA1A23-C741-4A68-B205-8E7BFA755850}" type="presParOf" srcId="{3C115428-2388-47A5-B224-A4EAF861D56E}" destId="{4F1F0CBA-8659-4A67-9412-6156EE0E2935}" srcOrd="2" destOrd="0" presId="urn:microsoft.com/office/officeart/2005/8/layout/arrow4"/>
    <dgm:cxn modelId="{EBADEB65-CFE9-45C4-9E39-3711A855F57D}" type="presParOf" srcId="{3C115428-2388-47A5-B224-A4EAF861D56E}" destId="{285CB826-1986-4A0B-847D-9B6A589E7CC5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8437D-5461-462E-AD37-52CC76D951C2}">
      <dsp:nvSpPr>
        <dsp:cNvPr id="0" name=""/>
        <dsp:cNvSpPr/>
      </dsp:nvSpPr>
      <dsp:spPr>
        <a:xfrm>
          <a:off x="1955" y="0"/>
          <a:ext cx="1173480" cy="1335111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7FFA3-CC83-461E-8FDB-F260A8786190}">
      <dsp:nvSpPr>
        <dsp:cNvPr id="0" name=""/>
        <dsp:cNvSpPr/>
      </dsp:nvSpPr>
      <dsp:spPr>
        <a:xfrm>
          <a:off x="1210640" y="0"/>
          <a:ext cx="1991360" cy="1335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Anticipos Gasto Corriente: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USD 141.635,15</a:t>
          </a:r>
          <a:endParaRPr lang="es-ES" sz="1800" kern="1200" dirty="0"/>
        </a:p>
      </dsp:txBody>
      <dsp:txXfrm>
        <a:off x="1210640" y="0"/>
        <a:ext cx="1991360" cy="1335111"/>
      </dsp:txXfrm>
    </dsp:sp>
    <dsp:sp modelId="{4F1F0CBA-8659-4A67-9412-6156EE0E2935}">
      <dsp:nvSpPr>
        <dsp:cNvPr id="0" name=""/>
        <dsp:cNvSpPr/>
      </dsp:nvSpPr>
      <dsp:spPr>
        <a:xfrm>
          <a:off x="353999" y="1446370"/>
          <a:ext cx="1173480" cy="1335111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CB826-1986-4A0B-847D-9B6A589E7CC5}">
      <dsp:nvSpPr>
        <dsp:cNvPr id="0" name=""/>
        <dsp:cNvSpPr/>
      </dsp:nvSpPr>
      <dsp:spPr>
        <a:xfrm>
          <a:off x="1562684" y="1446370"/>
          <a:ext cx="1991360" cy="1335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Anticipos Gasto Inversión: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USD 22.755.168,42</a:t>
          </a:r>
          <a:endParaRPr lang="es-ES" sz="1800" kern="1200" dirty="0"/>
        </a:p>
      </dsp:txBody>
      <dsp:txXfrm>
        <a:off x="1562684" y="1446370"/>
        <a:ext cx="1991360" cy="1335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B5006-5137-45C7-804C-490822F76AC0}" type="datetimeFigureOut">
              <a:rPr lang="es-EC" smtClean="0"/>
              <a:t>28/11/2023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5DB2C-4F1A-4818-B0AC-9B0C2AA270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62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AC275-4FF0-4AE8-B23A-B40151AD9991}" type="datetimeFigureOut">
              <a:rPr lang="es-EC" smtClean="0"/>
              <a:t>28/11/2023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CE520-6275-46A6-A04A-6A5A2F9015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317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b="1" dirty="0" smtClean="0"/>
              <a:t>Saldo caja</a:t>
            </a:r>
            <a:r>
              <a:rPr lang="es-MX" b="1" baseline="0" dirty="0" smtClean="0"/>
              <a:t> bancos presentado en Asamblea anterior </a:t>
            </a:r>
            <a:r>
              <a:rPr lang="es-EC" sz="1200" u="none" strike="noStrike" dirty="0" smtClean="0">
                <a:effectLst/>
              </a:rPr>
              <a:t>199.268.045,42</a:t>
            </a:r>
          </a:p>
          <a:p>
            <a:r>
              <a:rPr lang="es-MX" b="1" dirty="0" smtClean="0"/>
              <a:t>Incremento</a:t>
            </a:r>
            <a:r>
              <a:rPr lang="es-MX" b="1" baseline="0" dirty="0" smtClean="0"/>
              <a:t> </a:t>
            </a:r>
            <a:r>
              <a:rPr lang="es-EC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58.511.300,55</a:t>
            </a:r>
            <a:r>
              <a:rPr lang="es-EC" dirty="0" smtClean="0"/>
              <a:t> </a:t>
            </a:r>
          </a:p>
          <a:p>
            <a:r>
              <a:rPr lang="es-MX" b="1" dirty="0" smtClean="0"/>
              <a:t>Saldo caja bancos</a:t>
            </a:r>
            <a:r>
              <a:rPr lang="es-MX" b="1" baseline="0" dirty="0" smtClean="0"/>
              <a:t> 2024 257.779.345,97</a:t>
            </a:r>
            <a:endParaRPr lang="es-EC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CE520-6275-46A6-A04A-6A5A2F90152F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4681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b="1" dirty="0" smtClean="0"/>
              <a:t>Saldo caja</a:t>
            </a:r>
            <a:r>
              <a:rPr lang="es-MX" b="1" baseline="0" dirty="0" smtClean="0"/>
              <a:t> bancos presentado en Asamblea anterior </a:t>
            </a:r>
            <a:r>
              <a:rPr lang="es-EC" sz="1200" u="none" strike="noStrike" dirty="0" smtClean="0">
                <a:effectLst/>
              </a:rPr>
              <a:t>199.268.045,42</a:t>
            </a:r>
          </a:p>
          <a:p>
            <a:r>
              <a:rPr lang="es-MX" b="1" dirty="0" smtClean="0"/>
              <a:t>Incremento</a:t>
            </a:r>
            <a:r>
              <a:rPr lang="es-MX" b="1" baseline="0" dirty="0" smtClean="0"/>
              <a:t> </a:t>
            </a:r>
            <a:r>
              <a:rPr lang="es-EC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58.511.300,55</a:t>
            </a:r>
            <a:r>
              <a:rPr lang="es-EC" dirty="0" smtClean="0"/>
              <a:t> </a:t>
            </a:r>
          </a:p>
          <a:p>
            <a:r>
              <a:rPr lang="es-MX" b="1" dirty="0" smtClean="0"/>
              <a:t>Saldo caja bancos</a:t>
            </a:r>
            <a:r>
              <a:rPr lang="es-MX" b="1" baseline="0" dirty="0" smtClean="0"/>
              <a:t> 2024 257.779.345,97</a:t>
            </a:r>
            <a:endParaRPr lang="es-EC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CE520-6275-46A6-A04A-6A5A2F90152F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19977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b="1" dirty="0" smtClean="0"/>
              <a:t>Saldo caja</a:t>
            </a:r>
            <a:r>
              <a:rPr lang="es-MX" b="1" baseline="0" dirty="0" smtClean="0"/>
              <a:t> bancos presentado en Asamblea anterior </a:t>
            </a:r>
            <a:r>
              <a:rPr lang="es-EC" sz="1200" u="none" strike="noStrike" dirty="0" smtClean="0">
                <a:effectLst/>
              </a:rPr>
              <a:t>199.268.045,42</a:t>
            </a:r>
          </a:p>
          <a:p>
            <a:r>
              <a:rPr lang="es-MX" b="1" dirty="0" smtClean="0"/>
              <a:t>Incremento</a:t>
            </a:r>
            <a:r>
              <a:rPr lang="es-MX" b="1" baseline="0" dirty="0" smtClean="0"/>
              <a:t> </a:t>
            </a:r>
            <a:r>
              <a:rPr lang="es-EC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58.511.300,55</a:t>
            </a:r>
            <a:r>
              <a:rPr lang="es-EC" dirty="0" smtClean="0"/>
              <a:t> </a:t>
            </a:r>
          </a:p>
          <a:p>
            <a:r>
              <a:rPr lang="es-MX" b="1" dirty="0" smtClean="0"/>
              <a:t>Saldo caja bancos</a:t>
            </a:r>
            <a:r>
              <a:rPr lang="es-MX" b="1" baseline="0" dirty="0" smtClean="0"/>
              <a:t> 2024 257.779.345,97</a:t>
            </a:r>
            <a:endParaRPr lang="es-EC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CE520-6275-46A6-A04A-6A5A2F90152F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50500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b="1" dirty="0" smtClean="0"/>
              <a:t>Saldo caja</a:t>
            </a:r>
            <a:r>
              <a:rPr lang="es-MX" b="1" baseline="0" dirty="0" smtClean="0"/>
              <a:t> bancos presentado en Asamblea anterior </a:t>
            </a:r>
            <a:r>
              <a:rPr lang="es-EC" sz="1200" u="none" strike="noStrike" dirty="0" smtClean="0">
                <a:effectLst/>
              </a:rPr>
              <a:t>199.268.045,42</a:t>
            </a:r>
          </a:p>
          <a:p>
            <a:r>
              <a:rPr lang="es-MX" b="1" dirty="0" smtClean="0"/>
              <a:t>Incremento</a:t>
            </a:r>
            <a:r>
              <a:rPr lang="es-MX" b="1" baseline="0" dirty="0" smtClean="0"/>
              <a:t> </a:t>
            </a:r>
            <a:r>
              <a:rPr lang="es-EC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58.511.300,55</a:t>
            </a:r>
            <a:r>
              <a:rPr lang="es-EC" dirty="0" smtClean="0"/>
              <a:t> </a:t>
            </a:r>
          </a:p>
          <a:p>
            <a:r>
              <a:rPr lang="es-MX" b="1" dirty="0" smtClean="0"/>
              <a:t>Saldo caja bancos</a:t>
            </a:r>
            <a:r>
              <a:rPr lang="es-MX" b="1" baseline="0" dirty="0" smtClean="0"/>
              <a:t> 2024 257.779.345,97</a:t>
            </a:r>
            <a:endParaRPr lang="es-EC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CE520-6275-46A6-A04A-6A5A2F90152F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54786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b="1" dirty="0" smtClean="0"/>
              <a:t>Saldo caja</a:t>
            </a:r>
            <a:r>
              <a:rPr lang="es-MX" b="1" baseline="0" dirty="0" smtClean="0"/>
              <a:t> bancos presentado en Asamblea anterior </a:t>
            </a:r>
            <a:r>
              <a:rPr lang="es-EC" sz="1200" u="none" strike="noStrike" dirty="0" smtClean="0">
                <a:effectLst/>
              </a:rPr>
              <a:t>199.268.045,42</a:t>
            </a:r>
          </a:p>
          <a:p>
            <a:r>
              <a:rPr lang="es-MX" b="1" dirty="0" smtClean="0"/>
              <a:t>Incremento</a:t>
            </a:r>
            <a:r>
              <a:rPr lang="es-MX" b="1" baseline="0" dirty="0" smtClean="0"/>
              <a:t> </a:t>
            </a:r>
            <a:r>
              <a:rPr lang="es-EC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58.511.300,55</a:t>
            </a:r>
            <a:r>
              <a:rPr lang="es-EC" dirty="0" smtClean="0"/>
              <a:t> </a:t>
            </a:r>
          </a:p>
          <a:p>
            <a:r>
              <a:rPr lang="es-MX" b="1" dirty="0" smtClean="0"/>
              <a:t>Saldo caja bancos</a:t>
            </a:r>
            <a:r>
              <a:rPr lang="es-MX" b="1" baseline="0" dirty="0" smtClean="0"/>
              <a:t> 2024 257.779.345,97</a:t>
            </a:r>
            <a:endParaRPr lang="es-EC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CE520-6275-46A6-A04A-6A5A2F90152F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75936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b="1" dirty="0" smtClean="0"/>
              <a:t>Saldo caja</a:t>
            </a:r>
            <a:r>
              <a:rPr lang="es-MX" b="1" baseline="0" dirty="0" smtClean="0"/>
              <a:t> bancos presentado en Asamblea anterior </a:t>
            </a:r>
            <a:r>
              <a:rPr lang="es-EC" sz="1200" u="none" strike="noStrike" dirty="0" smtClean="0">
                <a:effectLst/>
              </a:rPr>
              <a:t>199.268.045,42</a:t>
            </a:r>
          </a:p>
          <a:p>
            <a:r>
              <a:rPr lang="es-MX" b="1" dirty="0" smtClean="0"/>
              <a:t>Incremento</a:t>
            </a:r>
            <a:r>
              <a:rPr lang="es-MX" b="1" baseline="0" dirty="0" smtClean="0"/>
              <a:t> </a:t>
            </a:r>
            <a:r>
              <a:rPr lang="es-EC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58.511.300,55</a:t>
            </a:r>
            <a:r>
              <a:rPr lang="es-EC" dirty="0" smtClean="0"/>
              <a:t> </a:t>
            </a:r>
          </a:p>
          <a:p>
            <a:r>
              <a:rPr lang="es-MX" b="1" dirty="0" smtClean="0"/>
              <a:t>Saldo caja bancos</a:t>
            </a:r>
            <a:r>
              <a:rPr lang="es-MX" b="1" baseline="0" dirty="0" smtClean="0"/>
              <a:t> 2024 257.779.345,97</a:t>
            </a:r>
            <a:endParaRPr lang="es-EC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CE520-6275-46A6-A04A-6A5A2F90152F}" type="slidenum">
              <a:rPr lang="es-EC" smtClean="0"/>
              <a:t>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2922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CE520-6275-46A6-A04A-6A5A2F90152F}" type="slidenum">
              <a:rPr lang="es-EC" smtClean="0"/>
              <a:t>11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029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CE520-6275-46A6-A04A-6A5A2F90152F}" type="slidenum">
              <a:rPr lang="es-EC" smtClean="0"/>
              <a:t>12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995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28/11/2023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673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28/11/2023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035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28/11/2023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4746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28/11/2023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479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28/11/2023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88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28/11/2023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02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28/11/2023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010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28/11/2023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300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28/11/2023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398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28/11/2023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120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28/11/2023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5172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A5F50-7494-4B8D-930B-899A9BE580A0}" type="datetimeFigureOut">
              <a:rPr lang="es-EC" smtClean="0"/>
              <a:t>28/11/2023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235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0" y="1621458"/>
            <a:ext cx="12192000" cy="128563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sz="4000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GOBIERNO AUTÓNOMO DESCENTRALIZADO </a:t>
            </a:r>
          </a:p>
          <a:p>
            <a:pPr marL="182880" algn="ctr"/>
            <a:r>
              <a:rPr kumimoji="0" lang="es-MX" sz="4000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DEL DISTRITO METROPOLITANO DE QUITO</a:t>
            </a:r>
            <a:endParaRPr kumimoji="0" lang="es-EC" sz="4000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459470" y="3410513"/>
            <a:ext cx="9273060" cy="685773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sz="3600" b="1" dirty="0" smtClean="0">
                <a:solidFill>
                  <a:srgbClr val="4B4C8A"/>
                </a:solidFill>
                <a:latin typeface="Calibri Light"/>
              </a:rPr>
              <a:t>PROFORMA PRESUPUESTARIA 2024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548370" y="4231447"/>
            <a:ext cx="9273060" cy="685773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sz="3600" b="1" dirty="0" smtClean="0">
                <a:solidFill>
                  <a:srgbClr val="4B4C8A"/>
                </a:solidFill>
                <a:latin typeface="Calibri Light"/>
              </a:rPr>
              <a:t>SEGUNDO DEBATE</a:t>
            </a:r>
            <a:endParaRPr lang="es-MX" sz="3600" b="1" dirty="0" smtClean="0">
              <a:solidFill>
                <a:srgbClr val="4B4C8A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0917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664005"/>
              </p:ext>
            </p:extLst>
          </p:nvPr>
        </p:nvGraphicFramePr>
        <p:xfrm>
          <a:off x="311616" y="3874754"/>
          <a:ext cx="4994160" cy="245445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87868">
                  <a:extLst>
                    <a:ext uri="{9D8B030D-6E8A-4147-A177-3AD203B41FA5}">
                      <a16:colId xmlns:a16="http://schemas.microsoft.com/office/drawing/2014/main" val="4179000142"/>
                    </a:ext>
                  </a:extLst>
                </a:gridCol>
                <a:gridCol w="2106292">
                  <a:extLst>
                    <a:ext uri="{9D8B030D-6E8A-4147-A177-3AD203B41FA5}">
                      <a16:colId xmlns:a16="http://schemas.microsoft.com/office/drawing/2014/main" val="2695422973"/>
                    </a:ext>
                  </a:extLst>
                </a:gridCol>
              </a:tblGrid>
              <a:tr h="2273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GASTOS </a:t>
                      </a:r>
                      <a:r>
                        <a:rPr lang="es-MX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2024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9178622"/>
                  </a:ext>
                </a:extLst>
              </a:tr>
              <a:tr h="26290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Descripción Gastos GADDMQ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Proforma 2024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0473752"/>
                  </a:ext>
                </a:extLst>
              </a:tr>
              <a:tr h="227395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Gastos</a:t>
                      </a:r>
                      <a:r>
                        <a:rPr lang="es-EC" sz="1600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en Remuneraciones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215.123.857,09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0511679"/>
                  </a:ext>
                </a:extLst>
              </a:tr>
              <a:tr h="227395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Gastos Administrativos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</a:t>
                      </a:r>
                      <a:r>
                        <a:rPr lang="es-EC" sz="16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169.877.853,76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094185"/>
                  </a:ext>
                </a:extLst>
              </a:tr>
              <a:tr h="2682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Subtotal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Gastos 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Corrientes</a:t>
                      </a:r>
                      <a:endParaRPr lang="es-EC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385.001.710,85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58610558"/>
                  </a:ext>
                </a:extLst>
              </a:tr>
              <a:tr h="459802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Transferencias y donaciones corrientes</a:t>
                      </a:r>
                      <a:r>
                        <a:rPr lang="es-EC" sz="14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(Empresas y entes)</a:t>
                      </a:r>
                      <a:endParaRPr lang="es-EC" sz="1600" u="none" strike="noStrike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50.949.959,01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0874514"/>
                  </a:ext>
                </a:extLst>
              </a:tr>
              <a:tr h="244329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Gastos de Inversión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s-EC" sz="16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551.016.276,82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4287111"/>
                  </a:ext>
                </a:extLst>
              </a:tr>
              <a:tr h="45980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Proforma </a:t>
                      </a:r>
                      <a:r>
                        <a:rPr lang="es-MX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Presupuestaria </a:t>
                      </a:r>
                      <a:r>
                        <a:rPr lang="es-MX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2024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986.967.946,68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6549299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781129"/>
              </p:ext>
            </p:extLst>
          </p:nvPr>
        </p:nvGraphicFramePr>
        <p:xfrm>
          <a:off x="321485" y="771980"/>
          <a:ext cx="4748513" cy="3102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98923"/>
              </p:ext>
            </p:extLst>
          </p:nvPr>
        </p:nvGraphicFramePr>
        <p:xfrm>
          <a:off x="5925371" y="3874754"/>
          <a:ext cx="5225229" cy="2441082"/>
        </p:xfrm>
        <a:graphic>
          <a:graphicData uri="http://schemas.openxmlformats.org/drawingml/2006/table">
            <a:tbl>
              <a:tblPr/>
              <a:tblGrid>
                <a:gridCol w="3372267">
                  <a:extLst>
                    <a:ext uri="{9D8B030D-6E8A-4147-A177-3AD203B41FA5}">
                      <a16:colId xmlns:a16="http://schemas.microsoft.com/office/drawing/2014/main" val="2693696949"/>
                    </a:ext>
                  </a:extLst>
                </a:gridCol>
                <a:gridCol w="1852962">
                  <a:extLst>
                    <a:ext uri="{9D8B030D-6E8A-4147-A177-3AD203B41FA5}">
                      <a16:colId xmlns:a16="http://schemas.microsoft.com/office/drawing/2014/main" val="250776592"/>
                    </a:ext>
                  </a:extLst>
                </a:gridCol>
              </a:tblGrid>
              <a:tr h="28683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C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GASTOS </a:t>
                      </a:r>
                      <a:r>
                        <a:rPr lang="es-EC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Y ESPACIOS</a:t>
                      </a:r>
                      <a:r>
                        <a:rPr lang="es-EC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s-EC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2024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290416"/>
                  </a:ext>
                </a:extLst>
              </a:tr>
              <a:tr h="2199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Descripción Gastos GADDMQ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Proforma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194998"/>
                  </a:ext>
                </a:extLst>
              </a:tr>
              <a:tr h="286832"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Gastos en Remuneraciones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215.123.857,09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4113608"/>
                  </a:ext>
                </a:extLst>
              </a:tr>
              <a:tr h="286832"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Gastos Administrativos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170.019.488,91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757458"/>
                  </a:ext>
                </a:extLst>
              </a:tr>
              <a:tr h="286832"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Subtotal Gastos </a:t>
                      </a:r>
                      <a:r>
                        <a:rPr lang="es-EC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Corrientes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385.143.346,00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417979"/>
                  </a:ext>
                </a:extLst>
              </a:tr>
              <a:tr h="448053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donaciones corrientes</a:t>
                      </a:r>
                      <a:br>
                        <a:rPr lang="es-MX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(Empresas y entes)</a:t>
                      </a:r>
                      <a:endParaRPr lang="es-MX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50.949.959,01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068348"/>
                  </a:ext>
                </a:extLst>
              </a:tr>
              <a:tr h="286832"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Gastos de Inversión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573.771.445,24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7264"/>
                  </a:ext>
                </a:extLst>
              </a:tr>
              <a:tr h="286832"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Proforma </a:t>
                      </a:r>
                      <a:r>
                        <a:rPr lang="es-EC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Presupuestaria 2024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1.009.864.750,25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101817"/>
                  </a:ext>
                </a:extLst>
              </a:tr>
            </a:tbl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993959"/>
              </p:ext>
            </p:extLst>
          </p:nvPr>
        </p:nvGraphicFramePr>
        <p:xfrm>
          <a:off x="5925371" y="595888"/>
          <a:ext cx="5958626" cy="3619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9069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5630091" y="58344"/>
            <a:ext cx="3454518" cy="65035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259697"/>
              </p:ext>
            </p:extLst>
          </p:nvPr>
        </p:nvGraphicFramePr>
        <p:xfrm>
          <a:off x="354723" y="1103170"/>
          <a:ext cx="5500386" cy="296368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597844">
                  <a:extLst>
                    <a:ext uri="{9D8B030D-6E8A-4147-A177-3AD203B41FA5}">
                      <a16:colId xmlns:a16="http://schemas.microsoft.com/office/drawing/2014/main" val="4179000142"/>
                    </a:ext>
                  </a:extLst>
                </a:gridCol>
                <a:gridCol w="1902542">
                  <a:extLst>
                    <a:ext uri="{9D8B030D-6E8A-4147-A177-3AD203B41FA5}">
                      <a16:colId xmlns:a16="http://schemas.microsoft.com/office/drawing/2014/main" val="2695422973"/>
                    </a:ext>
                  </a:extLst>
                </a:gridCol>
              </a:tblGrid>
              <a:tr h="40974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Transferencias</a:t>
                      </a:r>
                      <a:r>
                        <a:rPr lang="es-MX" sz="20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Corrientes </a:t>
                      </a:r>
                      <a:r>
                        <a:rPr lang="es-MX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2024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9178622"/>
                  </a:ext>
                </a:extLst>
              </a:tr>
              <a:tr h="36360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Descripción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Proforma 2024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0473752"/>
                  </a:ext>
                </a:extLst>
              </a:tr>
              <a:tr h="273793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Consejo de Protección</a:t>
                      </a:r>
                      <a:r>
                        <a:rPr lang="es-EC" sz="16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Derechos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EC" sz="16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862.284,04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78720523"/>
                  </a:ext>
                </a:extLst>
              </a:tr>
              <a:tr h="273793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EMASEO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EC" sz="16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6.000.000,00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17892260"/>
                  </a:ext>
                </a:extLst>
              </a:tr>
              <a:tr h="273793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Empresa de Rastro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EC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40.638,14</a:t>
                      </a:r>
                      <a:endParaRPr lang="es-EC" sz="16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07089775"/>
                  </a:ext>
                </a:extLst>
              </a:tr>
              <a:tr h="273793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Epm</a:t>
                      </a:r>
                      <a:r>
                        <a:rPr lang="es-EC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Gestión de Residuos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EC" sz="16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530.900,20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45831367"/>
                  </a:ext>
                </a:extLst>
              </a:tr>
              <a:tr h="273793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Epm</a:t>
                      </a:r>
                      <a:r>
                        <a:rPr lang="es-EC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Hábitat y Vivienda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EC" sz="16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2.570.609,28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21588428"/>
                  </a:ext>
                </a:extLst>
              </a:tr>
              <a:tr h="273793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Epm</a:t>
                      </a:r>
                      <a:r>
                        <a:rPr lang="es-EC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Movilidad y Obras Públicas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EC" sz="16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39.144.982,73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10740594"/>
                  </a:ext>
                </a:extLst>
              </a:tr>
              <a:tr h="273793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Quito Honesto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EC" sz="16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1.800.544,62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88333899"/>
                  </a:ext>
                </a:extLst>
              </a:tr>
              <a:tr h="273793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Total transferencias</a:t>
                      </a:r>
                      <a:r>
                        <a:rPr lang="es-EC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corrientes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50.949.959,01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0059246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54723" y="4527755"/>
            <a:ext cx="5500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2060"/>
                </a:solidFill>
              </a:rPr>
              <a:t>Transferencias destinadas a la operación administrativa de las empresas y entes adscritos. </a:t>
            </a:r>
            <a:endParaRPr lang="es-EC" dirty="0">
              <a:solidFill>
                <a:srgbClr val="002060"/>
              </a:solidFill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379478"/>
              </p:ext>
            </p:extLst>
          </p:nvPr>
        </p:nvGraphicFramePr>
        <p:xfrm>
          <a:off x="4749421" y="2191216"/>
          <a:ext cx="7442579" cy="39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8975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5630091" y="58344"/>
            <a:ext cx="3454518" cy="65035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414571"/>
              </p:ext>
            </p:extLst>
          </p:nvPr>
        </p:nvGraphicFramePr>
        <p:xfrm>
          <a:off x="1798687" y="2228589"/>
          <a:ext cx="6488884" cy="3337437"/>
        </p:xfrm>
        <a:graphic>
          <a:graphicData uri="http://schemas.openxmlformats.org/drawingml/2006/table">
            <a:tbl>
              <a:tblPr/>
              <a:tblGrid>
                <a:gridCol w="4787084">
                  <a:extLst>
                    <a:ext uri="{9D8B030D-6E8A-4147-A177-3AD203B41FA5}">
                      <a16:colId xmlns:a16="http://schemas.microsoft.com/office/drawing/2014/main" val="3346691478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1986106998"/>
                    </a:ext>
                  </a:extLst>
                </a:gridCol>
              </a:tblGrid>
              <a:tr h="36814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Dependencia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Espacios Presupuestarios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524667"/>
                  </a:ext>
                </a:extLst>
              </a:tr>
              <a:tr h="21324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Adm Zonal Equinoccia - La Delicia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177.847,49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089246"/>
                  </a:ext>
                </a:extLst>
              </a:tr>
              <a:tr h="21324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Administración Z Eugenio Espejo (Norte)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37.938,80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120213"/>
                  </a:ext>
                </a:extLst>
              </a:tr>
              <a:tr h="21324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Administración Zonal Manuela Sáenz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240.000,00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237923"/>
                  </a:ext>
                </a:extLst>
              </a:tr>
              <a:tr h="21324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Agencia Metrop Control Transito Seg vial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563.025,79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315234"/>
                  </a:ext>
                </a:extLst>
              </a:tr>
              <a:tr h="21324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Instituto Metropolitano de Patrimonio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       1.004.143,92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104100"/>
                  </a:ext>
                </a:extLst>
              </a:tr>
              <a:tr h="21324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Secretaría De Movilidad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445.863,48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303779"/>
                  </a:ext>
                </a:extLst>
              </a:tr>
              <a:tr h="16939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Secretaría De Movilidad Proyecto Primera Línea Metro Quito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     17.154.846,26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205531"/>
                  </a:ext>
                </a:extLst>
              </a:tr>
              <a:tr h="220509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Secretaría De Salud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       2.641.800,00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976486"/>
                  </a:ext>
                </a:extLst>
              </a:tr>
              <a:tr h="21324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Secretaría Educación, Recreación Deporte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394.774,71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542166"/>
                  </a:ext>
                </a:extLst>
              </a:tr>
              <a:tr h="21324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Unidad Educativa Oswaldo Lombeyda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31.491,14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045744"/>
                  </a:ext>
                </a:extLst>
              </a:tr>
              <a:tr h="21324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Unidad Metropolitana de Salud Centro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  20.272,57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304863"/>
                  </a:ext>
                </a:extLst>
              </a:tr>
              <a:tr h="21324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Unidad Metropolitana de Salud Sur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          184.799,41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143253"/>
                  </a:ext>
                </a:extLst>
              </a:tr>
              <a:tr h="226572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1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22.896.803,57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333698"/>
                  </a:ext>
                </a:extLst>
              </a:tr>
            </a:tbl>
          </a:graphicData>
        </a:graphic>
      </p:graphicFrame>
      <p:sp>
        <p:nvSpPr>
          <p:cNvPr id="12" name="Title 2"/>
          <p:cNvSpPr txBox="1">
            <a:spLocks/>
          </p:cNvSpPr>
          <p:nvPr/>
        </p:nvSpPr>
        <p:spPr>
          <a:xfrm>
            <a:off x="266700" y="1132244"/>
            <a:ext cx="10972801" cy="7159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MX" sz="3600" b="1" dirty="0" smtClean="0">
                <a:solidFill>
                  <a:srgbClr val="2C2D76">
                    <a:alpha val="85000"/>
                  </a:srgbClr>
                </a:solidFill>
              </a:rPr>
              <a:t>Espacios para amortización anticipos</a:t>
            </a:r>
            <a:endParaRPr lang="es-EC" sz="3600" b="1" dirty="0">
              <a:solidFill>
                <a:srgbClr val="FF0000">
                  <a:alpha val="85000"/>
                </a:srgbClr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122430441"/>
              </p:ext>
            </p:extLst>
          </p:nvPr>
        </p:nvGraphicFramePr>
        <p:xfrm>
          <a:off x="8338371" y="2662410"/>
          <a:ext cx="3556000" cy="2781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45048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5630091" y="58344"/>
            <a:ext cx="3454518" cy="65035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sp>
        <p:nvSpPr>
          <p:cNvPr id="10" name="Content Placeholder 10"/>
          <p:cNvSpPr txBox="1">
            <a:spLocks/>
          </p:cNvSpPr>
          <p:nvPr/>
        </p:nvSpPr>
        <p:spPr>
          <a:xfrm>
            <a:off x="986667" y="2895600"/>
            <a:ext cx="3403626" cy="3532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r>
              <a:rPr lang="es-EC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El presupuesto de ingresos 2023, frente </a:t>
            </a:r>
            <a:r>
              <a:rPr lang="es-EC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s-EC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la proforma para el 2024 muestra </a:t>
            </a:r>
            <a:r>
              <a:rPr lang="es-EC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una variación </a:t>
            </a:r>
            <a:r>
              <a:rPr lang="es-EC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de USD 112.7 millones en razón de asunción de deuda de 150 millones ofrecido por el Gobierno Central (GC). </a:t>
            </a:r>
            <a:endParaRPr lang="es-EC" sz="11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r>
              <a:rPr lang="es-EC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La asunción de deuda corresponde al compromiso asumido por GC frente al Proyecto Primera Línea de Metro de Quito. 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r>
              <a:rPr lang="es-EC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Al tratarse de asunción de deuda, los 150 millones representan espacio presupuestario, necesario para realizar el registro financiero. 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r>
              <a:rPr lang="es-EC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Por lo tanto, no representa una disminución en los ingresos presupuestarios. </a:t>
            </a:r>
            <a:endParaRPr lang="es-EC" sz="1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31"/>
          <p:cNvGrpSpPr/>
          <p:nvPr/>
        </p:nvGrpSpPr>
        <p:grpSpPr>
          <a:xfrm>
            <a:off x="979839" y="2023405"/>
            <a:ext cx="3215436" cy="739279"/>
            <a:chOff x="2116976" y="1572064"/>
            <a:chExt cx="3215436" cy="739279"/>
          </a:xfrm>
          <a:solidFill>
            <a:schemeClr val="accent1">
              <a:lumMod val="75000"/>
            </a:schemeClr>
          </a:solidFill>
        </p:grpSpPr>
        <p:sp>
          <p:nvSpPr>
            <p:cNvPr id="13" name="Isosceles Triangle 29"/>
            <p:cNvSpPr/>
            <p:nvPr/>
          </p:nvSpPr>
          <p:spPr>
            <a:xfrm rot="12041857">
              <a:off x="2116976" y="1652937"/>
              <a:ext cx="493805" cy="65840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30"/>
            <p:cNvSpPr/>
            <p:nvPr/>
          </p:nvSpPr>
          <p:spPr>
            <a:xfrm>
              <a:off x="2250416" y="1572064"/>
              <a:ext cx="3081996" cy="533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91440" rtlCol="0" anchor="ctr"/>
            <a:lstStyle/>
            <a:p>
              <a:pPr algn="ctr"/>
              <a:r>
                <a:rPr lang="es-EC" sz="16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Reducción Presupuestaria Ingresos </a:t>
              </a:r>
              <a:endParaRPr lang="es-EC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Content Placeholder 10"/>
          <p:cNvSpPr txBox="1">
            <a:spLocks/>
          </p:cNvSpPr>
          <p:nvPr/>
        </p:nvSpPr>
        <p:spPr>
          <a:xfrm>
            <a:off x="4468420" y="2895599"/>
            <a:ext cx="3403626" cy="33550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200000"/>
              <a:buFont typeface="Arial" pitchFamily="34" charset="0"/>
              <a:buChar char="•"/>
            </a:pPr>
            <a:r>
              <a:rPr lang="es-EC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El presupuesto de ingresos de capital de 2023 de 504 millones, frente al monto de proforma de 355 millones, corresponde a lo señalado previamente. 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200000"/>
              <a:buFont typeface="Arial" pitchFamily="34" charset="0"/>
              <a:buChar char="•"/>
            </a:pPr>
            <a:r>
              <a:rPr lang="es-EC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El aporte MET se ha proyectado conforme Acuerdo Ministerial 027 de 30 mayo de 2023, por 329.6 millones. 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200000"/>
              <a:buFont typeface="Arial" pitchFamily="34" charset="0"/>
              <a:buChar char="•"/>
            </a:pPr>
            <a:r>
              <a:rPr lang="es-EC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La transferencias por Competencia de Transporte asciende a 25 millones. 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200000"/>
              <a:buFont typeface="Arial" pitchFamily="34" charset="0"/>
              <a:buChar char="•"/>
            </a:pPr>
            <a:r>
              <a:rPr lang="es-EC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Transferencias GC para 2024 </a:t>
            </a:r>
            <a:r>
              <a:rPr lang="es-EC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contempla</a:t>
            </a:r>
            <a:r>
              <a:rPr lang="es-EC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C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un total de 354.6 millones</a:t>
            </a:r>
            <a:r>
              <a:rPr lang="es-EC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C" sz="1100" dirty="0" smtClean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35"/>
          <p:cNvGrpSpPr/>
          <p:nvPr/>
        </p:nvGrpSpPr>
        <p:grpSpPr>
          <a:xfrm>
            <a:off x="4461592" y="2023405"/>
            <a:ext cx="3215436" cy="739279"/>
            <a:chOff x="2116976" y="1572064"/>
            <a:chExt cx="3215436" cy="739279"/>
          </a:xfrm>
          <a:solidFill>
            <a:schemeClr val="accent1"/>
          </a:solidFill>
        </p:grpSpPr>
        <p:sp>
          <p:nvSpPr>
            <p:cNvPr id="17" name="Isosceles Triangle 36"/>
            <p:cNvSpPr/>
            <p:nvPr/>
          </p:nvSpPr>
          <p:spPr>
            <a:xfrm rot="12041857">
              <a:off x="2116976" y="1652937"/>
              <a:ext cx="493805" cy="65840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 dirty="0">
                <a:solidFill>
                  <a:prstClr val="white"/>
                </a:solidFill>
              </a:endParaRPr>
            </a:p>
          </p:txBody>
        </p:sp>
        <p:sp>
          <p:nvSpPr>
            <p:cNvPr id="18" name="Rectangle 37"/>
            <p:cNvSpPr/>
            <p:nvPr/>
          </p:nvSpPr>
          <p:spPr>
            <a:xfrm>
              <a:off x="2250416" y="1572064"/>
              <a:ext cx="3081996" cy="533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91440" rtlCol="0" anchor="ctr"/>
            <a:lstStyle/>
            <a:p>
              <a:pPr algn="ctr"/>
              <a:r>
                <a:rPr lang="es-EC" sz="16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Aporte Modelo Equidad Territorial (MET) 2023-2024</a:t>
              </a:r>
              <a:endParaRPr lang="es-EC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Content Placeholder 10"/>
          <p:cNvSpPr txBox="1">
            <a:spLocks/>
          </p:cNvSpPr>
          <p:nvPr/>
        </p:nvSpPr>
        <p:spPr>
          <a:xfrm>
            <a:off x="7950174" y="2895599"/>
            <a:ext cx="3403626" cy="3696591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r>
              <a:rPr lang="es-EC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 el año 2023 el gasto corriente representó el 31%, mientras que el gasto de inversión el 68%. 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r>
              <a:rPr lang="es-EC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 proforma 2024 la variación del 31% al 44%  (GC) y del 68% al </a:t>
            </a:r>
            <a:r>
              <a:rPr lang="es-EC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57% </a:t>
            </a:r>
            <a:r>
              <a:rPr lang="es-EC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(GI) corresponde a la re-ubicación y transparencia del gasto. 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r>
              <a:rPr lang="es-EC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C" sz="1100" dirty="0">
                <a:latin typeface="Arial" panose="020B0604020202020204" pitchFamily="34" charset="0"/>
                <a:cs typeface="Arial" panose="020B0604020202020204" pitchFamily="34" charset="0"/>
              </a:rPr>
              <a:t>dependencias mantenían en proyectos de inversión, actividades para la operación y giro de </a:t>
            </a:r>
            <a:r>
              <a:rPr lang="es-EC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negocio. 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r>
              <a:rPr lang="es-EC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Específicamente gastos en servicios básicos, servicios </a:t>
            </a:r>
            <a:r>
              <a:rPr lang="es-EC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generales, mantenimientos</a:t>
            </a:r>
            <a:r>
              <a:rPr lang="es-EC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entre otros; que corresponden a gasto corriente.   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r>
              <a:rPr lang="es-EC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valor más representativo corresponde a Empresas Públicas Metropolitanas.</a:t>
            </a:r>
          </a:p>
        </p:txBody>
      </p:sp>
      <p:grpSp>
        <p:nvGrpSpPr>
          <p:cNvPr id="20" name="Group 47"/>
          <p:cNvGrpSpPr/>
          <p:nvPr/>
        </p:nvGrpSpPr>
        <p:grpSpPr>
          <a:xfrm>
            <a:off x="7943346" y="2023405"/>
            <a:ext cx="3215436" cy="739279"/>
            <a:chOff x="2116976" y="1572064"/>
            <a:chExt cx="3215436" cy="739279"/>
          </a:xfrm>
          <a:solidFill>
            <a:schemeClr val="accent2">
              <a:lumMod val="75000"/>
            </a:schemeClr>
          </a:solidFill>
        </p:grpSpPr>
        <p:sp>
          <p:nvSpPr>
            <p:cNvPr id="21" name="Isosceles Triangle 48"/>
            <p:cNvSpPr/>
            <p:nvPr/>
          </p:nvSpPr>
          <p:spPr>
            <a:xfrm rot="12041857">
              <a:off x="2116976" y="1652937"/>
              <a:ext cx="493805" cy="65840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 dirty="0">
                <a:solidFill>
                  <a:prstClr val="white"/>
                </a:solidFill>
              </a:endParaRPr>
            </a:p>
          </p:txBody>
        </p:sp>
        <p:sp>
          <p:nvSpPr>
            <p:cNvPr id="22" name="Rectangle 49"/>
            <p:cNvSpPr/>
            <p:nvPr/>
          </p:nvSpPr>
          <p:spPr>
            <a:xfrm>
              <a:off x="2250416" y="1572064"/>
              <a:ext cx="3081996" cy="533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91440" rtlCol="0" anchor="ctr"/>
            <a:lstStyle/>
            <a:p>
              <a:pPr algn="ctr"/>
              <a:r>
                <a:rPr lang="es-EC" sz="14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Variación Gasto Corriente &amp; Gasto de Inversión</a:t>
              </a:r>
              <a:endParaRPr lang="es-EC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itle 2"/>
          <p:cNvSpPr txBox="1">
            <a:spLocks/>
          </p:cNvSpPr>
          <p:nvPr/>
        </p:nvSpPr>
        <p:spPr>
          <a:xfrm>
            <a:off x="-171279" y="1047491"/>
            <a:ext cx="10972801" cy="7159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MX" sz="3600" b="1" dirty="0" smtClean="0">
                <a:solidFill>
                  <a:srgbClr val="2C2D76">
                    <a:alpha val="85000"/>
                  </a:srgbClr>
                </a:solidFill>
              </a:rPr>
              <a:t>Proforma Presupuestaria 2024 -Observaciones I debate-</a:t>
            </a:r>
            <a:endParaRPr lang="es-EC" sz="3600" b="1" dirty="0">
              <a:solidFill>
                <a:srgbClr val="2C2D76">
                  <a:alpha val="8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5630091" y="58344"/>
            <a:ext cx="3454518" cy="65035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sp>
        <p:nvSpPr>
          <p:cNvPr id="10" name="Content Placeholder 10"/>
          <p:cNvSpPr txBox="1">
            <a:spLocks/>
          </p:cNvSpPr>
          <p:nvPr/>
        </p:nvSpPr>
        <p:spPr>
          <a:xfrm>
            <a:off x="986667" y="2895600"/>
            <a:ext cx="3403626" cy="3532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r>
              <a:rPr lang="es-EC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La variación en Masa salarial corresponde a la reubicación de personal de salud que por efecto COVID se encontraba en gastos de inversión (partida de gasto </a:t>
            </a:r>
            <a:r>
              <a:rPr lang="es-EC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(71</a:t>
            </a:r>
            <a:r>
              <a:rPr lang="es-EC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) y </a:t>
            </a:r>
            <a:r>
              <a:rPr lang="es-EC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se trasladó a la </a:t>
            </a:r>
            <a:r>
              <a:rPr lang="es-EC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partida correcta (51) 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r>
              <a:rPr lang="es-EC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Las 1029 partidas vacantes fueron consideradas para el financiamiento de la nueva estructura, </a:t>
            </a:r>
            <a:r>
              <a:rPr lang="es-EC" sz="1200" dirty="0" smtClean="0">
                <a:latin typeface="Arial" pitchFamily="34" charset="0"/>
                <a:cs typeface="Arial" pitchFamily="34" charset="0"/>
              </a:rPr>
              <a:t>aprobada el 13 de noviembre de 2024. Así también el financiamiento para compra de renuncias. </a:t>
            </a:r>
          </a:p>
        </p:txBody>
      </p:sp>
      <p:grpSp>
        <p:nvGrpSpPr>
          <p:cNvPr id="12" name="Group 31"/>
          <p:cNvGrpSpPr/>
          <p:nvPr/>
        </p:nvGrpSpPr>
        <p:grpSpPr>
          <a:xfrm>
            <a:off x="979839" y="2023405"/>
            <a:ext cx="3215436" cy="739279"/>
            <a:chOff x="2116976" y="1572064"/>
            <a:chExt cx="3215436" cy="739279"/>
          </a:xfrm>
          <a:solidFill>
            <a:schemeClr val="accent1">
              <a:lumMod val="75000"/>
            </a:schemeClr>
          </a:solidFill>
        </p:grpSpPr>
        <p:sp>
          <p:nvSpPr>
            <p:cNvPr id="13" name="Isosceles Triangle 29"/>
            <p:cNvSpPr/>
            <p:nvPr/>
          </p:nvSpPr>
          <p:spPr>
            <a:xfrm rot="12041857">
              <a:off x="2116976" y="1652937"/>
              <a:ext cx="493805" cy="65840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30"/>
            <p:cNvSpPr/>
            <p:nvPr/>
          </p:nvSpPr>
          <p:spPr>
            <a:xfrm>
              <a:off x="2250416" y="1572064"/>
              <a:ext cx="3081996" cy="533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91440" rtlCol="0" anchor="ctr"/>
            <a:lstStyle/>
            <a:p>
              <a:pPr algn="ctr"/>
              <a:r>
                <a:rPr lang="es-EC" sz="16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Masa Salarial</a:t>
              </a:r>
              <a:endParaRPr lang="es-EC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Content Placeholder 10"/>
          <p:cNvSpPr txBox="1">
            <a:spLocks/>
          </p:cNvSpPr>
          <p:nvPr/>
        </p:nvSpPr>
        <p:spPr>
          <a:xfrm>
            <a:off x="4468420" y="2895599"/>
            <a:ext cx="3403626" cy="36965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200000"/>
              <a:buFont typeface="Arial" pitchFamily="34" charset="0"/>
              <a:buChar char="•"/>
            </a:pPr>
            <a:r>
              <a:rPr lang="es-EC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Total acciones </a:t>
            </a:r>
            <a:r>
              <a:rPr lang="es-EC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2.768.348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200000"/>
              <a:buFont typeface="Arial" pitchFamily="34" charset="0"/>
              <a:buChar char="•"/>
            </a:pPr>
            <a:r>
              <a:rPr lang="es-EC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Las utilidades obtenidas del año 2022, por 362.480,57 se acreditaron a la cuenta del </a:t>
            </a:r>
            <a:r>
              <a:rPr lang="es-EC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GADDMQ </a:t>
            </a:r>
            <a:r>
              <a:rPr lang="es-EC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en agosto 2023, valores que se encuentran </a:t>
            </a:r>
            <a:r>
              <a:rPr lang="es-EC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debidamente registrados </a:t>
            </a:r>
            <a:r>
              <a:rPr lang="es-EC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en el ítem -Dividendos </a:t>
            </a:r>
            <a:r>
              <a:rPr lang="es-EC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de Sociedades y Empresas </a:t>
            </a:r>
            <a:r>
              <a:rPr lang="es-EC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Privada-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200000"/>
              <a:buFont typeface="Arial" pitchFamily="34" charset="0"/>
              <a:buChar char="•"/>
            </a:pPr>
            <a:r>
              <a:rPr lang="es-EC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Los accionistas, una vez cerrado el ejercicio, determinan sobre la base de los resultados: la capitalización y redistribución de utilidades. 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200000"/>
              <a:buFont typeface="Arial" pitchFamily="34" charset="0"/>
              <a:buChar char="•"/>
            </a:pPr>
            <a:r>
              <a:rPr lang="es-EC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De considerarse la redistribución de utilidades, estás se reflejarán en el presupuesto del siguiente año. (Reforma)</a:t>
            </a:r>
            <a:endParaRPr lang="es-EC" sz="12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35"/>
          <p:cNvGrpSpPr/>
          <p:nvPr/>
        </p:nvGrpSpPr>
        <p:grpSpPr>
          <a:xfrm>
            <a:off x="4461592" y="2023405"/>
            <a:ext cx="3215436" cy="739279"/>
            <a:chOff x="2116976" y="1572064"/>
            <a:chExt cx="3215436" cy="739279"/>
          </a:xfrm>
          <a:solidFill>
            <a:schemeClr val="accent1"/>
          </a:solidFill>
        </p:grpSpPr>
        <p:sp>
          <p:nvSpPr>
            <p:cNvPr id="17" name="Isosceles Triangle 36"/>
            <p:cNvSpPr/>
            <p:nvPr/>
          </p:nvSpPr>
          <p:spPr>
            <a:xfrm rot="12041857">
              <a:off x="2116976" y="1652937"/>
              <a:ext cx="493805" cy="65840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 dirty="0">
                <a:solidFill>
                  <a:prstClr val="white"/>
                </a:solidFill>
              </a:endParaRPr>
            </a:p>
          </p:txBody>
        </p:sp>
        <p:sp>
          <p:nvSpPr>
            <p:cNvPr id="18" name="Rectangle 37"/>
            <p:cNvSpPr/>
            <p:nvPr/>
          </p:nvSpPr>
          <p:spPr>
            <a:xfrm>
              <a:off x="2250416" y="1572064"/>
              <a:ext cx="3081996" cy="533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91440" rtlCol="0" anchor="ctr"/>
            <a:lstStyle/>
            <a:p>
              <a:pPr algn="ctr"/>
              <a:r>
                <a:rPr lang="es-EC" sz="16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Dividendos Vita Alimentos</a:t>
              </a:r>
              <a:endParaRPr lang="es-EC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Content Placeholder 10"/>
          <p:cNvSpPr txBox="1">
            <a:spLocks/>
          </p:cNvSpPr>
          <p:nvPr/>
        </p:nvSpPr>
        <p:spPr>
          <a:xfrm>
            <a:off x="7950174" y="2895600"/>
            <a:ext cx="3403626" cy="32108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Fortalecimiento institucional – </a:t>
            </a: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Gasto Corriente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– USD 25.035.859,40</a:t>
            </a:r>
            <a:endParaRPr lang="es-EC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Proyecto Quito </a:t>
            </a: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sin miedo 1.584.145,07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Dentro de gasto corriente, cuenta con la asignación para uniformes, el valor de USD 446.400,00. </a:t>
            </a:r>
          </a:p>
        </p:txBody>
      </p:sp>
      <p:grpSp>
        <p:nvGrpSpPr>
          <p:cNvPr id="20" name="Group 47"/>
          <p:cNvGrpSpPr/>
          <p:nvPr/>
        </p:nvGrpSpPr>
        <p:grpSpPr>
          <a:xfrm>
            <a:off x="7943346" y="2023405"/>
            <a:ext cx="3215436" cy="739279"/>
            <a:chOff x="2116976" y="1572064"/>
            <a:chExt cx="3215436" cy="739279"/>
          </a:xfrm>
          <a:solidFill>
            <a:schemeClr val="accent2">
              <a:lumMod val="75000"/>
            </a:schemeClr>
          </a:solidFill>
        </p:grpSpPr>
        <p:sp>
          <p:nvSpPr>
            <p:cNvPr id="21" name="Isosceles Triangle 48"/>
            <p:cNvSpPr/>
            <p:nvPr/>
          </p:nvSpPr>
          <p:spPr>
            <a:xfrm rot="12041857">
              <a:off x="2116976" y="1652937"/>
              <a:ext cx="493805" cy="65840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 dirty="0">
                <a:solidFill>
                  <a:prstClr val="white"/>
                </a:solidFill>
              </a:endParaRPr>
            </a:p>
          </p:txBody>
        </p:sp>
        <p:sp>
          <p:nvSpPr>
            <p:cNvPr id="22" name="Rectangle 49"/>
            <p:cNvSpPr/>
            <p:nvPr/>
          </p:nvSpPr>
          <p:spPr>
            <a:xfrm>
              <a:off x="2250416" y="1572064"/>
              <a:ext cx="3081996" cy="533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91440" rtlCol="0" anchor="ctr"/>
            <a:lstStyle/>
            <a:p>
              <a:pPr algn="ctr"/>
              <a:r>
                <a:rPr lang="es-EC" sz="14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Asignación Cuerpo Agentes de Control</a:t>
              </a:r>
              <a:endParaRPr lang="es-EC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itle 2"/>
          <p:cNvSpPr txBox="1">
            <a:spLocks/>
          </p:cNvSpPr>
          <p:nvPr/>
        </p:nvSpPr>
        <p:spPr>
          <a:xfrm>
            <a:off x="-171279" y="1047491"/>
            <a:ext cx="10972801" cy="7159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MX" sz="3600" b="1" dirty="0" smtClean="0">
                <a:solidFill>
                  <a:srgbClr val="2C2D76">
                    <a:alpha val="85000"/>
                  </a:srgbClr>
                </a:solidFill>
              </a:rPr>
              <a:t>Proforma Presupuestaria 2024 -Observaciones I debate-</a:t>
            </a:r>
            <a:endParaRPr lang="es-EC" sz="3600" b="1" dirty="0">
              <a:solidFill>
                <a:srgbClr val="2C2D76">
                  <a:alpha val="8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2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5630091" y="58344"/>
            <a:ext cx="3454518" cy="65035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sp>
        <p:nvSpPr>
          <p:cNvPr id="10" name="Content Placeholder 10"/>
          <p:cNvSpPr txBox="1">
            <a:spLocks/>
          </p:cNvSpPr>
          <p:nvPr/>
        </p:nvSpPr>
        <p:spPr>
          <a:xfrm>
            <a:off x="986667" y="2895600"/>
            <a:ext cx="3403626" cy="3532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r>
              <a:rPr lang="es-EC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La proyección de cuentas por cobrar, comprende la estimación de recuperación de cartera por la vía coactiva y facilidades de pago. 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r>
              <a:rPr lang="es-EC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La variación de 13.5 millones, entre el presupuesto codificado 2023 y proforma 2024, corresponde a la aplicación del artículo 236 del COOTAD, así como estimación  en el incremento de la recaudación. </a:t>
            </a:r>
            <a:endParaRPr lang="es-EC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31"/>
          <p:cNvGrpSpPr/>
          <p:nvPr/>
        </p:nvGrpSpPr>
        <p:grpSpPr>
          <a:xfrm>
            <a:off x="979839" y="2023405"/>
            <a:ext cx="3215436" cy="739279"/>
            <a:chOff x="2116976" y="1572064"/>
            <a:chExt cx="3215436" cy="739279"/>
          </a:xfrm>
          <a:solidFill>
            <a:schemeClr val="accent1">
              <a:lumMod val="75000"/>
            </a:schemeClr>
          </a:solidFill>
        </p:grpSpPr>
        <p:sp>
          <p:nvSpPr>
            <p:cNvPr id="13" name="Isosceles Triangle 29"/>
            <p:cNvSpPr/>
            <p:nvPr/>
          </p:nvSpPr>
          <p:spPr>
            <a:xfrm rot="12041857">
              <a:off x="2116976" y="1652937"/>
              <a:ext cx="493805" cy="65840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30"/>
            <p:cNvSpPr/>
            <p:nvPr/>
          </p:nvSpPr>
          <p:spPr>
            <a:xfrm>
              <a:off x="2250416" y="1572064"/>
              <a:ext cx="3081996" cy="533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91440" rtlCol="0" anchor="ctr"/>
            <a:lstStyle/>
            <a:p>
              <a:pPr algn="ctr"/>
              <a:r>
                <a:rPr lang="es-EC" sz="16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Proyección recaudación</a:t>
              </a:r>
              <a:endParaRPr lang="es-EC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Content Placeholder 10"/>
          <p:cNvSpPr txBox="1">
            <a:spLocks/>
          </p:cNvSpPr>
          <p:nvPr/>
        </p:nvSpPr>
        <p:spPr>
          <a:xfrm>
            <a:off x="4468420" y="2895599"/>
            <a:ext cx="3403626" cy="33550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200000"/>
              <a:buFont typeface="Arial" pitchFamily="34" charset="0"/>
              <a:buChar char="•"/>
            </a:pPr>
            <a:r>
              <a:rPr lang="es-MX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El 14 </a:t>
            </a:r>
            <a:r>
              <a:rPr lang="es-MX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de noviembre, </a:t>
            </a:r>
            <a:r>
              <a:rPr lang="es-MX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se aprobó </a:t>
            </a:r>
            <a:r>
              <a:rPr lang="es-MX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MX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Estructura Organizacional </a:t>
            </a:r>
            <a:r>
              <a:rPr lang="es-MX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del Gobierno Autónomo Descentralizado del Distrito Metropolitano </a:t>
            </a:r>
            <a:r>
              <a:rPr lang="es-MX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de Quito. 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200000"/>
              <a:buFont typeface="Arial" pitchFamily="34" charset="0"/>
              <a:buChar char="•"/>
            </a:pPr>
            <a:r>
              <a:rPr lang="es-MX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Por lo tanto, se han incorporado los cambios en el presupuesto. </a:t>
            </a:r>
            <a:endParaRPr lang="es-MX" sz="1200" dirty="0" smtClean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200000"/>
              <a:buFont typeface="Arial" pitchFamily="34" charset="0"/>
              <a:buChar char="•"/>
            </a:pPr>
            <a:r>
              <a:rPr lang="es-MX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Techos presupuestarios se mantienen.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200000"/>
              <a:buFont typeface="Arial" pitchFamily="34" charset="0"/>
              <a:buChar char="•"/>
            </a:pPr>
            <a:r>
              <a:rPr lang="es-MX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Variaciones inciden en dependencias, áreas y sector. </a:t>
            </a:r>
          </a:p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200000"/>
              <a:buFont typeface="Arial" pitchFamily="34" charset="0"/>
              <a:buChar char="•"/>
            </a:pPr>
            <a:r>
              <a:rPr lang="es-MX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Cambios en la denominación.</a:t>
            </a:r>
            <a:endParaRPr lang="es-EC" sz="12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35"/>
          <p:cNvGrpSpPr/>
          <p:nvPr/>
        </p:nvGrpSpPr>
        <p:grpSpPr>
          <a:xfrm>
            <a:off x="4461592" y="2023405"/>
            <a:ext cx="3215436" cy="739279"/>
            <a:chOff x="2116976" y="1572064"/>
            <a:chExt cx="3215436" cy="739279"/>
          </a:xfrm>
          <a:solidFill>
            <a:schemeClr val="accent1"/>
          </a:solidFill>
        </p:grpSpPr>
        <p:sp>
          <p:nvSpPr>
            <p:cNvPr id="17" name="Isosceles Triangle 36"/>
            <p:cNvSpPr/>
            <p:nvPr/>
          </p:nvSpPr>
          <p:spPr>
            <a:xfrm rot="12041857">
              <a:off x="2116976" y="1652937"/>
              <a:ext cx="493805" cy="65840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 dirty="0">
                <a:solidFill>
                  <a:prstClr val="white"/>
                </a:solidFill>
              </a:endParaRPr>
            </a:p>
          </p:txBody>
        </p:sp>
        <p:sp>
          <p:nvSpPr>
            <p:cNvPr id="18" name="Rectangle 37"/>
            <p:cNvSpPr/>
            <p:nvPr/>
          </p:nvSpPr>
          <p:spPr>
            <a:xfrm>
              <a:off x="2250416" y="1572064"/>
              <a:ext cx="3081996" cy="533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91440" rtlCol="0" anchor="ctr"/>
            <a:lstStyle/>
            <a:p>
              <a:pPr algn="ctr"/>
              <a:r>
                <a:rPr lang="es-EC" sz="16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Resolución ADMQ-022-2023 </a:t>
              </a:r>
              <a:endParaRPr lang="es-EC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Content Placeholder 10"/>
          <p:cNvSpPr txBox="1">
            <a:spLocks/>
          </p:cNvSpPr>
          <p:nvPr/>
        </p:nvSpPr>
        <p:spPr>
          <a:xfrm>
            <a:off x="7950174" y="2895600"/>
            <a:ext cx="3403626" cy="32108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120" indent="-457120">
              <a:lnSpc>
                <a:spcPct val="13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200000"/>
              <a:buFont typeface="Arial" pitchFamily="34" charset="0"/>
              <a:buChar char="•"/>
            </a:pPr>
            <a:endParaRPr lang="es-EC" sz="1200" dirty="0" smtClean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47"/>
          <p:cNvGrpSpPr/>
          <p:nvPr/>
        </p:nvGrpSpPr>
        <p:grpSpPr>
          <a:xfrm>
            <a:off x="7943346" y="2023405"/>
            <a:ext cx="3215436" cy="739279"/>
            <a:chOff x="2116976" y="1572064"/>
            <a:chExt cx="3215436" cy="739279"/>
          </a:xfrm>
          <a:solidFill>
            <a:schemeClr val="accent2">
              <a:lumMod val="75000"/>
            </a:schemeClr>
          </a:solidFill>
        </p:grpSpPr>
        <p:sp>
          <p:nvSpPr>
            <p:cNvPr id="21" name="Isosceles Triangle 48"/>
            <p:cNvSpPr/>
            <p:nvPr/>
          </p:nvSpPr>
          <p:spPr>
            <a:xfrm rot="12041857">
              <a:off x="2116976" y="1652937"/>
              <a:ext cx="493805" cy="65840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 dirty="0">
                <a:solidFill>
                  <a:prstClr val="white"/>
                </a:solidFill>
              </a:endParaRPr>
            </a:p>
          </p:txBody>
        </p:sp>
        <p:sp>
          <p:nvSpPr>
            <p:cNvPr id="22" name="Rectangle 49"/>
            <p:cNvSpPr/>
            <p:nvPr/>
          </p:nvSpPr>
          <p:spPr>
            <a:xfrm>
              <a:off x="2250416" y="1572064"/>
              <a:ext cx="3081996" cy="533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rIns="91440" rtlCol="0" anchor="ctr"/>
            <a:lstStyle/>
            <a:p>
              <a:pPr algn="ctr"/>
              <a:r>
                <a:rPr lang="es-EC" sz="14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Deuda Gobierno Central</a:t>
              </a:r>
              <a:endParaRPr lang="es-EC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itle 2"/>
          <p:cNvSpPr txBox="1">
            <a:spLocks/>
          </p:cNvSpPr>
          <p:nvPr/>
        </p:nvSpPr>
        <p:spPr>
          <a:xfrm>
            <a:off x="-171279" y="1047491"/>
            <a:ext cx="10972801" cy="7159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MX" sz="3600" b="1" dirty="0" smtClean="0">
                <a:solidFill>
                  <a:srgbClr val="2C2D76">
                    <a:alpha val="85000"/>
                  </a:srgbClr>
                </a:solidFill>
              </a:rPr>
              <a:t>Proforma Presupuestaria 2024 -Observaciones I debate-</a:t>
            </a:r>
            <a:endParaRPr lang="es-EC" sz="3600" b="1" dirty="0">
              <a:solidFill>
                <a:srgbClr val="2C2D76">
                  <a:alpha val="85000"/>
                </a:srgb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0173" y="3103510"/>
            <a:ext cx="36220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22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5630091" y="58344"/>
            <a:ext cx="3454518" cy="65035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109941" y="627285"/>
            <a:ext cx="8335559" cy="7159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MX" sz="3600" b="1" dirty="0" smtClean="0">
                <a:solidFill>
                  <a:srgbClr val="2C2D76">
                    <a:alpha val="85000"/>
                  </a:srgbClr>
                </a:solidFill>
              </a:rPr>
              <a:t>Datos comparativos por área </a:t>
            </a:r>
            <a:r>
              <a:rPr lang="es-MX" sz="3600" b="1" dirty="0" smtClean="0">
                <a:solidFill>
                  <a:srgbClr val="2C2D76">
                    <a:alpha val="85000"/>
                  </a:srgbClr>
                </a:solidFill>
              </a:rPr>
              <a:t>sector</a:t>
            </a:r>
            <a:endParaRPr lang="es-EC" sz="3600" b="1" dirty="0">
              <a:solidFill>
                <a:srgbClr val="FF0000">
                  <a:alpha val="85000"/>
                </a:srgbClr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045041"/>
              </p:ext>
            </p:extLst>
          </p:nvPr>
        </p:nvGraphicFramePr>
        <p:xfrm>
          <a:off x="351238" y="1384868"/>
          <a:ext cx="6189263" cy="4670182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640747">
                  <a:extLst>
                    <a:ext uri="{9D8B030D-6E8A-4147-A177-3AD203B41FA5}">
                      <a16:colId xmlns:a16="http://schemas.microsoft.com/office/drawing/2014/main" val="4024797045"/>
                    </a:ext>
                  </a:extLst>
                </a:gridCol>
                <a:gridCol w="1028486">
                  <a:extLst>
                    <a:ext uri="{9D8B030D-6E8A-4147-A177-3AD203B41FA5}">
                      <a16:colId xmlns:a16="http://schemas.microsoft.com/office/drawing/2014/main" val="768173156"/>
                    </a:ext>
                  </a:extLst>
                </a:gridCol>
                <a:gridCol w="1260015">
                  <a:extLst>
                    <a:ext uri="{9D8B030D-6E8A-4147-A177-3AD203B41FA5}">
                      <a16:colId xmlns:a16="http://schemas.microsoft.com/office/drawing/2014/main" val="2679594911"/>
                    </a:ext>
                  </a:extLst>
                </a:gridCol>
                <a:gridCol w="1260015">
                  <a:extLst>
                    <a:ext uri="{9D8B030D-6E8A-4147-A177-3AD203B41FA5}">
                      <a16:colId xmlns:a16="http://schemas.microsoft.com/office/drawing/2014/main" val="2383292638"/>
                    </a:ext>
                  </a:extLst>
                </a:gridCol>
              </a:tblGrid>
              <a:tr h="19399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C" sz="1200" b="1" u="none" strike="noStrike" dirty="0">
                          <a:effectLst/>
                        </a:rPr>
                        <a:t>DATOS PROFORMA INICIAL </a:t>
                      </a:r>
                      <a:endParaRPr lang="es-EC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C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3179515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 smtClean="0">
                          <a:effectLst/>
                        </a:rPr>
                        <a:t>Área </a:t>
                      </a:r>
                      <a:r>
                        <a:rPr lang="es-EC" sz="1200" b="1" u="none" strike="noStrike" dirty="0">
                          <a:effectLst/>
                        </a:rPr>
                        <a:t>/ </a:t>
                      </a:r>
                      <a:r>
                        <a:rPr lang="es-EC" sz="1200" b="1" u="none" strike="noStrike" dirty="0" smtClean="0">
                          <a:effectLst/>
                        </a:rPr>
                        <a:t>Sector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Proforma 2024 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u="none" strike="noStrike" dirty="0">
                          <a:effectLst/>
                        </a:rPr>
                        <a:t>Variación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b="1" u="none" strike="noStrike" dirty="0">
                          <a:effectLst/>
                        </a:rPr>
                        <a:t> % Participación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6781751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Comunales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582.211.478,04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20.505.370,72</a:t>
                      </a:r>
                      <a:endParaRPr lang="es-EC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58,99%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6687599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Ambiente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28.409.699,06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774.675,90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2,88%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2262186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>
                          <a:effectLst/>
                        </a:rPr>
                        <a:t>Coord. Territorial y </a:t>
                      </a:r>
                      <a:r>
                        <a:rPr lang="es-MX" sz="1200" u="none" strike="noStrike" dirty="0" err="1" smtClean="0">
                          <a:effectLst/>
                        </a:rPr>
                        <a:t>Part</a:t>
                      </a:r>
                      <a:r>
                        <a:rPr lang="es-MX" sz="1200" u="none" strike="noStrike" dirty="0" smtClean="0">
                          <a:effectLst/>
                        </a:rPr>
                        <a:t>.</a:t>
                      </a:r>
                      <a:r>
                        <a:rPr lang="es-MX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s-MX" sz="1200" u="none" strike="noStrike" dirty="0" smtClean="0">
                          <a:effectLst/>
                        </a:rPr>
                        <a:t>Ciudadana</a:t>
                      </a:r>
                      <a:endParaRPr lang="es-MX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66.788.716,99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8.471.042,83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6,77%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0747886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Territorio Hábitat  Vivienda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37.631.141,85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1.806.115,89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3,81%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9504616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Movilidad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417.290.048,56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10.648.266,74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42,28%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3105474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Seguridad Y Gobernabilidad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32.091.871,58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-1.194.730,64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3,25%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0281348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Económicos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19.414.625,84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-14.720,52</a:t>
                      </a:r>
                      <a:endParaRPr lang="es-EC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1,97%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6215199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Desarrollo Productivo y Competitividad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9.999.643,77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9.400.261,55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1,01%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347751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>
                          <a:effectLst/>
                        </a:rPr>
                        <a:t>Agencia Coord.</a:t>
                      </a:r>
                      <a:r>
                        <a:rPr lang="es-MX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s-MX" sz="1200" u="none" strike="noStrike" dirty="0" smtClean="0">
                          <a:effectLst/>
                        </a:rPr>
                        <a:t>Distrital De Comercio</a:t>
                      </a:r>
                      <a:endParaRPr lang="es-MX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9.414.982,07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9.414.982,07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0,95%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6144925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Generales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225.301.012,57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31.890.422,35</a:t>
                      </a:r>
                      <a:endParaRPr lang="es-EC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22,83%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9190954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Administración General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182.373.092,96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-68.033,97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18,48%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2382864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Comunicación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5.948.877,92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5.182,42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0,60%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9409506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Tecnología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12.369.548,58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57.590,69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1,25%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8276411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Planificación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1.772.579,26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419.815,70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0,18%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0571684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>
                          <a:effectLst/>
                        </a:rPr>
                        <a:t>Coord. Alcaldía  Secretaria del Concejo</a:t>
                      </a:r>
                      <a:endParaRPr lang="es-MX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12.791.042,14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41.521.739,22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1,30%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102219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Agencia Metropolitana De Control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10.045.871,71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10.045.871,71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1,02%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3376164"/>
                  </a:ext>
                </a:extLst>
              </a:tr>
              <a:tr h="2083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Sociales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160.040.830,23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-29.484.268,97</a:t>
                      </a:r>
                      <a:endParaRPr lang="es-EC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16,22%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9842758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Cultura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25.885.841,17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-22.710,61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2,62%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1073454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Educación, Recreación Y Deporte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51.396.121,63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1.091.769,23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5,21%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6608532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Inclusión Social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38.677.207,81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-32.570.115,33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3,92%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42928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Salud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44.081.659,62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2.016.787,73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4,47%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6652873"/>
                  </a:ext>
                </a:extLst>
              </a:tr>
              <a:tr h="1939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Total general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1" u="none" strike="noStrike" dirty="0">
                          <a:effectLst/>
                        </a:rPr>
                        <a:t>986.967.946,68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1" u="none" strike="noStrike" dirty="0">
                          <a:effectLst/>
                        </a:rPr>
                        <a:t>22.896.803,57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1" u="none" strike="noStrike" dirty="0">
                          <a:effectLst/>
                        </a:rPr>
                        <a:t>100,00%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8618883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433377"/>
              </p:ext>
            </p:extLst>
          </p:nvPr>
        </p:nvGraphicFramePr>
        <p:xfrm>
          <a:off x="6743700" y="1384873"/>
          <a:ext cx="5283200" cy="4670174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732033">
                  <a:extLst>
                    <a:ext uri="{9D8B030D-6E8A-4147-A177-3AD203B41FA5}">
                      <a16:colId xmlns:a16="http://schemas.microsoft.com/office/drawing/2014/main" val="2014662277"/>
                    </a:ext>
                  </a:extLst>
                </a:gridCol>
                <a:gridCol w="1332699">
                  <a:extLst>
                    <a:ext uri="{9D8B030D-6E8A-4147-A177-3AD203B41FA5}">
                      <a16:colId xmlns:a16="http://schemas.microsoft.com/office/drawing/2014/main" val="3340448333"/>
                    </a:ext>
                  </a:extLst>
                </a:gridCol>
                <a:gridCol w="1218468">
                  <a:extLst>
                    <a:ext uri="{9D8B030D-6E8A-4147-A177-3AD203B41FA5}">
                      <a16:colId xmlns:a16="http://schemas.microsoft.com/office/drawing/2014/main" val="2211726570"/>
                    </a:ext>
                  </a:extLst>
                </a:gridCol>
              </a:tblGrid>
              <a:tr h="20348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C" sz="1200" b="1" u="none" strike="noStrike" dirty="0">
                          <a:effectLst/>
                        </a:rPr>
                        <a:t>PROFORMA DEFINITIVA</a:t>
                      </a:r>
                      <a:endParaRPr lang="es-EC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55107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Área / Sector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Proforma 2024 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 % Participación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8960023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Comunales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602.716.848,76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59,68%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4880810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Ambiente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29.184.374,96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2,89%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8706723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>
                          <a:effectLst/>
                        </a:rPr>
                        <a:t>Coord. Territorial, Gobernabilidad y </a:t>
                      </a:r>
                      <a:r>
                        <a:rPr lang="es-MX" sz="1200" u="none" strike="noStrike" dirty="0" err="1" smtClean="0">
                          <a:effectLst/>
                        </a:rPr>
                        <a:t>Part</a:t>
                      </a:r>
                      <a:r>
                        <a:rPr lang="es-MX" sz="1200" u="none" strike="noStrike" dirty="0" smtClean="0">
                          <a:effectLst/>
                        </a:rPr>
                        <a:t>.</a:t>
                      </a:r>
                      <a:endParaRPr lang="es-MX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75.259.759,82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7,45%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911530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Hábitat  y ordenamiento territorial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39.437.257,74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3,91%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3240035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Movilidad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427.938.315,30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42,38%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1312342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>
                          <a:effectLst/>
                        </a:rPr>
                        <a:t>Seguridad ciudadana y gestión de riesgos</a:t>
                      </a:r>
                      <a:endParaRPr lang="es-MX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30.897.140,94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3,06%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9415169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Económicos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19.399.905,32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1,92%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4648876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Desarrollo económico y productivo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19.399.905,32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1,92%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493468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Generales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257.191.434,92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25,47%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3742550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Administración general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182.305.058,99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18,05%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4073268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Comunicación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5.954.060,34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0,59%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913274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Gobierno digital y tecnología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12.427.139,27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1,23%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1170093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Planificación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2.192.394,96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0,22%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6605581"/>
                  </a:ext>
                </a:extLst>
              </a:tr>
              <a:tr h="396905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Alcaldía Metropolitana y Secretaria del Concejo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54.312.781,36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5,38%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611578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Sociales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130.556.561,26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12,93%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964895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Cultura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25.863.130,56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2,56%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4203795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Educación, recreación y deporte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52.487.890,86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5,20%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5699739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Inclusión social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6.107.092,48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0,60%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018985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 smtClean="0">
                          <a:effectLst/>
                        </a:rPr>
                        <a:t>Salud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 dirty="0">
                          <a:effectLst/>
                        </a:rPr>
                        <a:t>46.098.447,35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u="none" strike="noStrike">
                          <a:effectLst/>
                        </a:rPr>
                        <a:t>4,56%</a:t>
                      </a:r>
                      <a:endParaRPr lang="es-EC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2375166"/>
                  </a:ext>
                </a:extLst>
              </a:tr>
              <a:tr h="203489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Total general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1" u="none" strike="noStrike" dirty="0">
                          <a:effectLst/>
                        </a:rPr>
                        <a:t>1.009.864.750,25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1" u="none" strike="noStrike" dirty="0">
                          <a:effectLst/>
                        </a:rPr>
                        <a:t>100,00%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4746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72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5630091" y="58344"/>
            <a:ext cx="3454518" cy="65035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333688" y="1118035"/>
            <a:ext cx="10972801" cy="7159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MX" sz="3600" b="1" dirty="0" smtClean="0">
                <a:solidFill>
                  <a:srgbClr val="2C2D76">
                    <a:alpha val="85000"/>
                  </a:srgbClr>
                </a:solidFill>
              </a:rPr>
              <a:t>Variación gasto corriente &amp; </a:t>
            </a:r>
            <a:r>
              <a:rPr lang="es-MX" sz="3600" b="1" dirty="0" smtClean="0">
                <a:solidFill>
                  <a:srgbClr val="2C2D76">
                    <a:alpha val="85000"/>
                  </a:srgbClr>
                </a:solidFill>
              </a:rPr>
              <a:t>inversión</a:t>
            </a:r>
            <a:endParaRPr lang="es-EC" sz="3600" b="1" dirty="0">
              <a:solidFill>
                <a:srgbClr val="FF0000">
                  <a:alpha val="85000"/>
                </a:srgbClr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827355"/>
              </p:ext>
            </p:extLst>
          </p:nvPr>
        </p:nvGraphicFramePr>
        <p:xfrm>
          <a:off x="925560" y="2099534"/>
          <a:ext cx="10058402" cy="113538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866660">
                  <a:extLst>
                    <a:ext uri="{9D8B030D-6E8A-4147-A177-3AD203B41FA5}">
                      <a16:colId xmlns:a16="http://schemas.microsoft.com/office/drawing/2014/main" val="3223669030"/>
                    </a:ext>
                  </a:extLst>
                </a:gridCol>
                <a:gridCol w="1763772">
                  <a:extLst>
                    <a:ext uri="{9D8B030D-6E8A-4147-A177-3AD203B41FA5}">
                      <a16:colId xmlns:a16="http://schemas.microsoft.com/office/drawing/2014/main" val="2981069826"/>
                    </a:ext>
                  </a:extLst>
                </a:gridCol>
                <a:gridCol w="901483">
                  <a:extLst>
                    <a:ext uri="{9D8B030D-6E8A-4147-A177-3AD203B41FA5}">
                      <a16:colId xmlns:a16="http://schemas.microsoft.com/office/drawing/2014/main" val="3606920275"/>
                    </a:ext>
                  </a:extLst>
                </a:gridCol>
                <a:gridCol w="1763772">
                  <a:extLst>
                    <a:ext uri="{9D8B030D-6E8A-4147-A177-3AD203B41FA5}">
                      <a16:colId xmlns:a16="http://schemas.microsoft.com/office/drawing/2014/main" val="3186569159"/>
                    </a:ext>
                  </a:extLst>
                </a:gridCol>
                <a:gridCol w="901483">
                  <a:extLst>
                    <a:ext uri="{9D8B030D-6E8A-4147-A177-3AD203B41FA5}">
                      <a16:colId xmlns:a16="http://schemas.microsoft.com/office/drawing/2014/main" val="3592576111"/>
                    </a:ext>
                  </a:extLst>
                </a:gridCol>
                <a:gridCol w="1665785">
                  <a:extLst>
                    <a:ext uri="{9D8B030D-6E8A-4147-A177-3AD203B41FA5}">
                      <a16:colId xmlns:a16="http://schemas.microsoft.com/office/drawing/2014/main" val="910788706"/>
                    </a:ext>
                  </a:extLst>
                </a:gridCol>
                <a:gridCol w="1195447">
                  <a:extLst>
                    <a:ext uri="{9D8B030D-6E8A-4147-A177-3AD203B41FA5}">
                      <a16:colId xmlns:a16="http://schemas.microsoft.com/office/drawing/2014/main" val="3375756512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b="1" u="none" strike="noStrike" kern="1200" dirty="0">
                          <a:solidFill>
                            <a:srgbClr val="002060"/>
                          </a:solidFill>
                          <a:effectLst/>
                        </a:rPr>
                        <a:t>Tipo de Gasto</a:t>
                      </a:r>
                      <a:endParaRPr lang="es-EC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b="1" u="none" strike="noStrike" kern="1200" dirty="0">
                          <a:solidFill>
                            <a:srgbClr val="002060"/>
                          </a:solidFill>
                          <a:effectLst/>
                        </a:rPr>
                        <a:t> Codificado 2023</a:t>
                      </a:r>
                      <a:endParaRPr lang="es-EC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b="1" u="none" strike="noStrike" kern="1200" dirty="0">
                          <a:solidFill>
                            <a:srgbClr val="002060"/>
                          </a:solidFill>
                          <a:effectLst/>
                        </a:rPr>
                        <a:t> % </a:t>
                      </a:r>
                      <a:r>
                        <a:rPr lang="es-EC" sz="1800" b="1" u="none" strike="noStrike" kern="1200" dirty="0" err="1">
                          <a:solidFill>
                            <a:srgbClr val="002060"/>
                          </a:solidFill>
                          <a:effectLst/>
                        </a:rPr>
                        <a:t>Part</a:t>
                      </a:r>
                      <a:r>
                        <a:rPr lang="es-EC" sz="1800" b="1" u="none" strike="noStrike" kern="12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es-EC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b="1" u="none" strike="noStrike" kern="1200" dirty="0">
                          <a:solidFill>
                            <a:srgbClr val="002060"/>
                          </a:solidFill>
                          <a:effectLst/>
                        </a:rPr>
                        <a:t> Proforma 2024</a:t>
                      </a:r>
                      <a:endParaRPr lang="es-EC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b="1" u="none" strike="noStrike" kern="1200" dirty="0">
                          <a:solidFill>
                            <a:srgbClr val="002060"/>
                          </a:solidFill>
                          <a:effectLst/>
                        </a:rPr>
                        <a:t> % </a:t>
                      </a:r>
                      <a:r>
                        <a:rPr lang="es-EC" sz="1800" b="1" u="none" strike="noStrike" kern="1200" dirty="0" err="1">
                          <a:solidFill>
                            <a:srgbClr val="002060"/>
                          </a:solidFill>
                          <a:effectLst/>
                        </a:rPr>
                        <a:t>Part</a:t>
                      </a:r>
                      <a:r>
                        <a:rPr lang="es-EC" sz="1800" b="1" u="none" strike="noStrike" kern="12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es-EC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b="1" u="none" strike="noStrike" kern="1200" dirty="0">
                          <a:solidFill>
                            <a:srgbClr val="002060"/>
                          </a:solidFill>
                          <a:effectLst/>
                        </a:rPr>
                        <a:t>Variación</a:t>
                      </a:r>
                      <a:endParaRPr lang="es-EC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b="1" u="none" strike="noStrike" kern="1200" dirty="0">
                          <a:solidFill>
                            <a:srgbClr val="002060"/>
                          </a:solidFill>
                          <a:effectLst/>
                        </a:rPr>
                        <a:t>% Variación</a:t>
                      </a:r>
                      <a:endParaRPr lang="es-EC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139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 dirty="0" smtClean="0">
                          <a:solidFill>
                            <a:srgbClr val="002060"/>
                          </a:solidFill>
                          <a:effectLst/>
                        </a:rPr>
                        <a:t>Gasto Corriente</a:t>
                      </a:r>
                      <a:endParaRPr lang="es-EC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373.707.408,39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31,68%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436.093.305,01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43,18%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62.385.896,62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16,69%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64389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 dirty="0" smtClean="0">
                          <a:solidFill>
                            <a:srgbClr val="002060"/>
                          </a:solidFill>
                          <a:effectLst/>
                        </a:rPr>
                        <a:t>Gasto De Inversión</a:t>
                      </a:r>
                      <a:endParaRPr lang="es-EC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806.054.009,85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68,32%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573.771.445,24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56,82%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-232.282.564,61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-28,82%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52022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Total general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1.179.761.418,24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100,00%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1.009.864.750,25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100,00%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>
                          <a:solidFill>
                            <a:srgbClr val="002060"/>
                          </a:solidFill>
                          <a:effectLst/>
                        </a:rPr>
                        <a:t>-169.896.667,99</a:t>
                      </a:r>
                      <a:endParaRPr lang="es-EC" sz="1800" b="1" i="0" u="none" strike="noStrike" kern="12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800" u="none" strike="noStrike" kern="1200" dirty="0">
                          <a:solidFill>
                            <a:srgbClr val="002060"/>
                          </a:solidFill>
                          <a:effectLst/>
                        </a:rPr>
                        <a:t>-14,40%</a:t>
                      </a:r>
                      <a:endParaRPr lang="es-EC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472115"/>
                  </a:ext>
                </a:extLst>
              </a:tr>
            </a:tbl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9024507"/>
              </p:ext>
            </p:extLst>
          </p:nvPr>
        </p:nvGraphicFramePr>
        <p:xfrm>
          <a:off x="3251200" y="3500451"/>
          <a:ext cx="5727700" cy="3091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938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55678" y="2667000"/>
            <a:ext cx="11122855" cy="1563499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INGRESOS Y ESPACIOS PRESUPUESTARIOS PROFORMA </a:t>
            </a:r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2024</a:t>
            </a:r>
            <a:endParaRPr kumimoji="0" lang="es-EC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108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5630091" y="58344"/>
            <a:ext cx="3454518" cy="65035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096061"/>
              </p:ext>
            </p:extLst>
          </p:nvPr>
        </p:nvGraphicFramePr>
        <p:xfrm>
          <a:off x="376646" y="3784959"/>
          <a:ext cx="5251994" cy="210328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825057">
                  <a:extLst>
                    <a:ext uri="{9D8B030D-6E8A-4147-A177-3AD203B41FA5}">
                      <a16:colId xmlns:a16="http://schemas.microsoft.com/office/drawing/2014/main" val="1628521787"/>
                    </a:ext>
                  </a:extLst>
                </a:gridCol>
                <a:gridCol w="1426937">
                  <a:extLst>
                    <a:ext uri="{9D8B030D-6E8A-4147-A177-3AD203B41FA5}">
                      <a16:colId xmlns:a16="http://schemas.microsoft.com/office/drawing/2014/main" val="628658342"/>
                    </a:ext>
                  </a:extLst>
                </a:gridCol>
              </a:tblGrid>
              <a:tr h="2686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Ingresos </a:t>
                      </a:r>
                      <a:r>
                        <a:rPr lang="es-EC" sz="16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s-EC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2024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307332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Descripción ingresos GADDMQ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Año 2024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0939344"/>
                  </a:ext>
                </a:extLst>
              </a:tr>
              <a:tr h="268654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Recursos Municipales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373.340.801,90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1853957"/>
                  </a:ext>
                </a:extLst>
              </a:tr>
              <a:tr h="247517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Asignación Gobierno Central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354.652.375,37 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4460263"/>
                  </a:ext>
                </a:extLst>
              </a:tr>
              <a:tr h="268654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Subtotal ingresos GADDMQ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r>
                        <a:rPr lang="es-EC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727.993.177,27 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4502395"/>
                  </a:ext>
                </a:extLst>
              </a:tr>
              <a:tr h="268654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Saldo caja bancos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257.779.345,97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6177929"/>
                  </a:ext>
                </a:extLst>
              </a:tr>
              <a:tr h="26865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Proyecto Primera Línea Metro de Quito</a:t>
                      </a:r>
                      <a:endParaRPr lang="es-EC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1.195.423,44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2532538"/>
                  </a:ext>
                </a:extLst>
              </a:tr>
              <a:tr h="268654">
                <a:tc>
                  <a:txBody>
                    <a:bodyPr/>
                    <a:lstStyle/>
                    <a:p>
                      <a:pPr algn="l" fontAlgn="b"/>
                      <a:r>
                        <a:rPr lang="es-EC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Ingresos 2024</a:t>
                      </a:r>
                      <a:endParaRPr lang="es-EC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986.967.946,68</a:t>
                      </a:r>
                      <a:endParaRPr lang="es-EC" sz="1600" b="1" u="none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32352025"/>
                  </a:ext>
                </a:extLst>
              </a:tr>
            </a:tbl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295829"/>
              </p:ext>
            </p:extLst>
          </p:nvPr>
        </p:nvGraphicFramePr>
        <p:xfrm>
          <a:off x="659189" y="979396"/>
          <a:ext cx="4686908" cy="2771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242776"/>
              </p:ext>
            </p:extLst>
          </p:nvPr>
        </p:nvGraphicFramePr>
        <p:xfrm>
          <a:off x="5976171" y="3750501"/>
          <a:ext cx="5918200" cy="2442436"/>
        </p:xfrm>
        <a:graphic>
          <a:graphicData uri="http://schemas.openxmlformats.org/drawingml/2006/table">
            <a:tbl>
              <a:tblPr/>
              <a:tblGrid>
                <a:gridCol w="3912676">
                  <a:extLst>
                    <a:ext uri="{9D8B030D-6E8A-4147-A177-3AD203B41FA5}">
                      <a16:colId xmlns:a16="http://schemas.microsoft.com/office/drawing/2014/main" val="1971372408"/>
                    </a:ext>
                  </a:extLst>
                </a:gridCol>
                <a:gridCol w="2005524">
                  <a:extLst>
                    <a:ext uri="{9D8B030D-6E8A-4147-A177-3AD203B41FA5}">
                      <a16:colId xmlns:a16="http://schemas.microsoft.com/office/drawing/2014/main" val="3136508937"/>
                    </a:ext>
                  </a:extLst>
                </a:gridCol>
              </a:tblGrid>
              <a:tr h="16236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Ingresos y espacios presupuestarios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588133"/>
                  </a:ext>
                </a:extLst>
              </a:tr>
              <a:tr h="2258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Descripción ingresos GADDMQ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Año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109201"/>
                  </a:ext>
                </a:extLst>
              </a:tr>
              <a:tr h="2472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Recursos Municipales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373.340.801,90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29001"/>
                  </a:ext>
                </a:extLst>
              </a:tr>
              <a:tr h="13357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Asignación Gobierno Central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354.652.375,37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278655"/>
                  </a:ext>
                </a:extLst>
              </a:tr>
              <a:tr h="3120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Subtotal ingresos GADDMQ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727.993.177,27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3668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Saldo caja bancos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257.779.345,97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630198"/>
                  </a:ext>
                </a:extLst>
              </a:tr>
              <a:tr h="2673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Proyecto Primera Línea Metro de Quito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1.195.423,44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702309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Espacios amortización anticipos*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22.896.803,57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78831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Ingresos totales 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1.009.864.750,25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28138"/>
                  </a:ext>
                </a:extLst>
              </a:tr>
            </a:tbl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8905393"/>
              </p:ext>
            </p:extLst>
          </p:nvPr>
        </p:nvGraphicFramePr>
        <p:xfrm>
          <a:off x="5976171" y="979396"/>
          <a:ext cx="5918200" cy="2771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CuadroTexto 1"/>
          <p:cNvSpPr txBox="1"/>
          <p:nvPr/>
        </p:nvSpPr>
        <p:spPr>
          <a:xfrm>
            <a:off x="302986" y="6268441"/>
            <a:ext cx="7687416" cy="558324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1100" dirty="0">
                <a:solidFill>
                  <a:srgbClr val="002060"/>
                </a:solidFill>
              </a:rPr>
              <a:t>*Espacios sin afectación presupuestaria, necesarios para cierre de anticipos </a:t>
            </a:r>
            <a:r>
              <a:rPr lang="es-EC" sz="1100" dirty="0" smtClean="0">
                <a:solidFill>
                  <a:srgbClr val="002060"/>
                </a:solidFill>
              </a:rPr>
              <a:t>por </a:t>
            </a:r>
            <a:r>
              <a:rPr lang="es-EC" sz="1100" dirty="0">
                <a:solidFill>
                  <a:srgbClr val="002060"/>
                </a:solidFill>
              </a:rPr>
              <a:t>efecto de </a:t>
            </a:r>
            <a:r>
              <a:rPr lang="es-EC" dirty="0" smtClean="0">
                <a:solidFill>
                  <a:srgbClr val="002060"/>
                </a:solidFill>
              </a:rPr>
              <a:t>obligaciones</a:t>
            </a:r>
            <a:r>
              <a:rPr lang="es-EC" sz="1100" dirty="0" smtClean="0">
                <a:solidFill>
                  <a:srgbClr val="002060"/>
                </a:solidFill>
              </a:rPr>
              <a:t> contraídas. </a:t>
            </a:r>
            <a:endParaRPr lang="es-EC" sz="1100" dirty="0">
              <a:solidFill>
                <a:srgbClr val="002060"/>
              </a:solidFill>
            </a:endParaRPr>
          </a:p>
          <a:p>
            <a:r>
              <a:rPr lang="es-EC" sz="1100" dirty="0" smtClean="0">
                <a:solidFill>
                  <a:srgbClr val="002060"/>
                </a:solidFill>
              </a:rPr>
              <a:t>   El </a:t>
            </a:r>
            <a:r>
              <a:rPr lang="es-EC" sz="1100" dirty="0">
                <a:solidFill>
                  <a:srgbClr val="002060"/>
                </a:solidFill>
              </a:rPr>
              <a:t>espacio presupuestario </a:t>
            </a:r>
            <a:r>
              <a:rPr lang="es-EC" sz="1100" dirty="0" smtClean="0">
                <a:solidFill>
                  <a:srgbClr val="002060"/>
                </a:solidFill>
              </a:rPr>
              <a:t>no </a:t>
            </a:r>
            <a:r>
              <a:rPr lang="es-EC" sz="1100" dirty="0">
                <a:solidFill>
                  <a:srgbClr val="002060"/>
                </a:solidFill>
              </a:rPr>
              <a:t>afectan a la </a:t>
            </a:r>
            <a:r>
              <a:rPr lang="es-EC" sz="1100" dirty="0" smtClean="0">
                <a:solidFill>
                  <a:srgbClr val="002060"/>
                </a:solidFill>
              </a:rPr>
              <a:t>liquidez. </a:t>
            </a:r>
            <a:endParaRPr lang="es-EC" sz="1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77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78" y="2540000"/>
            <a:ext cx="11122855" cy="1715899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GASTOS Y ESPACIOS PRESUPUESTARIOS PROFORMA </a:t>
            </a:r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2024</a:t>
            </a:r>
            <a:endParaRPr kumimoji="0" lang="es-EC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6693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5940</TotalTime>
  <Words>1571</Words>
  <Application>Microsoft Office PowerPoint</Application>
  <PresentationFormat>Panorámica</PresentationFormat>
  <Paragraphs>428</Paragraphs>
  <Slides>12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Daissy Tatiana Machuca Campos</dc:creator>
  <cp:lastModifiedBy>Marcia Cecilia Telpis Llivichuzca</cp:lastModifiedBy>
  <cp:revision>190</cp:revision>
  <cp:lastPrinted>2023-07-28T19:41:16Z</cp:lastPrinted>
  <dcterms:created xsi:type="dcterms:W3CDTF">2023-05-16T20:15:33Z</dcterms:created>
  <dcterms:modified xsi:type="dcterms:W3CDTF">2023-11-28T17:14:38Z</dcterms:modified>
</cp:coreProperties>
</file>