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65" r:id="rId3"/>
    <p:sldId id="291" r:id="rId4"/>
    <p:sldId id="292" r:id="rId5"/>
    <p:sldId id="280" r:id="rId6"/>
    <p:sldId id="293" r:id="rId7"/>
    <p:sldId id="281" r:id="rId8"/>
    <p:sldId id="296" r:id="rId9"/>
    <p:sldId id="294" r:id="rId10"/>
    <p:sldId id="295" r:id="rId11"/>
    <p:sldId id="290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223F86"/>
    <a:srgbClr val="75B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543" autoAdjust="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3/8/2023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3/8/2023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25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858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</a:t>
            </a:r>
            <a:r>
              <a:rPr lang="es-EC" baseline="0"/>
              <a:t>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715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</a:t>
            </a:r>
            <a:r>
              <a:rPr lang="es-EC" baseline="0"/>
              <a:t>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33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</a:t>
            </a:r>
            <a:r>
              <a:rPr lang="es-EC" baseline="0"/>
              <a:t>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675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</a:t>
            </a:r>
            <a:r>
              <a:rPr lang="es-EC" baseline="0"/>
              <a:t>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074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</a:t>
            </a:r>
            <a:r>
              <a:rPr lang="es-EC" baseline="0"/>
              <a:t>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946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están ubicados en la periferias de la cuidad lo </a:t>
            </a:r>
            <a:r>
              <a:rPr lang="es-EC" baseline="0"/>
              <a:t>cual causado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758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959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3/8/2023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3/8/2023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3/8/2023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3/8/2023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700" y="2779369"/>
            <a:ext cx="3530600" cy="12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43" y="6057900"/>
            <a:ext cx="1506466" cy="5543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828677" y="553925"/>
            <a:ext cx="7953373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Hoja de Ruta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4" y="1783886"/>
            <a:ext cx="11935992" cy="353263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6CD93D3-5F80-FD27-EBA5-1F80F44151E9}"/>
              </a:ext>
            </a:extLst>
          </p:cNvPr>
          <p:cNvSpPr txBox="1"/>
          <p:nvPr/>
        </p:nvSpPr>
        <p:spPr>
          <a:xfrm>
            <a:off x="3043647" y="1708015"/>
            <a:ext cx="87427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400" dirty="0"/>
              <a:t>AGOSTO</a:t>
            </a:r>
            <a:endParaRPr lang="es-EC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C81A85-1939-7D49-F19C-2D07426691FA}"/>
              </a:ext>
            </a:extLst>
          </p:cNvPr>
          <p:cNvSpPr txBox="1"/>
          <p:nvPr/>
        </p:nvSpPr>
        <p:spPr>
          <a:xfrm>
            <a:off x="5246915" y="1708015"/>
            <a:ext cx="11849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400" dirty="0"/>
              <a:t>SEPTIEMPRE</a:t>
            </a:r>
            <a:endParaRPr lang="es-EC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913277-C87B-250C-2AE5-B8DC4F6083C5}"/>
              </a:ext>
            </a:extLst>
          </p:cNvPr>
          <p:cNvSpPr txBox="1"/>
          <p:nvPr/>
        </p:nvSpPr>
        <p:spPr>
          <a:xfrm>
            <a:off x="7803083" y="1708015"/>
            <a:ext cx="95250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400" dirty="0"/>
              <a:t>OCTUBRE</a:t>
            </a:r>
            <a:endParaRPr lang="es-EC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7F68BE-9E95-B933-171A-C28BED0ADBE9}"/>
              </a:ext>
            </a:extLst>
          </p:cNvPr>
          <p:cNvSpPr txBox="1"/>
          <p:nvPr/>
        </p:nvSpPr>
        <p:spPr>
          <a:xfrm>
            <a:off x="9946571" y="1708015"/>
            <a:ext cx="115114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400" dirty="0"/>
              <a:t>NOVIEMBRE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57953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305" y="6135207"/>
            <a:ext cx="1329316" cy="4891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2303934" y="2172785"/>
            <a:ext cx="267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rgbClr val="223F86"/>
                </a:solidFill>
                <a:latin typeface="Montserrat" pitchFamily="2" charset="77"/>
              </a:rPr>
              <a:t>Instrumento</a:t>
            </a:r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 de acompañamiento social</a:t>
            </a:r>
            <a:endParaRPr lang="es-EC" sz="1400" dirty="0">
              <a:solidFill>
                <a:srgbClr val="2F2C7D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76E08C7-A11C-4306-5A71-67C0CC9AAFEF}"/>
              </a:ext>
            </a:extLst>
          </p:cNvPr>
          <p:cNvSpPr txBox="1"/>
          <p:nvPr/>
        </p:nvSpPr>
        <p:spPr>
          <a:xfrm>
            <a:off x="2303934" y="3362775"/>
            <a:ext cx="289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rgbClr val="223F86"/>
                </a:solidFill>
                <a:latin typeface="Montserrat" pitchFamily="2" charset="77"/>
              </a:rPr>
              <a:t>Instrumento</a:t>
            </a:r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 de arrendamiento social</a:t>
            </a:r>
            <a:endParaRPr lang="es-EC" sz="1400" dirty="0">
              <a:solidFill>
                <a:srgbClr val="2F2C7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1730" y="3362775"/>
            <a:ext cx="66508" cy="731584"/>
          </a:xfrm>
          <a:prstGeom prst="rect">
            <a:avLst/>
          </a:prstGeom>
          <a:noFill/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7493202" y="3362775"/>
            <a:ext cx="3917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223F86"/>
                </a:solidFill>
                <a:latin typeface="Montserrat" pitchFamily="2" charset="77"/>
              </a:rPr>
              <a:t>Sistema</a:t>
            </a:r>
            <a:r>
              <a:rPr lang="es-MX" sz="1600" dirty="0">
                <a:solidFill>
                  <a:srgbClr val="223F86"/>
                </a:solidFill>
                <a:latin typeface="Montserrat" pitchFamily="2" charset="77"/>
              </a:rPr>
              <a:t> informático</a:t>
            </a:r>
            <a:endParaRPr lang="es-EC" sz="1600" dirty="0">
              <a:solidFill>
                <a:srgbClr val="223F86"/>
              </a:solidFill>
              <a:latin typeface="Montserrat" pitchFamily="2" charset="77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DF1D9F-015B-37B1-3BD7-A1DE51D15288}"/>
              </a:ext>
            </a:extLst>
          </p:cNvPr>
          <p:cNvSpPr txBox="1">
            <a:spLocks/>
          </p:cNvSpPr>
          <p:nvPr/>
        </p:nvSpPr>
        <p:spPr>
          <a:xfrm>
            <a:off x="1330180" y="677216"/>
            <a:ext cx="9581405" cy="104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Instrumentos para el funcionamiento del cuerpo de Ordenanza </a:t>
            </a:r>
            <a:endParaRPr lang="es-EC" sz="2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78DA35-4F80-C663-CCC8-7BC610F7F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38423" y="2172785"/>
            <a:ext cx="66508" cy="731584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4F8F7D-8F35-B591-8654-467A2FB5E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33996" y="2172785"/>
            <a:ext cx="66508" cy="731584"/>
          </a:xfrm>
          <a:prstGeom prst="rect">
            <a:avLst/>
          </a:prstGeom>
          <a:noFill/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F84CB20-7064-150D-C2C0-961BD80A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38423" y="3362775"/>
            <a:ext cx="66508" cy="731584"/>
          </a:xfrm>
          <a:prstGeom prst="rect">
            <a:avLst/>
          </a:prstGeom>
          <a:noFill/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A954FD2-7866-CE16-31E2-5A55AC79FF06}"/>
              </a:ext>
            </a:extLst>
          </p:cNvPr>
          <p:cNvSpPr txBox="1"/>
          <p:nvPr/>
        </p:nvSpPr>
        <p:spPr>
          <a:xfrm>
            <a:off x="7493203" y="2172785"/>
            <a:ext cx="273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>
                <a:solidFill>
                  <a:srgbClr val="223F86"/>
                </a:solidFill>
                <a:latin typeface="Montserrat" pitchFamily="2" charset="77"/>
              </a:rPr>
              <a:t>Instrumento</a:t>
            </a:r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 técnico de Ordenanza </a:t>
            </a:r>
            <a:endParaRPr lang="es-EC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1E3A93-1961-6EB1-5646-1A7375D20935}"/>
              </a:ext>
            </a:extLst>
          </p:cNvPr>
          <p:cNvSpPr txBox="1"/>
          <p:nvPr/>
        </p:nvSpPr>
        <p:spPr>
          <a:xfrm>
            <a:off x="2303934" y="4482515"/>
            <a:ext cx="360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solidFill>
                  <a:srgbClr val="223F86"/>
                </a:solidFill>
                <a:latin typeface="Montserrat" pitchFamily="2" charset="77"/>
              </a:rPr>
              <a:t>Reglas técnicas de Arquitectura y Urbanismo</a:t>
            </a:r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 1era revisión </a:t>
            </a:r>
            <a:endParaRPr lang="es-EC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6753D92-805F-8597-DE95-34EA81EB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38423" y="4482515"/>
            <a:ext cx="66508" cy="731584"/>
          </a:xfrm>
          <a:prstGeom prst="rect">
            <a:avLst/>
          </a:prstGeom>
          <a:noFill/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1165338" y="2172785"/>
            <a:ext cx="1028761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20%</a:t>
            </a:r>
            <a:endParaRPr lang="es-EC" sz="2800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96E2FB55-8336-20AB-749B-EE871B22735A}"/>
              </a:ext>
            </a:extLst>
          </p:cNvPr>
          <p:cNvSpPr txBox="1">
            <a:spLocks/>
          </p:cNvSpPr>
          <p:nvPr/>
        </p:nvSpPr>
        <p:spPr>
          <a:xfrm>
            <a:off x="6322969" y="2172785"/>
            <a:ext cx="1045040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05%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71B35B2E-BE86-37B5-045C-8198E2CE5AD9}"/>
              </a:ext>
            </a:extLst>
          </p:cNvPr>
          <p:cNvSpPr txBox="1">
            <a:spLocks/>
          </p:cNvSpPr>
          <p:nvPr/>
        </p:nvSpPr>
        <p:spPr>
          <a:xfrm>
            <a:off x="1127394" y="3362775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10%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6322969" y="3362775"/>
            <a:ext cx="1138597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10%</a:t>
            </a: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E85698CB-1474-6617-93DA-72B0A8BFFCEB}"/>
              </a:ext>
            </a:extLst>
          </p:cNvPr>
          <p:cNvSpPr txBox="1">
            <a:spLocks/>
          </p:cNvSpPr>
          <p:nvPr/>
        </p:nvSpPr>
        <p:spPr>
          <a:xfrm>
            <a:off x="1127394" y="4482515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30</a:t>
            </a:r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%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1730" y="4482515"/>
            <a:ext cx="66508" cy="731584"/>
          </a:xfrm>
          <a:prstGeom prst="rect">
            <a:avLst/>
          </a:prstGeom>
          <a:noFill/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7461566" y="4482515"/>
            <a:ext cx="391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223F86"/>
                </a:solidFill>
                <a:latin typeface="Montserrat" pitchFamily="2" charset="77"/>
              </a:rPr>
              <a:t>Metodología</a:t>
            </a:r>
            <a:r>
              <a:rPr lang="es-ES" sz="1600" dirty="0">
                <a:solidFill>
                  <a:srgbClr val="223F86"/>
                </a:solidFill>
                <a:latin typeface="Montserrat" pitchFamily="2" charset="77"/>
              </a:rPr>
              <a:t> de valorización </a:t>
            </a:r>
          </a:p>
          <a:p>
            <a:r>
              <a:rPr lang="es-ES" sz="1600" dirty="0">
                <a:solidFill>
                  <a:srgbClr val="223F86"/>
                </a:solidFill>
                <a:latin typeface="Montserrat" pitchFamily="2" charset="77"/>
              </a:rPr>
              <a:t>del suelo</a:t>
            </a:r>
            <a:endParaRPr lang="es-EC" sz="1600" dirty="0">
              <a:solidFill>
                <a:srgbClr val="223F86"/>
              </a:solidFill>
              <a:latin typeface="Montserrat" pitchFamily="2" charset="77"/>
            </a:endParaRP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6322969" y="4482515"/>
            <a:ext cx="1138597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10%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1E3A93-1961-6EB1-5646-1A7375D20935}"/>
              </a:ext>
            </a:extLst>
          </p:cNvPr>
          <p:cNvSpPr txBox="1"/>
          <p:nvPr/>
        </p:nvSpPr>
        <p:spPr>
          <a:xfrm>
            <a:off x="2303934" y="5509434"/>
            <a:ext cx="396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223F86"/>
                </a:solidFill>
                <a:latin typeface="Montserrat" pitchFamily="2" charset="77"/>
              </a:rPr>
              <a:t>Metodología del </a:t>
            </a:r>
            <a:r>
              <a:rPr lang="es-ES" sz="1600" b="1" dirty="0">
                <a:solidFill>
                  <a:srgbClr val="223F86"/>
                </a:solidFill>
                <a:latin typeface="Montserrat" pitchFamily="2" charset="77"/>
              </a:rPr>
              <a:t>canon de arrendamiento</a:t>
            </a:r>
            <a:endParaRPr lang="es-EC" sz="1600" b="1" dirty="0">
              <a:solidFill>
                <a:srgbClr val="223F86"/>
              </a:solidFill>
              <a:latin typeface="Montserrat" pitchFamily="2" charset="77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6753D92-805F-8597-DE95-34EA81EB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38423" y="5509434"/>
            <a:ext cx="66508" cy="731584"/>
          </a:xfrm>
          <a:prstGeom prst="rect">
            <a:avLst/>
          </a:prstGeom>
          <a:noFill/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E85698CB-1474-6617-93DA-72B0A8BFFCEB}"/>
              </a:ext>
            </a:extLst>
          </p:cNvPr>
          <p:cNvSpPr txBox="1">
            <a:spLocks/>
          </p:cNvSpPr>
          <p:nvPr/>
        </p:nvSpPr>
        <p:spPr>
          <a:xfrm>
            <a:off x="1127394" y="5509434"/>
            <a:ext cx="1045041" cy="731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05</a:t>
            </a:r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%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51730" y="5509434"/>
            <a:ext cx="66508" cy="731584"/>
          </a:xfrm>
          <a:prstGeom prst="rect">
            <a:avLst/>
          </a:prstGeom>
          <a:noFill/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7461566" y="5509434"/>
            <a:ext cx="391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223F86"/>
                </a:solidFill>
                <a:latin typeface="Montserrat" pitchFamily="2" charset="77"/>
              </a:rPr>
              <a:t>Norma </a:t>
            </a:r>
            <a:r>
              <a:rPr lang="es-ES" sz="1600" dirty="0">
                <a:solidFill>
                  <a:srgbClr val="223F86"/>
                </a:solidFill>
                <a:latin typeface="Montserrat" pitchFamily="2" charset="77"/>
              </a:rPr>
              <a:t>secundaria de </a:t>
            </a:r>
          </a:p>
          <a:p>
            <a:r>
              <a:rPr lang="es-ES" sz="1600" dirty="0">
                <a:solidFill>
                  <a:srgbClr val="223F86"/>
                </a:solidFill>
                <a:latin typeface="Montserrat" pitchFamily="2" charset="77"/>
              </a:rPr>
              <a:t>subsidios </a:t>
            </a:r>
            <a:endParaRPr lang="es-EC" sz="1600" b="1" dirty="0">
              <a:solidFill>
                <a:srgbClr val="223F86"/>
              </a:solidFill>
              <a:latin typeface="Montserrat" pitchFamily="2" charset="77"/>
            </a:endParaRP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6322969" y="5509434"/>
            <a:ext cx="1138597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23649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6E68ED0-30FB-47F0-8085-94B1F5B8F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36180" y="1371601"/>
            <a:ext cx="6243283" cy="3525434"/>
          </a:xfrm>
          <a:prstGeom prst="round2Diag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C7AD623-E137-7243-53FE-D2F281A745B7}"/>
              </a:ext>
            </a:extLst>
          </p:cNvPr>
          <p:cNvSpPr txBox="1">
            <a:spLocks/>
          </p:cNvSpPr>
          <p:nvPr/>
        </p:nvSpPr>
        <p:spPr>
          <a:xfrm>
            <a:off x="1266644" y="1523035"/>
            <a:ext cx="378843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 de Ordenanza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1FEAFA-4434-F0D0-3985-9A8C4BDC2C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514" y="2694706"/>
            <a:ext cx="3160060" cy="184278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4F51EF7-AB04-F91E-0BCA-BFB272232060}"/>
              </a:ext>
            </a:extLst>
          </p:cNvPr>
          <p:cNvSpPr txBox="1">
            <a:spLocks/>
          </p:cNvSpPr>
          <p:nvPr/>
        </p:nvSpPr>
        <p:spPr>
          <a:xfrm>
            <a:off x="1432706" y="2953319"/>
            <a:ext cx="29977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>
                <a:solidFill>
                  <a:schemeClr val="bg1"/>
                </a:solidFill>
              </a:rPr>
              <a:t>Sustitutiva del Libro IV.5 “De la Vivienda y Hábitat” del Libro IV “Del Eje Territorial” del Código Municipal para el Distrito Metropolitano de Quito.</a:t>
            </a:r>
          </a:p>
        </p:txBody>
      </p:sp>
    </p:spTree>
    <p:extLst>
      <p:ext uri="{BB962C8B-B14F-4D97-AF65-F5344CB8AC3E}">
        <p14:creationId xmlns:p14="http://schemas.microsoft.com/office/powerpoint/2010/main" val="306201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5969020"/>
            <a:ext cx="1844120" cy="67863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28677" y="2387266"/>
            <a:ext cx="10459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dirty="0">
                <a:solidFill>
                  <a:srgbClr val="5B5B5B"/>
                </a:solidFill>
              </a:rPr>
              <a:t>Mediante oficio Nro. STHV2023-0837-O  con fecha 07 de julio de 2023, la Secretaría de Territorio, Hábitat y Vivienda convocó a los diferentes actores institucionales y civiles, a la participación de las mesas de trabajo para la revisión y discusión de las observaciones emitidas al “proyecto borrador de Ordenanza Metropolitana Sustitutiva del Libro IV.5 De la Vivienda y Hábitat del Libro IV del Eje Territorial del Código Municipal para el Distrito Metropolitano de Quito”, que se llevaron a cabo a partir del lunes 10 de julio de 2023, hasta el viernes 14 de julio de 2023.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828677" y="553925"/>
            <a:ext cx="7953373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39847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43" y="6057900"/>
            <a:ext cx="1506466" cy="5543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828677" y="553925"/>
            <a:ext cx="7953373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Fases de la metodología de socialización 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712117" y="2707375"/>
            <a:ext cx="108911" cy="210939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513990" y="2664811"/>
            <a:ext cx="2198130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4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FASE</a:t>
            </a:r>
            <a:r>
              <a:rPr lang="es-EC" sz="36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 01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2992005" y="2590655"/>
            <a:ext cx="2756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Socialización</a:t>
            </a:r>
            <a:r>
              <a:rPr lang="es-EC" sz="1400" dirty="0">
                <a:solidFill>
                  <a:srgbClr val="223F86"/>
                </a:solidFill>
                <a:latin typeface="Montserrat" pitchFamily="2" charset="77"/>
              </a:rPr>
              <a:t> </a:t>
            </a:r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del documento borrador de la Propuesta de ordenanza de Vivienda de Interés Social.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2992005" y="3960234"/>
            <a:ext cx="2847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Recopilación y Sistematización  </a:t>
            </a:r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de observaciones y comentarios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1650" y="2701916"/>
            <a:ext cx="90341" cy="73158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5593521" y="2664811"/>
            <a:ext cx="2198129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4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FASE</a:t>
            </a:r>
            <a:r>
              <a:rPr lang="es-EC" sz="36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 02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8029133" y="2698376"/>
            <a:ext cx="2643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Desarrollo de las </a:t>
            </a:r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mesas de trabajo con los actores involucrados. </a:t>
            </a:r>
            <a:endParaRPr lang="es-EC" sz="1400" b="1" dirty="0">
              <a:solidFill>
                <a:srgbClr val="5B5B5B"/>
              </a:solidFill>
              <a:latin typeface="Montserrat" pitchFamily="2" charset="77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91650" y="3892065"/>
            <a:ext cx="90341" cy="73158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5593521" y="3926669"/>
            <a:ext cx="2198129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4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FASE</a:t>
            </a:r>
            <a:r>
              <a:rPr lang="es-EC" sz="36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 03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8029134" y="3852513"/>
            <a:ext cx="273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223F86"/>
                </a:solidFill>
                <a:latin typeface="Montserrat" pitchFamily="2" charset="77"/>
              </a:rPr>
              <a:t>Consolidación del documento </a:t>
            </a:r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de Proyecto de Ordenanza para vivienda de interés social </a:t>
            </a:r>
          </a:p>
        </p:txBody>
      </p:sp>
    </p:spTree>
    <p:extLst>
      <p:ext uri="{BB962C8B-B14F-4D97-AF65-F5344CB8AC3E}">
        <p14:creationId xmlns:p14="http://schemas.microsoft.com/office/powerpoint/2010/main" val="418842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212" y="168847"/>
            <a:ext cx="1506466" cy="55438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657651" y="282810"/>
            <a:ext cx="9107153" cy="703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Actores Convocados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510087" y="1324894"/>
            <a:ext cx="3701143" cy="930087"/>
          </a:xfrm>
          <a:prstGeom prst="rect">
            <a:avLst/>
          </a:prstGeom>
          <a:solidFill>
            <a:srgbClr val="223F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DESPACHOS</a:t>
            </a: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Concejala Blanca Paucar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Concejal Diego Garrido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Concejal Fidel Chamba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Montserrat" pitchFamily="2" charset="77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510087" y="2593535"/>
            <a:ext cx="3701143" cy="2782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 de Inclusión Social.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 General de Coordinación Territorial y Participación Ciudadana.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 General de Seguridad  y Gobernabilidad.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 de Desarrollo Productivo y Competitivo.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 de Tecnologías </a:t>
            </a: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 la Información y Comunicaciones.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C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Secretaría General de Planificación.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Dirección Metropolitana Tributaria.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Dirección Metropolitana Financiera.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Dirección Metropolitana de Catastro.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Empresa Pública Metropolitana de Hábitat y Vivienda.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590135" y="1324894"/>
            <a:ext cx="5082862" cy="53584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COLECTIVOS PRIVADOS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Apoderado General Andino y Asociados. Constructores Positivos. </a:t>
            </a:r>
            <a:endParaRPr lang="es-ES" sz="11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Colegio de Arquitectos Provincia de Pichincha.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Rama estudio.</a:t>
            </a:r>
            <a:endParaRPr lang="es-ES" sz="11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Contrato Social por la vivienda.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Fundación somos.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Entidades técnicas.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Fundación </a:t>
            </a:r>
            <a:r>
              <a:rPr lang="es-EC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Provida</a:t>
            </a: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Coordinación de organizaciones sociales y deportivas.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Asociación de servicios de construcción emprendedores del Ecuador.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Colectivo taller General.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11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  <a:p>
            <a:r>
              <a:rPr lang="es-EC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BARRIOS</a:t>
            </a: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Confederación nacional de barrios CONBADE.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Organización del noroccidente de Quito.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Gobierno barrial Carcelén.</a:t>
            </a:r>
          </a:p>
          <a:p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</a:p>
          <a:p>
            <a:r>
              <a:rPr lang="es-EC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ORGANISMOS INTERNACIONALES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Comisión económica para América Latina y el Caribe – CEPAL.</a:t>
            </a:r>
          </a:p>
          <a:p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</a:p>
          <a:p>
            <a:r>
              <a:rPr lang="es-EC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ACADEMIA</a:t>
            </a: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Universidad e las fuerzas armadas – ESPE.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Universidad Central del Ecuador –UCE.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Universidad Católica del Ecuador – PUCE.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Estudios urbanos – FLACSO.</a:t>
            </a:r>
          </a:p>
          <a:p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</a:p>
          <a:p>
            <a:r>
              <a:rPr lang="es-EC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COOPERATIVAS DE VIVIENDA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Cooperativa de vivienda - Un lugar en el mundo.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Cooperativa metropolitana Solidaridad.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1510087" y="986340"/>
            <a:ext cx="348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Comisión de Vivienda y Hábitat</a:t>
            </a:r>
            <a:endParaRPr lang="es-EC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1510086" y="2254981"/>
            <a:ext cx="348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Instituciones Municipales</a:t>
            </a:r>
            <a:endParaRPr lang="es-EC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10085" y="5714675"/>
            <a:ext cx="3701143" cy="968674"/>
          </a:xfrm>
          <a:prstGeom prst="rect">
            <a:avLst/>
          </a:prstGeom>
          <a:solidFill>
            <a:srgbClr val="223F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DIRECTIVAS: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Proyecto Ciudad Bicentenario.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Proyecto Bellavista de Carretas.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Proyecto la Mena.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bg1">
                    <a:lumMod val="95000"/>
                  </a:schemeClr>
                </a:solidFill>
                <a:latin typeface="Montserrat" pitchFamily="2" charset="77"/>
              </a:rPr>
              <a:t>Proyecto Pueblo Blanco.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1510086" y="5376121"/>
            <a:ext cx="3701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Actores de Proyectos VIS </a:t>
            </a:r>
            <a:endParaRPr lang="es-EC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5590135" y="1002898"/>
            <a:ext cx="348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Actores Civiles</a:t>
            </a:r>
            <a:endParaRPr lang="es-EC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13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Conector recto 53"/>
          <p:cNvCxnSpPr/>
          <p:nvPr/>
        </p:nvCxnSpPr>
        <p:spPr>
          <a:xfrm>
            <a:off x="6021659" y="5182392"/>
            <a:ext cx="0" cy="115150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errar corchete 51"/>
          <p:cNvSpPr/>
          <p:nvPr/>
        </p:nvSpPr>
        <p:spPr>
          <a:xfrm rot="5400000">
            <a:off x="5420245" y="3160850"/>
            <a:ext cx="1151501" cy="4757140"/>
          </a:xfrm>
          <a:prstGeom prst="rightBracket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errar corchete 50"/>
          <p:cNvSpPr/>
          <p:nvPr/>
        </p:nvSpPr>
        <p:spPr>
          <a:xfrm rot="5400000">
            <a:off x="5402626" y="1226420"/>
            <a:ext cx="1151501" cy="9063446"/>
          </a:xfrm>
          <a:prstGeom prst="rightBracket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859" y="321872"/>
            <a:ext cx="1552450" cy="57130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619671" y="252777"/>
            <a:ext cx="7953373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Mesas de trabajo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20671" y="2212610"/>
            <a:ext cx="1051967" cy="275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23F86"/>
                </a:solidFill>
                <a:latin typeface="Montserrat" pitchFamily="2" charset="77"/>
              </a:rPr>
              <a:t>SOCIAL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076249" y="2201271"/>
            <a:ext cx="1249171" cy="298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23F86"/>
                </a:solidFill>
                <a:latin typeface="Montserrat" pitchFamily="2" charset="77"/>
              </a:rPr>
              <a:t>TÉCNICO 1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306667" y="2225990"/>
            <a:ext cx="1299616" cy="249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23F86"/>
                </a:solidFill>
                <a:latin typeface="Montserrat" pitchFamily="2" charset="77"/>
              </a:rPr>
              <a:t>TÉCNICO 2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444826" y="2225990"/>
            <a:ext cx="1708150" cy="249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23F86"/>
                </a:solidFill>
                <a:latin typeface="Montserrat" pitchFamily="2" charset="77"/>
              </a:rPr>
              <a:t>FINANCIERO 1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59307" y="2515672"/>
            <a:ext cx="2255001" cy="207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Vivienda.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Obligaciones 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Infracciones y sanciones.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Seguimiento y evaluación de la política pública.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Intervenciones constructivas. </a:t>
            </a:r>
            <a:endParaRPr lang="en-US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804308" y="2515672"/>
            <a:ext cx="2004443" cy="2074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Hábitat, suelo y proyectos de vivienda de interés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Valor del suelo.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Trámite para proyectos.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  <a:latin typeface="Montserrat" pitchFamily="2" charset="77"/>
              </a:rPr>
              <a:t>Estándares VIS</a:t>
            </a:r>
            <a:endParaRPr lang="en-US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314308" y="2515671"/>
            <a:ext cx="2073384" cy="2074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Priorización, calificación de la población beneficiaria y subsidios.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Financiamiento y fondo.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Incentivos tributarios.</a:t>
            </a:r>
            <a:endParaRPr lang="en-US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569308" y="2515671"/>
            <a:ext cx="1927474" cy="2074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Propuesta de financiamiento para el fondo para planes, programas y proyectos VIS</a:t>
            </a:r>
            <a:endParaRPr lang="en-US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98752" y="1407201"/>
            <a:ext cx="11525557" cy="605595"/>
            <a:chOff x="1371687" y="2104734"/>
            <a:chExt cx="9121557" cy="523886"/>
          </a:xfrm>
        </p:grpSpPr>
        <p:grpSp>
          <p:nvGrpSpPr>
            <p:cNvPr id="4" name="Grupo 3"/>
            <p:cNvGrpSpPr/>
            <p:nvPr/>
          </p:nvGrpSpPr>
          <p:grpSpPr>
            <a:xfrm>
              <a:off x="1371687" y="2104734"/>
              <a:ext cx="7336904" cy="523886"/>
              <a:chOff x="1371687" y="2104734"/>
              <a:chExt cx="7336904" cy="523886"/>
            </a:xfrm>
          </p:grpSpPr>
          <p:sp>
            <p:nvSpPr>
              <p:cNvPr id="6" name="Forma libre 5"/>
              <p:cNvSpPr/>
              <p:nvPr/>
            </p:nvSpPr>
            <p:spPr>
              <a:xfrm>
                <a:off x="1371687" y="2104734"/>
                <a:ext cx="1982947" cy="523886"/>
              </a:xfrm>
              <a:custGeom>
                <a:avLst/>
                <a:gdLst>
                  <a:gd name="connsiteX0" fmla="*/ 0 w 1982947"/>
                  <a:gd name="connsiteY0" fmla="*/ 0 h 523886"/>
                  <a:gd name="connsiteX1" fmla="*/ 1721004 w 1982947"/>
                  <a:gd name="connsiteY1" fmla="*/ 0 h 523886"/>
                  <a:gd name="connsiteX2" fmla="*/ 1982947 w 1982947"/>
                  <a:gd name="connsiteY2" fmla="*/ 261943 h 523886"/>
                  <a:gd name="connsiteX3" fmla="*/ 1721004 w 1982947"/>
                  <a:gd name="connsiteY3" fmla="*/ 523886 h 523886"/>
                  <a:gd name="connsiteX4" fmla="*/ 0 w 1982947"/>
                  <a:gd name="connsiteY4" fmla="*/ 523886 h 523886"/>
                  <a:gd name="connsiteX5" fmla="*/ 261943 w 1982947"/>
                  <a:gd name="connsiteY5" fmla="*/ 261943 h 523886"/>
                  <a:gd name="connsiteX6" fmla="*/ 0 w 1982947"/>
                  <a:gd name="connsiteY6" fmla="*/ 0 h 5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947" h="523886">
                    <a:moveTo>
                      <a:pt x="0" y="0"/>
                    </a:moveTo>
                    <a:lnTo>
                      <a:pt x="1721004" y="0"/>
                    </a:lnTo>
                    <a:lnTo>
                      <a:pt x="1982947" y="261943"/>
                    </a:lnTo>
                    <a:lnTo>
                      <a:pt x="1721004" y="523886"/>
                    </a:lnTo>
                    <a:lnTo>
                      <a:pt x="0" y="523886"/>
                    </a:lnTo>
                    <a:lnTo>
                      <a:pt x="261943" y="26194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317950" tIns="18669" rIns="280612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  <a:ea typeface="+mn-ea"/>
                    <a:cs typeface="+mn-cs"/>
                  </a:rPr>
                  <a:t>MESA 1 </a:t>
                </a:r>
              </a:p>
            </p:txBody>
          </p:sp>
          <p:sp>
            <p:nvSpPr>
              <p:cNvPr id="7" name="Forma libre 6"/>
              <p:cNvSpPr/>
              <p:nvPr/>
            </p:nvSpPr>
            <p:spPr>
              <a:xfrm>
                <a:off x="3156339" y="2104734"/>
                <a:ext cx="1982947" cy="523886"/>
              </a:xfrm>
              <a:custGeom>
                <a:avLst/>
                <a:gdLst>
                  <a:gd name="connsiteX0" fmla="*/ 0 w 1982947"/>
                  <a:gd name="connsiteY0" fmla="*/ 0 h 523886"/>
                  <a:gd name="connsiteX1" fmla="*/ 1721004 w 1982947"/>
                  <a:gd name="connsiteY1" fmla="*/ 0 h 523886"/>
                  <a:gd name="connsiteX2" fmla="*/ 1982947 w 1982947"/>
                  <a:gd name="connsiteY2" fmla="*/ 261943 h 523886"/>
                  <a:gd name="connsiteX3" fmla="*/ 1721004 w 1982947"/>
                  <a:gd name="connsiteY3" fmla="*/ 523886 h 523886"/>
                  <a:gd name="connsiteX4" fmla="*/ 0 w 1982947"/>
                  <a:gd name="connsiteY4" fmla="*/ 523886 h 523886"/>
                  <a:gd name="connsiteX5" fmla="*/ 261943 w 1982947"/>
                  <a:gd name="connsiteY5" fmla="*/ 261943 h 523886"/>
                  <a:gd name="connsiteX6" fmla="*/ 0 w 1982947"/>
                  <a:gd name="connsiteY6" fmla="*/ 0 h 5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947" h="523886">
                    <a:moveTo>
                      <a:pt x="0" y="0"/>
                    </a:moveTo>
                    <a:lnTo>
                      <a:pt x="1721004" y="0"/>
                    </a:lnTo>
                    <a:lnTo>
                      <a:pt x="1982947" y="261943"/>
                    </a:lnTo>
                    <a:lnTo>
                      <a:pt x="1721004" y="523886"/>
                    </a:lnTo>
                    <a:lnTo>
                      <a:pt x="0" y="523886"/>
                    </a:lnTo>
                    <a:lnTo>
                      <a:pt x="261943" y="26194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317950" tIns="18669" rIns="280612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  <a:ea typeface="+mn-ea"/>
                    <a:cs typeface="+mn-cs"/>
                  </a:rPr>
                  <a:t>MESA 2 </a:t>
                </a:r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4940992" y="2104734"/>
                <a:ext cx="1982947" cy="523886"/>
              </a:xfrm>
              <a:custGeom>
                <a:avLst/>
                <a:gdLst>
                  <a:gd name="connsiteX0" fmla="*/ 0 w 1982947"/>
                  <a:gd name="connsiteY0" fmla="*/ 0 h 523886"/>
                  <a:gd name="connsiteX1" fmla="*/ 1721004 w 1982947"/>
                  <a:gd name="connsiteY1" fmla="*/ 0 h 523886"/>
                  <a:gd name="connsiteX2" fmla="*/ 1982947 w 1982947"/>
                  <a:gd name="connsiteY2" fmla="*/ 261943 h 523886"/>
                  <a:gd name="connsiteX3" fmla="*/ 1721004 w 1982947"/>
                  <a:gd name="connsiteY3" fmla="*/ 523886 h 523886"/>
                  <a:gd name="connsiteX4" fmla="*/ 0 w 1982947"/>
                  <a:gd name="connsiteY4" fmla="*/ 523886 h 523886"/>
                  <a:gd name="connsiteX5" fmla="*/ 261943 w 1982947"/>
                  <a:gd name="connsiteY5" fmla="*/ 261943 h 523886"/>
                  <a:gd name="connsiteX6" fmla="*/ 0 w 1982947"/>
                  <a:gd name="connsiteY6" fmla="*/ 0 h 5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947" h="523886">
                    <a:moveTo>
                      <a:pt x="0" y="0"/>
                    </a:moveTo>
                    <a:lnTo>
                      <a:pt x="1721004" y="0"/>
                    </a:lnTo>
                    <a:lnTo>
                      <a:pt x="1982947" y="261943"/>
                    </a:lnTo>
                    <a:lnTo>
                      <a:pt x="1721004" y="523886"/>
                    </a:lnTo>
                    <a:lnTo>
                      <a:pt x="0" y="523886"/>
                    </a:lnTo>
                    <a:lnTo>
                      <a:pt x="261943" y="26194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317950" tIns="18669" rIns="280612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  <a:ea typeface="+mn-ea"/>
                    <a:cs typeface="+mn-cs"/>
                  </a:rPr>
                  <a:t>MESA 3 </a:t>
                </a:r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6725644" y="2104734"/>
                <a:ext cx="1982947" cy="523886"/>
              </a:xfrm>
              <a:custGeom>
                <a:avLst/>
                <a:gdLst>
                  <a:gd name="connsiteX0" fmla="*/ 0 w 1982947"/>
                  <a:gd name="connsiteY0" fmla="*/ 0 h 523886"/>
                  <a:gd name="connsiteX1" fmla="*/ 1721004 w 1982947"/>
                  <a:gd name="connsiteY1" fmla="*/ 0 h 523886"/>
                  <a:gd name="connsiteX2" fmla="*/ 1982947 w 1982947"/>
                  <a:gd name="connsiteY2" fmla="*/ 261943 h 523886"/>
                  <a:gd name="connsiteX3" fmla="*/ 1721004 w 1982947"/>
                  <a:gd name="connsiteY3" fmla="*/ 523886 h 523886"/>
                  <a:gd name="connsiteX4" fmla="*/ 0 w 1982947"/>
                  <a:gd name="connsiteY4" fmla="*/ 523886 h 523886"/>
                  <a:gd name="connsiteX5" fmla="*/ 261943 w 1982947"/>
                  <a:gd name="connsiteY5" fmla="*/ 261943 h 523886"/>
                  <a:gd name="connsiteX6" fmla="*/ 0 w 1982947"/>
                  <a:gd name="connsiteY6" fmla="*/ 0 h 52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947" h="523886">
                    <a:moveTo>
                      <a:pt x="0" y="0"/>
                    </a:moveTo>
                    <a:lnTo>
                      <a:pt x="1721004" y="0"/>
                    </a:lnTo>
                    <a:lnTo>
                      <a:pt x="1982947" y="261943"/>
                    </a:lnTo>
                    <a:lnTo>
                      <a:pt x="1721004" y="523886"/>
                    </a:lnTo>
                    <a:lnTo>
                      <a:pt x="0" y="523886"/>
                    </a:lnTo>
                    <a:lnTo>
                      <a:pt x="261943" y="261943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317950" tIns="18669" rIns="280612" bIns="18669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b="1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itchFamily="2" charset="77"/>
                    <a:ea typeface="+mn-ea"/>
                    <a:cs typeface="+mn-cs"/>
                  </a:rPr>
                  <a:t>MESA 4</a:t>
                </a:r>
              </a:p>
            </p:txBody>
          </p:sp>
        </p:grpSp>
        <p:sp>
          <p:nvSpPr>
            <p:cNvPr id="23" name="Forma libre 22"/>
            <p:cNvSpPr/>
            <p:nvPr/>
          </p:nvSpPr>
          <p:spPr>
            <a:xfrm>
              <a:off x="8510297" y="2104734"/>
              <a:ext cx="1982947" cy="523886"/>
            </a:xfrm>
            <a:custGeom>
              <a:avLst/>
              <a:gdLst>
                <a:gd name="connsiteX0" fmla="*/ 0 w 1982947"/>
                <a:gd name="connsiteY0" fmla="*/ 0 h 523886"/>
                <a:gd name="connsiteX1" fmla="*/ 1721004 w 1982947"/>
                <a:gd name="connsiteY1" fmla="*/ 0 h 523886"/>
                <a:gd name="connsiteX2" fmla="*/ 1982947 w 1982947"/>
                <a:gd name="connsiteY2" fmla="*/ 261943 h 523886"/>
                <a:gd name="connsiteX3" fmla="*/ 1721004 w 1982947"/>
                <a:gd name="connsiteY3" fmla="*/ 523886 h 523886"/>
                <a:gd name="connsiteX4" fmla="*/ 0 w 1982947"/>
                <a:gd name="connsiteY4" fmla="*/ 523886 h 523886"/>
                <a:gd name="connsiteX5" fmla="*/ 261943 w 1982947"/>
                <a:gd name="connsiteY5" fmla="*/ 261943 h 523886"/>
                <a:gd name="connsiteX6" fmla="*/ 0 w 1982947"/>
                <a:gd name="connsiteY6" fmla="*/ 0 h 5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947" h="523886">
                  <a:moveTo>
                    <a:pt x="0" y="0"/>
                  </a:moveTo>
                  <a:lnTo>
                    <a:pt x="1721004" y="0"/>
                  </a:lnTo>
                  <a:lnTo>
                    <a:pt x="1982947" y="261943"/>
                  </a:lnTo>
                  <a:lnTo>
                    <a:pt x="1721004" y="523886"/>
                  </a:lnTo>
                  <a:lnTo>
                    <a:pt x="0" y="523886"/>
                  </a:lnTo>
                  <a:lnTo>
                    <a:pt x="261943" y="26194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17950" tIns="18669" rIns="280612" bIns="1866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77"/>
                  <a:ea typeface="+mn-ea"/>
                  <a:cs typeface="+mn-cs"/>
                </a:rPr>
                <a:t>MESA 5</a:t>
              </a:r>
            </a:p>
          </p:txBody>
        </p:sp>
      </p:grpSp>
      <p:sp>
        <p:nvSpPr>
          <p:cNvPr id="24" name="Rectángulo 23"/>
          <p:cNvSpPr/>
          <p:nvPr/>
        </p:nvSpPr>
        <p:spPr>
          <a:xfrm>
            <a:off x="9578175" y="2225990"/>
            <a:ext cx="1708150" cy="249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223F86"/>
                </a:solidFill>
                <a:latin typeface="Montserrat" pitchFamily="2" charset="77"/>
              </a:rPr>
              <a:t>FINANCIERO 2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298752" y="2515671"/>
            <a:ext cx="2255000" cy="2074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Modalidades de acceso para vivienda de interés social.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Priorización, calificación de la población beneficiaria y subsidios.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Acompañamiento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rgbClr val="5B5B5B"/>
                </a:solidFill>
              </a:rPr>
              <a:t>Obligaciones de los actores.</a:t>
            </a:r>
            <a:endParaRPr lang="en-US" sz="1400" dirty="0">
              <a:solidFill>
                <a:srgbClr val="5B5B5B"/>
              </a:solidFill>
              <a:latin typeface="Montserrat" pitchFamily="2" charset="77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985201" y="4736717"/>
            <a:ext cx="987439" cy="979719"/>
            <a:chOff x="984193" y="5290457"/>
            <a:chExt cx="1126520" cy="1044633"/>
          </a:xfrm>
        </p:grpSpPr>
        <p:sp>
          <p:nvSpPr>
            <p:cNvPr id="17" name="Elipse 16"/>
            <p:cNvSpPr/>
            <p:nvPr/>
          </p:nvSpPr>
          <p:spPr>
            <a:xfrm>
              <a:off x="992346" y="5290457"/>
              <a:ext cx="1118367" cy="1044633"/>
            </a:xfrm>
            <a:prstGeom prst="ellipse">
              <a:avLst/>
            </a:prstGeom>
            <a:solidFill>
              <a:srgbClr val="223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2800" dirty="0"/>
                <a:t>49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984193" y="5917964"/>
              <a:ext cx="1115927" cy="270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>
                  <a:solidFill>
                    <a:schemeClr val="bg1"/>
                  </a:solidFill>
                </a:rPr>
                <a:t>observaciones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234430" y="4736716"/>
            <a:ext cx="982429" cy="979719"/>
            <a:chOff x="992346" y="5290457"/>
            <a:chExt cx="1120805" cy="1044633"/>
          </a:xfrm>
        </p:grpSpPr>
        <p:sp>
          <p:nvSpPr>
            <p:cNvPr id="40" name="Elipse 39"/>
            <p:cNvSpPr/>
            <p:nvPr/>
          </p:nvSpPr>
          <p:spPr>
            <a:xfrm>
              <a:off x="992346" y="5290457"/>
              <a:ext cx="1118367" cy="1044633"/>
            </a:xfrm>
            <a:prstGeom prst="ellipse">
              <a:avLst/>
            </a:prstGeom>
            <a:solidFill>
              <a:srgbClr val="223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2800" dirty="0"/>
                <a:t>78</a:t>
              </a: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997224" y="5917965"/>
              <a:ext cx="1115927" cy="270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>
                  <a:solidFill>
                    <a:schemeClr val="bg1"/>
                  </a:solidFill>
                </a:rPr>
                <a:t>observaciones</a:t>
              </a:r>
              <a:endParaRPr lang="es-EC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5520368" y="4736716"/>
            <a:ext cx="985300" cy="979719"/>
            <a:chOff x="986633" y="5290457"/>
            <a:chExt cx="1124080" cy="1044633"/>
          </a:xfrm>
        </p:grpSpPr>
        <p:sp>
          <p:nvSpPr>
            <p:cNvPr id="43" name="Elipse 42"/>
            <p:cNvSpPr/>
            <p:nvPr/>
          </p:nvSpPr>
          <p:spPr>
            <a:xfrm>
              <a:off x="992346" y="5290457"/>
              <a:ext cx="1118367" cy="1044633"/>
            </a:xfrm>
            <a:prstGeom prst="ellipse">
              <a:avLst/>
            </a:prstGeom>
            <a:solidFill>
              <a:srgbClr val="223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2800" dirty="0"/>
                <a:t>37</a:t>
              </a: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986633" y="5917965"/>
              <a:ext cx="1115927" cy="270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>
                  <a:solidFill>
                    <a:schemeClr val="bg1"/>
                  </a:solidFill>
                </a:rPr>
                <a:t>observaciones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7813453" y="4736716"/>
            <a:ext cx="983161" cy="979719"/>
            <a:chOff x="989073" y="5290457"/>
            <a:chExt cx="1121640" cy="1044633"/>
          </a:xfrm>
        </p:grpSpPr>
        <p:sp>
          <p:nvSpPr>
            <p:cNvPr id="46" name="Elipse 45"/>
            <p:cNvSpPr/>
            <p:nvPr/>
          </p:nvSpPr>
          <p:spPr>
            <a:xfrm>
              <a:off x="992346" y="5290457"/>
              <a:ext cx="1118367" cy="1044633"/>
            </a:xfrm>
            <a:prstGeom prst="ellipse">
              <a:avLst/>
            </a:prstGeom>
            <a:solidFill>
              <a:srgbClr val="223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2800" dirty="0"/>
                <a:t>47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989073" y="5927095"/>
              <a:ext cx="1115927" cy="270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>
                  <a:solidFill>
                    <a:schemeClr val="bg1"/>
                  </a:solidFill>
                </a:rPr>
                <a:t>observaciones</a:t>
              </a: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0012348" y="4752846"/>
            <a:ext cx="980292" cy="979719"/>
            <a:chOff x="992346" y="5290457"/>
            <a:chExt cx="1118367" cy="1044633"/>
          </a:xfrm>
        </p:grpSpPr>
        <p:sp>
          <p:nvSpPr>
            <p:cNvPr id="49" name="Elipse 48"/>
            <p:cNvSpPr/>
            <p:nvPr/>
          </p:nvSpPr>
          <p:spPr>
            <a:xfrm>
              <a:off x="992346" y="5290457"/>
              <a:ext cx="1118367" cy="1044633"/>
            </a:xfrm>
            <a:prstGeom prst="ellipse">
              <a:avLst/>
            </a:prstGeom>
            <a:solidFill>
              <a:srgbClr val="223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C" sz="2800" dirty="0"/>
                <a:t>0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994785" y="5900766"/>
              <a:ext cx="1115927" cy="270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>
                  <a:solidFill>
                    <a:schemeClr val="bg1"/>
                  </a:solidFill>
                </a:rPr>
                <a:t>observaciones</a:t>
              </a:r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4301300" y="5961750"/>
            <a:ext cx="3416289" cy="6863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TOTAL: </a:t>
            </a:r>
            <a:r>
              <a:rPr lang="es-EC" sz="4000" dirty="0"/>
              <a:t>211</a:t>
            </a:r>
            <a:r>
              <a:rPr lang="es-EC" sz="2800" dirty="0"/>
              <a:t> </a:t>
            </a:r>
            <a:r>
              <a:rPr lang="es-EC" sz="2000" dirty="0"/>
              <a:t>Observaciones</a:t>
            </a:r>
            <a:r>
              <a:rPr lang="es-EC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83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43" y="6057900"/>
            <a:ext cx="1506466" cy="5543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914402" y="804751"/>
            <a:ext cx="7953373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Metodología para las mesas de trabajo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26658" y="2452880"/>
            <a:ext cx="66508" cy="7315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1097897" y="2415775"/>
            <a:ext cx="1028761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77"/>
                <a:ea typeface="HGSMinchoE" panose="02020900000000000000" pitchFamily="18" charset="-128"/>
              </a:rPr>
              <a:t>01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2364141" y="2403174"/>
            <a:ext cx="3412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Moderador </a:t>
            </a:r>
            <a:r>
              <a:rPr lang="es-ES" sz="1600" dirty="0">
                <a:solidFill>
                  <a:srgbClr val="5B5B5B"/>
                </a:solidFill>
                <a:latin typeface="Montserrat" pitchFamily="2" charset="77"/>
              </a:rPr>
              <a:t>quien se encargó de dirigir el desarrollo de las mesas de trabajo</a:t>
            </a:r>
            <a:r>
              <a:rPr lang="es-EC" sz="1600" dirty="0">
                <a:solidFill>
                  <a:srgbClr val="223F86"/>
                </a:solidFill>
                <a:latin typeface="Montserrat" pitchFamily="2" charset="77"/>
              </a:rPr>
              <a:t> </a:t>
            </a:r>
            <a:endParaRPr lang="es-EC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3246" y="2452880"/>
            <a:ext cx="66508" cy="7315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6114485" y="2415775"/>
            <a:ext cx="1028761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77"/>
                <a:ea typeface="HGSMinchoE" panose="02020900000000000000" pitchFamily="18" charset="-128"/>
              </a:rPr>
              <a:t>02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7347309" y="2403174"/>
            <a:ext cx="3480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5B5B5B"/>
                </a:solidFill>
                <a:latin typeface="Montserrat" pitchFamily="2" charset="77"/>
              </a:rPr>
              <a:t>Se estableció </a:t>
            </a:r>
            <a:r>
              <a:rPr lang="es-ES" sz="1600" dirty="0">
                <a:solidFill>
                  <a:srgbClr val="223F86"/>
                </a:solidFill>
                <a:latin typeface="Montserrat" pitchFamily="2" charset="77"/>
              </a:rPr>
              <a:t>5 minutos </a:t>
            </a:r>
            <a:r>
              <a:rPr lang="es-ES" sz="1600" dirty="0">
                <a:solidFill>
                  <a:srgbClr val="5B5B5B"/>
                </a:solidFill>
                <a:latin typeface="Montserrat" pitchFamily="2" charset="77"/>
              </a:rPr>
              <a:t>para la exposición de las observaciones o comentarios.</a:t>
            </a:r>
            <a:endParaRPr lang="es-EC" sz="1600" dirty="0">
              <a:solidFill>
                <a:srgbClr val="5B5B5B"/>
              </a:solidFill>
              <a:latin typeface="Montserrat" pitchFamily="2" charset="77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26658" y="4114792"/>
            <a:ext cx="66508" cy="7315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1097897" y="4077687"/>
            <a:ext cx="1028761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77"/>
                <a:ea typeface="HGSMinchoE" panose="02020900000000000000" pitchFamily="18" charset="-128"/>
              </a:rPr>
              <a:t>03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2364142" y="4077687"/>
            <a:ext cx="341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600">
                <a:solidFill>
                  <a:srgbClr val="5B5B5B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Se conto con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lista de asistencia </a:t>
            </a:r>
            <a:r>
              <a:rPr lang="es-ES" dirty="0"/>
              <a:t>y acta de acuerdos y compromisos</a:t>
            </a:r>
            <a:endParaRPr lang="es-EC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843963F3-3F5E-25D7-4C2F-83572678E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3246" y="4114792"/>
            <a:ext cx="66508" cy="7315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5" name="Título 1">
            <a:extLst>
              <a:ext uri="{FF2B5EF4-FFF2-40B4-BE49-F238E27FC236}">
                <a16:creationId xmlns:a16="http://schemas.microsoft.com/office/drawing/2014/main" id="{EEFA71D6-400B-22C0-E880-388DE8DEAE2C}"/>
              </a:ext>
            </a:extLst>
          </p:cNvPr>
          <p:cNvSpPr txBox="1">
            <a:spLocks/>
          </p:cNvSpPr>
          <p:nvPr/>
        </p:nvSpPr>
        <p:spPr>
          <a:xfrm>
            <a:off x="6114485" y="4077687"/>
            <a:ext cx="1095269" cy="80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itchFamily="2" charset="77"/>
                <a:ea typeface="HGSMinchoE" panose="02020900000000000000" pitchFamily="18" charset="-128"/>
              </a:rPr>
              <a:t>04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27AAA7F-0B6E-B9DC-C1D8-C4A0BFA78CF3}"/>
              </a:ext>
            </a:extLst>
          </p:cNvPr>
          <p:cNvSpPr txBox="1"/>
          <p:nvPr/>
        </p:nvSpPr>
        <p:spPr>
          <a:xfrm>
            <a:off x="7347308" y="4065086"/>
            <a:ext cx="3746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1600">
                <a:solidFill>
                  <a:srgbClr val="5B5B5B"/>
                </a:solidFill>
                <a:latin typeface="Montserrat" pitchFamily="2" charset="77"/>
              </a:defRPr>
            </a:lvl1pPr>
          </a:lstStyle>
          <a:p>
            <a:r>
              <a:rPr lang="es-ES" dirty="0"/>
              <a:t>Se utilizó material de apoyo: matriz de observaciones, presentaciones y equipos tecnológicos.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6415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43" y="6057900"/>
            <a:ext cx="1506466" cy="5543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828677" y="404025"/>
            <a:ext cx="9859310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Observaciones acogidas y parcialmente acogidas 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01841"/>
              </p:ext>
            </p:extLst>
          </p:nvPr>
        </p:nvGraphicFramePr>
        <p:xfrm>
          <a:off x="1829244" y="1173641"/>
          <a:ext cx="774583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813">
                  <a:extLst>
                    <a:ext uri="{9D8B030D-6E8A-4147-A177-3AD203B41FA5}">
                      <a16:colId xmlns:a16="http://schemas.microsoft.com/office/drawing/2014/main" val="2035777293"/>
                    </a:ext>
                  </a:extLst>
                </a:gridCol>
                <a:gridCol w="3611017">
                  <a:extLst>
                    <a:ext uri="{9D8B030D-6E8A-4147-A177-3AD203B41FA5}">
                      <a16:colId xmlns:a16="http://schemas.microsoft.com/office/drawing/2014/main" val="2435862713"/>
                    </a:ext>
                  </a:extLst>
                </a:gridCol>
              </a:tblGrid>
              <a:tr h="34660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TEMAS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N°</a:t>
                      </a:r>
                      <a:r>
                        <a:rPr lang="es-EC" baseline="0" dirty="0"/>
                        <a:t> DE OBSERVACIONES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51559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</a:t>
                      </a:r>
                      <a:r>
                        <a:rPr lang="es-EC" baseline="0" dirty="0"/>
                        <a:t> de forma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294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subsidios y priorización</a:t>
                      </a:r>
                      <a:r>
                        <a:rPr lang="es-EC" baseline="0" dirty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57039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definiciones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24426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vivienda rural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15591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modalidades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16125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valorización del suelo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35199"/>
                  </a:ext>
                </a:extLst>
              </a:tr>
              <a:tr h="60655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</a:t>
                      </a:r>
                      <a:r>
                        <a:rPr lang="es-EC" baseline="0" dirty="0"/>
                        <a:t> riesgos naturales y ambientales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077122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normativa</a:t>
                      </a:r>
                      <a:r>
                        <a:rPr lang="es-EC" baseline="0" dirty="0"/>
                        <a:t> anexa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691774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Observaciones,</a:t>
                      </a:r>
                      <a:r>
                        <a:rPr lang="es-EC" baseline="0" dirty="0"/>
                        <a:t> otras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471453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arriendo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491910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de fondo y financiamiento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18846"/>
                  </a:ext>
                </a:extLst>
              </a:tr>
              <a:tr h="375483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Observaciones tributaria</a:t>
                      </a:r>
                      <a:r>
                        <a:rPr lang="es-EC" baseline="0" dirty="0"/>
                        <a:t>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4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2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95B1A7-C465-7BE4-696D-38C949F34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43" y="6057900"/>
            <a:ext cx="1506466" cy="5543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F1CEC4-2B05-4AE3-A38F-23551326AFF3}"/>
              </a:ext>
            </a:extLst>
          </p:cNvPr>
          <p:cNvSpPr txBox="1">
            <a:spLocks/>
          </p:cNvSpPr>
          <p:nvPr/>
        </p:nvSpPr>
        <p:spPr>
          <a:xfrm>
            <a:off x="828677" y="553925"/>
            <a:ext cx="9859310" cy="7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100" b="1" dirty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Análisis y revisión para el Proyecto de Ordenanza VIS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28677" y="2001966"/>
            <a:ext cx="1045997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5B5B5B"/>
                </a:solidFill>
              </a:rPr>
              <a:t>Procesamiento de las observaciones </a:t>
            </a:r>
            <a:r>
              <a:rPr lang="es-EC" sz="2200" dirty="0">
                <a:solidFill>
                  <a:srgbClr val="5B5B5B"/>
                </a:solidFill>
              </a:rPr>
              <a:t>y comentarios emitidos en las mesas de trabajo.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Creación del </a:t>
            </a:r>
            <a:r>
              <a:rPr lang="es-EC" sz="2200" b="1" dirty="0">
                <a:solidFill>
                  <a:srgbClr val="5B5B5B"/>
                </a:solidFill>
              </a:rPr>
              <a:t>Capítulo de Definiciones </a:t>
            </a:r>
            <a:r>
              <a:rPr lang="es-EC" sz="2200" dirty="0">
                <a:solidFill>
                  <a:srgbClr val="5B5B5B"/>
                </a:solidFill>
              </a:rPr>
              <a:t>para el Proyecto de Ordenanza VIS.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Consolidación de las observaciones del cuerpo del proyecto de ordenanza VIS.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Análisis y propuesta para la </a:t>
            </a:r>
            <a:r>
              <a:rPr lang="es-EC" sz="2200" b="1" dirty="0">
                <a:solidFill>
                  <a:srgbClr val="5B5B5B"/>
                </a:solidFill>
              </a:rPr>
              <a:t>recaudación del fondo VIS</a:t>
            </a:r>
            <a:r>
              <a:rPr lang="es-EC" sz="2200" dirty="0">
                <a:solidFill>
                  <a:srgbClr val="5B5B5B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5B5B5B"/>
                </a:solidFill>
              </a:rPr>
              <a:t>Tramite simplificado </a:t>
            </a:r>
            <a:r>
              <a:rPr lang="es-EC" sz="2200" dirty="0">
                <a:solidFill>
                  <a:srgbClr val="5B5B5B"/>
                </a:solidFill>
              </a:rPr>
              <a:t>de calificación de proyectos VIS.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b="1" dirty="0">
                <a:solidFill>
                  <a:srgbClr val="5B5B5B"/>
                </a:solidFill>
              </a:rPr>
              <a:t>Análisis de modalidades VIS </a:t>
            </a:r>
            <a:r>
              <a:rPr lang="es-EC" sz="2200" dirty="0">
                <a:solidFill>
                  <a:srgbClr val="5B5B5B"/>
                </a:solidFill>
              </a:rPr>
              <a:t>en suelo de clasificación </a:t>
            </a:r>
            <a:r>
              <a:rPr lang="es-EC" sz="2200" b="1" dirty="0">
                <a:solidFill>
                  <a:srgbClr val="5B5B5B"/>
                </a:solidFill>
              </a:rPr>
              <a:t>rural</a:t>
            </a:r>
            <a:r>
              <a:rPr lang="es-EC" sz="2200" dirty="0">
                <a:solidFill>
                  <a:srgbClr val="5B5B5B"/>
                </a:solidFill>
              </a:rPr>
              <a:t> + lineamientos y parámetros.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Estándar VIS.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Articulados de </a:t>
            </a:r>
            <a:r>
              <a:rPr lang="es-EC" sz="2200" b="1" dirty="0">
                <a:solidFill>
                  <a:srgbClr val="5B5B5B"/>
                </a:solidFill>
              </a:rPr>
              <a:t>relocalización</a:t>
            </a:r>
            <a:r>
              <a:rPr lang="es-EC" sz="2200" dirty="0">
                <a:solidFill>
                  <a:srgbClr val="5B5B5B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Trámite para la </a:t>
            </a:r>
            <a:r>
              <a:rPr lang="es-EC" sz="2200" b="1" dirty="0">
                <a:solidFill>
                  <a:srgbClr val="5B5B5B"/>
                </a:solidFill>
              </a:rPr>
              <a:t>Calificación de los beneficiarios</a:t>
            </a:r>
            <a:r>
              <a:rPr lang="es-EC" sz="2200" dirty="0">
                <a:solidFill>
                  <a:srgbClr val="5B5B5B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200" dirty="0">
                <a:solidFill>
                  <a:srgbClr val="5B5B5B"/>
                </a:solidFill>
              </a:rPr>
              <a:t>Verificar norma transversal al Proyecto de Ordenanza VIS .</a:t>
            </a:r>
          </a:p>
        </p:txBody>
      </p:sp>
    </p:spTree>
    <p:extLst>
      <p:ext uri="{BB962C8B-B14F-4D97-AF65-F5344CB8AC3E}">
        <p14:creationId xmlns:p14="http://schemas.microsoft.com/office/powerpoint/2010/main" val="276337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16379</TotalTime>
  <Words>969</Words>
  <Application>Microsoft Office PowerPoint</Application>
  <PresentationFormat>Panorámica</PresentationFormat>
  <Paragraphs>192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Montserrat</vt:lpstr>
      <vt:lpstr>Montserrat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stephanie guerrero</cp:lastModifiedBy>
  <cp:revision>100</cp:revision>
  <dcterms:created xsi:type="dcterms:W3CDTF">2023-05-16T16:09:21Z</dcterms:created>
  <dcterms:modified xsi:type="dcterms:W3CDTF">2023-08-03T16:13:03Z</dcterms:modified>
</cp:coreProperties>
</file>