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75" r:id="rId2"/>
    <p:sldId id="285" r:id="rId3"/>
    <p:sldId id="289" r:id="rId4"/>
    <p:sldId id="284" r:id="rId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F86"/>
    <a:srgbClr val="75BBE9"/>
    <a:srgbClr val="5B5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5"/>
    <p:restoredTop sz="94364" autoAdjust="0"/>
  </p:normalViewPr>
  <p:slideViewPr>
    <p:cSldViewPr snapToGrid="0">
      <p:cViewPr>
        <p:scale>
          <a:sx n="82" d="100"/>
          <a:sy n="82" d="100"/>
        </p:scale>
        <p:origin x="534" y="-312"/>
      </p:cViewPr>
      <p:guideLst/>
    </p:cSldViewPr>
  </p:slideViewPr>
  <p:notesTextViewPr>
    <p:cViewPr>
      <p:scale>
        <a:sx n="1" d="1"/>
        <a:sy n="1" d="1"/>
      </p:scale>
      <p:origin x="0" y="0"/>
    </p:cViewPr>
  </p:notesTextViewPr>
  <p:sorterViewPr>
    <p:cViewPr>
      <p:scale>
        <a:sx n="100" d="100"/>
        <a:sy n="100" d="100"/>
      </p:scale>
      <p:origin x="0" y="-2394"/>
    </p:cViewPr>
  </p:sorter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constante\AppData\Local\Microsoft\Windows\INetCache\Content.Outlook\3QDBH2F7\CONSOLIDADO%20SECTOR%20SEGURIDAD%2021%20AGOST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Ejecución presupuestaria </a:t>
            </a:r>
          </a:p>
          <a:p>
            <a:pPr>
              <a:defRPr/>
            </a:pPr>
            <a:r>
              <a:rPr lang="es-EC"/>
              <a:t>Sector Seguridad</a:t>
            </a:r>
          </a:p>
          <a:p>
            <a:pPr>
              <a:defRPr/>
            </a:pPr>
            <a:r>
              <a:rPr lang="es-EC"/>
              <a:t> corte al 21 de agosto 2023</a:t>
            </a:r>
          </a:p>
        </c:rich>
      </c:tx>
      <c:layout>
        <c:manualLayout>
          <c:xMode val="edge"/>
          <c:yMode val="edge"/>
          <c:x val="0.10056933508311461"/>
          <c:y val="3.703703703703703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barChart>
        <c:barDir val="col"/>
        <c:grouping val="clustered"/>
        <c:varyColors val="0"/>
        <c:ser>
          <c:idx val="0"/>
          <c:order val="0"/>
          <c:tx>
            <c:strRef>
              <c:f>'[CONSOLIDADO SECTOR SEGURIDAD 21 AGOSTO.xlsx]RESUMEN'!$B$28</c:f>
              <c:strCache>
                <c:ptCount val="1"/>
                <c:pt idx="0">
                  <c:v>EJECUCIÓN CORRIENTE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'[CONSOLIDADO SECTOR SEGURIDAD 21 AGOSTO.xlsx]RESUMEN'!$A$29:$A$33</c:f>
              <c:strCache>
                <c:ptCount val="5"/>
                <c:pt idx="0">
                  <c:v>SECRETARÍA GENERAL DE SEGURIDAD</c:v>
                </c:pt>
                <c:pt idx="1">
                  <c:v>CUERPO DE AGENTES DE CONTROL</c:v>
                </c:pt>
                <c:pt idx="2">
                  <c:v>EP EMSEGURIDAD</c:v>
                </c:pt>
                <c:pt idx="3">
                  <c:v>CUERPO DE BOMBEROS</c:v>
                </c:pt>
                <c:pt idx="4">
                  <c:v>TOTAL SECTOR SEGURIDAD DMQ</c:v>
                </c:pt>
              </c:strCache>
            </c:strRef>
          </c:cat>
          <c:val>
            <c:numRef>
              <c:f>'[CONSOLIDADO SECTOR SEGURIDAD 21 AGOSTO.xlsx]RESUMEN'!$B$29:$B$33</c:f>
              <c:numCache>
                <c:formatCode>0%</c:formatCode>
                <c:ptCount val="5"/>
                <c:pt idx="0">
                  <c:v>0.48692556230249034</c:v>
                </c:pt>
                <c:pt idx="1">
                  <c:v>0.44200419190800139</c:v>
                </c:pt>
                <c:pt idx="2">
                  <c:v>0.48854273982170393</c:v>
                </c:pt>
                <c:pt idx="3">
                  <c:v>0.47506017850224896</c:v>
                </c:pt>
                <c:pt idx="4">
                  <c:v>0.46437292596841218</c:v>
                </c:pt>
              </c:numCache>
            </c:numRef>
          </c:val>
          <c:extLst>
            <c:ext xmlns:c16="http://schemas.microsoft.com/office/drawing/2014/chart" uri="{C3380CC4-5D6E-409C-BE32-E72D297353CC}">
              <c16:uniqueId val="{00000000-FC42-48BF-92CB-1E70B1B99AB7}"/>
            </c:ext>
          </c:extLst>
        </c:ser>
        <c:ser>
          <c:idx val="1"/>
          <c:order val="1"/>
          <c:tx>
            <c:strRef>
              <c:f>'[CONSOLIDADO SECTOR SEGURIDAD 21 AGOSTO.xlsx]RESUMEN'!$C$28</c:f>
              <c:strCache>
                <c:ptCount val="1"/>
                <c:pt idx="0">
                  <c:v>EJECUCIÓN INVERSIÓN</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'[CONSOLIDADO SECTOR SEGURIDAD 21 AGOSTO.xlsx]RESUMEN'!$A$29:$A$33</c:f>
              <c:strCache>
                <c:ptCount val="5"/>
                <c:pt idx="0">
                  <c:v>SECRETARÍA GENERAL DE SEGURIDAD</c:v>
                </c:pt>
                <c:pt idx="1">
                  <c:v>CUERPO DE AGENTES DE CONTROL</c:v>
                </c:pt>
                <c:pt idx="2">
                  <c:v>EP EMSEGURIDAD</c:v>
                </c:pt>
                <c:pt idx="3">
                  <c:v>CUERPO DE BOMBEROS</c:v>
                </c:pt>
                <c:pt idx="4">
                  <c:v>TOTAL SECTOR SEGURIDAD DMQ</c:v>
                </c:pt>
              </c:strCache>
            </c:strRef>
          </c:cat>
          <c:val>
            <c:numRef>
              <c:f>'[CONSOLIDADO SECTOR SEGURIDAD 21 AGOSTO.xlsx]RESUMEN'!$C$29:$C$33</c:f>
              <c:numCache>
                <c:formatCode>0%</c:formatCode>
                <c:ptCount val="5"/>
                <c:pt idx="0">
                  <c:v>0.70047477807647374</c:v>
                </c:pt>
                <c:pt idx="1">
                  <c:v>0.25230516402313347</c:v>
                </c:pt>
                <c:pt idx="2">
                  <c:v>0.51678627872563743</c:v>
                </c:pt>
                <c:pt idx="3">
                  <c:v>0.23342698112286306</c:v>
                </c:pt>
                <c:pt idx="4">
                  <c:v>0.30936557438787904</c:v>
                </c:pt>
              </c:numCache>
            </c:numRef>
          </c:val>
          <c:extLst>
            <c:ext xmlns:c16="http://schemas.microsoft.com/office/drawing/2014/chart" uri="{C3380CC4-5D6E-409C-BE32-E72D297353CC}">
              <c16:uniqueId val="{00000001-FC42-48BF-92CB-1E70B1B99AB7}"/>
            </c:ext>
          </c:extLst>
        </c:ser>
        <c:ser>
          <c:idx val="2"/>
          <c:order val="2"/>
          <c:tx>
            <c:strRef>
              <c:f>'[CONSOLIDADO SECTOR SEGURIDAD 21 AGOSTO.xlsx]RESUMEN'!$D$28</c:f>
              <c:strCache>
                <c:ptCount val="1"/>
                <c:pt idx="0">
                  <c:v>EJECUCIÓN TOTAL </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'[CONSOLIDADO SECTOR SEGURIDAD 21 AGOSTO.xlsx]RESUMEN'!$A$29:$A$33</c:f>
              <c:strCache>
                <c:ptCount val="5"/>
                <c:pt idx="0">
                  <c:v>SECRETARÍA GENERAL DE SEGURIDAD</c:v>
                </c:pt>
                <c:pt idx="1">
                  <c:v>CUERPO DE AGENTES DE CONTROL</c:v>
                </c:pt>
                <c:pt idx="2">
                  <c:v>EP EMSEGURIDAD</c:v>
                </c:pt>
                <c:pt idx="3">
                  <c:v>CUERPO DE BOMBEROS</c:v>
                </c:pt>
                <c:pt idx="4">
                  <c:v>TOTAL SECTOR SEGURIDAD DMQ</c:v>
                </c:pt>
              </c:strCache>
            </c:strRef>
          </c:cat>
          <c:val>
            <c:numRef>
              <c:f>'[CONSOLIDADO SECTOR SEGURIDAD 21 AGOSTO.xlsx]RESUMEN'!$D$29:$D$33</c:f>
              <c:numCache>
                <c:formatCode>0%</c:formatCode>
                <c:ptCount val="5"/>
                <c:pt idx="0">
                  <c:v>0.55433951056028163</c:v>
                </c:pt>
                <c:pt idx="1">
                  <c:v>0.42771518997471014</c:v>
                </c:pt>
                <c:pt idx="2">
                  <c:v>0.51411612486260228</c:v>
                </c:pt>
                <c:pt idx="3">
                  <c:v>0.3424124760626524</c:v>
                </c:pt>
                <c:pt idx="4">
                  <c:v>0.38723357191988533</c:v>
                </c:pt>
              </c:numCache>
            </c:numRef>
          </c:val>
          <c:extLst>
            <c:ext xmlns:c16="http://schemas.microsoft.com/office/drawing/2014/chart" uri="{C3380CC4-5D6E-409C-BE32-E72D297353CC}">
              <c16:uniqueId val="{00000002-FC42-48BF-92CB-1E70B1B99AB7}"/>
            </c:ext>
          </c:extLst>
        </c:ser>
        <c:dLbls>
          <c:dLblPos val="inEnd"/>
          <c:showLegendKey val="0"/>
          <c:showVal val="1"/>
          <c:showCatName val="0"/>
          <c:showSerName val="0"/>
          <c:showPercent val="0"/>
          <c:showBubbleSize val="0"/>
        </c:dLbls>
        <c:gapWidth val="65"/>
        <c:axId val="1941784080"/>
        <c:axId val="1941788656"/>
      </c:barChart>
      <c:catAx>
        <c:axId val="19417840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941788656"/>
        <c:crosses val="autoZero"/>
        <c:auto val="1"/>
        <c:lblAlgn val="ctr"/>
        <c:lblOffset val="100"/>
        <c:noMultiLvlLbl val="0"/>
      </c:catAx>
      <c:valAx>
        <c:axId val="19417886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9417840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0DB2959-C3B8-AFE1-FE88-357ED3CEAE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868AFC65-4BDC-1D09-C684-612ED25D51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D7EADA-9D25-324F-A962-C13B1DFBBFEB}" type="datetimeFigureOut">
              <a:rPr lang="es-EC" smtClean="0"/>
              <a:t>22/8/2023</a:t>
            </a:fld>
            <a:endParaRPr lang="es-EC"/>
          </a:p>
        </p:txBody>
      </p:sp>
      <p:sp>
        <p:nvSpPr>
          <p:cNvPr id="4" name="Marcador de pie de página 3">
            <a:extLst>
              <a:ext uri="{FF2B5EF4-FFF2-40B4-BE49-F238E27FC236}">
                <a16:creationId xmlns:a16="http://schemas.microsoft.com/office/drawing/2014/main" id="{0F3C8C6D-04A0-E8C7-B4C1-0905342E72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2BCC6170-BB4B-E2AB-CCED-B7FFA868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F3A257-73CE-BD4D-A507-1552FDC084BD}" type="slidenum">
              <a:rPr lang="es-EC" smtClean="0"/>
              <a:t>‹Nº›</a:t>
            </a:fld>
            <a:endParaRPr lang="es-EC"/>
          </a:p>
        </p:txBody>
      </p:sp>
    </p:spTree>
    <p:extLst>
      <p:ext uri="{BB962C8B-B14F-4D97-AF65-F5344CB8AC3E}">
        <p14:creationId xmlns:p14="http://schemas.microsoft.com/office/powerpoint/2010/main" val="3919654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DFC9A-F8E9-E044-AC34-ED696DDAB2E6}" type="datetimeFigureOut">
              <a:rPr lang="es-EC" smtClean="0"/>
              <a:t>22/8/2023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49DFF-B7D3-834E-A2F0-6F28154502F4}" type="slidenum">
              <a:rPr lang="es-EC" smtClean="0"/>
              <a:t>‹Nº›</a:t>
            </a:fld>
            <a:endParaRPr lang="es-EC"/>
          </a:p>
        </p:txBody>
      </p:sp>
    </p:spTree>
    <p:extLst>
      <p:ext uri="{BB962C8B-B14F-4D97-AF65-F5344CB8AC3E}">
        <p14:creationId xmlns:p14="http://schemas.microsoft.com/office/powerpoint/2010/main" val="384921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9DC5DA2-D5CD-D981-0EDC-735E5588E99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6196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B6EF428-D365-C4FA-A640-ADB9E0E91C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0C6B33F4-2CBB-956F-B502-CDC148C6538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081D323-4F40-8B0F-6D71-53D82FB204E2}"/>
              </a:ext>
            </a:extLst>
          </p:cNvPr>
          <p:cNvSpPr>
            <a:spLocks noGrp="1"/>
          </p:cNvSpPr>
          <p:nvPr>
            <p:ph type="dt" sz="half" idx="10"/>
          </p:nvPr>
        </p:nvSpPr>
        <p:spPr/>
        <p:txBody>
          <a:bodyPr/>
          <a:lstStyle/>
          <a:p>
            <a:fld id="{FF5BF6A4-7C83-954C-BA91-FDE72C23A6C3}" type="datetimeFigureOut">
              <a:rPr lang="es-EC" smtClean="0"/>
              <a:t>22/8/2023</a:t>
            </a:fld>
            <a:endParaRPr lang="es-EC"/>
          </a:p>
        </p:txBody>
      </p:sp>
      <p:sp>
        <p:nvSpPr>
          <p:cNvPr id="5" name="Marcador de pie de página 4">
            <a:extLst>
              <a:ext uri="{FF2B5EF4-FFF2-40B4-BE49-F238E27FC236}">
                <a16:creationId xmlns:a16="http://schemas.microsoft.com/office/drawing/2014/main" id="{0F5C0505-4B74-B6EE-4E67-C487330BEB7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39B2D27-DC25-1970-B80A-85F7F3080F72}"/>
              </a:ext>
            </a:extLst>
          </p:cNvPr>
          <p:cNvSpPr>
            <a:spLocks noGrp="1"/>
          </p:cNvSpPr>
          <p:nvPr>
            <p:ph type="sldNum" sz="quarter" idx="12"/>
          </p:nvPr>
        </p:nvSpPr>
        <p:spPr/>
        <p:txBody>
          <a:bodyPr/>
          <a:lstStyle/>
          <a:p>
            <a:fld id="{060F5CD9-9349-1B4E-8B50-89C66E4482A3}" type="slidenum">
              <a:rPr lang="es-EC" smtClean="0"/>
              <a:t>‹Nº›</a:t>
            </a:fld>
            <a:endParaRPr lang="es-EC"/>
          </a:p>
        </p:txBody>
      </p:sp>
    </p:spTree>
    <p:extLst>
      <p:ext uri="{BB962C8B-B14F-4D97-AF65-F5344CB8AC3E}">
        <p14:creationId xmlns:p14="http://schemas.microsoft.com/office/powerpoint/2010/main" val="71449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F7E1582-B6A7-3E26-A7F6-AEDF0DC4BAA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Imagen 5">
            <a:extLst>
              <a:ext uri="{FF2B5EF4-FFF2-40B4-BE49-F238E27FC236}">
                <a16:creationId xmlns:a16="http://schemas.microsoft.com/office/drawing/2014/main" id="{0FB194BD-C305-B12F-FE2F-8EE353257C28}"/>
              </a:ext>
            </a:extLst>
          </p:cNvPr>
          <p:cNvPicPr>
            <a:picLocks noChangeAspect="1"/>
          </p:cNvPicPr>
          <p:nvPr userDrawn="1"/>
        </p:nvPicPr>
        <p:blipFill>
          <a:blip r:embed="rId3"/>
          <a:stretch>
            <a:fillRect/>
          </a:stretch>
        </p:blipFill>
        <p:spPr>
          <a:xfrm>
            <a:off x="9982199" y="5829700"/>
            <a:ext cx="2092401" cy="770004"/>
          </a:xfrm>
          <a:prstGeom prst="rect">
            <a:avLst/>
          </a:prstGeom>
        </p:spPr>
      </p:pic>
    </p:spTree>
    <p:extLst>
      <p:ext uri="{BB962C8B-B14F-4D97-AF65-F5344CB8AC3E}">
        <p14:creationId xmlns:p14="http://schemas.microsoft.com/office/powerpoint/2010/main" val="122776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BD982A6-5EA3-A546-5CD8-CE66C7EA913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A025AD31-5028-D17D-3E5B-8BFAE50E1A40}"/>
              </a:ext>
            </a:extLst>
          </p:cNvPr>
          <p:cNvPicPr>
            <a:picLocks noChangeAspect="1"/>
          </p:cNvPicPr>
          <p:nvPr userDrawn="1"/>
        </p:nvPicPr>
        <p:blipFill>
          <a:blip r:embed="rId3"/>
          <a:stretch>
            <a:fillRect/>
          </a:stretch>
        </p:blipFill>
        <p:spPr>
          <a:xfrm>
            <a:off x="372300" y="5829700"/>
            <a:ext cx="2092401" cy="770004"/>
          </a:xfrm>
          <a:prstGeom prst="rect">
            <a:avLst/>
          </a:prstGeom>
        </p:spPr>
      </p:pic>
    </p:spTree>
    <p:extLst>
      <p:ext uri="{BB962C8B-B14F-4D97-AF65-F5344CB8AC3E}">
        <p14:creationId xmlns:p14="http://schemas.microsoft.com/office/powerpoint/2010/main" val="345426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779EAB8-383F-33BD-D69C-A32AB86C6A7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Imagen 3">
            <a:extLst>
              <a:ext uri="{FF2B5EF4-FFF2-40B4-BE49-F238E27FC236}">
                <a16:creationId xmlns:a16="http://schemas.microsoft.com/office/drawing/2014/main" id="{847BFED1-C576-6C21-EED3-F42F667C29D3}"/>
              </a:ext>
            </a:extLst>
          </p:cNvPr>
          <p:cNvPicPr>
            <a:picLocks noChangeAspect="1"/>
          </p:cNvPicPr>
          <p:nvPr userDrawn="1"/>
        </p:nvPicPr>
        <p:blipFill>
          <a:blip r:embed="rId3"/>
          <a:stretch>
            <a:fillRect/>
          </a:stretch>
        </p:blipFill>
        <p:spPr>
          <a:xfrm>
            <a:off x="9847446" y="253315"/>
            <a:ext cx="2092401" cy="770004"/>
          </a:xfrm>
          <a:prstGeom prst="rect">
            <a:avLst/>
          </a:prstGeom>
        </p:spPr>
      </p:pic>
    </p:spTree>
    <p:extLst>
      <p:ext uri="{BB962C8B-B14F-4D97-AF65-F5344CB8AC3E}">
        <p14:creationId xmlns:p14="http://schemas.microsoft.com/office/powerpoint/2010/main" val="315361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16A9144-5DE7-C599-3812-009F80D6639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Imagen 7">
            <a:extLst>
              <a:ext uri="{FF2B5EF4-FFF2-40B4-BE49-F238E27FC236}">
                <a16:creationId xmlns:a16="http://schemas.microsoft.com/office/drawing/2014/main" id="{0154D28D-DE85-FF39-72CA-72805EC5CE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17972" y="2224216"/>
            <a:ext cx="6004798" cy="3274657"/>
          </a:xfrm>
          <a:prstGeom prst="rect">
            <a:avLst/>
          </a:prstGeom>
        </p:spPr>
      </p:pic>
      <p:pic>
        <p:nvPicPr>
          <p:cNvPr id="3" name="Imagen 2">
            <a:extLst>
              <a:ext uri="{FF2B5EF4-FFF2-40B4-BE49-F238E27FC236}">
                <a16:creationId xmlns:a16="http://schemas.microsoft.com/office/drawing/2014/main" id="{0A027697-6BC9-123D-023F-2665E2D812E3}"/>
              </a:ext>
            </a:extLst>
          </p:cNvPr>
          <p:cNvPicPr>
            <a:picLocks noChangeAspect="1"/>
          </p:cNvPicPr>
          <p:nvPr userDrawn="1"/>
        </p:nvPicPr>
        <p:blipFill>
          <a:blip r:embed="rId4"/>
          <a:stretch>
            <a:fillRect/>
          </a:stretch>
        </p:blipFill>
        <p:spPr>
          <a:xfrm>
            <a:off x="9847446" y="253315"/>
            <a:ext cx="2092401" cy="770004"/>
          </a:xfrm>
          <a:prstGeom prst="rect">
            <a:avLst/>
          </a:prstGeom>
        </p:spPr>
      </p:pic>
      <p:pic>
        <p:nvPicPr>
          <p:cNvPr id="14" name="Imagen 13">
            <a:extLst>
              <a:ext uri="{FF2B5EF4-FFF2-40B4-BE49-F238E27FC236}">
                <a16:creationId xmlns:a16="http://schemas.microsoft.com/office/drawing/2014/main" id="{5C83E0E2-FD70-0B87-F973-8FC07F0A7866}"/>
              </a:ext>
            </a:extLst>
          </p:cNvPr>
          <p:cNvPicPr>
            <a:picLocks noChangeAspect="1"/>
          </p:cNvPicPr>
          <p:nvPr userDrawn="1"/>
        </p:nvPicPr>
        <p:blipFill>
          <a:blip r:embed="rId5"/>
          <a:stretch>
            <a:fillRect/>
          </a:stretch>
        </p:blipFill>
        <p:spPr>
          <a:xfrm>
            <a:off x="5719997" y="2569028"/>
            <a:ext cx="1697063" cy="1621972"/>
          </a:xfrm>
          <a:prstGeom prst="rect">
            <a:avLst/>
          </a:prstGeom>
        </p:spPr>
      </p:pic>
      <p:pic>
        <p:nvPicPr>
          <p:cNvPr id="16" name="Imagen 15">
            <a:extLst>
              <a:ext uri="{FF2B5EF4-FFF2-40B4-BE49-F238E27FC236}">
                <a16:creationId xmlns:a16="http://schemas.microsoft.com/office/drawing/2014/main" id="{1B69335F-8EB7-EE36-E915-46ED10D2EABB}"/>
              </a:ext>
            </a:extLst>
          </p:cNvPr>
          <p:cNvPicPr>
            <a:picLocks noChangeAspect="1"/>
          </p:cNvPicPr>
          <p:nvPr userDrawn="1"/>
        </p:nvPicPr>
        <p:blipFill>
          <a:blip r:embed="rId6"/>
          <a:stretch>
            <a:fillRect/>
          </a:stretch>
        </p:blipFill>
        <p:spPr>
          <a:xfrm>
            <a:off x="7462571" y="4501643"/>
            <a:ext cx="3771486" cy="665556"/>
          </a:xfrm>
          <a:prstGeom prst="rect">
            <a:avLst/>
          </a:prstGeom>
        </p:spPr>
      </p:pic>
    </p:spTree>
    <p:extLst>
      <p:ext uri="{BB962C8B-B14F-4D97-AF65-F5344CB8AC3E}">
        <p14:creationId xmlns:p14="http://schemas.microsoft.com/office/powerpoint/2010/main" val="371205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776F4FF-F7CB-F299-A93F-7648445D0E6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Imagen 2">
            <a:extLst>
              <a:ext uri="{FF2B5EF4-FFF2-40B4-BE49-F238E27FC236}">
                <a16:creationId xmlns:a16="http://schemas.microsoft.com/office/drawing/2014/main" id="{2A923A17-01F1-BE1E-6EF0-AD37A9F538D4}"/>
              </a:ext>
            </a:extLst>
          </p:cNvPr>
          <p:cNvPicPr>
            <a:picLocks noChangeAspect="1"/>
          </p:cNvPicPr>
          <p:nvPr userDrawn="1"/>
        </p:nvPicPr>
        <p:blipFill>
          <a:blip r:embed="rId3"/>
          <a:stretch>
            <a:fillRect/>
          </a:stretch>
        </p:blipFill>
        <p:spPr>
          <a:xfrm>
            <a:off x="9847446" y="253315"/>
            <a:ext cx="2092401" cy="770004"/>
          </a:xfrm>
          <a:prstGeom prst="rect">
            <a:avLst/>
          </a:prstGeom>
        </p:spPr>
      </p:pic>
    </p:spTree>
    <p:extLst>
      <p:ext uri="{BB962C8B-B14F-4D97-AF65-F5344CB8AC3E}">
        <p14:creationId xmlns:p14="http://schemas.microsoft.com/office/powerpoint/2010/main" val="98528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19D45AA-D978-47F1-7EAB-589E15D6D09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Imagen 9">
            <a:extLst>
              <a:ext uri="{FF2B5EF4-FFF2-40B4-BE49-F238E27FC236}">
                <a16:creationId xmlns:a16="http://schemas.microsoft.com/office/drawing/2014/main" id="{EAF4C055-0011-334E-8B9A-E8F9AA84B3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00675" y="0"/>
            <a:ext cx="4190649" cy="6858000"/>
          </a:xfrm>
          <a:prstGeom prst="rect">
            <a:avLst/>
          </a:prstGeom>
        </p:spPr>
      </p:pic>
      <p:pic>
        <p:nvPicPr>
          <p:cNvPr id="3" name="Imagen 2">
            <a:extLst>
              <a:ext uri="{FF2B5EF4-FFF2-40B4-BE49-F238E27FC236}">
                <a16:creationId xmlns:a16="http://schemas.microsoft.com/office/drawing/2014/main" id="{AE836A73-EC0E-04AD-A1E2-DA0E652ABC21}"/>
              </a:ext>
            </a:extLst>
          </p:cNvPr>
          <p:cNvPicPr>
            <a:picLocks noChangeAspect="1"/>
          </p:cNvPicPr>
          <p:nvPr userDrawn="1"/>
        </p:nvPicPr>
        <p:blipFill>
          <a:blip r:embed="rId4"/>
          <a:stretch>
            <a:fillRect/>
          </a:stretch>
        </p:blipFill>
        <p:spPr>
          <a:xfrm>
            <a:off x="9982199" y="5834584"/>
            <a:ext cx="2092401" cy="770004"/>
          </a:xfrm>
          <a:prstGeom prst="rect">
            <a:avLst/>
          </a:prstGeom>
        </p:spPr>
      </p:pic>
    </p:spTree>
    <p:extLst>
      <p:ext uri="{BB962C8B-B14F-4D97-AF65-F5344CB8AC3E}">
        <p14:creationId xmlns:p14="http://schemas.microsoft.com/office/powerpoint/2010/main" val="135810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9A391-C469-527C-A2E1-1DA50985F0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5A29D5E9-8FE7-0C63-0587-150112D95D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9FD005A4-BEE2-3264-04E2-B0DF8A8E7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60E89F4-4C16-EFD6-622E-6BB927243DD9}"/>
              </a:ext>
            </a:extLst>
          </p:cNvPr>
          <p:cNvSpPr>
            <a:spLocks noGrp="1"/>
          </p:cNvSpPr>
          <p:nvPr>
            <p:ph type="dt" sz="half" idx="10"/>
          </p:nvPr>
        </p:nvSpPr>
        <p:spPr/>
        <p:txBody>
          <a:bodyPr/>
          <a:lstStyle/>
          <a:p>
            <a:fld id="{FF5BF6A4-7C83-954C-BA91-FDE72C23A6C3}" type="datetimeFigureOut">
              <a:rPr lang="es-EC" smtClean="0"/>
              <a:t>22/8/2023</a:t>
            </a:fld>
            <a:endParaRPr lang="es-EC"/>
          </a:p>
        </p:txBody>
      </p:sp>
      <p:sp>
        <p:nvSpPr>
          <p:cNvPr id="6" name="Marcador de pie de página 5">
            <a:extLst>
              <a:ext uri="{FF2B5EF4-FFF2-40B4-BE49-F238E27FC236}">
                <a16:creationId xmlns:a16="http://schemas.microsoft.com/office/drawing/2014/main" id="{D5574AD8-34C0-7EAB-6EF0-3F730CEA436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6833DD0-4C5C-FD4C-E05B-90B7164B4335}"/>
              </a:ext>
            </a:extLst>
          </p:cNvPr>
          <p:cNvSpPr>
            <a:spLocks noGrp="1"/>
          </p:cNvSpPr>
          <p:nvPr>
            <p:ph type="sldNum" sz="quarter" idx="12"/>
          </p:nvPr>
        </p:nvSpPr>
        <p:spPr/>
        <p:txBody>
          <a:bodyPr/>
          <a:lstStyle/>
          <a:p>
            <a:fld id="{060F5CD9-9349-1B4E-8B50-89C66E4482A3}" type="slidenum">
              <a:rPr lang="es-EC" smtClean="0"/>
              <a:t>‹Nº›</a:t>
            </a:fld>
            <a:endParaRPr lang="es-EC"/>
          </a:p>
        </p:txBody>
      </p:sp>
    </p:spTree>
    <p:extLst>
      <p:ext uri="{BB962C8B-B14F-4D97-AF65-F5344CB8AC3E}">
        <p14:creationId xmlns:p14="http://schemas.microsoft.com/office/powerpoint/2010/main" val="321023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E11B03-CCA1-B107-01A1-50DC372EFB0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8144AF8-7EC3-6CAC-607C-49F5E8E463A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6AE2885-272F-3C70-2A0E-A941E21E04C3}"/>
              </a:ext>
            </a:extLst>
          </p:cNvPr>
          <p:cNvSpPr>
            <a:spLocks noGrp="1"/>
          </p:cNvSpPr>
          <p:nvPr>
            <p:ph type="dt" sz="half" idx="10"/>
          </p:nvPr>
        </p:nvSpPr>
        <p:spPr/>
        <p:txBody>
          <a:bodyPr/>
          <a:lstStyle/>
          <a:p>
            <a:fld id="{FF5BF6A4-7C83-954C-BA91-FDE72C23A6C3}" type="datetimeFigureOut">
              <a:rPr lang="es-EC" smtClean="0"/>
              <a:t>22/8/2023</a:t>
            </a:fld>
            <a:endParaRPr lang="es-EC"/>
          </a:p>
        </p:txBody>
      </p:sp>
      <p:sp>
        <p:nvSpPr>
          <p:cNvPr id="5" name="Marcador de pie de página 4">
            <a:extLst>
              <a:ext uri="{FF2B5EF4-FFF2-40B4-BE49-F238E27FC236}">
                <a16:creationId xmlns:a16="http://schemas.microsoft.com/office/drawing/2014/main" id="{18EBA2CB-1069-446E-E8CD-10380FE9714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A3036E7-5579-75BF-42CE-2582B83491BD}"/>
              </a:ext>
            </a:extLst>
          </p:cNvPr>
          <p:cNvSpPr>
            <a:spLocks noGrp="1"/>
          </p:cNvSpPr>
          <p:nvPr>
            <p:ph type="sldNum" sz="quarter" idx="12"/>
          </p:nvPr>
        </p:nvSpPr>
        <p:spPr/>
        <p:txBody>
          <a:bodyPr/>
          <a:lstStyle/>
          <a:p>
            <a:fld id="{060F5CD9-9349-1B4E-8B50-89C66E4482A3}" type="slidenum">
              <a:rPr lang="es-EC" smtClean="0"/>
              <a:t>‹Nº›</a:t>
            </a:fld>
            <a:endParaRPr lang="es-EC"/>
          </a:p>
        </p:txBody>
      </p:sp>
    </p:spTree>
    <p:extLst>
      <p:ext uri="{BB962C8B-B14F-4D97-AF65-F5344CB8AC3E}">
        <p14:creationId xmlns:p14="http://schemas.microsoft.com/office/powerpoint/2010/main" val="419110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DD660D2-19F9-A31E-8D94-09531B5BA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5A93ED8-CC7B-F812-2B9E-B30C8CD5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7AB410E-EC45-FF99-C312-F6B0869D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BF6A4-7C83-954C-BA91-FDE72C23A6C3}" type="datetimeFigureOut">
              <a:rPr lang="es-EC" smtClean="0"/>
              <a:t>22/8/2023</a:t>
            </a:fld>
            <a:endParaRPr lang="es-EC"/>
          </a:p>
        </p:txBody>
      </p:sp>
      <p:sp>
        <p:nvSpPr>
          <p:cNvPr id="5" name="Marcador de pie de página 4">
            <a:extLst>
              <a:ext uri="{FF2B5EF4-FFF2-40B4-BE49-F238E27FC236}">
                <a16:creationId xmlns:a16="http://schemas.microsoft.com/office/drawing/2014/main" id="{427EFA94-3FAD-98D2-97C5-E0761D1DF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82339342-B372-DB1D-5AE2-DA9708097B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F5CD9-9349-1B4E-8B50-89C66E4482A3}" type="slidenum">
              <a:rPr lang="es-EC" smtClean="0"/>
              <a:t>‹Nº›</a:t>
            </a:fld>
            <a:endParaRPr lang="es-EC"/>
          </a:p>
        </p:txBody>
      </p:sp>
    </p:spTree>
    <p:extLst>
      <p:ext uri="{BB962C8B-B14F-4D97-AF65-F5344CB8AC3E}">
        <p14:creationId xmlns:p14="http://schemas.microsoft.com/office/powerpoint/2010/main" val="2434654894"/>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675360" y="305025"/>
            <a:ext cx="4991743" cy="969411"/>
          </a:xfrm>
          <a:prstGeom prst="rect">
            <a:avLst/>
          </a:prstGeom>
        </p:spPr>
      </p:pic>
      <p:pic>
        <p:nvPicPr>
          <p:cNvPr id="2" name="Imagen 1"/>
          <p:cNvPicPr>
            <a:picLocks noChangeAspect="1"/>
          </p:cNvPicPr>
          <p:nvPr/>
        </p:nvPicPr>
        <p:blipFill>
          <a:blip r:embed="rId3"/>
          <a:stretch>
            <a:fillRect/>
          </a:stretch>
        </p:blipFill>
        <p:spPr>
          <a:xfrm>
            <a:off x="8279454" y="6259053"/>
            <a:ext cx="3912546" cy="598947"/>
          </a:xfrm>
          <a:prstGeom prst="rect">
            <a:avLst/>
          </a:prstGeom>
        </p:spPr>
      </p:pic>
      <p:sp>
        <p:nvSpPr>
          <p:cNvPr id="4" name="Título 1">
            <a:extLst>
              <a:ext uri="{FF2B5EF4-FFF2-40B4-BE49-F238E27FC236}">
                <a16:creationId xmlns:a16="http://schemas.microsoft.com/office/drawing/2014/main" id="{1D889026-662F-2279-E202-327078680F4C}"/>
              </a:ext>
            </a:extLst>
          </p:cNvPr>
          <p:cNvSpPr txBox="1">
            <a:spLocks/>
          </p:cNvSpPr>
          <p:nvPr/>
        </p:nvSpPr>
        <p:spPr>
          <a:xfrm>
            <a:off x="1567296" y="3055569"/>
            <a:ext cx="10099964" cy="1790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rgbClr val="223F86"/>
                </a:solidFill>
                <a:latin typeface="Berlin Sans FB Demi" panose="020E0802020502020306" pitchFamily="34" charset="0"/>
              </a:rPr>
              <a:t>REFORMA SECTOR SEGURIDAD </a:t>
            </a:r>
            <a:endParaRPr lang="es-EC" b="1" dirty="0">
              <a:solidFill>
                <a:srgbClr val="223F86"/>
              </a:solidFill>
              <a:latin typeface="Berlin Sans FB Demi" panose="020E0802020502020306" pitchFamily="34" charset="0"/>
            </a:endParaRPr>
          </a:p>
        </p:txBody>
      </p:sp>
    </p:spTree>
    <p:extLst>
      <p:ext uri="{BB962C8B-B14F-4D97-AF65-F5344CB8AC3E}">
        <p14:creationId xmlns:p14="http://schemas.microsoft.com/office/powerpoint/2010/main" val="140155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479236" y="301408"/>
            <a:ext cx="3301764" cy="641212"/>
          </a:xfrm>
          <a:prstGeom prst="rect">
            <a:avLst/>
          </a:prstGeom>
        </p:spPr>
      </p:pic>
      <p:pic>
        <p:nvPicPr>
          <p:cNvPr id="6" name="Imagen 5"/>
          <p:cNvPicPr>
            <a:picLocks noChangeAspect="1"/>
          </p:cNvPicPr>
          <p:nvPr/>
        </p:nvPicPr>
        <p:blipFill>
          <a:blip r:embed="rId3"/>
          <a:stretch>
            <a:fillRect/>
          </a:stretch>
        </p:blipFill>
        <p:spPr>
          <a:xfrm>
            <a:off x="8279454" y="6259053"/>
            <a:ext cx="3912546" cy="598947"/>
          </a:xfrm>
          <a:prstGeom prst="rect">
            <a:avLst/>
          </a:prstGeom>
        </p:spPr>
      </p:pic>
      <p:sp>
        <p:nvSpPr>
          <p:cNvPr id="89" name="Título 4"/>
          <p:cNvSpPr txBox="1">
            <a:spLocks/>
          </p:cNvSpPr>
          <p:nvPr/>
        </p:nvSpPr>
        <p:spPr>
          <a:xfrm>
            <a:off x="951594" y="301408"/>
            <a:ext cx="7412230" cy="665478"/>
          </a:xfrm>
          <a:prstGeom prst="rect">
            <a:avLst/>
          </a:prstGeom>
        </p:spPr>
        <p:txBody>
          <a:bodyPr>
            <a:normAutofit fontScale="77500" lnSpcReduction="20000"/>
          </a:bodyPr>
          <a:lstStyle>
            <a:defPPr>
              <a:defRPr lang="es-EC"/>
            </a:defPPr>
            <a:lvl1pPr>
              <a:lnSpc>
                <a:spcPct val="90000"/>
              </a:lnSpc>
              <a:spcBef>
                <a:spcPct val="0"/>
              </a:spcBef>
              <a:buNone/>
              <a:defRPr sz="3200" b="1">
                <a:solidFill>
                  <a:schemeClr val="accent5">
                    <a:lumMod val="50000"/>
                  </a:schemeClr>
                </a:solidFill>
                <a:latin typeface="Berlin Sans FB Demi" panose="020E0802020502020306" pitchFamily="34" charset="0"/>
                <a:ea typeface="+mj-ea"/>
                <a:cs typeface="+mj-cs"/>
              </a:defRPr>
            </a:lvl1pPr>
          </a:lstStyle>
          <a:p>
            <a:r>
              <a:rPr lang="es-MX" dirty="0"/>
              <a:t>AJUSTE PROGRAMÁTICO - METAS DE PROYECTO</a:t>
            </a:r>
            <a:endParaRPr lang="es-MX" b="0" dirty="0">
              <a:solidFill>
                <a:srgbClr val="000000"/>
              </a:solidFill>
              <a:latin typeface="Calibri" panose="020F0502020204030204" pitchFamily="34" charset="0"/>
            </a:endParaRPr>
          </a:p>
          <a:p>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3617230570"/>
              </p:ext>
            </p:extLst>
          </p:nvPr>
        </p:nvGraphicFramePr>
        <p:xfrm>
          <a:off x="328742" y="797169"/>
          <a:ext cx="11558458" cy="5967045"/>
        </p:xfrm>
        <a:graphic>
          <a:graphicData uri="http://schemas.openxmlformats.org/drawingml/2006/table">
            <a:tbl>
              <a:tblPr>
                <a:tableStyleId>{5C22544A-7EE6-4342-B048-85BDC9FD1C3A}</a:tableStyleId>
              </a:tblPr>
              <a:tblGrid>
                <a:gridCol w="1081036">
                  <a:extLst>
                    <a:ext uri="{9D8B030D-6E8A-4147-A177-3AD203B41FA5}">
                      <a16:colId xmlns:a16="http://schemas.microsoft.com/office/drawing/2014/main" val="3826541286"/>
                    </a:ext>
                  </a:extLst>
                </a:gridCol>
                <a:gridCol w="3007477">
                  <a:extLst>
                    <a:ext uri="{9D8B030D-6E8A-4147-A177-3AD203B41FA5}">
                      <a16:colId xmlns:a16="http://schemas.microsoft.com/office/drawing/2014/main" val="4214685225"/>
                    </a:ext>
                  </a:extLst>
                </a:gridCol>
                <a:gridCol w="2700997">
                  <a:extLst>
                    <a:ext uri="{9D8B030D-6E8A-4147-A177-3AD203B41FA5}">
                      <a16:colId xmlns:a16="http://schemas.microsoft.com/office/drawing/2014/main" val="3423415361"/>
                    </a:ext>
                  </a:extLst>
                </a:gridCol>
                <a:gridCol w="1069145">
                  <a:extLst>
                    <a:ext uri="{9D8B030D-6E8A-4147-A177-3AD203B41FA5}">
                      <a16:colId xmlns:a16="http://schemas.microsoft.com/office/drawing/2014/main" val="3746179092"/>
                    </a:ext>
                  </a:extLst>
                </a:gridCol>
                <a:gridCol w="3699803">
                  <a:extLst>
                    <a:ext uri="{9D8B030D-6E8A-4147-A177-3AD203B41FA5}">
                      <a16:colId xmlns:a16="http://schemas.microsoft.com/office/drawing/2014/main" val="3119795904"/>
                    </a:ext>
                  </a:extLst>
                </a:gridCol>
              </a:tblGrid>
              <a:tr h="423145">
                <a:tc>
                  <a:txBody>
                    <a:bodyPr/>
                    <a:lstStyle/>
                    <a:p>
                      <a:pPr algn="ctr" fontAlgn="ctr"/>
                      <a:r>
                        <a:rPr lang="es-MX" sz="1050" b="1" u="none" strike="noStrike" dirty="0">
                          <a:solidFill>
                            <a:schemeClr val="bg1"/>
                          </a:solidFill>
                          <a:effectLst/>
                        </a:rPr>
                        <a:t>PROYECTO</a:t>
                      </a:r>
                      <a:endParaRPr lang="es-MX" sz="105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ctr"/>
                      <a:r>
                        <a:rPr lang="es-MX" sz="1050" b="1" u="none" strike="noStrike" dirty="0">
                          <a:solidFill>
                            <a:schemeClr val="bg1"/>
                          </a:solidFill>
                          <a:effectLst/>
                        </a:rPr>
                        <a:t>META ACTUAL</a:t>
                      </a:r>
                      <a:endParaRPr lang="es-MX" sz="105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ctr"/>
                      <a:r>
                        <a:rPr lang="es-MX" sz="1050" b="1" u="none" strike="noStrike" dirty="0">
                          <a:solidFill>
                            <a:schemeClr val="bg1"/>
                          </a:solidFill>
                          <a:effectLst/>
                        </a:rPr>
                        <a:t>META PROPUESTA</a:t>
                      </a:r>
                      <a:endParaRPr lang="es-MX" sz="105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ctr"/>
                      <a:r>
                        <a:rPr lang="es-MX" sz="1050" b="1" u="none" strike="noStrike" dirty="0">
                          <a:solidFill>
                            <a:schemeClr val="bg1"/>
                          </a:solidFill>
                          <a:effectLst/>
                        </a:rPr>
                        <a:t>EJECUTOR</a:t>
                      </a:r>
                      <a:endParaRPr lang="es-MX" sz="105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ctr"/>
                      <a:r>
                        <a:rPr lang="es-MX" sz="1050" b="1" u="none" strike="noStrike" dirty="0">
                          <a:solidFill>
                            <a:schemeClr val="bg1"/>
                          </a:solidFill>
                          <a:effectLst/>
                        </a:rPr>
                        <a:t>JUSTIFICACIÓN TÉCNICA</a:t>
                      </a:r>
                      <a:endParaRPr lang="es-MX" sz="1050" b="1" i="0" u="none" strike="noStrike" dirty="0">
                        <a:solidFill>
                          <a:schemeClr val="bg1"/>
                        </a:solidFill>
                        <a:effectLst/>
                        <a:latin typeface="Calibri" panose="020F0502020204030204" pitchFamily="34" charset="0"/>
                      </a:endParaRPr>
                    </a:p>
                  </a:txBody>
                  <a:tcPr marL="0" marR="0" marT="0" marB="0" anchor="ctr">
                    <a:solidFill>
                      <a:schemeClr val="accent1"/>
                    </a:solidFill>
                  </a:tcPr>
                </a:tc>
                <a:extLst>
                  <a:ext uri="{0D108BD9-81ED-4DB2-BD59-A6C34878D82A}">
                    <a16:rowId xmlns:a16="http://schemas.microsoft.com/office/drawing/2014/main" val="2349008773"/>
                  </a:ext>
                </a:extLst>
              </a:tr>
              <a:tr h="1067441">
                <a:tc rowSpan="2">
                  <a:txBody>
                    <a:bodyPr/>
                    <a:lstStyle/>
                    <a:p>
                      <a:pPr algn="ctr" fontAlgn="ctr"/>
                      <a:r>
                        <a:rPr lang="es-MX" sz="1100" u="none" strike="noStrike" dirty="0">
                          <a:effectLst/>
                          <a:latin typeface="Arial" panose="020B0604020202020204" pitchFamily="34" charset="0"/>
                          <a:cs typeface="Arial" panose="020B0604020202020204" pitchFamily="34" charset="0"/>
                        </a:rPr>
                        <a:t>Prevención Situacional y Convivencia Pacífica</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fontAlgn="ctr"/>
                      <a:r>
                        <a:rPr lang="es-MX" sz="1100" u="none" strike="noStrike" dirty="0">
                          <a:effectLst/>
                          <a:latin typeface="Arial" panose="020B0604020202020204" pitchFamily="34" charset="0"/>
                          <a:cs typeface="Arial" panose="020B0604020202020204" pitchFamily="34" charset="0"/>
                        </a:rPr>
                        <a:t>Fomentar en 77 barrios la organización en pro de la seguridad ciudadana y convivencia pacífica mediante acciones para la apropiación y recuperación del espacio público en el DMQ en 2023</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fontAlgn="ctr"/>
                      <a:r>
                        <a:rPr lang="es-MX" sz="1100" u="none" strike="noStrike" dirty="0">
                          <a:effectLst/>
                          <a:latin typeface="Arial" panose="020B0604020202020204" pitchFamily="34" charset="0"/>
                          <a:cs typeface="Arial" panose="020B0604020202020204" pitchFamily="34" charset="0"/>
                        </a:rPr>
                        <a:t>Fomentar en 250 barrios la organización en pro de la seguridad ciudadana y convivencia pacífica mediante acciones para la apropiación y recuperación del espacio público en el DMQ en 2023</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MX" sz="1100" u="none" strike="noStrike" dirty="0">
                          <a:effectLst/>
                          <a:latin typeface="Arial" panose="020B0604020202020204" pitchFamily="34" charset="0"/>
                          <a:cs typeface="Arial" panose="020B0604020202020204" pitchFamily="34" charset="0"/>
                        </a:rPr>
                        <a:t>SGSG</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fontAlgn="ctr"/>
                      <a:r>
                        <a:rPr lang="es-MX" sz="1100" u="none" strike="noStrike" dirty="0">
                          <a:effectLst/>
                          <a:latin typeface="Arial" panose="020B0604020202020204" pitchFamily="34" charset="0"/>
                          <a:cs typeface="Arial" panose="020B0604020202020204" pitchFamily="34" charset="0"/>
                        </a:rPr>
                        <a:t>A través de la EP </a:t>
                      </a:r>
                      <a:r>
                        <a:rPr lang="es-MX" sz="1100" u="none" strike="noStrike" dirty="0" err="1">
                          <a:effectLst/>
                          <a:latin typeface="Arial" panose="020B0604020202020204" pitchFamily="34" charset="0"/>
                          <a:cs typeface="Arial" panose="020B0604020202020204" pitchFamily="34" charset="0"/>
                        </a:rPr>
                        <a:t>Emseguridad</a:t>
                      </a:r>
                      <a:r>
                        <a:rPr lang="es-MX" sz="1100" u="none" strike="noStrike" dirty="0">
                          <a:effectLst/>
                          <a:latin typeface="Arial" panose="020B0604020202020204" pitchFamily="34" charset="0"/>
                          <a:cs typeface="Arial" panose="020B0604020202020204" pitchFamily="34" charset="0"/>
                        </a:rPr>
                        <a:t> se adquirieron  más  sistemas de alarmas comunitarias (557 equipos) para colocarlos en los diferentes barrios del DMQ,  por lo que se hizo necesaria la conformación de Comités de Seguridad con los vecinos, quienes además, deben participar en actividades de socialización y capacitación.</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140389842"/>
                  </a:ext>
                </a:extLst>
              </a:tr>
              <a:tr h="533720">
                <a:tc vMerge="1">
                  <a:txBody>
                    <a:bodyPr/>
                    <a:lstStyle/>
                    <a:p>
                      <a:endParaRPr lang="es-MX"/>
                    </a:p>
                  </a:txBody>
                  <a:tcPr/>
                </a:tc>
                <a:tc>
                  <a:txBody>
                    <a:bodyPr/>
                    <a:lstStyle/>
                    <a:p>
                      <a:pPr algn="just" fontAlgn="ctr"/>
                      <a:r>
                        <a:rPr lang="es-MX" sz="1100" u="none" strike="noStrike" dirty="0">
                          <a:effectLst/>
                          <a:latin typeface="Arial" panose="020B0604020202020204" pitchFamily="34" charset="0"/>
                          <a:cs typeface="Arial" panose="020B0604020202020204" pitchFamily="34" charset="0"/>
                        </a:rPr>
                        <a:t>Recuperar 100 espacios públicos generadores de inseguridad mediante la instalación de iluminación pública en el DMQ en 2023</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fontAlgn="ctr"/>
                      <a:r>
                        <a:rPr lang="es-MX" sz="1100" u="none" strike="noStrike" dirty="0">
                          <a:effectLst/>
                          <a:latin typeface="Arial" panose="020B0604020202020204" pitchFamily="34" charset="0"/>
                          <a:cs typeface="Arial" panose="020B0604020202020204" pitchFamily="34" charset="0"/>
                        </a:rPr>
                        <a:t> Elimina</a:t>
                      </a:r>
                      <a:r>
                        <a:rPr lang="es-MX" sz="1100" u="none" strike="noStrike" baseline="0" dirty="0">
                          <a:effectLst/>
                          <a:latin typeface="Arial" panose="020B0604020202020204" pitchFamily="34" charset="0"/>
                          <a:cs typeface="Arial" panose="020B0604020202020204" pitchFamily="34" charset="0"/>
                        </a:rPr>
                        <a:t>ción meta, actividad y tarea </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100" u="none" strike="noStrike" dirty="0">
                          <a:effectLst/>
                          <a:latin typeface="Arial" panose="020B0604020202020204" pitchFamily="34" charset="0"/>
                          <a:cs typeface="Arial" panose="020B0604020202020204" pitchFamily="34" charset="0"/>
                        </a:rPr>
                        <a:t> SGSG</a:t>
                      </a:r>
                      <a:endParaRPr lang="es-MX" sz="1100" b="0" i="0" u="none" strike="noStrike" dirty="0">
                        <a:solidFill>
                          <a:srgbClr val="000000"/>
                        </a:solidFill>
                        <a:effectLst/>
                        <a:latin typeface="Arial" panose="020B0604020202020204" pitchFamily="34" charset="0"/>
                        <a:cs typeface="Arial" panose="020B0604020202020204" pitchFamily="34" charset="0"/>
                      </a:endParaRPr>
                    </a:p>
                    <a:p>
                      <a:pPr algn="l" fontAlgn="ct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fontAlgn="ctr"/>
                      <a:r>
                        <a:rPr lang="es-MX" sz="1100" u="none" strike="noStrike" dirty="0">
                          <a:effectLst/>
                          <a:latin typeface="Arial" panose="020B0604020202020204" pitchFamily="34" charset="0"/>
                          <a:cs typeface="Arial" panose="020B0604020202020204" pitchFamily="34" charset="0"/>
                        </a:rPr>
                        <a:t> </a:t>
                      </a:r>
                      <a:r>
                        <a:rPr lang="es-EC" sz="1100" u="none" strike="noStrike" kern="1200" dirty="0">
                          <a:solidFill>
                            <a:schemeClr val="dk1"/>
                          </a:solidFill>
                          <a:effectLst/>
                          <a:latin typeface="Arial" panose="020B0604020202020204" pitchFamily="34" charset="0"/>
                          <a:ea typeface="+mn-ea"/>
                          <a:cs typeface="Arial" panose="020B0604020202020204" pitchFamily="34" charset="0"/>
                        </a:rPr>
                        <a:t>Para</a:t>
                      </a:r>
                      <a:r>
                        <a:rPr lang="es-EC" sz="1100" u="none" strike="noStrike" kern="1200" baseline="0" dirty="0">
                          <a:solidFill>
                            <a:schemeClr val="dk1"/>
                          </a:solidFill>
                          <a:effectLst/>
                          <a:latin typeface="Arial" panose="020B0604020202020204" pitchFamily="34" charset="0"/>
                          <a:ea typeface="+mn-ea"/>
                          <a:cs typeface="Arial" panose="020B0604020202020204" pitchFamily="34" charset="0"/>
                        </a:rPr>
                        <a:t> el 2023 la i</a:t>
                      </a:r>
                      <a:r>
                        <a:rPr lang="es-EC" sz="1100" u="none" strike="noStrike" kern="1200" dirty="0">
                          <a:solidFill>
                            <a:schemeClr val="dk1"/>
                          </a:solidFill>
                          <a:effectLst/>
                          <a:latin typeface="Arial" panose="020B0604020202020204" pitchFamily="34" charset="0"/>
                          <a:ea typeface="+mn-ea"/>
                          <a:cs typeface="Arial" panose="020B0604020202020204" pitchFamily="34" charset="0"/>
                        </a:rPr>
                        <a:t>luminación de los espacio público lo va a realizar la EPMMOP</a:t>
                      </a:r>
                      <a:endParaRPr lang="es-MX" sz="11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7081954"/>
                  </a:ext>
                </a:extLst>
              </a:tr>
              <a:tr h="914371">
                <a:tc>
                  <a:txBody>
                    <a:bodyPr/>
                    <a:lstStyle/>
                    <a:p>
                      <a:pPr algn="ctr" fontAlgn="ctr"/>
                      <a:r>
                        <a:rPr lang="es-MX" sz="1100" u="none" strike="noStrike" dirty="0">
                          <a:effectLst/>
                          <a:latin typeface="Arial" panose="020B0604020202020204" pitchFamily="34" charset="0"/>
                          <a:cs typeface="Arial" panose="020B0604020202020204" pitchFamily="34" charset="0"/>
                        </a:rPr>
                        <a:t>Sistema de Gobernabilidad con enfoque en Seguridad Ciudadana</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fontAlgn="ctr"/>
                      <a:r>
                        <a:rPr lang="es-MX" sz="1100" u="none" strike="noStrike" dirty="0">
                          <a:effectLst/>
                          <a:latin typeface="Arial" panose="020B0604020202020204" pitchFamily="34" charset="0"/>
                          <a:cs typeface="Arial" panose="020B0604020202020204" pitchFamily="34" charset="0"/>
                        </a:rPr>
                        <a:t>Fortalecer a 12 barrios del DMQ mediante la construcción de Agendas Barriales con enfoque en seguridad ciudadana en el 2023</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fontAlgn="ctr"/>
                      <a:r>
                        <a:rPr lang="es-MX" sz="1100" u="none" strike="noStrike" dirty="0">
                          <a:effectLst/>
                          <a:latin typeface="Arial" panose="020B0604020202020204" pitchFamily="34" charset="0"/>
                          <a:cs typeface="Arial" panose="020B0604020202020204" pitchFamily="34" charset="0"/>
                        </a:rPr>
                        <a:t>Fortalecer a 8 barrios del DMQ mediante la construcción de Agendas Barriales con enfoque en seguridad ciudadana en el 2023</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SGSG</a:t>
                      </a:r>
                      <a:endParaRPr kumimoji="0" lang="es-MX"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tc>
                <a:tc>
                  <a:txBody>
                    <a:bodyPr/>
                    <a:lstStyle/>
                    <a:p>
                      <a:pPr algn="just" fontAlgn="ctr"/>
                      <a:r>
                        <a:rPr lang="es-MX" sz="1100" u="none" strike="noStrike" dirty="0">
                          <a:effectLst/>
                          <a:latin typeface="Arial" panose="020B0604020202020204" pitchFamily="34" charset="0"/>
                          <a:cs typeface="Arial" panose="020B0604020202020204" pitchFamily="34" charset="0"/>
                        </a:rPr>
                        <a:t>Se reajusta la metodología para la creación de agendas barriales, causando que se tome mayor empleo de tiempo en su elaboración e</a:t>
                      </a:r>
                      <a:r>
                        <a:rPr lang="es-MX" sz="1100" u="none" strike="noStrike" baseline="0" dirty="0">
                          <a:effectLst/>
                          <a:latin typeface="Arial" panose="020B0604020202020204" pitchFamily="34" charset="0"/>
                          <a:cs typeface="Arial" panose="020B0604020202020204" pitchFamily="34" charset="0"/>
                        </a:rPr>
                        <a:t> implementación.</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58914520"/>
                  </a:ext>
                </a:extLst>
              </a:tr>
              <a:tr h="1015820">
                <a:tc rowSpan="3">
                  <a:txBody>
                    <a:bodyPr/>
                    <a:lstStyle/>
                    <a:p>
                      <a:pPr algn="ctr" fontAlgn="ctr"/>
                      <a:r>
                        <a:rPr lang="es-MX" sz="1100" u="none" strike="noStrike" dirty="0">
                          <a:effectLst/>
                          <a:latin typeface="Arial" panose="020B0604020202020204" pitchFamily="34" charset="0"/>
                          <a:cs typeface="Arial" panose="020B0604020202020204" pitchFamily="34" charset="0"/>
                        </a:rPr>
                        <a:t>Reducción de Riesgos de Desastres en el DMQ</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fontAlgn="ctr"/>
                      <a:r>
                        <a:rPr lang="es-MX" sz="1100" u="none" strike="noStrike" dirty="0">
                          <a:effectLst/>
                          <a:latin typeface="Arial" panose="020B0604020202020204" pitchFamily="34" charset="0"/>
                          <a:cs typeface="Arial" panose="020B0604020202020204" pitchFamily="34" charset="0"/>
                        </a:rPr>
                        <a:t>Declarar de utilidad pública 2 predios del DMQ en alto riesgo no mitigable, en el 2023</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fontAlgn="ctr"/>
                      <a:r>
                        <a:rPr lang="es-MX" sz="1100" u="none" strike="noStrike" dirty="0">
                          <a:effectLst/>
                          <a:latin typeface="Arial" panose="020B0604020202020204" pitchFamily="34" charset="0"/>
                          <a:cs typeface="Arial" panose="020B0604020202020204" pitchFamily="34" charset="0"/>
                        </a:rPr>
                        <a:t>Declarar de utilidad pública 5 predios del DMQ en alto riesgo no mitigable, en el 2023</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SGSG</a:t>
                      </a:r>
                      <a:endParaRPr kumimoji="0" lang="es-MX"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tc>
                <a:tc>
                  <a:txBody>
                    <a:bodyPr/>
                    <a:lstStyle/>
                    <a:p>
                      <a:pPr algn="just" fontAlgn="ctr"/>
                      <a:r>
                        <a:rPr lang="es-MX" sz="1100" u="none" strike="noStrike" dirty="0">
                          <a:effectLst/>
                          <a:latin typeface="Arial" panose="020B0604020202020204" pitchFamily="34" charset="0"/>
                          <a:cs typeface="Arial" panose="020B0604020202020204" pitchFamily="34" charset="0"/>
                        </a:rPr>
                        <a:t>Existen expedientes para expropiación que se encuentran en etapas finales para su declaración de utilidad pública, para lo cual se realizó un traspaso presupuestario, a fin de contar con los recursos requeridos</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590135291"/>
                  </a:ext>
                </a:extLst>
              </a:tr>
              <a:tr h="1015282">
                <a:tc vMerge="1">
                  <a:txBody>
                    <a:bodyPr/>
                    <a:lstStyle/>
                    <a:p>
                      <a:endParaRPr lang="es-MX"/>
                    </a:p>
                  </a:txBody>
                  <a:tcPr/>
                </a:tc>
                <a:tc>
                  <a:txBody>
                    <a:bodyPr/>
                    <a:lstStyle/>
                    <a:p>
                      <a:pPr algn="just" fontAlgn="ctr"/>
                      <a:r>
                        <a:rPr lang="es-MX" sz="1100" u="none" strike="noStrike" dirty="0">
                          <a:effectLst/>
                          <a:latin typeface="Arial" panose="020B0604020202020204" pitchFamily="34" charset="0"/>
                          <a:cs typeface="Arial" panose="020B0604020202020204" pitchFamily="34" charset="0"/>
                        </a:rPr>
                        <a:t>Asistir a familias afectadas por desastres naturales o antrópicos mediante la entrega de 70 bonos y beneficios económicos en el DMQ en 2023</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fontAlgn="ctr"/>
                      <a:r>
                        <a:rPr lang="es-MX" sz="1100" u="none" strike="noStrike" dirty="0">
                          <a:effectLst/>
                          <a:latin typeface="Arial" panose="020B0604020202020204" pitchFamily="34" charset="0"/>
                          <a:cs typeface="Arial" panose="020B0604020202020204" pitchFamily="34" charset="0"/>
                        </a:rPr>
                        <a:t>Asistir a familias afectadas por desastres naturales o antrópicos mediante la entrega de 150 bonos y beneficios económicos en el DMQ en 2023</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SGSG</a:t>
                      </a:r>
                      <a:endParaRPr kumimoji="0" lang="es-MX"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tc>
                <a:tc>
                  <a:txBody>
                    <a:bodyPr/>
                    <a:lstStyle/>
                    <a:p>
                      <a:pPr algn="just" fontAlgn="ctr"/>
                      <a:r>
                        <a:rPr lang="es-EC" sz="1100" u="none" strike="noStrike" kern="1200" dirty="0">
                          <a:solidFill>
                            <a:schemeClr val="dk1"/>
                          </a:solidFill>
                          <a:effectLst/>
                          <a:latin typeface="Arial" panose="020B0604020202020204" pitchFamily="34" charset="0"/>
                          <a:ea typeface="+mn-ea"/>
                          <a:cs typeface="Arial" panose="020B0604020202020204" pitchFamily="34" charset="0"/>
                        </a:rPr>
                        <a:t>Con base en la evaluación de la situación actual de los procesos de calificación a familias damnificadas o que viven en zonas de alto riesgo no mitigable, se activó el fondo de ayudas humanitarias</a:t>
                      </a:r>
                      <a:r>
                        <a:rPr lang="es-EC" sz="1100" u="none" strike="noStrike" kern="1200" baseline="0" dirty="0">
                          <a:solidFill>
                            <a:schemeClr val="dk1"/>
                          </a:solidFill>
                          <a:effectLst/>
                          <a:latin typeface="Arial" panose="020B0604020202020204" pitchFamily="34" charset="0"/>
                          <a:ea typeface="+mn-ea"/>
                          <a:cs typeface="Arial" panose="020B0604020202020204" pitchFamily="34" charset="0"/>
                        </a:rPr>
                        <a:t> para pago de bono de emergencia</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67685891"/>
                  </a:ext>
                </a:extLst>
              </a:tr>
              <a:tr h="997266">
                <a:tc vMerge="1">
                  <a:txBody>
                    <a:bodyPr/>
                    <a:lstStyle/>
                    <a:p>
                      <a:pPr algn="l" fontAlgn="ctr"/>
                      <a:endParaRPr lang="es-MX" sz="1000" b="0" i="0" u="none" strike="noStrike" dirty="0">
                        <a:solidFill>
                          <a:srgbClr val="000000"/>
                        </a:solidFill>
                        <a:effectLst/>
                        <a:latin typeface="Calibri" panose="020F0502020204030204" pitchFamily="34" charset="0"/>
                      </a:endParaRPr>
                    </a:p>
                  </a:txBody>
                  <a:tcPr marL="0" marR="0" marT="0" marB="0" anchor="ctr"/>
                </a:tc>
                <a:tc>
                  <a:txBody>
                    <a:bodyPr/>
                    <a:lstStyle/>
                    <a:p>
                      <a:pPr marL="0" algn="just" defTabSz="914400" rtl="0" eaLnBrk="1" fontAlgn="ctr" latinLnBrk="0" hangingPunct="1"/>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Realizar 5 obras de infraestructura física para reducir la exposición al riesgo ante eventos adversos, emergencias y desastres provocados por fenómenos naturales en el DMQ, en el 2023</a:t>
                      </a:r>
                      <a:endParaRPr lang="es-MX"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algn="just" fontAlgn="ctr"/>
                      <a:r>
                        <a:rPr lang="es-EC" sz="1100" b="0" i="0" u="none" strike="noStrike" kern="1200" dirty="0">
                          <a:solidFill>
                            <a:srgbClr val="000000"/>
                          </a:solidFill>
                          <a:effectLst/>
                          <a:latin typeface="Arial" panose="020B0604020202020204" pitchFamily="34" charset="0"/>
                          <a:ea typeface="+mn-ea"/>
                          <a:cs typeface="Arial" panose="020B0604020202020204" pitchFamily="34" charset="0"/>
                        </a:rPr>
                        <a:t>Realizar 3 obras de infraestructura física para reducir la exposición al riesgo ante eventos adversos, emergencias y desastres provocados por fenómenos naturales en el DMQ, en el 2023</a:t>
                      </a:r>
                      <a:endParaRPr lang="es-MX"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EMSEGURIDAD</a:t>
                      </a:r>
                    </a:p>
                  </a:txBody>
                  <a:tcPr marL="0" marR="0" marT="0" marB="0" anchor="ctr"/>
                </a:tc>
                <a:tc>
                  <a:txBody>
                    <a:bodyPr/>
                    <a:lstStyle/>
                    <a:p>
                      <a:pPr algn="just" fontAlgn="ctr"/>
                      <a:r>
                        <a:rPr lang="es-ES" sz="1100" b="0" i="0" u="none" strike="noStrike" kern="1200" dirty="0">
                          <a:solidFill>
                            <a:srgbClr val="000000"/>
                          </a:solidFill>
                          <a:effectLst/>
                          <a:latin typeface="Arial" panose="020B0604020202020204" pitchFamily="34" charset="0"/>
                          <a:ea typeface="+mn-ea"/>
                          <a:cs typeface="Arial" panose="020B0604020202020204" pitchFamily="34" charset="0"/>
                        </a:rPr>
                        <a:t>Debido a un desfase en la contratación de los estudios para las obras de estabilización de taludes ubicados en la Parroquia La Argelia y Barrio Santa Rosa de Chillogallo, las obras de infraestructura física se entregarán en el 2024.</a:t>
                      </a:r>
                      <a:endParaRPr lang="es-MX"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554255219"/>
                  </a:ext>
                </a:extLst>
              </a:tr>
            </a:tbl>
          </a:graphicData>
        </a:graphic>
      </p:graphicFrame>
    </p:spTree>
    <p:extLst>
      <p:ext uri="{BB962C8B-B14F-4D97-AF65-F5344CB8AC3E}">
        <p14:creationId xmlns:p14="http://schemas.microsoft.com/office/powerpoint/2010/main" val="192627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479236" y="301408"/>
            <a:ext cx="3301764" cy="641212"/>
          </a:xfrm>
          <a:prstGeom prst="rect">
            <a:avLst/>
          </a:prstGeom>
        </p:spPr>
      </p:pic>
      <p:pic>
        <p:nvPicPr>
          <p:cNvPr id="6" name="Imagen 5"/>
          <p:cNvPicPr>
            <a:picLocks noChangeAspect="1"/>
          </p:cNvPicPr>
          <p:nvPr/>
        </p:nvPicPr>
        <p:blipFill>
          <a:blip r:embed="rId3"/>
          <a:stretch>
            <a:fillRect/>
          </a:stretch>
        </p:blipFill>
        <p:spPr>
          <a:xfrm>
            <a:off x="8279454" y="6259053"/>
            <a:ext cx="3912546" cy="598947"/>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472162370"/>
              </p:ext>
            </p:extLst>
          </p:nvPr>
        </p:nvGraphicFramePr>
        <p:xfrm>
          <a:off x="622293" y="1473351"/>
          <a:ext cx="10954515" cy="2700064"/>
        </p:xfrm>
        <a:graphic>
          <a:graphicData uri="http://schemas.openxmlformats.org/drawingml/2006/table">
            <a:tbl>
              <a:tblPr firstRow="1" bandRow="1">
                <a:tableStyleId>{5C22544A-7EE6-4342-B048-85BDC9FD1C3A}</a:tableStyleId>
              </a:tblPr>
              <a:tblGrid>
                <a:gridCol w="1933338">
                  <a:extLst>
                    <a:ext uri="{9D8B030D-6E8A-4147-A177-3AD203B41FA5}">
                      <a16:colId xmlns:a16="http://schemas.microsoft.com/office/drawing/2014/main" val="3288318480"/>
                    </a:ext>
                  </a:extLst>
                </a:gridCol>
                <a:gridCol w="1582615">
                  <a:extLst>
                    <a:ext uri="{9D8B030D-6E8A-4147-A177-3AD203B41FA5}">
                      <a16:colId xmlns:a16="http://schemas.microsoft.com/office/drawing/2014/main" val="3421906747"/>
                    </a:ext>
                  </a:extLst>
                </a:gridCol>
                <a:gridCol w="1266092">
                  <a:extLst>
                    <a:ext uri="{9D8B030D-6E8A-4147-A177-3AD203B41FA5}">
                      <a16:colId xmlns:a16="http://schemas.microsoft.com/office/drawing/2014/main" val="736420890"/>
                    </a:ext>
                  </a:extLst>
                </a:gridCol>
                <a:gridCol w="1524000">
                  <a:extLst>
                    <a:ext uri="{9D8B030D-6E8A-4147-A177-3AD203B41FA5}">
                      <a16:colId xmlns:a16="http://schemas.microsoft.com/office/drawing/2014/main" val="1426571012"/>
                    </a:ext>
                  </a:extLst>
                </a:gridCol>
                <a:gridCol w="4648470">
                  <a:extLst>
                    <a:ext uri="{9D8B030D-6E8A-4147-A177-3AD203B41FA5}">
                      <a16:colId xmlns:a16="http://schemas.microsoft.com/office/drawing/2014/main" val="2868813212"/>
                    </a:ext>
                  </a:extLst>
                </a:gridCol>
              </a:tblGrid>
              <a:tr h="577117">
                <a:tc>
                  <a:txBody>
                    <a:bodyPr/>
                    <a:lstStyle/>
                    <a:p>
                      <a:pPr algn="ctr"/>
                      <a:r>
                        <a:rPr lang="es-MX" sz="1200" dirty="0">
                          <a:latin typeface="Arial" panose="020B0604020202020204" pitchFamily="34" charset="0"/>
                          <a:cs typeface="Arial" panose="020B0604020202020204" pitchFamily="34" charset="0"/>
                        </a:rPr>
                        <a:t>PROYECTO</a:t>
                      </a:r>
                    </a:p>
                  </a:txBody>
                  <a:tcPr anchor="ctr"/>
                </a:tc>
                <a:tc>
                  <a:txBody>
                    <a:bodyPr/>
                    <a:lstStyle/>
                    <a:p>
                      <a:pPr algn="ctr"/>
                      <a:r>
                        <a:rPr lang="es-MX" sz="1200" dirty="0">
                          <a:latin typeface="Arial" panose="020B0604020202020204" pitchFamily="34" charset="0"/>
                          <a:cs typeface="Arial" panose="020B0604020202020204" pitchFamily="34" charset="0"/>
                        </a:rPr>
                        <a:t>CODIFICADO</a:t>
                      </a:r>
                    </a:p>
                  </a:txBody>
                  <a:tcPr anchor="ctr"/>
                </a:tc>
                <a:tc>
                  <a:txBody>
                    <a:bodyPr/>
                    <a:lstStyle/>
                    <a:p>
                      <a:pPr algn="ctr"/>
                      <a:r>
                        <a:rPr lang="es-MX" sz="1200" dirty="0">
                          <a:latin typeface="Arial" panose="020B0604020202020204" pitchFamily="34" charset="0"/>
                          <a:cs typeface="Arial" panose="020B0604020202020204" pitchFamily="34" charset="0"/>
                        </a:rPr>
                        <a:t>DISMINUCIÓN/INCREMENTO</a:t>
                      </a:r>
                    </a:p>
                  </a:txBody>
                  <a:tcPr anchor="ctr"/>
                </a:tc>
                <a:tc>
                  <a:txBody>
                    <a:bodyPr/>
                    <a:lstStyle/>
                    <a:p>
                      <a:pPr algn="ctr"/>
                      <a:r>
                        <a:rPr lang="es-MX" sz="1200" dirty="0">
                          <a:latin typeface="Arial" panose="020B0604020202020204" pitchFamily="34" charset="0"/>
                          <a:cs typeface="Arial" panose="020B0604020202020204" pitchFamily="34" charset="0"/>
                        </a:rPr>
                        <a:t>DEPENDENCIA</a:t>
                      </a:r>
                    </a:p>
                  </a:txBody>
                  <a:tcPr anchor="ctr"/>
                </a:tc>
                <a:tc>
                  <a:txBody>
                    <a:bodyPr/>
                    <a:lstStyle/>
                    <a:p>
                      <a:pPr algn="ctr"/>
                      <a:r>
                        <a:rPr lang="es-MX" sz="1200" dirty="0">
                          <a:latin typeface="Arial" panose="020B0604020202020204" pitchFamily="34" charset="0"/>
                          <a:cs typeface="Arial" panose="020B0604020202020204" pitchFamily="34" charset="0"/>
                        </a:rPr>
                        <a:t>JUSTIFICACIÓN</a:t>
                      </a:r>
                    </a:p>
                  </a:txBody>
                  <a:tcPr anchor="ctr"/>
                </a:tc>
                <a:extLst>
                  <a:ext uri="{0D108BD9-81ED-4DB2-BD59-A6C34878D82A}">
                    <a16:rowId xmlns:a16="http://schemas.microsoft.com/office/drawing/2014/main" val="3238165619"/>
                  </a:ext>
                </a:extLst>
              </a:tr>
              <a:tr h="1379916">
                <a:tc rowSpan="2">
                  <a:txBody>
                    <a:bodyPr/>
                    <a:lstStyle/>
                    <a:p>
                      <a:pPr algn="ctr"/>
                      <a:r>
                        <a:rPr lang="es-EC" sz="1200" kern="1200" dirty="0">
                          <a:solidFill>
                            <a:schemeClr val="dk1"/>
                          </a:solidFill>
                          <a:effectLst/>
                          <a:latin typeface="Arial" panose="020B0604020202020204" pitchFamily="34" charset="0"/>
                          <a:ea typeface="+mn-ea"/>
                          <a:cs typeface="Arial" panose="020B0604020202020204" pitchFamily="34" charset="0"/>
                        </a:rPr>
                        <a:t>Proyecto Prevención Situacional y Convivencia Pacífica</a:t>
                      </a:r>
                      <a:endParaRPr lang="es-MX" sz="1200" dirty="0">
                        <a:latin typeface="Arial" panose="020B0604020202020204" pitchFamily="34" charset="0"/>
                        <a:cs typeface="Arial" panose="020B0604020202020204" pitchFamily="34" charset="0"/>
                      </a:endParaRPr>
                    </a:p>
                  </a:txBody>
                  <a:tcPr anchor="ctr"/>
                </a:tc>
                <a:tc>
                  <a:txBody>
                    <a:bodyPr/>
                    <a:lstStyle/>
                    <a:p>
                      <a:pPr algn="ctr"/>
                      <a:r>
                        <a:rPr lang="es-MX" sz="1200" dirty="0">
                          <a:latin typeface="Arial" panose="020B0604020202020204" pitchFamily="34" charset="0"/>
                          <a:cs typeface="Arial" panose="020B0604020202020204" pitchFamily="34" charset="0"/>
                        </a:rPr>
                        <a:t>2.081.094,86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200" b="0" kern="1200" dirty="0">
                          <a:solidFill>
                            <a:schemeClr val="dk1"/>
                          </a:solidFill>
                          <a:effectLst/>
                          <a:latin typeface="Arial" panose="020B0604020202020204" pitchFamily="34" charset="0"/>
                          <a:ea typeface="+mn-ea"/>
                          <a:cs typeface="Arial" panose="020B0604020202020204" pitchFamily="34" charset="0"/>
                        </a:rPr>
                        <a:t>174.250,21</a:t>
                      </a:r>
                      <a:endParaRPr lang="es-MX" sz="1200" b="0" dirty="0">
                        <a:latin typeface="Arial" panose="020B0604020202020204" pitchFamily="34" charset="0"/>
                        <a:cs typeface="Arial" panose="020B0604020202020204" pitchFamily="34" charset="0"/>
                      </a:endParaRPr>
                    </a:p>
                  </a:txBody>
                  <a:tcPr anchor="ctr"/>
                </a:tc>
                <a:tc>
                  <a:txBody>
                    <a:bodyPr/>
                    <a:lstStyle/>
                    <a:p>
                      <a:pPr algn="ctr"/>
                      <a:r>
                        <a:rPr lang="es-MX" sz="1200" dirty="0">
                          <a:latin typeface="Arial" panose="020B0604020202020204" pitchFamily="34" charset="0"/>
                          <a:cs typeface="Arial" panose="020B0604020202020204" pitchFamily="34" charset="0"/>
                        </a:rPr>
                        <a:t>CACMQ</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dk1"/>
                          </a:solidFill>
                          <a:effectLst/>
                          <a:latin typeface="Arial" panose="020B0604020202020204" pitchFamily="34" charset="0"/>
                          <a:ea typeface="+mn-ea"/>
                          <a:cs typeface="Arial" panose="020B0604020202020204" pitchFamily="34" charset="0"/>
                        </a:rPr>
                        <a:t>En virtud de que existen valores recaudados por la subasta de bienes dados de baja por el Cuerpo de Agentes de Control, en el año 2021; y, de la indemnización de los bienes siniestrados, se solicita la reposición de estos recursos que fueron depositados en el GAD DMQ.</a:t>
                      </a:r>
                      <a:endParaRPr lang="es-MX" sz="1200" kern="1200" dirty="0">
                        <a:solidFill>
                          <a:schemeClr val="dk1"/>
                        </a:solidFill>
                        <a:effectLst/>
                        <a:latin typeface="Arial" panose="020B0604020202020204" pitchFamily="34" charset="0"/>
                        <a:ea typeface="+mn-ea"/>
                        <a:cs typeface="Arial" panose="020B0604020202020204" pitchFamily="34" charset="0"/>
                      </a:endParaRPr>
                    </a:p>
                    <a:p>
                      <a:pPr algn="just"/>
                      <a:endParaRPr lang="es-MX"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13423065"/>
                  </a:ext>
                </a:extLst>
              </a:tr>
              <a:tr h="743031">
                <a:tc vMerge="1">
                  <a:txBody>
                    <a:bodyPr/>
                    <a:lstStyle/>
                    <a:p>
                      <a:endParaRPr lang="es-MX" dirty="0"/>
                    </a:p>
                  </a:txBody>
                  <a:tcPr/>
                </a:tc>
                <a:tc>
                  <a:txBody>
                    <a:bodyPr/>
                    <a:lstStyle/>
                    <a:p>
                      <a:pPr algn="ctr"/>
                      <a:r>
                        <a:rPr lang="es-MX" sz="1200" dirty="0">
                          <a:latin typeface="Arial" panose="020B0604020202020204" pitchFamily="34" charset="0"/>
                          <a:cs typeface="Arial" panose="020B0604020202020204" pitchFamily="34" charset="0"/>
                        </a:rPr>
                        <a:t>303.0000</a:t>
                      </a:r>
                    </a:p>
                  </a:txBody>
                  <a:tcPr anchor="ctr"/>
                </a:tc>
                <a:tc>
                  <a:txBody>
                    <a:bodyPr/>
                    <a:lstStyle/>
                    <a:p>
                      <a:pPr algn="ctr"/>
                      <a:r>
                        <a:rPr lang="es-MX" sz="1200" dirty="0">
                          <a:latin typeface="Arial" panose="020B0604020202020204" pitchFamily="34" charset="0"/>
                          <a:cs typeface="Arial" panose="020B0604020202020204" pitchFamily="34" charset="0"/>
                        </a:rPr>
                        <a:t>(-) 300.000</a:t>
                      </a:r>
                    </a:p>
                  </a:txBody>
                  <a:tcPr anchor="ctr"/>
                </a:tc>
                <a:tc>
                  <a:txBody>
                    <a:bodyPr/>
                    <a:lstStyle/>
                    <a:p>
                      <a:pPr algn="ctr"/>
                      <a:r>
                        <a:rPr lang="es-MX" sz="1200" dirty="0">
                          <a:latin typeface="Arial" panose="020B0604020202020204" pitchFamily="34" charset="0"/>
                          <a:cs typeface="Arial" panose="020B0604020202020204" pitchFamily="34" charset="0"/>
                        </a:rPr>
                        <a:t>SGSG</a:t>
                      </a:r>
                    </a:p>
                  </a:txBody>
                  <a:tcPr anchor="ctr"/>
                </a:tc>
                <a:tc>
                  <a:txBody>
                    <a:bodyPr/>
                    <a:lstStyle/>
                    <a:p>
                      <a:pPr algn="just"/>
                      <a:r>
                        <a:rPr lang="es-MX" sz="1200" kern="1200" dirty="0">
                          <a:solidFill>
                            <a:schemeClr val="dk1"/>
                          </a:solidFill>
                          <a:effectLst/>
                          <a:latin typeface="Arial" panose="020B0604020202020204" pitchFamily="34" charset="0"/>
                          <a:ea typeface="+mn-ea"/>
                          <a:cs typeface="Arial" panose="020B0604020202020204" pitchFamily="34" charset="0"/>
                        </a:rPr>
                        <a:t>Debido a que en el 2023 la</a:t>
                      </a:r>
                      <a:r>
                        <a:rPr lang="es-EC" sz="1200" kern="1200" dirty="0">
                          <a:solidFill>
                            <a:schemeClr val="dk1"/>
                          </a:solidFill>
                          <a:effectLst/>
                          <a:latin typeface="Arial" panose="020B0604020202020204" pitchFamily="34" charset="0"/>
                          <a:ea typeface="+mn-ea"/>
                          <a:cs typeface="Arial" panose="020B0604020202020204" pitchFamily="34" charset="0"/>
                        </a:rPr>
                        <a:t> EPMMOP</a:t>
                      </a:r>
                      <a:r>
                        <a:rPr lang="es-MX" sz="1200" kern="1200" dirty="0">
                          <a:solidFill>
                            <a:schemeClr val="dk1"/>
                          </a:solidFill>
                          <a:effectLst/>
                          <a:latin typeface="Arial" panose="020B0604020202020204" pitchFamily="34" charset="0"/>
                          <a:ea typeface="+mn-ea"/>
                          <a:cs typeface="Arial" panose="020B0604020202020204" pitchFamily="34" charset="0"/>
                        </a:rPr>
                        <a:t> desarrollará el proceso de iluminación de los espacios públicos identificados por la SGSG, se devuelve este presupuesto.</a:t>
                      </a:r>
                    </a:p>
                  </a:txBody>
                  <a:tcPr anchor="ctr"/>
                </a:tc>
                <a:extLst>
                  <a:ext uri="{0D108BD9-81ED-4DB2-BD59-A6C34878D82A}">
                    <a16:rowId xmlns:a16="http://schemas.microsoft.com/office/drawing/2014/main" val="424822141"/>
                  </a:ext>
                </a:extLst>
              </a:tr>
            </a:tbl>
          </a:graphicData>
        </a:graphic>
      </p:graphicFrame>
      <p:sp>
        <p:nvSpPr>
          <p:cNvPr id="10" name="Título 4"/>
          <p:cNvSpPr txBox="1">
            <a:spLocks/>
          </p:cNvSpPr>
          <p:nvPr/>
        </p:nvSpPr>
        <p:spPr>
          <a:xfrm>
            <a:off x="1737921" y="571456"/>
            <a:ext cx="5879990" cy="7423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solidFill>
                  <a:schemeClr val="accent5">
                    <a:lumMod val="50000"/>
                  </a:schemeClr>
                </a:solidFill>
                <a:latin typeface="Berlin Sans FB Demi" panose="020E0802020502020306" pitchFamily="34" charset="0"/>
              </a:rPr>
              <a:t>REFORMA PRESUPUESTARIA</a:t>
            </a:r>
            <a:endParaRPr lang="es-EC" sz="3200" b="1" dirty="0">
              <a:solidFill>
                <a:schemeClr val="accent5">
                  <a:lumMod val="50000"/>
                </a:schemeClr>
              </a:solidFill>
              <a:latin typeface="Berlin Sans FB Demi" panose="020E0802020502020306" pitchFamily="34" charset="0"/>
            </a:endParaRPr>
          </a:p>
        </p:txBody>
      </p:sp>
    </p:spTree>
    <p:extLst>
      <p:ext uri="{BB962C8B-B14F-4D97-AF65-F5344CB8AC3E}">
        <p14:creationId xmlns:p14="http://schemas.microsoft.com/office/powerpoint/2010/main" val="3622981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479236" y="301408"/>
            <a:ext cx="3301764" cy="641212"/>
          </a:xfrm>
          <a:prstGeom prst="rect">
            <a:avLst/>
          </a:prstGeom>
        </p:spPr>
      </p:pic>
      <p:pic>
        <p:nvPicPr>
          <p:cNvPr id="6" name="Imagen 5"/>
          <p:cNvPicPr>
            <a:picLocks noChangeAspect="1"/>
          </p:cNvPicPr>
          <p:nvPr/>
        </p:nvPicPr>
        <p:blipFill>
          <a:blip r:embed="rId3"/>
          <a:stretch>
            <a:fillRect/>
          </a:stretch>
        </p:blipFill>
        <p:spPr>
          <a:xfrm>
            <a:off x="8279454" y="6259053"/>
            <a:ext cx="3912546" cy="598947"/>
          </a:xfrm>
          <a:prstGeom prst="rect">
            <a:avLst/>
          </a:prstGeom>
        </p:spPr>
      </p:pic>
      <p:sp>
        <p:nvSpPr>
          <p:cNvPr id="8" name="Título 4"/>
          <p:cNvSpPr txBox="1">
            <a:spLocks/>
          </p:cNvSpPr>
          <p:nvPr/>
        </p:nvSpPr>
        <p:spPr>
          <a:xfrm>
            <a:off x="629152" y="311191"/>
            <a:ext cx="7850084" cy="742327"/>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solidFill>
                  <a:schemeClr val="accent5">
                    <a:lumMod val="50000"/>
                  </a:schemeClr>
                </a:solidFill>
                <a:latin typeface="Berlin Sans FB Demi" panose="020E0802020502020306" pitchFamily="34" charset="0"/>
              </a:rPr>
              <a:t>EJECUCIÓN PRESUPUESTARIA</a:t>
            </a:r>
          </a:p>
          <a:p>
            <a:r>
              <a:rPr lang="es-MX" sz="3200" b="1" dirty="0">
                <a:solidFill>
                  <a:schemeClr val="accent5">
                    <a:lumMod val="50000"/>
                  </a:schemeClr>
                </a:solidFill>
                <a:latin typeface="Berlin Sans FB Demi" panose="020E0802020502020306" pitchFamily="34" charset="0"/>
              </a:rPr>
              <a:t>AL 21 AGOSTO 2023</a:t>
            </a:r>
            <a:endParaRPr lang="es-EC" sz="3200" b="1" dirty="0">
              <a:solidFill>
                <a:schemeClr val="accent5">
                  <a:lumMod val="50000"/>
                </a:schemeClr>
              </a:solidFill>
              <a:latin typeface="Berlin Sans FB Demi" panose="020E0802020502020306"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102419731"/>
              </p:ext>
            </p:extLst>
          </p:nvPr>
        </p:nvGraphicFramePr>
        <p:xfrm>
          <a:off x="429370" y="1073967"/>
          <a:ext cx="11480555" cy="2236751"/>
        </p:xfrm>
        <a:graphic>
          <a:graphicData uri="http://schemas.openxmlformats.org/drawingml/2006/table">
            <a:tbl>
              <a:tblPr>
                <a:tableStyleId>{5C22544A-7EE6-4342-B048-85BDC9FD1C3A}</a:tableStyleId>
              </a:tblPr>
              <a:tblGrid>
                <a:gridCol w="3052384">
                  <a:extLst>
                    <a:ext uri="{9D8B030D-6E8A-4147-A177-3AD203B41FA5}">
                      <a16:colId xmlns:a16="http://schemas.microsoft.com/office/drawing/2014/main" val="3410165803"/>
                    </a:ext>
                  </a:extLst>
                </a:gridCol>
                <a:gridCol w="1160584">
                  <a:extLst>
                    <a:ext uri="{9D8B030D-6E8A-4147-A177-3AD203B41FA5}">
                      <a16:colId xmlns:a16="http://schemas.microsoft.com/office/drawing/2014/main" val="3466470757"/>
                    </a:ext>
                  </a:extLst>
                </a:gridCol>
                <a:gridCol w="1156920">
                  <a:extLst>
                    <a:ext uri="{9D8B030D-6E8A-4147-A177-3AD203B41FA5}">
                      <a16:colId xmlns:a16="http://schemas.microsoft.com/office/drawing/2014/main" val="4208341968"/>
                    </a:ext>
                  </a:extLst>
                </a:gridCol>
                <a:gridCol w="1052208">
                  <a:extLst>
                    <a:ext uri="{9D8B030D-6E8A-4147-A177-3AD203B41FA5}">
                      <a16:colId xmlns:a16="http://schemas.microsoft.com/office/drawing/2014/main" val="3788366457"/>
                    </a:ext>
                  </a:extLst>
                </a:gridCol>
                <a:gridCol w="1040113">
                  <a:extLst>
                    <a:ext uri="{9D8B030D-6E8A-4147-A177-3AD203B41FA5}">
                      <a16:colId xmlns:a16="http://schemas.microsoft.com/office/drawing/2014/main" val="23084475"/>
                    </a:ext>
                  </a:extLst>
                </a:gridCol>
                <a:gridCol w="1003830">
                  <a:extLst>
                    <a:ext uri="{9D8B030D-6E8A-4147-A177-3AD203B41FA5}">
                      <a16:colId xmlns:a16="http://schemas.microsoft.com/office/drawing/2014/main" val="3204694545"/>
                    </a:ext>
                  </a:extLst>
                </a:gridCol>
                <a:gridCol w="1088491">
                  <a:extLst>
                    <a:ext uri="{9D8B030D-6E8A-4147-A177-3AD203B41FA5}">
                      <a16:colId xmlns:a16="http://schemas.microsoft.com/office/drawing/2014/main" val="3040138268"/>
                    </a:ext>
                  </a:extLst>
                </a:gridCol>
                <a:gridCol w="1100586">
                  <a:extLst>
                    <a:ext uri="{9D8B030D-6E8A-4147-A177-3AD203B41FA5}">
                      <a16:colId xmlns:a16="http://schemas.microsoft.com/office/drawing/2014/main" val="3026235979"/>
                    </a:ext>
                  </a:extLst>
                </a:gridCol>
                <a:gridCol w="825439">
                  <a:extLst>
                    <a:ext uri="{9D8B030D-6E8A-4147-A177-3AD203B41FA5}">
                      <a16:colId xmlns:a16="http://schemas.microsoft.com/office/drawing/2014/main" val="3690709264"/>
                    </a:ext>
                  </a:extLst>
                </a:gridCol>
              </a:tblGrid>
              <a:tr h="451416">
                <a:tc>
                  <a:txBody>
                    <a:bodyPr/>
                    <a:lstStyle/>
                    <a:p>
                      <a:pPr algn="ctr" fontAlgn="ctr"/>
                      <a:r>
                        <a:rPr lang="es-MX" sz="1100" b="1" u="none" strike="noStrike" dirty="0">
                          <a:solidFill>
                            <a:schemeClr val="bg1"/>
                          </a:solidFill>
                          <a:effectLst/>
                          <a:latin typeface="Arial Narrow" panose="020B0606020202030204" pitchFamily="34" charset="0"/>
                        </a:rPr>
                        <a:t>ENTIDAD</a:t>
                      </a:r>
                      <a:endParaRPr lang="es-MX" sz="1100" b="1" i="0" u="none" strike="noStrike" dirty="0">
                        <a:solidFill>
                          <a:schemeClr val="bg1"/>
                        </a:solidFill>
                        <a:effectLst/>
                        <a:latin typeface="Arial Narrow" panose="020B0606020202030204" pitchFamily="34" charset="0"/>
                      </a:endParaRPr>
                    </a:p>
                  </a:txBody>
                  <a:tcPr marL="7490" marR="7490" marT="7490" marB="0" anchor="ctr">
                    <a:solidFill>
                      <a:schemeClr val="accent1"/>
                    </a:solidFill>
                  </a:tcPr>
                </a:tc>
                <a:tc>
                  <a:txBody>
                    <a:bodyPr/>
                    <a:lstStyle/>
                    <a:p>
                      <a:pPr algn="ctr" fontAlgn="ctr"/>
                      <a:r>
                        <a:rPr lang="es-MX" sz="1100" b="1" u="none" strike="noStrike" dirty="0">
                          <a:solidFill>
                            <a:schemeClr val="bg1"/>
                          </a:solidFill>
                          <a:effectLst/>
                          <a:latin typeface="Arial Narrow" panose="020B0606020202030204" pitchFamily="34" charset="0"/>
                        </a:rPr>
                        <a:t>CODIFICADO INVERSIÓN</a:t>
                      </a:r>
                      <a:endParaRPr lang="es-MX" sz="1100" b="1" i="0" u="none" strike="noStrike" dirty="0">
                        <a:solidFill>
                          <a:schemeClr val="bg1"/>
                        </a:solidFill>
                        <a:effectLst/>
                        <a:latin typeface="Arial Narrow" panose="020B0606020202030204" pitchFamily="34" charset="0"/>
                      </a:endParaRPr>
                    </a:p>
                  </a:txBody>
                  <a:tcPr marL="7490" marR="7490" marT="7490" marB="0" anchor="ctr">
                    <a:solidFill>
                      <a:schemeClr val="accent1"/>
                    </a:solidFill>
                  </a:tcPr>
                </a:tc>
                <a:tc>
                  <a:txBody>
                    <a:bodyPr/>
                    <a:lstStyle/>
                    <a:p>
                      <a:pPr algn="ctr" fontAlgn="ctr"/>
                      <a:r>
                        <a:rPr lang="es-MX" sz="1100" b="1" u="none" strike="noStrike" dirty="0">
                          <a:solidFill>
                            <a:schemeClr val="bg1"/>
                          </a:solidFill>
                          <a:effectLst/>
                          <a:latin typeface="Arial Narrow" panose="020B0606020202030204" pitchFamily="34" charset="0"/>
                        </a:rPr>
                        <a:t>CODIFICADO CORRIENTE</a:t>
                      </a:r>
                      <a:endParaRPr lang="es-MX" sz="1100" b="1" i="0" u="none" strike="noStrike" dirty="0">
                        <a:solidFill>
                          <a:schemeClr val="bg1"/>
                        </a:solidFill>
                        <a:effectLst/>
                        <a:latin typeface="Arial Narrow" panose="020B0606020202030204" pitchFamily="34" charset="0"/>
                      </a:endParaRPr>
                    </a:p>
                  </a:txBody>
                  <a:tcPr marL="7490" marR="7490" marT="7490" marB="0" anchor="ctr">
                    <a:solidFill>
                      <a:schemeClr val="accent1"/>
                    </a:solidFill>
                  </a:tcPr>
                </a:tc>
                <a:tc>
                  <a:txBody>
                    <a:bodyPr/>
                    <a:lstStyle/>
                    <a:p>
                      <a:pPr algn="ctr" fontAlgn="ctr"/>
                      <a:r>
                        <a:rPr lang="es-MX" sz="1100" b="1" u="none" strike="noStrike" dirty="0">
                          <a:solidFill>
                            <a:schemeClr val="bg1"/>
                          </a:solidFill>
                          <a:effectLst/>
                          <a:latin typeface="Arial Narrow" panose="020B0606020202030204" pitchFamily="34" charset="0"/>
                        </a:rPr>
                        <a:t>DEVENGADO INVERSIÓN</a:t>
                      </a:r>
                      <a:endParaRPr lang="es-MX" sz="1100" b="1" i="0" u="none" strike="noStrike" dirty="0">
                        <a:solidFill>
                          <a:schemeClr val="bg1"/>
                        </a:solidFill>
                        <a:effectLst/>
                        <a:latin typeface="Arial Narrow" panose="020B0606020202030204" pitchFamily="34" charset="0"/>
                      </a:endParaRPr>
                    </a:p>
                  </a:txBody>
                  <a:tcPr marL="7490" marR="7490" marT="7490" marB="0" anchor="ctr">
                    <a:solidFill>
                      <a:schemeClr val="accent1"/>
                    </a:solidFill>
                  </a:tcPr>
                </a:tc>
                <a:tc>
                  <a:txBody>
                    <a:bodyPr/>
                    <a:lstStyle/>
                    <a:p>
                      <a:pPr algn="ctr" fontAlgn="ctr"/>
                      <a:r>
                        <a:rPr lang="es-MX" sz="1100" b="1" u="none" strike="noStrike">
                          <a:solidFill>
                            <a:schemeClr val="bg1"/>
                          </a:solidFill>
                          <a:effectLst/>
                          <a:latin typeface="Arial Narrow" panose="020B0606020202030204" pitchFamily="34" charset="0"/>
                        </a:rPr>
                        <a:t>EJECUCIÓN INVERSIÓN</a:t>
                      </a:r>
                      <a:endParaRPr lang="es-MX" sz="1100" b="1" i="0" u="none" strike="noStrike">
                        <a:solidFill>
                          <a:schemeClr val="bg1"/>
                        </a:solidFill>
                        <a:effectLst/>
                        <a:latin typeface="Arial Narrow" panose="020B0606020202030204" pitchFamily="34" charset="0"/>
                      </a:endParaRPr>
                    </a:p>
                  </a:txBody>
                  <a:tcPr marL="7490" marR="7490" marT="7490" marB="0" anchor="ctr">
                    <a:solidFill>
                      <a:schemeClr val="accent1"/>
                    </a:solidFill>
                  </a:tcPr>
                </a:tc>
                <a:tc>
                  <a:txBody>
                    <a:bodyPr/>
                    <a:lstStyle/>
                    <a:p>
                      <a:pPr algn="ctr" fontAlgn="ctr"/>
                      <a:r>
                        <a:rPr lang="es-MX" sz="1100" b="1" u="none" strike="noStrike">
                          <a:solidFill>
                            <a:schemeClr val="bg1"/>
                          </a:solidFill>
                          <a:effectLst/>
                          <a:latin typeface="Arial Narrow" panose="020B0606020202030204" pitchFamily="34" charset="0"/>
                        </a:rPr>
                        <a:t>DEVENGADO CORRIENTE</a:t>
                      </a:r>
                      <a:endParaRPr lang="es-MX" sz="1100" b="1" i="0" u="none" strike="noStrike">
                        <a:solidFill>
                          <a:schemeClr val="bg1"/>
                        </a:solidFill>
                        <a:effectLst/>
                        <a:latin typeface="Arial Narrow" panose="020B0606020202030204" pitchFamily="34" charset="0"/>
                      </a:endParaRPr>
                    </a:p>
                  </a:txBody>
                  <a:tcPr marL="7490" marR="7490" marT="7490" marB="0" anchor="ctr">
                    <a:solidFill>
                      <a:schemeClr val="accent1"/>
                    </a:solidFill>
                  </a:tcPr>
                </a:tc>
                <a:tc>
                  <a:txBody>
                    <a:bodyPr/>
                    <a:lstStyle/>
                    <a:p>
                      <a:pPr algn="ctr" fontAlgn="ctr"/>
                      <a:r>
                        <a:rPr lang="es-MX" sz="1100" b="1" u="none" strike="noStrike">
                          <a:solidFill>
                            <a:schemeClr val="bg1"/>
                          </a:solidFill>
                          <a:effectLst/>
                          <a:latin typeface="Arial Narrow" panose="020B0606020202030204" pitchFamily="34" charset="0"/>
                        </a:rPr>
                        <a:t>EJECUCIÓN CORRIENTE</a:t>
                      </a:r>
                      <a:endParaRPr lang="es-MX" sz="1100" b="1" i="0" u="none" strike="noStrike">
                        <a:solidFill>
                          <a:schemeClr val="bg1"/>
                        </a:solidFill>
                        <a:effectLst/>
                        <a:latin typeface="Arial Narrow" panose="020B0606020202030204" pitchFamily="34" charset="0"/>
                      </a:endParaRPr>
                    </a:p>
                  </a:txBody>
                  <a:tcPr marL="7490" marR="7490" marT="7490" marB="0" anchor="ctr">
                    <a:solidFill>
                      <a:schemeClr val="accent1"/>
                    </a:solidFill>
                  </a:tcPr>
                </a:tc>
                <a:tc>
                  <a:txBody>
                    <a:bodyPr/>
                    <a:lstStyle/>
                    <a:p>
                      <a:pPr algn="ctr" fontAlgn="ctr"/>
                      <a:r>
                        <a:rPr lang="es-MX" sz="1100" b="1" u="none" strike="noStrike">
                          <a:solidFill>
                            <a:schemeClr val="bg1"/>
                          </a:solidFill>
                          <a:effectLst/>
                          <a:latin typeface="Arial Narrow" panose="020B0606020202030204" pitchFamily="34" charset="0"/>
                        </a:rPr>
                        <a:t>TOTAL DEVENGADO</a:t>
                      </a:r>
                      <a:endParaRPr lang="es-MX" sz="1100" b="1" i="0" u="none" strike="noStrike">
                        <a:solidFill>
                          <a:schemeClr val="bg1"/>
                        </a:solidFill>
                        <a:effectLst/>
                        <a:latin typeface="Arial Narrow" panose="020B0606020202030204" pitchFamily="34" charset="0"/>
                      </a:endParaRPr>
                    </a:p>
                  </a:txBody>
                  <a:tcPr marL="7490" marR="7490" marT="7490" marB="0" anchor="ctr">
                    <a:solidFill>
                      <a:schemeClr val="accent1"/>
                    </a:solidFill>
                  </a:tcPr>
                </a:tc>
                <a:tc>
                  <a:txBody>
                    <a:bodyPr/>
                    <a:lstStyle/>
                    <a:p>
                      <a:pPr algn="ctr" fontAlgn="ctr"/>
                      <a:r>
                        <a:rPr lang="es-MX" sz="1100" b="1" u="none" strike="noStrike" dirty="0">
                          <a:solidFill>
                            <a:schemeClr val="bg1"/>
                          </a:solidFill>
                          <a:effectLst/>
                          <a:latin typeface="Arial Narrow" panose="020B0606020202030204" pitchFamily="34" charset="0"/>
                        </a:rPr>
                        <a:t>EJECUCIÓN TOTAL </a:t>
                      </a:r>
                      <a:endParaRPr lang="es-MX" sz="1100" b="1" i="0" u="none" strike="noStrike" dirty="0">
                        <a:solidFill>
                          <a:schemeClr val="bg1"/>
                        </a:solidFill>
                        <a:effectLst/>
                        <a:latin typeface="Arial Narrow" panose="020B0606020202030204" pitchFamily="34" charset="0"/>
                      </a:endParaRPr>
                    </a:p>
                  </a:txBody>
                  <a:tcPr marL="7490" marR="7490" marT="7490" marB="0" anchor="ctr">
                    <a:solidFill>
                      <a:schemeClr val="accent1"/>
                    </a:solidFill>
                  </a:tcPr>
                </a:tc>
                <a:extLst>
                  <a:ext uri="{0D108BD9-81ED-4DB2-BD59-A6C34878D82A}">
                    <a16:rowId xmlns:a16="http://schemas.microsoft.com/office/drawing/2014/main" val="3346491109"/>
                  </a:ext>
                </a:extLst>
              </a:tr>
              <a:tr h="357067">
                <a:tc>
                  <a:txBody>
                    <a:bodyPr/>
                    <a:lstStyle/>
                    <a:p>
                      <a:pPr algn="l" fontAlgn="b"/>
                      <a:r>
                        <a:rPr lang="es-MX" sz="1000" u="none" strike="noStrike" dirty="0">
                          <a:effectLst/>
                          <a:latin typeface="Arial" panose="020B0604020202020204" pitchFamily="34" charset="0"/>
                          <a:cs typeface="Arial" panose="020B0604020202020204" pitchFamily="34" charset="0"/>
                        </a:rPr>
                        <a:t>SECRETARÍA GENERAL DE SEGURIDAD</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1,447,785.89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3,138,409.54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1,014,137.50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ctr" fontAlgn="b"/>
                      <a:r>
                        <a:rPr lang="es-MX" sz="1000" u="none" strike="noStrike" dirty="0">
                          <a:effectLst/>
                          <a:latin typeface="Arial" panose="020B0604020202020204" pitchFamily="34" charset="0"/>
                          <a:cs typeface="Arial" panose="020B0604020202020204" pitchFamily="34" charset="0"/>
                        </a:rPr>
                        <a:t>70%</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1,528,171.83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ctr" fontAlgn="b"/>
                      <a:r>
                        <a:rPr lang="es-MX" sz="1000" u="none" strike="noStrike">
                          <a:effectLst/>
                          <a:latin typeface="Arial" panose="020B0604020202020204" pitchFamily="34" charset="0"/>
                          <a:cs typeface="Arial" panose="020B0604020202020204" pitchFamily="34" charset="0"/>
                        </a:rPr>
                        <a:t>49%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2,542,309.33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ctr" fontAlgn="b"/>
                      <a:r>
                        <a:rPr lang="es-MX" sz="1000" u="none" strike="noStrike">
                          <a:effectLst/>
                          <a:latin typeface="Arial" panose="020B0604020202020204" pitchFamily="34" charset="0"/>
                          <a:cs typeface="Arial" panose="020B0604020202020204" pitchFamily="34" charset="0"/>
                        </a:rPr>
                        <a:t>55%</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490" marR="7490" marT="7490" marB="0" anchor="b"/>
                </a:tc>
                <a:extLst>
                  <a:ext uri="{0D108BD9-81ED-4DB2-BD59-A6C34878D82A}">
                    <a16:rowId xmlns:a16="http://schemas.microsoft.com/office/drawing/2014/main" val="1854344999"/>
                  </a:ext>
                </a:extLst>
              </a:tr>
              <a:tr h="357067">
                <a:tc>
                  <a:txBody>
                    <a:bodyPr/>
                    <a:lstStyle/>
                    <a:p>
                      <a:pPr algn="l" fontAlgn="b"/>
                      <a:r>
                        <a:rPr lang="es-MX" sz="1000" u="none" strike="noStrike">
                          <a:effectLst/>
                          <a:latin typeface="Arial" panose="020B0604020202020204" pitchFamily="34" charset="0"/>
                          <a:cs typeface="Arial" panose="020B0604020202020204" pitchFamily="34" charset="0"/>
                        </a:rPr>
                        <a:t>CUERPO DE AGENTES DE CONTROL</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2,081,094.86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25,547,263.91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525,070.98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ctr" fontAlgn="b"/>
                      <a:r>
                        <a:rPr lang="es-MX" sz="1000" u="none" strike="noStrike">
                          <a:effectLst/>
                          <a:latin typeface="Arial" panose="020B0604020202020204" pitchFamily="34" charset="0"/>
                          <a:cs typeface="Arial" panose="020B0604020202020204" pitchFamily="34" charset="0"/>
                        </a:rPr>
                        <a:t>25%</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11,291,997.74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ctr" fontAlgn="b"/>
                      <a:r>
                        <a:rPr lang="es-MX" sz="1000" u="none" strike="noStrike" dirty="0">
                          <a:effectLst/>
                          <a:latin typeface="Arial" panose="020B0604020202020204" pitchFamily="34" charset="0"/>
                          <a:cs typeface="Arial" panose="020B0604020202020204" pitchFamily="34" charset="0"/>
                        </a:rPr>
                        <a:t>44%</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11,817,068.72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ctr" fontAlgn="b"/>
                      <a:r>
                        <a:rPr lang="es-MX" sz="1000" u="none" strike="noStrike">
                          <a:effectLst/>
                          <a:latin typeface="Arial" panose="020B0604020202020204" pitchFamily="34" charset="0"/>
                          <a:cs typeface="Arial" panose="020B0604020202020204" pitchFamily="34" charset="0"/>
                        </a:rPr>
                        <a:t>43%</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490" marR="7490" marT="7490" marB="0" anchor="b"/>
                </a:tc>
                <a:extLst>
                  <a:ext uri="{0D108BD9-81ED-4DB2-BD59-A6C34878D82A}">
                    <a16:rowId xmlns:a16="http://schemas.microsoft.com/office/drawing/2014/main" val="3780787170"/>
                  </a:ext>
                </a:extLst>
              </a:tr>
              <a:tr h="357067">
                <a:tc>
                  <a:txBody>
                    <a:bodyPr/>
                    <a:lstStyle/>
                    <a:p>
                      <a:pPr algn="l" fontAlgn="b"/>
                      <a:r>
                        <a:rPr lang="es-MX" sz="1000" u="none" strike="noStrike" dirty="0">
                          <a:effectLst/>
                          <a:latin typeface="Arial" panose="020B0604020202020204" pitchFamily="34" charset="0"/>
                          <a:cs typeface="Arial" panose="020B0604020202020204" pitchFamily="34" charset="0"/>
                        </a:rPr>
                        <a:t>EP EMSEGURIDAD</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$ 16,936,036.25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1,768,315.87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8,752,311.15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ctr" fontAlgn="b"/>
                      <a:r>
                        <a:rPr lang="es-MX" sz="1000" u="none" strike="noStrike">
                          <a:effectLst/>
                          <a:latin typeface="Arial" panose="020B0604020202020204" pitchFamily="34" charset="0"/>
                          <a:cs typeface="Arial" panose="020B0604020202020204" pitchFamily="34" charset="0"/>
                        </a:rPr>
                        <a:t>52%</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863,897.88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ctr" fontAlgn="b"/>
                      <a:r>
                        <a:rPr lang="es-MX" sz="1000" u="none" strike="noStrike">
                          <a:effectLst/>
                          <a:latin typeface="Arial" panose="020B0604020202020204" pitchFamily="34" charset="0"/>
                          <a:cs typeface="Arial" panose="020B0604020202020204" pitchFamily="34" charset="0"/>
                        </a:rPr>
                        <a:t>49%</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9,616,209.03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ctr" fontAlgn="b"/>
                      <a:r>
                        <a:rPr lang="es-MX" sz="1000" u="none" strike="noStrike">
                          <a:effectLst/>
                          <a:latin typeface="Arial" panose="020B0604020202020204" pitchFamily="34" charset="0"/>
                          <a:cs typeface="Arial" panose="020B0604020202020204" pitchFamily="34" charset="0"/>
                        </a:rPr>
                        <a:t>51%</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490" marR="7490" marT="7490" marB="0" anchor="b"/>
                </a:tc>
                <a:extLst>
                  <a:ext uri="{0D108BD9-81ED-4DB2-BD59-A6C34878D82A}">
                    <a16:rowId xmlns:a16="http://schemas.microsoft.com/office/drawing/2014/main" val="2635080943"/>
                  </a:ext>
                </a:extLst>
              </a:tr>
              <a:tr h="357067">
                <a:tc>
                  <a:txBody>
                    <a:bodyPr/>
                    <a:lstStyle/>
                    <a:p>
                      <a:pPr algn="l" fontAlgn="b"/>
                      <a:r>
                        <a:rPr lang="es-MX" sz="1000" u="none" strike="noStrike">
                          <a:effectLst/>
                          <a:latin typeface="Arial" panose="020B0604020202020204" pitchFamily="34" charset="0"/>
                          <a:cs typeface="Arial" panose="020B0604020202020204" pitchFamily="34" charset="0"/>
                        </a:rPr>
                        <a:t>CUERPO DE BOMBEROS</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52,152,385.99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42,849,242.73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$ 12,173,774.02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ctr" fontAlgn="b"/>
                      <a:r>
                        <a:rPr lang="es-MX" sz="1000" u="none" strike="noStrike">
                          <a:effectLst/>
                          <a:latin typeface="Arial" panose="020B0604020202020204" pitchFamily="34" charset="0"/>
                          <a:cs typeface="Arial" panose="020B0604020202020204" pitchFamily="34" charset="0"/>
                        </a:rPr>
                        <a:t>23%</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20,355,968.90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ctr" fontAlgn="b"/>
                      <a:r>
                        <a:rPr lang="es-MX" sz="1000" u="none" strike="noStrike">
                          <a:effectLst/>
                          <a:latin typeface="Arial" panose="020B0604020202020204" pitchFamily="34" charset="0"/>
                          <a:cs typeface="Arial" panose="020B0604020202020204" pitchFamily="34" charset="0"/>
                        </a:rPr>
                        <a:t>48%</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r" fontAlgn="b"/>
                      <a:r>
                        <a:rPr lang="es-MX" sz="1000" u="none" strike="noStrike" dirty="0">
                          <a:effectLst/>
                          <a:latin typeface="Arial" panose="020B0604020202020204" pitchFamily="34" charset="0"/>
                          <a:cs typeface="Arial" panose="020B0604020202020204" pitchFamily="34" charset="0"/>
                        </a:rPr>
                        <a:t> $   32,529,742.92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b"/>
                </a:tc>
                <a:tc>
                  <a:txBody>
                    <a:bodyPr/>
                    <a:lstStyle/>
                    <a:p>
                      <a:pPr algn="ctr" fontAlgn="b"/>
                      <a:r>
                        <a:rPr lang="es-MX" sz="1000" u="none" strike="noStrike">
                          <a:effectLst/>
                          <a:latin typeface="Arial" panose="020B0604020202020204" pitchFamily="34" charset="0"/>
                          <a:cs typeface="Arial" panose="020B0604020202020204" pitchFamily="34" charset="0"/>
                        </a:rPr>
                        <a:t>34%</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490" marR="7490" marT="7490" marB="0" anchor="b"/>
                </a:tc>
                <a:extLst>
                  <a:ext uri="{0D108BD9-81ED-4DB2-BD59-A6C34878D82A}">
                    <a16:rowId xmlns:a16="http://schemas.microsoft.com/office/drawing/2014/main" val="3079420545"/>
                  </a:ext>
                </a:extLst>
              </a:tr>
              <a:tr h="357067">
                <a:tc>
                  <a:txBody>
                    <a:bodyPr/>
                    <a:lstStyle/>
                    <a:p>
                      <a:pPr algn="r" fontAlgn="b"/>
                      <a:r>
                        <a:rPr lang="es-MX" sz="1000" b="1" u="none" strike="noStrike" dirty="0">
                          <a:effectLst/>
                          <a:latin typeface="Arial" panose="020B0604020202020204" pitchFamily="34" charset="0"/>
                          <a:cs typeface="Arial" panose="020B0604020202020204" pitchFamily="34" charset="0"/>
                        </a:rPr>
                        <a:t>TOTAL SECTOR SEGURIDAD DMQ</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ctr">
                    <a:solidFill>
                      <a:schemeClr val="accent1">
                        <a:lumMod val="40000"/>
                        <a:lumOff val="60000"/>
                      </a:schemeClr>
                    </a:solidFill>
                  </a:tcPr>
                </a:tc>
                <a:tc>
                  <a:txBody>
                    <a:bodyPr/>
                    <a:lstStyle/>
                    <a:p>
                      <a:pPr algn="r" fontAlgn="b"/>
                      <a:r>
                        <a:rPr lang="es-MX" sz="1000" b="1" u="none" strike="noStrike" dirty="0">
                          <a:effectLst/>
                          <a:latin typeface="Arial" panose="020B0604020202020204" pitchFamily="34" charset="0"/>
                          <a:cs typeface="Arial" panose="020B0604020202020204" pitchFamily="34" charset="0"/>
                        </a:rPr>
                        <a:t> $ 72,617,302.99 </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ctr">
                    <a:solidFill>
                      <a:schemeClr val="accent1">
                        <a:lumMod val="40000"/>
                        <a:lumOff val="60000"/>
                      </a:schemeClr>
                    </a:solidFill>
                  </a:tcPr>
                </a:tc>
                <a:tc>
                  <a:txBody>
                    <a:bodyPr/>
                    <a:lstStyle/>
                    <a:p>
                      <a:pPr algn="r" fontAlgn="b"/>
                      <a:r>
                        <a:rPr lang="es-MX" sz="1000" b="1" u="none" strike="noStrike" dirty="0">
                          <a:effectLst/>
                          <a:latin typeface="Arial" panose="020B0604020202020204" pitchFamily="34" charset="0"/>
                          <a:cs typeface="Arial" panose="020B0604020202020204" pitchFamily="34" charset="0"/>
                        </a:rPr>
                        <a:t> $  73,303,232.05 </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ctr">
                    <a:solidFill>
                      <a:schemeClr val="accent1">
                        <a:lumMod val="40000"/>
                        <a:lumOff val="60000"/>
                      </a:schemeClr>
                    </a:solidFill>
                  </a:tcPr>
                </a:tc>
                <a:tc>
                  <a:txBody>
                    <a:bodyPr/>
                    <a:lstStyle/>
                    <a:p>
                      <a:pPr algn="r" fontAlgn="b"/>
                      <a:r>
                        <a:rPr lang="es-MX" sz="1000" b="1" u="none" strike="noStrike" dirty="0">
                          <a:effectLst/>
                          <a:latin typeface="Arial" panose="020B0604020202020204" pitchFamily="34" charset="0"/>
                          <a:cs typeface="Arial" panose="020B0604020202020204" pitchFamily="34" charset="0"/>
                        </a:rPr>
                        <a:t> $ 22,465,293.65 </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ctr">
                    <a:solidFill>
                      <a:schemeClr val="accent1">
                        <a:lumMod val="40000"/>
                        <a:lumOff val="60000"/>
                      </a:schemeClr>
                    </a:solidFill>
                  </a:tcPr>
                </a:tc>
                <a:tc>
                  <a:txBody>
                    <a:bodyPr/>
                    <a:lstStyle/>
                    <a:p>
                      <a:pPr algn="ctr" fontAlgn="ctr"/>
                      <a:r>
                        <a:rPr lang="es-MX" sz="1000" b="1" u="none" strike="noStrike" dirty="0">
                          <a:effectLst/>
                          <a:latin typeface="Arial" panose="020B0604020202020204" pitchFamily="34" charset="0"/>
                          <a:cs typeface="Arial" panose="020B0604020202020204" pitchFamily="34" charset="0"/>
                        </a:rPr>
                        <a:t>31%</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ctr">
                    <a:solidFill>
                      <a:schemeClr val="accent1">
                        <a:lumMod val="40000"/>
                        <a:lumOff val="60000"/>
                      </a:schemeClr>
                    </a:solidFill>
                  </a:tcPr>
                </a:tc>
                <a:tc>
                  <a:txBody>
                    <a:bodyPr/>
                    <a:lstStyle/>
                    <a:p>
                      <a:pPr algn="r" fontAlgn="b"/>
                      <a:r>
                        <a:rPr lang="es-MX" sz="1000" b="1" u="none" strike="noStrike" dirty="0">
                          <a:effectLst/>
                          <a:latin typeface="Arial" panose="020B0604020202020204" pitchFamily="34" charset="0"/>
                          <a:cs typeface="Arial" panose="020B0604020202020204" pitchFamily="34" charset="0"/>
                        </a:rPr>
                        <a:t> $  34,040,036.35 </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ctr">
                    <a:solidFill>
                      <a:schemeClr val="accent1">
                        <a:lumMod val="40000"/>
                        <a:lumOff val="60000"/>
                      </a:schemeClr>
                    </a:solidFill>
                  </a:tcPr>
                </a:tc>
                <a:tc>
                  <a:txBody>
                    <a:bodyPr/>
                    <a:lstStyle/>
                    <a:p>
                      <a:pPr algn="ctr" fontAlgn="ctr"/>
                      <a:r>
                        <a:rPr lang="es-MX" sz="1000" b="1" u="none" strike="noStrike" dirty="0">
                          <a:effectLst/>
                          <a:latin typeface="Arial" panose="020B0604020202020204" pitchFamily="34" charset="0"/>
                          <a:cs typeface="Arial" panose="020B0604020202020204" pitchFamily="34" charset="0"/>
                        </a:rPr>
                        <a:t>46%</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ctr">
                    <a:solidFill>
                      <a:schemeClr val="accent1">
                        <a:lumMod val="40000"/>
                        <a:lumOff val="60000"/>
                      </a:schemeClr>
                    </a:solidFill>
                  </a:tcPr>
                </a:tc>
                <a:tc>
                  <a:txBody>
                    <a:bodyPr/>
                    <a:lstStyle/>
                    <a:p>
                      <a:pPr algn="r" fontAlgn="b"/>
                      <a:r>
                        <a:rPr lang="es-MX" sz="1000" b="1" u="none" strike="noStrike" dirty="0">
                          <a:effectLst/>
                          <a:latin typeface="Arial" panose="020B0604020202020204" pitchFamily="34" charset="0"/>
                          <a:cs typeface="Arial" panose="020B0604020202020204" pitchFamily="34" charset="0"/>
                        </a:rPr>
                        <a:t> $   56,505,330.00 </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ctr">
                    <a:solidFill>
                      <a:schemeClr val="accent1">
                        <a:lumMod val="40000"/>
                        <a:lumOff val="60000"/>
                      </a:schemeClr>
                    </a:solidFill>
                  </a:tcPr>
                </a:tc>
                <a:tc>
                  <a:txBody>
                    <a:bodyPr/>
                    <a:lstStyle/>
                    <a:p>
                      <a:pPr algn="ctr" fontAlgn="ctr"/>
                      <a:r>
                        <a:rPr lang="es-MX" sz="1000" b="1" u="none" strike="noStrike" dirty="0">
                          <a:effectLst/>
                          <a:latin typeface="Arial" panose="020B0604020202020204" pitchFamily="34" charset="0"/>
                          <a:cs typeface="Arial" panose="020B0604020202020204" pitchFamily="34" charset="0"/>
                        </a:rPr>
                        <a:t>39%</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7490" marR="7490" marT="7490" marB="0" anchor="ctr">
                    <a:solidFill>
                      <a:schemeClr val="accent1">
                        <a:lumMod val="40000"/>
                        <a:lumOff val="60000"/>
                      </a:schemeClr>
                    </a:solidFill>
                  </a:tcPr>
                </a:tc>
                <a:extLst>
                  <a:ext uri="{0D108BD9-81ED-4DB2-BD59-A6C34878D82A}">
                    <a16:rowId xmlns:a16="http://schemas.microsoft.com/office/drawing/2014/main" val="3248246539"/>
                  </a:ext>
                </a:extLst>
              </a:tr>
            </a:tbl>
          </a:graphicData>
        </a:graphic>
      </p:graphicFrame>
      <p:graphicFrame>
        <p:nvGraphicFramePr>
          <p:cNvPr id="10" name="Gráfico 9"/>
          <p:cNvGraphicFramePr>
            <a:graphicFrameLocks/>
          </p:cNvGraphicFramePr>
          <p:nvPr>
            <p:extLst>
              <p:ext uri="{D42A27DB-BD31-4B8C-83A1-F6EECF244321}">
                <p14:modId xmlns:p14="http://schemas.microsoft.com/office/powerpoint/2010/main" val="3937251085"/>
              </p:ext>
            </p:extLst>
          </p:nvPr>
        </p:nvGraphicFramePr>
        <p:xfrm>
          <a:off x="429370" y="3421617"/>
          <a:ext cx="4876800" cy="27683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590559432"/>
              </p:ext>
            </p:extLst>
          </p:nvPr>
        </p:nvGraphicFramePr>
        <p:xfrm>
          <a:off x="6309360" y="4050899"/>
          <a:ext cx="5471640" cy="1297305"/>
        </p:xfrm>
        <a:graphic>
          <a:graphicData uri="http://schemas.openxmlformats.org/drawingml/2006/table">
            <a:tbl>
              <a:tblPr>
                <a:tableStyleId>{5C22544A-7EE6-4342-B048-85BDC9FD1C3A}</a:tableStyleId>
              </a:tblPr>
              <a:tblGrid>
                <a:gridCol w="2473664">
                  <a:extLst>
                    <a:ext uri="{9D8B030D-6E8A-4147-A177-3AD203B41FA5}">
                      <a16:colId xmlns:a16="http://schemas.microsoft.com/office/drawing/2014/main" val="2033534318"/>
                    </a:ext>
                  </a:extLst>
                </a:gridCol>
                <a:gridCol w="1124795">
                  <a:extLst>
                    <a:ext uri="{9D8B030D-6E8A-4147-A177-3AD203B41FA5}">
                      <a16:colId xmlns:a16="http://schemas.microsoft.com/office/drawing/2014/main" val="2602758922"/>
                    </a:ext>
                  </a:extLst>
                </a:gridCol>
                <a:gridCol w="965733">
                  <a:extLst>
                    <a:ext uri="{9D8B030D-6E8A-4147-A177-3AD203B41FA5}">
                      <a16:colId xmlns:a16="http://schemas.microsoft.com/office/drawing/2014/main" val="171518618"/>
                    </a:ext>
                  </a:extLst>
                </a:gridCol>
                <a:gridCol w="907448">
                  <a:extLst>
                    <a:ext uri="{9D8B030D-6E8A-4147-A177-3AD203B41FA5}">
                      <a16:colId xmlns:a16="http://schemas.microsoft.com/office/drawing/2014/main" val="2221429860"/>
                    </a:ext>
                  </a:extLst>
                </a:gridCol>
              </a:tblGrid>
              <a:tr h="190500">
                <a:tc>
                  <a:txBody>
                    <a:bodyPr/>
                    <a:lstStyle/>
                    <a:p>
                      <a:pPr algn="ctr" fontAlgn="ctr"/>
                      <a:r>
                        <a:rPr lang="es-MX" sz="1100" b="1" u="none" strike="noStrike" dirty="0">
                          <a:solidFill>
                            <a:schemeClr val="bg1"/>
                          </a:solidFill>
                          <a:effectLst/>
                        </a:rPr>
                        <a:t>ENTIDAD</a:t>
                      </a:r>
                      <a:endParaRPr lang="es-MX" sz="11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es-MX" sz="1100" b="1" u="none" strike="noStrike" dirty="0">
                          <a:solidFill>
                            <a:schemeClr val="bg1"/>
                          </a:solidFill>
                          <a:effectLst/>
                        </a:rPr>
                        <a:t>EJECUCIÓN CORRIENTE</a:t>
                      </a:r>
                      <a:endParaRPr lang="es-MX" sz="11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es-MX" sz="1100" b="1" u="none" strike="noStrike" dirty="0">
                          <a:solidFill>
                            <a:schemeClr val="bg1"/>
                          </a:solidFill>
                          <a:effectLst/>
                        </a:rPr>
                        <a:t>EJECUCIÓN INVERSIÓN</a:t>
                      </a:r>
                      <a:endParaRPr lang="es-MX" sz="11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es-MX" sz="1100" b="1" u="none" strike="noStrike" dirty="0">
                          <a:solidFill>
                            <a:schemeClr val="bg1"/>
                          </a:solidFill>
                          <a:effectLst/>
                        </a:rPr>
                        <a:t>EJECUCIÓN TOTAL </a:t>
                      </a:r>
                      <a:endParaRPr lang="es-MX" sz="11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val="3249000014"/>
                  </a:ext>
                </a:extLst>
              </a:tr>
              <a:tr h="190500">
                <a:tc>
                  <a:txBody>
                    <a:bodyPr/>
                    <a:lstStyle/>
                    <a:p>
                      <a:pPr algn="l" fontAlgn="b"/>
                      <a:r>
                        <a:rPr lang="es-MX" sz="1100" u="none" strike="noStrike">
                          <a:effectLst/>
                        </a:rPr>
                        <a:t>SECRETARÍA GENERAL DE SEGURIDAD</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49%</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70%</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55%</a:t>
                      </a:r>
                      <a:endParaRPr lang="es-MX"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0207143"/>
                  </a:ext>
                </a:extLst>
              </a:tr>
              <a:tr h="190500">
                <a:tc>
                  <a:txBody>
                    <a:bodyPr/>
                    <a:lstStyle/>
                    <a:p>
                      <a:pPr algn="l" fontAlgn="b"/>
                      <a:r>
                        <a:rPr lang="es-MX" sz="1100" u="none" strike="noStrike" dirty="0">
                          <a:effectLst/>
                        </a:rPr>
                        <a:t>CUERPO DE AGENTES DE CONTROL</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44%</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25%</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43%</a:t>
                      </a:r>
                      <a:endParaRPr lang="es-MX"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55299155"/>
                  </a:ext>
                </a:extLst>
              </a:tr>
              <a:tr h="190500">
                <a:tc>
                  <a:txBody>
                    <a:bodyPr/>
                    <a:lstStyle/>
                    <a:p>
                      <a:pPr algn="l" fontAlgn="b"/>
                      <a:r>
                        <a:rPr lang="es-MX" sz="1100" u="none" strike="noStrike" dirty="0">
                          <a:effectLst/>
                        </a:rPr>
                        <a:t>EP EMSEGURIDAD</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49%</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52%</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51%</a:t>
                      </a:r>
                      <a:endParaRPr lang="es-MX"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39727411"/>
                  </a:ext>
                </a:extLst>
              </a:tr>
              <a:tr h="190500">
                <a:tc>
                  <a:txBody>
                    <a:bodyPr/>
                    <a:lstStyle/>
                    <a:p>
                      <a:pPr algn="l" fontAlgn="b"/>
                      <a:r>
                        <a:rPr lang="es-MX" sz="1100" u="none" strike="noStrike" dirty="0">
                          <a:effectLst/>
                        </a:rPr>
                        <a:t>CUERPO DE BOMBEROS</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dirty="0">
                          <a:effectLst/>
                        </a:rPr>
                        <a:t>48%</a:t>
                      </a:r>
                      <a:endParaRPr lang="es-MX"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23%</a:t>
                      </a:r>
                      <a:endParaRPr lang="es-MX"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100" u="none" strike="noStrike">
                          <a:effectLst/>
                        </a:rPr>
                        <a:t>34%</a:t>
                      </a:r>
                      <a:endParaRPr lang="es-MX"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0529637"/>
                  </a:ext>
                </a:extLst>
              </a:tr>
              <a:tr h="190500">
                <a:tc>
                  <a:txBody>
                    <a:bodyPr/>
                    <a:lstStyle/>
                    <a:p>
                      <a:pPr algn="r" fontAlgn="b"/>
                      <a:r>
                        <a:rPr lang="es-MX" sz="1100" b="1" u="none" strike="noStrike" dirty="0">
                          <a:effectLst/>
                        </a:rPr>
                        <a:t>TOTAL SECTOR SEGURIDAD DMQ</a:t>
                      </a:r>
                      <a:endParaRPr lang="es-MX" sz="11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1100" b="1" u="none" strike="noStrike" dirty="0">
                          <a:effectLst/>
                        </a:rPr>
                        <a:t>46%</a:t>
                      </a:r>
                      <a:endParaRPr lang="es-MX" sz="11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1100" b="1" u="none" strike="noStrike" dirty="0">
                          <a:effectLst/>
                        </a:rPr>
                        <a:t>31%</a:t>
                      </a:r>
                      <a:endParaRPr lang="es-MX" sz="11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s-MX" sz="1100" b="1" u="none" strike="noStrike" dirty="0">
                          <a:effectLst/>
                        </a:rPr>
                        <a:t>39%</a:t>
                      </a:r>
                      <a:endParaRPr lang="es-MX" sz="1100" b="1"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2799012090"/>
                  </a:ext>
                </a:extLst>
              </a:tr>
            </a:tbl>
          </a:graphicData>
        </a:graphic>
      </p:graphicFrame>
    </p:spTree>
    <p:extLst>
      <p:ext uri="{BB962C8B-B14F-4D97-AF65-F5344CB8AC3E}">
        <p14:creationId xmlns:p14="http://schemas.microsoft.com/office/powerpoint/2010/main" val="31184928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2432</TotalTime>
  <Words>835</Words>
  <Application>Microsoft Office PowerPoint</Application>
  <PresentationFormat>Panorámica</PresentationFormat>
  <Paragraphs>132</Paragraphs>
  <Slides>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vt:i4>
      </vt:variant>
    </vt:vector>
  </HeadingPairs>
  <TitlesOfParts>
    <vt:vector size="10" baseType="lpstr">
      <vt:lpstr>Arial</vt:lpstr>
      <vt:lpstr>Arial Narrow</vt:lpstr>
      <vt:lpstr>Berlin Sans FB Demi</vt:lpstr>
      <vt:lpstr>Calibri</vt:lpstr>
      <vt:lpstr>Corbel</vt:lpstr>
      <vt:lpstr>Tema de Office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chiomoreira63@outlook.com</cp:lastModifiedBy>
  <cp:revision>140</cp:revision>
  <dcterms:created xsi:type="dcterms:W3CDTF">2023-05-16T16:09:21Z</dcterms:created>
  <dcterms:modified xsi:type="dcterms:W3CDTF">2023-08-23T00:39:53Z</dcterms:modified>
</cp:coreProperties>
</file>