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3" r:id="rId2"/>
    <p:sldId id="343" r:id="rId3"/>
    <p:sldId id="342" r:id="rId4"/>
    <p:sldId id="340" r:id="rId5"/>
    <p:sldId id="336" r:id="rId6"/>
    <p:sldId id="337" r:id="rId7"/>
    <p:sldId id="338" r:id="rId8"/>
    <p:sldId id="339" r:id="rId9"/>
    <p:sldId id="344" r:id="rId10"/>
    <p:sldId id="345" r:id="rId11"/>
    <p:sldId id="307" r:id="rId12"/>
  </p:sldIdLst>
  <p:sldSz cx="12192000" cy="6858000"/>
  <p:notesSz cx="7023100" cy="93091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74"/>
  </p:normalViewPr>
  <p:slideViewPr>
    <p:cSldViewPr snapToGrid="0" snapToObjects="1">
      <p:cViewPr varScale="1">
        <p:scale>
          <a:sx n="78" d="100"/>
          <a:sy n="78" d="100"/>
        </p:scale>
        <p:origin x="1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D062947C-A798-4F32-8859-606B97FBA6F8}" type="datetimeFigureOut">
              <a:rPr lang="es-EC" smtClean="0"/>
              <a:t>13/6/2023</a:t>
            </a:fld>
            <a:endParaRPr lang="es-EC"/>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4B9EEF2-9C50-4CCB-BF9C-E4F14EB494F9}" type="slidenum">
              <a:rPr lang="es-EC" smtClean="0"/>
              <a:t>‹Nº›</a:t>
            </a:fld>
            <a:endParaRPr lang="es-EC"/>
          </a:p>
        </p:txBody>
      </p:sp>
    </p:spTree>
    <p:extLst>
      <p:ext uri="{BB962C8B-B14F-4D97-AF65-F5344CB8AC3E}">
        <p14:creationId xmlns:p14="http://schemas.microsoft.com/office/powerpoint/2010/main" val="90658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60656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13/06/2023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13/06/2023</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5.png"/><Relationship Id="rId21" Type="http://schemas.openxmlformats.org/officeDocument/2006/relationships/image" Target="../media/image14.svg"/><Relationship Id="rId17" Type="http://schemas.openxmlformats.org/officeDocument/2006/relationships/image" Target="../media/image16.svg"/><Relationship Id="rId2" Type="http://schemas.openxmlformats.org/officeDocument/2006/relationships/image" Target="../media/image4.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12.xml"/><Relationship Id="rId15" Type="http://schemas.openxmlformats.org/officeDocument/2006/relationships/image" Target="../media/image12.svg"/><Relationship Id="rId19" Type="http://schemas.openxmlformats.org/officeDocument/2006/relationships/image" Target="../media/image18.svg"/><Relationship Id="rId4" Type="http://schemas.openxmlformats.org/officeDocument/2006/relationships/image" Target="../media/image6.pn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9425"/>
            <a:ext cx="12192000" cy="3359150"/>
          </a:xfrm>
          <a:prstGeom prst="rect">
            <a:avLst/>
          </a:prstGeom>
        </p:spPr>
      </p:pic>
    </p:spTree>
    <p:extLst>
      <p:ext uri="{BB962C8B-B14F-4D97-AF65-F5344CB8AC3E}">
        <p14:creationId xmlns:p14="http://schemas.microsoft.com/office/powerpoint/2010/main" val="4072907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27" y="-21966"/>
            <a:ext cx="12192000" cy="6858000"/>
          </a:xfrm>
          <a:prstGeom prst="rect">
            <a:avLst/>
          </a:prstGeom>
        </p:spPr>
      </p:pic>
      <p:pic>
        <p:nvPicPr>
          <p:cNvPr id="9" name="Imagen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8933" y="6079524"/>
            <a:ext cx="4514135" cy="691979"/>
          </a:xfrm>
          <a:prstGeom prst="rect">
            <a:avLst/>
          </a:prstGeom>
        </p:spPr>
      </p:pic>
      <p:pic>
        <p:nvPicPr>
          <p:cNvPr id="6" name="Imagen 5"/>
          <p:cNvPicPr>
            <a:picLocks noChangeAspect="1"/>
          </p:cNvPicPr>
          <p:nvPr/>
        </p:nvPicPr>
        <p:blipFill>
          <a:blip r:embed="rId4"/>
          <a:stretch>
            <a:fillRect/>
          </a:stretch>
        </p:blipFill>
        <p:spPr>
          <a:xfrm>
            <a:off x="1215613" y="809009"/>
            <a:ext cx="9752187" cy="5062293"/>
          </a:xfrm>
          <a:prstGeom prst="rect">
            <a:avLst/>
          </a:prstGeom>
        </p:spPr>
      </p:pic>
      <p:sp>
        <p:nvSpPr>
          <p:cNvPr id="7" name="CuadroTexto 6">
            <a:extLst>
              <a:ext uri="{FF2B5EF4-FFF2-40B4-BE49-F238E27FC236}">
                <a16:creationId xmlns:a16="http://schemas.microsoft.com/office/drawing/2014/main" id="{0452518A-D371-4417-881B-D327DD4B30B6}"/>
              </a:ext>
            </a:extLst>
          </p:cNvPr>
          <p:cNvSpPr txBox="1"/>
          <p:nvPr/>
        </p:nvSpPr>
        <p:spPr>
          <a:xfrm>
            <a:off x="374253" y="16012"/>
            <a:ext cx="11434903" cy="584775"/>
          </a:xfrm>
          <a:prstGeom prst="rect">
            <a:avLst/>
          </a:prstGeom>
          <a:noFill/>
        </p:spPr>
        <p:txBody>
          <a:bodyPr wrap="square" rtlCol="0">
            <a:spAutoFit/>
          </a:bodyPr>
          <a:lstStyle/>
          <a:p>
            <a:pPr algn="ctr"/>
            <a:r>
              <a:rPr lang="es-MX" sz="3200" b="1" dirty="0" smtClean="0">
                <a:solidFill>
                  <a:schemeClr val="accent5">
                    <a:lumMod val="75000"/>
                  </a:schemeClr>
                </a:solidFill>
              </a:rPr>
              <a:t>FUNCIONAMIENTO DE ALARMA COMUNITARIA</a:t>
            </a:r>
          </a:p>
        </p:txBody>
      </p:sp>
    </p:spTree>
    <p:extLst>
      <p:ext uri="{BB962C8B-B14F-4D97-AF65-F5344CB8AC3E}">
        <p14:creationId xmlns:p14="http://schemas.microsoft.com/office/powerpoint/2010/main" val="2541049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20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ángulo 2"/>
          <p:cNvSpPr/>
          <p:nvPr/>
        </p:nvSpPr>
        <p:spPr>
          <a:xfrm>
            <a:off x="7500552" y="2092582"/>
            <a:ext cx="4287795" cy="1384995"/>
          </a:xfrm>
          <a:prstGeom prst="rect">
            <a:avLst/>
          </a:prstGeom>
        </p:spPr>
        <p:txBody>
          <a:bodyPr wrap="square">
            <a:spAutoFit/>
          </a:bodyPr>
          <a:lstStyle/>
          <a:p>
            <a:pPr lvl="0" algn="ctr" defTabSz="457200" eaLnBrk="0" fontAlgn="base" hangingPunct="0">
              <a:spcBef>
                <a:spcPct val="0"/>
              </a:spcBef>
              <a:spcAft>
                <a:spcPct val="0"/>
              </a:spcAft>
              <a:defRPr/>
            </a:pPr>
            <a:r>
              <a:rPr lang="es-EC" sz="2800" b="1" dirty="0" smtClean="0">
                <a:solidFill>
                  <a:prstClr val="white"/>
                </a:solidFill>
              </a:rPr>
              <a:t>SITUACIÓN ACTUAL </a:t>
            </a:r>
          </a:p>
          <a:p>
            <a:pPr lvl="0" algn="ctr" defTabSz="457200" eaLnBrk="0" fontAlgn="base" hangingPunct="0">
              <a:spcBef>
                <a:spcPct val="0"/>
              </a:spcBef>
              <a:spcAft>
                <a:spcPct val="0"/>
              </a:spcAft>
              <a:defRPr/>
            </a:pPr>
            <a:r>
              <a:rPr lang="es-EC" sz="2800" b="1" dirty="0" smtClean="0">
                <a:solidFill>
                  <a:prstClr val="white"/>
                </a:solidFill>
              </a:rPr>
              <a:t>557 ALARMAS COMUNITARIAS</a:t>
            </a:r>
            <a:endParaRPr lang="es-ES" sz="2800" b="1" dirty="0">
              <a:solidFill>
                <a:prstClr val="white"/>
              </a:solidFill>
            </a:endParaRPr>
          </a:p>
        </p:txBody>
      </p:sp>
    </p:spTree>
    <p:extLst>
      <p:ext uri="{BB962C8B-B14F-4D97-AF65-F5344CB8AC3E}">
        <p14:creationId xmlns:p14="http://schemas.microsoft.com/office/powerpoint/2010/main" val="2701447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2" name="CuadroTexto 41">
            <a:extLst>
              <a:ext uri="{FF2B5EF4-FFF2-40B4-BE49-F238E27FC236}">
                <a16:creationId xmlns:a16="http://schemas.microsoft.com/office/drawing/2014/main" id="{0452518A-D371-4417-881B-D327DD4B30B6}"/>
              </a:ext>
            </a:extLst>
          </p:cNvPr>
          <p:cNvSpPr txBox="1"/>
          <p:nvPr/>
        </p:nvSpPr>
        <p:spPr>
          <a:xfrm>
            <a:off x="272653" y="268632"/>
            <a:ext cx="11434903" cy="584775"/>
          </a:xfrm>
          <a:prstGeom prst="rect">
            <a:avLst/>
          </a:prstGeom>
          <a:noFill/>
        </p:spPr>
        <p:txBody>
          <a:bodyPr wrap="square" rtlCol="0">
            <a:spAutoFit/>
          </a:bodyPr>
          <a:lstStyle/>
          <a:p>
            <a:pPr lvl="0" algn="ctr" fontAlgn="ctr">
              <a:defRPr/>
            </a:pPr>
            <a:r>
              <a:rPr lang="es-ES" sz="3200" b="1" dirty="0" smtClean="0">
                <a:solidFill>
                  <a:schemeClr val="accent1">
                    <a:lumMod val="50000"/>
                  </a:schemeClr>
                </a:solidFill>
              </a:rPr>
              <a:t>SITUACIÓN </a:t>
            </a:r>
            <a:r>
              <a:rPr lang="es-ES" sz="3200" b="1" dirty="0" smtClean="0">
                <a:solidFill>
                  <a:schemeClr val="accent1">
                    <a:lumMod val="50000"/>
                  </a:schemeClr>
                </a:solidFill>
              </a:rPr>
              <a:t>ACTUAL - </a:t>
            </a:r>
            <a:r>
              <a:rPr lang="es-ES" sz="3200" b="1" dirty="0" smtClean="0">
                <a:solidFill>
                  <a:schemeClr val="accent1">
                    <a:lumMod val="50000"/>
                  </a:schemeClr>
                </a:solidFill>
              </a:rPr>
              <a:t>CONTRATO</a:t>
            </a:r>
            <a:endParaRPr lang="es-ES" sz="3200" b="1" dirty="0">
              <a:solidFill>
                <a:schemeClr val="accent1">
                  <a:lumMod val="50000"/>
                </a:schemeClr>
              </a:solidFill>
            </a:endParaRPr>
          </a:p>
        </p:txBody>
      </p:sp>
      <p:sp>
        <p:nvSpPr>
          <p:cNvPr id="43" name="Google Shape;657;p26"/>
          <p:cNvSpPr txBox="1"/>
          <p:nvPr/>
        </p:nvSpPr>
        <p:spPr>
          <a:xfrm>
            <a:off x="2935216" y="4504516"/>
            <a:ext cx="7074835" cy="457456"/>
          </a:xfrm>
          <a:prstGeom prst="rect">
            <a:avLst/>
          </a:prstGeom>
          <a:noFill/>
          <a:ln>
            <a:noFill/>
          </a:ln>
        </p:spPr>
        <p:txBody>
          <a:bodyPr spcFirstLastPara="1" wrap="square" lIns="91425" tIns="91425" rIns="91425" bIns="91425" anchor="ctr" anchorCtr="0">
            <a:noAutofit/>
          </a:bodyPr>
          <a:lstStyle/>
          <a:p>
            <a:r>
              <a:rPr lang="es-MX" sz="1400" dirty="0" smtClean="0"/>
              <a:t>* Nota: El Contrato es Administrado por la EP EMSEGURIDAD </a:t>
            </a:r>
            <a:endParaRPr lang="es-ES" sz="1400" dirty="0"/>
          </a:p>
        </p:txBody>
      </p:sp>
      <p:grpSp>
        <p:nvGrpSpPr>
          <p:cNvPr id="49" name="Google Shape;653;p26"/>
          <p:cNvGrpSpPr/>
          <p:nvPr/>
        </p:nvGrpSpPr>
        <p:grpSpPr>
          <a:xfrm>
            <a:off x="463532" y="2103804"/>
            <a:ext cx="11031783" cy="2642106"/>
            <a:chOff x="710274" y="1476436"/>
            <a:chExt cx="6038656" cy="1446254"/>
          </a:xfrm>
        </p:grpSpPr>
        <p:sp>
          <p:nvSpPr>
            <p:cNvPr id="50" name="Google Shape;654;p26"/>
            <p:cNvSpPr/>
            <p:nvPr/>
          </p:nvSpPr>
          <p:spPr>
            <a:xfrm>
              <a:off x="1364699" y="1531938"/>
              <a:ext cx="5384231" cy="1290540"/>
            </a:xfrm>
            <a:prstGeom prst="homePlate">
              <a:avLst>
                <a:gd name="adj" fmla="val 2940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55;p26"/>
            <p:cNvSpPr/>
            <p:nvPr/>
          </p:nvSpPr>
          <p:spPr>
            <a:xfrm>
              <a:off x="710274" y="1607431"/>
              <a:ext cx="1307100" cy="1132200"/>
            </a:xfrm>
            <a:prstGeom prst="hexagon">
              <a:avLst>
                <a:gd name="adj" fmla="val 28729"/>
                <a:gd name="vf" fmla="val 115470"/>
              </a:avLst>
            </a:prstGeom>
            <a:solidFill>
              <a:schemeClr val="accent5">
                <a:lumMod val="60000"/>
                <a:lumOff val="40000"/>
                <a:alpha val="5866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 name="Google Shape;656;p26"/>
            <p:cNvSpPr/>
            <p:nvPr/>
          </p:nvSpPr>
          <p:spPr>
            <a:xfrm>
              <a:off x="883425" y="1757430"/>
              <a:ext cx="960900" cy="832200"/>
            </a:xfrm>
            <a:prstGeom prst="hexagon">
              <a:avLst>
                <a:gd name="adj" fmla="val 28729"/>
                <a:gd name="vf" fmla="val 11547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57;p26"/>
            <p:cNvSpPr txBox="1"/>
            <p:nvPr/>
          </p:nvSpPr>
          <p:spPr>
            <a:xfrm>
              <a:off x="2178712" y="1476436"/>
              <a:ext cx="4570218" cy="1446254"/>
            </a:xfrm>
            <a:prstGeom prst="rect">
              <a:avLst/>
            </a:prstGeom>
            <a:noFill/>
            <a:ln>
              <a:noFill/>
            </a:ln>
          </p:spPr>
          <p:txBody>
            <a:bodyPr spcFirstLastPara="1" wrap="square" lIns="91425" tIns="91425" rIns="91425" bIns="91425" anchor="ctr" anchorCtr="0">
              <a:noAutofit/>
            </a:bodyPr>
            <a:lstStyle/>
            <a:p>
              <a:r>
                <a:rPr lang="es-EC" sz="2000" b="1" dirty="0" smtClean="0"/>
                <a:t>Contratista: </a:t>
              </a:r>
              <a:r>
                <a:rPr lang="es-EC" sz="2000" dirty="0" err="1" smtClean="0"/>
                <a:t>Nex</a:t>
              </a:r>
              <a:r>
                <a:rPr lang="es-EC" sz="2000" dirty="0" smtClean="0"/>
                <a:t> </a:t>
              </a:r>
              <a:r>
                <a:rPr lang="es-EC" sz="2000" dirty="0"/>
                <a:t>Medios Soluciones Tecnológicas CIA </a:t>
              </a:r>
              <a:r>
                <a:rPr lang="es-EC" sz="2000" dirty="0" smtClean="0"/>
                <a:t>LTDA</a:t>
              </a:r>
            </a:p>
            <a:p>
              <a:r>
                <a:rPr lang="es-MX" sz="2000" b="1" dirty="0" smtClean="0"/>
                <a:t>Suscripción: </a:t>
              </a:r>
              <a:r>
                <a:rPr lang="es-MX" sz="2000" dirty="0" smtClean="0"/>
                <a:t>16 de diciembre de 2022</a:t>
              </a:r>
            </a:p>
            <a:p>
              <a:r>
                <a:rPr lang="es-MX" sz="2000" b="1" dirty="0" smtClean="0"/>
                <a:t>Plazo: </a:t>
              </a:r>
              <a:r>
                <a:rPr lang="es-MX" sz="2000" dirty="0" smtClean="0"/>
                <a:t>515 </a:t>
              </a:r>
              <a:r>
                <a:rPr lang="es-MX" sz="2000" dirty="0" smtClean="0"/>
                <a:t>días (150 instalación y configuración – 365 de soporte y mantenimiento</a:t>
              </a:r>
              <a:endParaRPr lang="es-MX" sz="2000" dirty="0" smtClean="0"/>
            </a:p>
            <a:p>
              <a:r>
                <a:rPr lang="es-EC" sz="2000" b="1" dirty="0" smtClean="0"/>
                <a:t>Valor </a:t>
              </a:r>
              <a:r>
                <a:rPr lang="es-EC" sz="2000" b="1" dirty="0"/>
                <a:t>de contrato: </a:t>
              </a:r>
              <a:r>
                <a:rPr lang="es-EC" sz="2000" dirty="0"/>
                <a:t>1.014.000.00 </a:t>
              </a:r>
              <a:r>
                <a:rPr lang="es-EC" sz="2000" dirty="0" smtClean="0"/>
                <a:t>USD</a:t>
              </a:r>
            </a:p>
            <a:p>
              <a:pPr lvl="0"/>
              <a:r>
                <a:rPr lang="es-EC" sz="2000" b="1" dirty="0"/>
                <a:t>N° alarmas adquiridas: </a:t>
              </a:r>
              <a:r>
                <a:rPr lang="es-EC" sz="2000" dirty="0" smtClean="0"/>
                <a:t>557</a:t>
              </a:r>
            </a:p>
          </p:txBody>
        </p:sp>
      </p:grpSp>
      <p:sp>
        <p:nvSpPr>
          <p:cNvPr id="54" name="CuadroTexto 53"/>
          <p:cNvSpPr txBox="1"/>
          <p:nvPr/>
        </p:nvSpPr>
        <p:spPr>
          <a:xfrm>
            <a:off x="868897" y="3194457"/>
            <a:ext cx="1607008" cy="369332"/>
          </a:xfrm>
          <a:prstGeom prst="rect">
            <a:avLst/>
          </a:prstGeom>
          <a:noFill/>
        </p:spPr>
        <p:txBody>
          <a:bodyPr wrap="square" rtlCol="0">
            <a:spAutoFit/>
          </a:bodyPr>
          <a:lstStyle/>
          <a:p>
            <a:pPr algn="ctr"/>
            <a:r>
              <a:rPr lang="es-MX" b="1" dirty="0" smtClean="0">
                <a:solidFill>
                  <a:schemeClr val="bg1"/>
                </a:solidFill>
              </a:rPr>
              <a:t>CONTRATO</a:t>
            </a:r>
            <a:endParaRPr lang="es-EC" b="1" dirty="0">
              <a:solidFill>
                <a:schemeClr val="bg1"/>
              </a:solidFill>
            </a:endParaRPr>
          </a:p>
        </p:txBody>
      </p:sp>
      <p:sp>
        <p:nvSpPr>
          <p:cNvPr id="55" name="Google Shape;705;p27"/>
          <p:cNvSpPr/>
          <p:nvPr/>
        </p:nvSpPr>
        <p:spPr>
          <a:xfrm>
            <a:off x="3007328" y="2464591"/>
            <a:ext cx="128069" cy="129018"/>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56" name="Google Shape;705;p27"/>
          <p:cNvSpPr/>
          <p:nvPr/>
        </p:nvSpPr>
        <p:spPr>
          <a:xfrm>
            <a:off x="3007328" y="2749435"/>
            <a:ext cx="128069" cy="129018"/>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57" name="Google Shape;705;p27"/>
          <p:cNvSpPr/>
          <p:nvPr/>
        </p:nvSpPr>
        <p:spPr>
          <a:xfrm>
            <a:off x="3007328" y="3034279"/>
            <a:ext cx="128069" cy="129018"/>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58" name="Google Shape;705;p27"/>
          <p:cNvSpPr/>
          <p:nvPr/>
        </p:nvSpPr>
        <p:spPr>
          <a:xfrm>
            <a:off x="3007328" y="3986779"/>
            <a:ext cx="128069" cy="129018"/>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59" name="Google Shape;705;p27"/>
          <p:cNvSpPr/>
          <p:nvPr/>
        </p:nvSpPr>
        <p:spPr>
          <a:xfrm>
            <a:off x="3007328" y="4271624"/>
            <a:ext cx="128069" cy="129018"/>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Tree>
    <p:extLst>
      <p:ext uri="{BB962C8B-B14F-4D97-AF65-F5344CB8AC3E}">
        <p14:creationId xmlns:p14="http://schemas.microsoft.com/office/powerpoint/2010/main" val="3621629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reeform: Shape 7216"/>
          <p:cNvSpPr/>
          <p:nvPr/>
        </p:nvSpPr>
        <p:spPr>
          <a:xfrm rot="4800">
            <a:off x="2276217" y="2710592"/>
            <a:ext cx="26369" cy="1288309"/>
          </a:xfrm>
          <a:custGeom>
            <a:avLst/>
            <a:gdLst/>
            <a:ahLst/>
            <a:cxnLst>
              <a:cxn ang="3cd4">
                <a:pos x="hc" y="t"/>
              </a:cxn>
              <a:cxn ang="cd2">
                <a:pos x="l" y="vc"/>
              </a:cxn>
              <a:cxn ang="cd4">
                <a:pos x="hc" y="b"/>
              </a:cxn>
              <a:cxn ang="0">
                <a:pos x="r" y="vc"/>
              </a:cxn>
            </a:cxnLst>
            <a:rect l="l" t="t" r="r" b="b"/>
            <a:pathLst>
              <a:path w="8" h="343">
                <a:moveTo>
                  <a:pt x="4" y="8"/>
                </a:moveTo>
                <a:cubicBezTo>
                  <a:pt x="2" y="8"/>
                  <a:pt x="0" y="6"/>
                  <a:pt x="0" y="4"/>
                </a:cubicBezTo>
                <a:cubicBezTo>
                  <a:pt x="0" y="2"/>
                  <a:pt x="2" y="0"/>
                  <a:pt x="4" y="0"/>
                </a:cubicBezTo>
                <a:cubicBezTo>
                  <a:pt x="7" y="0"/>
                  <a:pt x="8" y="2"/>
                  <a:pt x="8" y="4"/>
                </a:cubicBezTo>
                <a:cubicBezTo>
                  <a:pt x="8" y="6"/>
                  <a:pt x="7" y="8"/>
                  <a:pt x="4" y="8"/>
                </a:cubicBezTo>
                <a:close/>
                <a:moveTo>
                  <a:pt x="4" y="28"/>
                </a:moveTo>
                <a:cubicBezTo>
                  <a:pt x="2" y="28"/>
                  <a:pt x="0" y="26"/>
                  <a:pt x="0" y="24"/>
                </a:cubicBezTo>
                <a:cubicBezTo>
                  <a:pt x="0" y="21"/>
                  <a:pt x="2" y="19"/>
                  <a:pt x="4" y="19"/>
                </a:cubicBezTo>
                <a:cubicBezTo>
                  <a:pt x="7" y="19"/>
                  <a:pt x="8" y="21"/>
                  <a:pt x="8" y="24"/>
                </a:cubicBezTo>
                <a:cubicBezTo>
                  <a:pt x="8" y="26"/>
                  <a:pt x="7" y="28"/>
                  <a:pt x="4" y="28"/>
                </a:cubicBezTo>
                <a:close/>
                <a:moveTo>
                  <a:pt x="4" y="48"/>
                </a:moveTo>
                <a:cubicBezTo>
                  <a:pt x="2" y="48"/>
                  <a:pt x="0" y="46"/>
                  <a:pt x="0" y="43"/>
                </a:cubicBezTo>
                <a:cubicBezTo>
                  <a:pt x="0" y="41"/>
                  <a:pt x="2" y="39"/>
                  <a:pt x="4" y="39"/>
                </a:cubicBezTo>
                <a:cubicBezTo>
                  <a:pt x="7" y="39"/>
                  <a:pt x="8" y="41"/>
                  <a:pt x="8" y="43"/>
                </a:cubicBezTo>
                <a:cubicBezTo>
                  <a:pt x="8" y="46"/>
                  <a:pt x="7" y="48"/>
                  <a:pt x="4" y="48"/>
                </a:cubicBezTo>
                <a:close/>
                <a:moveTo>
                  <a:pt x="4" y="67"/>
                </a:moveTo>
                <a:cubicBezTo>
                  <a:pt x="2" y="67"/>
                  <a:pt x="0" y="65"/>
                  <a:pt x="0" y="63"/>
                </a:cubicBezTo>
                <a:cubicBezTo>
                  <a:pt x="0" y="61"/>
                  <a:pt x="2" y="59"/>
                  <a:pt x="4" y="59"/>
                </a:cubicBezTo>
                <a:cubicBezTo>
                  <a:pt x="7" y="59"/>
                  <a:pt x="8" y="61"/>
                  <a:pt x="8" y="63"/>
                </a:cubicBezTo>
                <a:cubicBezTo>
                  <a:pt x="8" y="65"/>
                  <a:pt x="7" y="67"/>
                  <a:pt x="4" y="67"/>
                </a:cubicBezTo>
                <a:close/>
                <a:moveTo>
                  <a:pt x="4" y="87"/>
                </a:moveTo>
                <a:cubicBezTo>
                  <a:pt x="2" y="87"/>
                  <a:pt x="0" y="85"/>
                  <a:pt x="0" y="83"/>
                </a:cubicBezTo>
                <a:cubicBezTo>
                  <a:pt x="0" y="81"/>
                  <a:pt x="2" y="79"/>
                  <a:pt x="4" y="79"/>
                </a:cubicBezTo>
                <a:cubicBezTo>
                  <a:pt x="7" y="79"/>
                  <a:pt x="8" y="80"/>
                  <a:pt x="8" y="83"/>
                </a:cubicBezTo>
                <a:cubicBezTo>
                  <a:pt x="8" y="85"/>
                  <a:pt x="7" y="87"/>
                  <a:pt x="4" y="87"/>
                </a:cubicBezTo>
                <a:close/>
                <a:moveTo>
                  <a:pt x="4" y="107"/>
                </a:moveTo>
                <a:cubicBezTo>
                  <a:pt x="2" y="107"/>
                  <a:pt x="0" y="105"/>
                  <a:pt x="0" y="103"/>
                </a:cubicBezTo>
                <a:cubicBezTo>
                  <a:pt x="0" y="100"/>
                  <a:pt x="2" y="98"/>
                  <a:pt x="4" y="98"/>
                </a:cubicBezTo>
                <a:cubicBezTo>
                  <a:pt x="7" y="98"/>
                  <a:pt x="8" y="100"/>
                  <a:pt x="8" y="102"/>
                </a:cubicBezTo>
                <a:lnTo>
                  <a:pt x="8" y="103"/>
                </a:lnTo>
                <a:cubicBezTo>
                  <a:pt x="8" y="105"/>
                  <a:pt x="7" y="107"/>
                  <a:pt x="4" y="107"/>
                </a:cubicBezTo>
                <a:close/>
                <a:moveTo>
                  <a:pt x="4" y="126"/>
                </a:moveTo>
                <a:cubicBezTo>
                  <a:pt x="2" y="126"/>
                  <a:pt x="0" y="125"/>
                  <a:pt x="0" y="122"/>
                </a:cubicBezTo>
                <a:cubicBezTo>
                  <a:pt x="0" y="120"/>
                  <a:pt x="2" y="118"/>
                  <a:pt x="4" y="118"/>
                </a:cubicBezTo>
                <a:cubicBezTo>
                  <a:pt x="7" y="118"/>
                  <a:pt x="8" y="120"/>
                  <a:pt x="8" y="122"/>
                </a:cubicBezTo>
                <a:cubicBezTo>
                  <a:pt x="8" y="125"/>
                  <a:pt x="7" y="126"/>
                  <a:pt x="4" y="126"/>
                </a:cubicBezTo>
                <a:close/>
                <a:moveTo>
                  <a:pt x="4" y="146"/>
                </a:moveTo>
                <a:cubicBezTo>
                  <a:pt x="2" y="146"/>
                  <a:pt x="0" y="144"/>
                  <a:pt x="0" y="142"/>
                </a:cubicBezTo>
                <a:cubicBezTo>
                  <a:pt x="0" y="140"/>
                  <a:pt x="2" y="138"/>
                  <a:pt x="4" y="138"/>
                </a:cubicBezTo>
                <a:cubicBezTo>
                  <a:pt x="7" y="138"/>
                  <a:pt x="8" y="139"/>
                  <a:pt x="8" y="142"/>
                </a:cubicBezTo>
                <a:cubicBezTo>
                  <a:pt x="8" y="144"/>
                  <a:pt x="7" y="146"/>
                  <a:pt x="4" y="146"/>
                </a:cubicBezTo>
                <a:close/>
                <a:moveTo>
                  <a:pt x="4" y="166"/>
                </a:moveTo>
                <a:cubicBezTo>
                  <a:pt x="2" y="166"/>
                  <a:pt x="0" y="164"/>
                  <a:pt x="0" y="162"/>
                </a:cubicBezTo>
                <a:lnTo>
                  <a:pt x="0" y="161"/>
                </a:lnTo>
                <a:cubicBezTo>
                  <a:pt x="0" y="159"/>
                  <a:pt x="2" y="157"/>
                  <a:pt x="4" y="157"/>
                </a:cubicBezTo>
                <a:cubicBezTo>
                  <a:pt x="7" y="157"/>
                  <a:pt x="8" y="159"/>
                  <a:pt x="8" y="161"/>
                </a:cubicBezTo>
                <a:lnTo>
                  <a:pt x="8" y="162"/>
                </a:lnTo>
                <a:cubicBezTo>
                  <a:pt x="8" y="164"/>
                  <a:pt x="7" y="166"/>
                  <a:pt x="4" y="166"/>
                </a:cubicBezTo>
                <a:close/>
                <a:moveTo>
                  <a:pt x="4" y="185"/>
                </a:moveTo>
                <a:cubicBezTo>
                  <a:pt x="2" y="185"/>
                  <a:pt x="0" y="184"/>
                  <a:pt x="0" y="181"/>
                </a:cubicBezTo>
                <a:cubicBezTo>
                  <a:pt x="0" y="179"/>
                  <a:pt x="2" y="177"/>
                  <a:pt x="4" y="177"/>
                </a:cubicBezTo>
                <a:cubicBezTo>
                  <a:pt x="7" y="177"/>
                  <a:pt x="8" y="179"/>
                  <a:pt x="8" y="181"/>
                </a:cubicBezTo>
                <a:cubicBezTo>
                  <a:pt x="8" y="184"/>
                  <a:pt x="7" y="185"/>
                  <a:pt x="4" y="185"/>
                </a:cubicBezTo>
                <a:close/>
                <a:moveTo>
                  <a:pt x="4" y="205"/>
                </a:moveTo>
                <a:cubicBezTo>
                  <a:pt x="2" y="205"/>
                  <a:pt x="0" y="203"/>
                  <a:pt x="0" y="201"/>
                </a:cubicBezTo>
                <a:cubicBezTo>
                  <a:pt x="0" y="199"/>
                  <a:pt x="2" y="197"/>
                  <a:pt x="4" y="197"/>
                </a:cubicBezTo>
                <a:cubicBezTo>
                  <a:pt x="7" y="197"/>
                  <a:pt x="8" y="198"/>
                  <a:pt x="8" y="201"/>
                </a:cubicBezTo>
                <a:cubicBezTo>
                  <a:pt x="8" y="203"/>
                  <a:pt x="7" y="205"/>
                  <a:pt x="4" y="205"/>
                </a:cubicBezTo>
                <a:close/>
                <a:moveTo>
                  <a:pt x="4" y="225"/>
                </a:moveTo>
                <a:cubicBezTo>
                  <a:pt x="2" y="225"/>
                  <a:pt x="0" y="223"/>
                  <a:pt x="0" y="221"/>
                </a:cubicBezTo>
                <a:lnTo>
                  <a:pt x="0" y="220"/>
                </a:lnTo>
                <a:cubicBezTo>
                  <a:pt x="0" y="218"/>
                  <a:pt x="2" y="217"/>
                  <a:pt x="4" y="217"/>
                </a:cubicBezTo>
                <a:cubicBezTo>
                  <a:pt x="7" y="217"/>
                  <a:pt x="8" y="218"/>
                  <a:pt x="8" y="220"/>
                </a:cubicBezTo>
                <a:lnTo>
                  <a:pt x="8" y="221"/>
                </a:lnTo>
                <a:cubicBezTo>
                  <a:pt x="8" y="223"/>
                  <a:pt x="7" y="225"/>
                  <a:pt x="4" y="225"/>
                </a:cubicBezTo>
                <a:close/>
                <a:moveTo>
                  <a:pt x="4" y="244"/>
                </a:moveTo>
                <a:cubicBezTo>
                  <a:pt x="2" y="244"/>
                  <a:pt x="0" y="243"/>
                  <a:pt x="0" y="241"/>
                </a:cubicBezTo>
                <a:cubicBezTo>
                  <a:pt x="0" y="238"/>
                  <a:pt x="2" y="236"/>
                  <a:pt x="4" y="236"/>
                </a:cubicBezTo>
                <a:cubicBezTo>
                  <a:pt x="7" y="236"/>
                  <a:pt x="8" y="238"/>
                  <a:pt x="8" y="240"/>
                </a:cubicBezTo>
                <a:lnTo>
                  <a:pt x="8" y="241"/>
                </a:lnTo>
                <a:cubicBezTo>
                  <a:pt x="8" y="243"/>
                  <a:pt x="7" y="244"/>
                  <a:pt x="4" y="244"/>
                </a:cubicBezTo>
                <a:close/>
                <a:moveTo>
                  <a:pt x="4" y="264"/>
                </a:moveTo>
                <a:cubicBezTo>
                  <a:pt x="2" y="264"/>
                  <a:pt x="0" y="263"/>
                  <a:pt x="0" y="260"/>
                </a:cubicBezTo>
                <a:cubicBezTo>
                  <a:pt x="0" y="258"/>
                  <a:pt x="2" y="256"/>
                  <a:pt x="4" y="256"/>
                </a:cubicBezTo>
                <a:cubicBezTo>
                  <a:pt x="7" y="256"/>
                  <a:pt x="8" y="258"/>
                  <a:pt x="8" y="260"/>
                </a:cubicBezTo>
                <a:cubicBezTo>
                  <a:pt x="8" y="263"/>
                  <a:pt x="7" y="264"/>
                  <a:pt x="4" y="264"/>
                </a:cubicBezTo>
                <a:close/>
                <a:moveTo>
                  <a:pt x="4" y="284"/>
                </a:moveTo>
                <a:cubicBezTo>
                  <a:pt x="2" y="284"/>
                  <a:pt x="0" y="282"/>
                  <a:pt x="0" y="280"/>
                </a:cubicBezTo>
                <a:cubicBezTo>
                  <a:pt x="0" y="278"/>
                  <a:pt x="2" y="276"/>
                  <a:pt x="4" y="276"/>
                </a:cubicBezTo>
                <a:cubicBezTo>
                  <a:pt x="7" y="276"/>
                  <a:pt x="8" y="277"/>
                  <a:pt x="8" y="280"/>
                </a:cubicBezTo>
                <a:cubicBezTo>
                  <a:pt x="8" y="282"/>
                  <a:pt x="7" y="284"/>
                  <a:pt x="4" y="284"/>
                </a:cubicBezTo>
                <a:close/>
                <a:moveTo>
                  <a:pt x="4" y="304"/>
                </a:moveTo>
                <a:cubicBezTo>
                  <a:pt x="2" y="304"/>
                  <a:pt x="0" y="302"/>
                  <a:pt x="0" y="300"/>
                </a:cubicBezTo>
                <a:cubicBezTo>
                  <a:pt x="0" y="297"/>
                  <a:pt x="2" y="295"/>
                  <a:pt x="4" y="295"/>
                </a:cubicBezTo>
                <a:cubicBezTo>
                  <a:pt x="7" y="295"/>
                  <a:pt x="8" y="297"/>
                  <a:pt x="8" y="299"/>
                </a:cubicBezTo>
                <a:lnTo>
                  <a:pt x="8" y="300"/>
                </a:lnTo>
                <a:cubicBezTo>
                  <a:pt x="8" y="302"/>
                  <a:pt x="7" y="304"/>
                  <a:pt x="4" y="304"/>
                </a:cubicBezTo>
                <a:close/>
                <a:moveTo>
                  <a:pt x="4" y="324"/>
                </a:moveTo>
                <a:cubicBezTo>
                  <a:pt x="2" y="324"/>
                  <a:pt x="0" y="322"/>
                  <a:pt x="0" y="319"/>
                </a:cubicBezTo>
                <a:cubicBezTo>
                  <a:pt x="0" y="317"/>
                  <a:pt x="2" y="315"/>
                  <a:pt x="4" y="315"/>
                </a:cubicBezTo>
                <a:cubicBezTo>
                  <a:pt x="7" y="315"/>
                  <a:pt x="8" y="317"/>
                  <a:pt x="8" y="319"/>
                </a:cubicBezTo>
                <a:cubicBezTo>
                  <a:pt x="8" y="322"/>
                  <a:pt x="7" y="324"/>
                  <a:pt x="4" y="324"/>
                </a:cubicBezTo>
                <a:close/>
                <a:moveTo>
                  <a:pt x="4" y="343"/>
                </a:moveTo>
                <a:cubicBezTo>
                  <a:pt x="2" y="343"/>
                  <a:pt x="0" y="341"/>
                  <a:pt x="0" y="339"/>
                </a:cubicBezTo>
                <a:cubicBezTo>
                  <a:pt x="0" y="337"/>
                  <a:pt x="2" y="335"/>
                  <a:pt x="4" y="335"/>
                </a:cubicBezTo>
                <a:cubicBezTo>
                  <a:pt x="7" y="335"/>
                  <a:pt x="8" y="337"/>
                  <a:pt x="8" y="339"/>
                </a:cubicBezTo>
                <a:cubicBezTo>
                  <a:pt x="8" y="341"/>
                  <a:pt x="7" y="343"/>
                  <a:pt x="4" y="343"/>
                </a:cubicBezTo>
                <a:close/>
              </a:path>
            </a:pathLst>
          </a:custGeom>
          <a:solidFill>
            <a:schemeClr val="accent1">
              <a:lumMod val="50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6" name="Freeform: Shape 7217"/>
          <p:cNvSpPr/>
          <p:nvPr/>
        </p:nvSpPr>
        <p:spPr>
          <a:xfrm rot="4800">
            <a:off x="3993805" y="2712999"/>
            <a:ext cx="30136" cy="1288309"/>
          </a:xfrm>
          <a:custGeom>
            <a:avLst/>
            <a:gdLst/>
            <a:ahLst/>
            <a:cxnLst>
              <a:cxn ang="3cd4">
                <a:pos x="hc" y="t"/>
              </a:cxn>
              <a:cxn ang="cd2">
                <a:pos x="l" y="vc"/>
              </a:cxn>
              <a:cxn ang="cd4">
                <a:pos x="hc" y="b"/>
              </a:cxn>
              <a:cxn ang="0">
                <a:pos x="r" y="vc"/>
              </a:cxn>
            </a:cxnLst>
            <a:rect l="l" t="t" r="r" b="b"/>
            <a:pathLst>
              <a:path w="9" h="343">
                <a:moveTo>
                  <a:pt x="4" y="8"/>
                </a:moveTo>
                <a:cubicBezTo>
                  <a:pt x="2" y="8"/>
                  <a:pt x="0" y="6"/>
                  <a:pt x="0" y="4"/>
                </a:cubicBezTo>
                <a:cubicBezTo>
                  <a:pt x="0" y="2"/>
                  <a:pt x="2" y="0"/>
                  <a:pt x="4" y="0"/>
                </a:cubicBezTo>
                <a:cubicBezTo>
                  <a:pt x="7" y="0"/>
                  <a:pt x="9" y="2"/>
                  <a:pt x="9" y="4"/>
                </a:cubicBezTo>
                <a:cubicBezTo>
                  <a:pt x="9" y="6"/>
                  <a:pt x="7" y="8"/>
                  <a:pt x="4" y="8"/>
                </a:cubicBezTo>
                <a:close/>
                <a:moveTo>
                  <a:pt x="4" y="28"/>
                </a:moveTo>
                <a:cubicBezTo>
                  <a:pt x="2" y="28"/>
                  <a:pt x="0" y="26"/>
                  <a:pt x="0" y="24"/>
                </a:cubicBezTo>
                <a:cubicBezTo>
                  <a:pt x="0" y="21"/>
                  <a:pt x="2" y="19"/>
                  <a:pt x="4" y="19"/>
                </a:cubicBezTo>
                <a:cubicBezTo>
                  <a:pt x="7" y="19"/>
                  <a:pt x="9" y="21"/>
                  <a:pt x="9" y="24"/>
                </a:cubicBezTo>
                <a:cubicBezTo>
                  <a:pt x="9" y="26"/>
                  <a:pt x="7" y="28"/>
                  <a:pt x="4" y="28"/>
                </a:cubicBezTo>
                <a:close/>
                <a:moveTo>
                  <a:pt x="4" y="48"/>
                </a:moveTo>
                <a:cubicBezTo>
                  <a:pt x="2" y="48"/>
                  <a:pt x="0" y="46"/>
                  <a:pt x="0" y="43"/>
                </a:cubicBezTo>
                <a:cubicBezTo>
                  <a:pt x="0" y="41"/>
                  <a:pt x="2" y="39"/>
                  <a:pt x="4" y="39"/>
                </a:cubicBezTo>
                <a:cubicBezTo>
                  <a:pt x="7" y="39"/>
                  <a:pt x="9" y="41"/>
                  <a:pt x="9" y="43"/>
                </a:cubicBezTo>
                <a:cubicBezTo>
                  <a:pt x="9" y="46"/>
                  <a:pt x="7" y="48"/>
                  <a:pt x="4" y="48"/>
                </a:cubicBezTo>
                <a:close/>
                <a:moveTo>
                  <a:pt x="4" y="67"/>
                </a:moveTo>
                <a:cubicBezTo>
                  <a:pt x="2" y="67"/>
                  <a:pt x="0" y="65"/>
                  <a:pt x="0" y="63"/>
                </a:cubicBezTo>
                <a:cubicBezTo>
                  <a:pt x="0" y="61"/>
                  <a:pt x="2" y="59"/>
                  <a:pt x="4" y="59"/>
                </a:cubicBezTo>
                <a:cubicBezTo>
                  <a:pt x="7" y="59"/>
                  <a:pt x="9" y="61"/>
                  <a:pt x="9" y="63"/>
                </a:cubicBezTo>
                <a:cubicBezTo>
                  <a:pt x="9" y="65"/>
                  <a:pt x="7" y="67"/>
                  <a:pt x="4" y="67"/>
                </a:cubicBezTo>
                <a:close/>
                <a:moveTo>
                  <a:pt x="4" y="87"/>
                </a:moveTo>
                <a:cubicBezTo>
                  <a:pt x="2" y="87"/>
                  <a:pt x="0" y="85"/>
                  <a:pt x="0" y="83"/>
                </a:cubicBezTo>
                <a:cubicBezTo>
                  <a:pt x="0" y="81"/>
                  <a:pt x="2" y="79"/>
                  <a:pt x="4" y="79"/>
                </a:cubicBezTo>
                <a:cubicBezTo>
                  <a:pt x="7" y="79"/>
                  <a:pt x="9" y="80"/>
                  <a:pt x="9" y="83"/>
                </a:cubicBezTo>
                <a:cubicBezTo>
                  <a:pt x="9" y="85"/>
                  <a:pt x="7" y="87"/>
                  <a:pt x="4" y="87"/>
                </a:cubicBezTo>
                <a:close/>
                <a:moveTo>
                  <a:pt x="4" y="107"/>
                </a:moveTo>
                <a:cubicBezTo>
                  <a:pt x="2" y="107"/>
                  <a:pt x="0" y="105"/>
                  <a:pt x="0" y="103"/>
                </a:cubicBezTo>
                <a:cubicBezTo>
                  <a:pt x="0" y="100"/>
                  <a:pt x="2" y="98"/>
                  <a:pt x="4" y="98"/>
                </a:cubicBezTo>
                <a:cubicBezTo>
                  <a:pt x="7" y="98"/>
                  <a:pt x="9" y="100"/>
                  <a:pt x="9" y="102"/>
                </a:cubicBezTo>
                <a:lnTo>
                  <a:pt x="9" y="103"/>
                </a:lnTo>
                <a:cubicBezTo>
                  <a:pt x="9" y="105"/>
                  <a:pt x="7" y="107"/>
                  <a:pt x="4" y="107"/>
                </a:cubicBezTo>
                <a:close/>
                <a:moveTo>
                  <a:pt x="4" y="126"/>
                </a:moveTo>
                <a:cubicBezTo>
                  <a:pt x="2" y="126"/>
                  <a:pt x="0" y="125"/>
                  <a:pt x="0" y="122"/>
                </a:cubicBezTo>
                <a:cubicBezTo>
                  <a:pt x="0" y="120"/>
                  <a:pt x="2" y="118"/>
                  <a:pt x="4" y="118"/>
                </a:cubicBezTo>
                <a:cubicBezTo>
                  <a:pt x="7" y="118"/>
                  <a:pt x="9" y="120"/>
                  <a:pt x="9" y="122"/>
                </a:cubicBezTo>
                <a:cubicBezTo>
                  <a:pt x="9" y="125"/>
                  <a:pt x="7" y="126"/>
                  <a:pt x="4" y="126"/>
                </a:cubicBezTo>
                <a:close/>
                <a:moveTo>
                  <a:pt x="4" y="146"/>
                </a:moveTo>
                <a:cubicBezTo>
                  <a:pt x="2" y="146"/>
                  <a:pt x="0" y="144"/>
                  <a:pt x="0" y="142"/>
                </a:cubicBezTo>
                <a:cubicBezTo>
                  <a:pt x="0" y="140"/>
                  <a:pt x="2" y="138"/>
                  <a:pt x="4" y="138"/>
                </a:cubicBezTo>
                <a:cubicBezTo>
                  <a:pt x="7" y="138"/>
                  <a:pt x="9" y="139"/>
                  <a:pt x="9" y="142"/>
                </a:cubicBezTo>
                <a:cubicBezTo>
                  <a:pt x="9" y="144"/>
                  <a:pt x="7" y="146"/>
                  <a:pt x="4" y="146"/>
                </a:cubicBezTo>
                <a:close/>
                <a:moveTo>
                  <a:pt x="4" y="166"/>
                </a:moveTo>
                <a:cubicBezTo>
                  <a:pt x="2" y="166"/>
                  <a:pt x="0" y="164"/>
                  <a:pt x="0" y="162"/>
                </a:cubicBezTo>
                <a:lnTo>
                  <a:pt x="0" y="161"/>
                </a:lnTo>
                <a:cubicBezTo>
                  <a:pt x="0" y="159"/>
                  <a:pt x="2" y="157"/>
                  <a:pt x="4" y="157"/>
                </a:cubicBezTo>
                <a:cubicBezTo>
                  <a:pt x="7" y="157"/>
                  <a:pt x="9" y="159"/>
                  <a:pt x="9" y="161"/>
                </a:cubicBezTo>
                <a:lnTo>
                  <a:pt x="9" y="162"/>
                </a:lnTo>
                <a:cubicBezTo>
                  <a:pt x="9" y="164"/>
                  <a:pt x="7" y="166"/>
                  <a:pt x="4" y="166"/>
                </a:cubicBezTo>
                <a:close/>
                <a:moveTo>
                  <a:pt x="4" y="185"/>
                </a:moveTo>
                <a:cubicBezTo>
                  <a:pt x="2" y="185"/>
                  <a:pt x="0" y="184"/>
                  <a:pt x="0" y="181"/>
                </a:cubicBezTo>
                <a:cubicBezTo>
                  <a:pt x="0" y="179"/>
                  <a:pt x="2" y="177"/>
                  <a:pt x="4" y="177"/>
                </a:cubicBezTo>
                <a:cubicBezTo>
                  <a:pt x="7" y="177"/>
                  <a:pt x="9" y="179"/>
                  <a:pt x="9" y="181"/>
                </a:cubicBezTo>
                <a:cubicBezTo>
                  <a:pt x="9" y="184"/>
                  <a:pt x="7" y="185"/>
                  <a:pt x="4" y="185"/>
                </a:cubicBezTo>
                <a:close/>
                <a:moveTo>
                  <a:pt x="4" y="205"/>
                </a:moveTo>
                <a:cubicBezTo>
                  <a:pt x="2" y="205"/>
                  <a:pt x="0" y="203"/>
                  <a:pt x="0" y="201"/>
                </a:cubicBezTo>
                <a:cubicBezTo>
                  <a:pt x="0" y="199"/>
                  <a:pt x="2" y="197"/>
                  <a:pt x="4" y="197"/>
                </a:cubicBezTo>
                <a:cubicBezTo>
                  <a:pt x="7" y="197"/>
                  <a:pt x="9" y="198"/>
                  <a:pt x="9" y="201"/>
                </a:cubicBezTo>
                <a:cubicBezTo>
                  <a:pt x="9" y="203"/>
                  <a:pt x="7" y="205"/>
                  <a:pt x="4" y="205"/>
                </a:cubicBezTo>
                <a:close/>
                <a:moveTo>
                  <a:pt x="4" y="225"/>
                </a:moveTo>
                <a:cubicBezTo>
                  <a:pt x="2" y="225"/>
                  <a:pt x="0" y="223"/>
                  <a:pt x="0" y="221"/>
                </a:cubicBezTo>
                <a:lnTo>
                  <a:pt x="0" y="220"/>
                </a:lnTo>
                <a:cubicBezTo>
                  <a:pt x="0" y="218"/>
                  <a:pt x="2" y="217"/>
                  <a:pt x="4" y="217"/>
                </a:cubicBezTo>
                <a:cubicBezTo>
                  <a:pt x="7" y="217"/>
                  <a:pt x="9" y="218"/>
                  <a:pt x="9" y="220"/>
                </a:cubicBezTo>
                <a:lnTo>
                  <a:pt x="9" y="221"/>
                </a:lnTo>
                <a:cubicBezTo>
                  <a:pt x="9" y="223"/>
                  <a:pt x="7" y="225"/>
                  <a:pt x="4" y="225"/>
                </a:cubicBezTo>
                <a:close/>
                <a:moveTo>
                  <a:pt x="4" y="244"/>
                </a:moveTo>
                <a:cubicBezTo>
                  <a:pt x="2" y="244"/>
                  <a:pt x="0" y="243"/>
                  <a:pt x="0" y="241"/>
                </a:cubicBezTo>
                <a:cubicBezTo>
                  <a:pt x="0" y="238"/>
                  <a:pt x="2" y="236"/>
                  <a:pt x="4" y="236"/>
                </a:cubicBezTo>
                <a:cubicBezTo>
                  <a:pt x="7" y="236"/>
                  <a:pt x="9" y="238"/>
                  <a:pt x="9" y="240"/>
                </a:cubicBezTo>
                <a:lnTo>
                  <a:pt x="9" y="241"/>
                </a:lnTo>
                <a:cubicBezTo>
                  <a:pt x="9" y="243"/>
                  <a:pt x="7" y="244"/>
                  <a:pt x="4" y="244"/>
                </a:cubicBezTo>
                <a:close/>
                <a:moveTo>
                  <a:pt x="4" y="264"/>
                </a:moveTo>
                <a:cubicBezTo>
                  <a:pt x="2" y="264"/>
                  <a:pt x="0" y="263"/>
                  <a:pt x="0" y="260"/>
                </a:cubicBezTo>
                <a:cubicBezTo>
                  <a:pt x="0" y="258"/>
                  <a:pt x="2" y="256"/>
                  <a:pt x="4" y="256"/>
                </a:cubicBezTo>
                <a:cubicBezTo>
                  <a:pt x="7" y="256"/>
                  <a:pt x="9" y="258"/>
                  <a:pt x="9" y="260"/>
                </a:cubicBezTo>
                <a:cubicBezTo>
                  <a:pt x="9" y="263"/>
                  <a:pt x="7" y="264"/>
                  <a:pt x="4" y="264"/>
                </a:cubicBezTo>
                <a:close/>
                <a:moveTo>
                  <a:pt x="4" y="284"/>
                </a:moveTo>
                <a:cubicBezTo>
                  <a:pt x="2" y="284"/>
                  <a:pt x="0" y="282"/>
                  <a:pt x="0" y="280"/>
                </a:cubicBezTo>
                <a:cubicBezTo>
                  <a:pt x="0" y="278"/>
                  <a:pt x="2" y="276"/>
                  <a:pt x="4" y="276"/>
                </a:cubicBezTo>
                <a:cubicBezTo>
                  <a:pt x="7" y="276"/>
                  <a:pt x="9" y="277"/>
                  <a:pt x="9" y="280"/>
                </a:cubicBezTo>
                <a:cubicBezTo>
                  <a:pt x="9" y="282"/>
                  <a:pt x="7" y="284"/>
                  <a:pt x="4" y="284"/>
                </a:cubicBezTo>
                <a:close/>
                <a:moveTo>
                  <a:pt x="4" y="304"/>
                </a:moveTo>
                <a:cubicBezTo>
                  <a:pt x="2" y="304"/>
                  <a:pt x="0" y="302"/>
                  <a:pt x="0" y="300"/>
                </a:cubicBezTo>
                <a:cubicBezTo>
                  <a:pt x="0" y="297"/>
                  <a:pt x="2" y="295"/>
                  <a:pt x="4" y="295"/>
                </a:cubicBezTo>
                <a:cubicBezTo>
                  <a:pt x="7" y="295"/>
                  <a:pt x="9" y="297"/>
                  <a:pt x="9" y="299"/>
                </a:cubicBezTo>
                <a:lnTo>
                  <a:pt x="9" y="300"/>
                </a:lnTo>
                <a:cubicBezTo>
                  <a:pt x="9" y="302"/>
                  <a:pt x="7" y="304"/>
                  <a:pt x="4" y="304"/>
                </a:cubicBezTo>
                <a:close/>
                <a:moveTo>
                  <a:pt x="4" y="324"/>
                </a:moveTo>
                <a:cubicBezTo>
                  <a:pt x="2" y="324"/>
                  <a:pt x="0" y="322"/>
                  <a:pt x="0" y="319"/>
                </a:cubicBezTo>
                <a:cubicBezTo>
                  <a:pt x="0" y="317"/>
                  <a:pt x="2" y="315"/>
                  <a:pt x="4" y="315"/>
                </a:cubicBezTo>
                <a:cubicBezTo>
                  <a:pt x="7" y="315"/>
                  <a:pt x="9" y="317"/>
                  <a:pt x="9" y="319"/>
                </a:cubicBezTo>
                <a:cubicBezTo>
                  <a:pt x="9" y="322"/>
                  <a:pt x="7" y="324"/>
                  <a:pt x="4" y="324"/>
                </a:cubicBezTo>
                <a:close/>
                <a:moveTo>
                  <a:pt x="4" y="343"/>
                </a:moveTo>
                <a:cubicBezTo>
                  <a:pt x="2" y="343"/>
                  <a:pt x="0" y="341"/>
                  <a:pt x="0" y="339"/>
                </a:cubicBezTo>
                <a:cubicBezTo>
                  <a:pt x="0" y="337"/>
                  <a:pt x="2" y="335"/>
                  <a:pt x="4" y="335"/>
                </a:cubicBezTo>
                <a:cubicBezTo>
                  <a:pt x="7" y="335"/>
                  <a:pt x="9" y="337"/>
                  <a:pt x="9" y="339"/>
                </a:cubicBezTo>
                <a:cubicBezTo>
                  <a:pt x="9" y="341"/>
                  <a:pt x="7" y="343"/>
                  <a:pt x="4" y="343"/>
                </a:cubicBezTo>
                <a:close/>
              </a:path>
            </a:pathLst>
          </a:custGeom>
          <a:solidFill>
            <a:srgbClr val="FF0000"/>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7" name="Freeform: Shape 7218"/>
          <p:cNvSpPr/>
          <p:nvPr/>
        </p:nvSpPr>
        <p:spPr>
          <a:xfrm rot="4800">
            <a:off x="5669956" y="2715332"/>
            <a:ext cx="30136" cy="1288309"/>
          </a:xfrm>
          <a:custGeom>
            <a:avLst/>
            <a:gdLst/>
            <a:ahLst/>
            <a:cxnLst>
              <a:cxn ang="3cd4">
                <a:pos x="hc" y="t"/>
              </a:cxn>
              <a:cxn ang="cd2">
                <a:pos x="l" y="vc"/>
              </a:cxn>
              <a:cxn ang="cd4">
                <a:pos x="hc" y="b"/>
              </a:cxn>
              <a:cxn ang="0">
                <a:pos x="r" y="vc"/>
              </a:cxn>
            </a:cxnLst>
            <a:rect l="l" t="t" r="r" b="b"/>
            <a:pathLst>
              <a:path w="9" h="343">
                <a:moveTo>
                  <a:pt x="4" y="8"/>
                </a:moveTo>
                <a:cubicBezTo>
                  <a:pt x="2" y="8"/>
                  <a:pt x="0" y="6"/>
                  <a:pt x="0" y="4"/>
                </a:cubicBezTo>
                <a:cubicBezTo>
                  <a:pt x="0" y="2"/>
                  <a:pt x="2" y="0"/>
                  <a:pt x="4" y="0"/>
                </a:cubicBezTo>
                <a:cubicBezTo>
                  <a:pt x="7" y="0"/>
                  <a:pt x="9" y="2"/>
                  <a:pt x="9" y="4"/>
                </a:cubicBezTo>
                <a:cubicBezTo>
                  <a:pt x="9" y="6"/>
                  <a:pt x="7" y="8"/>
                  <a:pt x="4" y="8"/>
                </a:cubicBezTo>
                <a:close/>
                <a:moveTo>
                  <a:pt x="4" y="28"/>
                </a:moveTo>
                <a:cubicBezTo>
                  <a:pt x="2" y="28"/>
                  <a:pt x="0" y="26"/>
                  <a:pt x="0" y="24"/>
                </a:cubicBezTo>
                <a:cubicBezTo>
                  <a:pt x="0" y="21"/>
                  <a:pt x="2" y="19"/>
                  <a:pt x="4" y="19"/>
                </a:cubicBezTo>
                <a:cubicBezTo>
                  <a:pt x="7" y="19"/>
                  <a:pt x="9" y="21"/>
                  <a:pt x="9" y="24"/>
                </a:cubicBezTo>
                <a:cubicBezTo>
                  <a:pt x="9" y="26"/>
                  <a:pt x="7" y="28"/>
                  <a:pt x="4" y="28"/>
                </a:cubicBezTo>
                <a:close/>
                <a:moveTo>
                  <a:pt x="4" y="48"/>
                </a:moveTo>
                <a:cubicBezTo>
                  <a:pt x="2" y="48"/>
                  <a:pt x="0" y="46"/>
                  <a:pt x="0" y="43"/>
                </a:cubicBezTo>
                <a:cubicBezTo>
                  <a:pt x="0" y="41"/>
                  <a:pt x="2" y="39"/>
                  <a:pt x="4" y="39"/>
                </a:cubicBezTo>
                <a:cubicBezTo>
                  <a:pt x="7" y="39"/>
                  <a:pt x="9" y="41"/>
                  <a:pt x="9" y="43"/>
                </a:cubicBezTo>
                <a:cubicBezTo>
                  <a:pt x="9" y="46"/>
                  <a:pt x="7" y="48"/>
                  <a:pt x="4" y="48"/>
                </a:cubicBezTo>
                <a:close/>
                <a:moveTo>
                  <a:pt x="4" y="67"/>
                </a:moveTo>
                <a:cubicBezTo>
                  <a:pt x="2" y="67"/>
                  <a:pt x="0" y="65"/>
                  <a:pt x="0" y="63"/>
                </a:cubicBezTo>
                <a:cubicBezTo>
                  <a:pt x="0" y="61"/>
                  <a:pt x="2" y="59"/>
                  <a:pt x="4" y="59"/>
                </a:cubicBezTo>
                <a:cubicBezTo>
                  <a:pt x="7" y="59"/>
                  <a:pt x="9" y="61"/>
                  <a:pt x="9" y="63"/>
                </a:cubicBezTo>
                <a:cubicBezTo>
                  <a:pt x="9" y="65"/>
                  <a:pt x="7" y="67"/>
                  <a:pt x="4" y="67"/>
                </a:cubicBezTo>
                <a:close/>
                <a:moveTo>
                  <a:pt x="4" y="87"/>
                </a:moveTo>
                <a:cubicBezTo>
                  <a:pt x="2" y="87"/>
                  <a:pt x="0" y="85"/>
                  <a:pt x="0" y="83"/>
                </a:cubicBezTo>
                <a:cubicBezTo>
                  <a:pt x="0" y="81"/>
                  <a:pt x="2" y="79"/>
                  <a:pt x="4" y="79"/>
                </a:cubicBezTo>
                <a:cubicBezTo>
                  <a:pt x="7" y="79"/>
                  <a:pt x="9" y="80"/>
                  <a:pt x="9" y="83"/>
                </a:cubicBezTo>
                <a:cubicBezTo>
                  <a:pt x="9" y="85"/>
                  <a:pt x="7" y="87"/>
                  <a:pt x="4" y="87"/>
                </a:cubicBezTo>
                <a:close/>
                <a:moveTo>
                  <a:pt x="4" y="107"/>
                </a:moveTo>
                <a:cubicBezTo>
                  <a:pt x="2" y="107"/>
                  <a:pt x="0" y="105"/>
                  <a:pt x="0" y="103"/>
                </a:cubicBezTo>
                <a:cubicBezTo>
                  <a:pt x="0" y="100"/>
                  <a:pt x="2" y="98"/>
                  <a:pt x="4" y="98"/>
                </a:cubicBezTo>
                <a:cubicBezTo>
                  <a:pt x="7" y="98"/>
                  <a:pt x="9" y="100"/>
                  <a:pt x="9" y="102"/>
                </a:cubicBezTo>
                <a:lnTo>
                  <a:pt x="9" y="103"/>
                </a:lnTo>
                <a:cubicBezTo>
                  <a:pt x="9" y="105"/>
                  <a:pt x="7" y="107"/>
                  <a:pt x="4" y="107"/>
                </a:cubicBezTo>
                <a:close/>
                <a:moveTo>
                  <a:pt x="4" y="126"/>
                </a:moveTo>
                <a:cubicBezTo>
                  <a:pt x="2" y="126"/>
                  <a:pt x="0" y="125"/>
                  <a:pt x="0" y="122"/>
                </a:cubicBezTo>
                <a:cubicBezTo>
                  <a:pt x="0" y="120"/>
                  <a:pt x="2" y="118"/>
                  <a:pt x="4" y="118"/>
                </a:cubicBezTo>
                <a:cubicBezTo>
                  <a:pt x="7" y="118"/>
                  <a:pt x="9" y="120"/>
                  <a:pt x="9" y="122"/>
                </a:cubicBezTo>
                <a:cubicBezTo>
                  <a:pt x="9" y="125"/>
                  <a:pt x="7" y="126"/>
                  <a:pt x="4" y="126"/>
                </a:cubicBezTo>
                <a:close/>
                <a:moveTo>
                  <a:pt x="4" y="146"/>
                </a:moveTo>
                <a:cubicBezTo>
                  <a:pt x="2" y="146"/>
                  <a:pt x="0" y="144"/>
                  <a:pt x="0" y="142"/>
                </a:cubicBezTo>
                <a:cubicBezTo>
                  <a:pt x="0" y="140"/>
                  <a:pt x="2" y="138"/>
                  <a:pt x="4" y="138"/>
                </a:cubicBezTo>
                <a:cubicBezTo>
                  <a:pt x="7" y="138"/>
                  <a:pt x="9" y="139"/>
                  <a:pt x="9" y="142"/>
                </a:cubicBezTo>
                <a:cubicBezTo>
                  <a:pt x="9" y="144"/>
                  <a:pt x="7" y="146"/>
                  <a:pt x="4" y="146"/>
                </a:cubicBezTo>
                <a:close/>
                <a:moveTo>
                  <a:pt x="4" y="166"/>
                </a:moveTo>
                <a:cubicBezTo>
                  <a:pt x="2" y="166"/>
                  <a:pt x="0" y="164"/>
                  <a:pt x="0" y="162"/>
                </a:cubicBezTo>
                <a:lnTo>
                  <a:pt x="0" y="161"/>
                </a:lnTo>
                <a:cubicBezTo>
                  <a:pt x="0" y="159"/>
                  <a:pt x="2" y="157"/>
                  <a:pt x="4" y="157"/>
                </a:cubicBezTo>
                <a:cubicBezTo>
                  <a:pt x="7" y="157"/>
                  <a:pt x="9" y="159"/>
                  <a:pt x="9" y="161"/>
                </a:cubicBezTo>
                <a:lnTo>
                  <a:pt x="9" y="162"/>
                </a:lnTo>
                <a:cubicBezTo>
                  <a:pt x="9" y="164"/>
                  <a:pt x="7" y="166"/>
                  <a:pt x="4" y="166"/>
                </a:cubicBezTo>
                <a:close/>
                <a:moveTo>
                  <a:pt x="4" y="185"/>
                </a:moveTo>
                <a:cubicBezTo>
                  <a:pt x="2" y="185"/>
                  <a:pt x="0" y="184"/>
                  <a:pt x="0" y="181"/>
                </a:cubicBezTo>
                <a:cubicBezTo>
                  <a:pt x="0" y="179"/>
                  <a:pt x="2" y="177"/>
                  <a:pt x="4" y="177"/>
                </a:cubicBezTo>
                <a:cubicBezTo>
                  <a:pt x="7" y="177"/>
                  <a:pt x="9" y="179"/>
                  <a:pt x="9" y="181"/>
                </a:cubicBezTo>
                <a:cubicBezTo>
                  <a:pt x="9" y="184"/>
                  <a:pt x="7" y="185"/>
                  <a:pt x="4" y="185"/>
                </a:cubicBezTo>
                <a:close/>
                <a:moveTo>
                  <a:pt x="4" y="205"/>
                </a:moveTo>
                <a:cubicBezTo>
                  <a:pt x="2" y="205"/>
                  <a:pt x="0" y="203"/>
                  <a:pt x="0" y="201"/>
                </a:cubicBezTo>
                <a:cubicBezTo>
                  <a:pt x="0" y="199"/>
                  <a:pt x="2" y="197"/>
                  <a:pt x="4" y="197"/>
                </a:cubicBezTo>
                <a:cubicBezTo>
                  <a:pt x="7" y="197"/>
                  <a:pt x="9" y="198"/>
                  <a:pt x="9" y="201"/>
                </a:cubicBezTo>
                <a:cubicBezTo>
                  <a:pt x="9" y="203"/>
                  <a:pt x="7" y="205"/>
                  <a:pt x="4" y="205"/>
                </a:cubicBezTo>
                <a:close/>
                <a:moveTo>
                  <a:pt x="4" y="225"/>
                </a:moveTo>
                <a:cubicBezTo>
                  <a:pt x="2" y="225"/>
                  <a:pt x="0" y="223"/>
                  <a:pt x="0" y="221"/>
                </a:cubicBezTo>
                <a:lnTo>
                  <a:pt x="0" y="220"/>
                </a:lnTo>
                <a:cubicBezTo>
                  <a:pt x="0" y="218"/>
                  <a:pt x="2" y="217"/>
                  <a:pt x="4" y="217"/>
                </a:cubicBezTo>
                <a:cubicBezTo>
                  <a:pt x="7" y="217"/>
                  <a:pt x="9" y="218"/>
                  <a:pt x="9" y="220"/>
                </a:cubicBezTo>
                <a:lnTo>
                  <a:pt x="9" y="221"/>
                </a:lnTo>
                <a:cubicBezTo>
                  <a:pt x="9" y="223"/>
                  <a:pt x="7" y="225"/>
                  <a:pt x="4" y="225"/>
                </a:cubicBezTo>
                <a:close/>
                <a:moveTo>
                  <a:pt x="4" y="244"/>
                </a:moveTo>
                <a:cubicBezTo>
                  <a:pt x="2" y="244"/>
                  <a:pt x="0" y="243"/>
                  <a:pt x="0" y="241"/>
                </a:cubicBezTo>
                <a:cubicBezTo>
                  <a:pt x="0" y="238"/>
                  <a:pt x="2" y="236"/>
                  <a:pt x="4" y="236"/>
                </a:cubicBezTo>
                <a:cubicBezTo>
                  <a:pt x="7" y="236"/>
                  <a:pt x="9" y="238"/>
                  <a:pt x="9" y="240"/>
                </a:cubicBezTo>
                <a:lnTo>
                  <a:pt x="9" y="241"/>
                </a:lnTo>
                <a:cubicBezTo>
                  <a:pt x="9" y="243"/>
                  <a:pt x="7" y="244"/>
                  <a:pt x="4" y="244"/>
                </a:cubicBezTo>
                <a:close/>
                <a:moveTo>
                  <a:pt x="4" y="264"/>
                </a:moveTo>
                <a:cubicBezTo>
                  <a:pt x="2" y="264"/>
                  <a:pt x="0" y="263"/>
                  <a:pt x="0" y="260"/>
                </a:cubicBezTo>
                <a:cubicBezTo>
                  <a:pt x="0" y="258"/>
                  <a:pt x="2" y="256"/>
                  <a:pt x="4" y="256"/>
                </a:cubicBezTo>
                <a:cubicBezTo>
                  <a:pt x="7" y="256"/>
                  <a:pt x="9" y="258"/>
                  <a:pt x="9" y="260"/>
                </a:cubicBezTo>
                <a:cubicBezTo>
                  <a:pt x="9" y="263"/>
                  <a:pt x="7" y="264"/>
                  <a:pt x="4" y="264"/>
                </a:cubicBezTo>
                <a:close/>
                <a:moveTo>
                  <a:pt x="4" y="284"/>
                </a:moveTo>
                <a:cubicBezTo>
                  <a:pt x="2" y="284"/>
                  <a:pt x="0" y="282"/>
                  <a:pt x="0" y="280"/>
                </a:cubicBezTo>
                <a:cubicBezTo>
                  <a:pt x="0" y="278"/>
                  <a:pt x="2" y="276"/>
                  <a:pt x="4" y="276"/>
                </a:cubicBezTo>
                <a:cubicBezTo>
                  <a:pt x="7" y="276"/>
                  <a:pt x="9" y="277"/>
                  <a:pt x="9" y="280"/>
                </a:cubicBezTo>
                <a:cubicBezTo>
                  <a:pt x="9" y="282"/>
                  <a:pt x="7" y="284"/>
                  <a:pt x="4" y="284"/>
                </a:cubicBezTo>
                <a:close/>
                <a:moveTo>
                  <a:pt x="4" y="304"/>
                </a:moveTo>
                <a:cubicBezTo>
                  <a:pt x="2" y="304"/>
                  <a:pt x="0" y="302"/>
                  <a:pt x="0" y="300"/>
                </a:cubicBezTo>
                <a:cubicBezTo>
                  <a:pt x="0" y="297"/>
                  <a:pt x="2" y="295"/>
                  <a:pt x="4" y="295"/>
                </a:cubicBezTo>
                <a:cubicBezTo>
                  <a:pt x="7" y="295"/>
                  <a:pt x="9" y="297"/>
                  <a:pt x="9" y="299"/>
                </a:cubicBezTo>
                <a:lnTo>
                  <a:pt x="9" y="300"/>
                </a:lnTo>
                <a:cubicBezTo>
                  <a:pt x="9" y="302"/>
                  <a:pt x="7" y="304"/>
                  <a:pt x="4" y="304"/>
                </a:cubicBezTo>
                <a:close/>
                <a:moveTo>
                  <a:pt x="4" y="324"/>
                </a:moveTo>
                <a:cubicBezTo>
                  <a:pt x="2" y="324"/>
                  <a:pt x="0" y="322"/>
                  <a:pt x="0" y="319"/>
                </a:cubicBezTo>
                <a:cubicBezTo>
                  <a:pt x="0" y="317"/>
                  <a:pt x="2" y="315"/>
                  <a:pt x="4" y="315"/>
                </a:cubicBezTo>
                <a:cubicBezTo>
                  <a:pt x="7" y="315"/>
                  <a:pt x="9" y="317"/>
                  <a:pt x="9" y="319"/>
                </a:cubicBezTo>
                <a:cubicBezTo>
                  <a:pt x="9" y="322"/>
                  <a:pt x="7" y="324"/>
                  <a:pt x="4" y="324"/>
                </a:cubicBezTo>
                <a:close/>
                <a:moveTo>
                  <a:pt x="4" y="343"/>
                </a:moveTo>
                <a:cubicBezTo>
                  <a:pt x="2" y="343"/>
                  <a:pt x="0" y="341"/>
                  <a:pt x="0" y="339"/>
                </a:cubicBezTo>
                <a:cubicBezTo>
                  <a:pt x="0" y="337"/>
                  <a:pt x="2" y="335"/>
                  <a:pt x="4" y="335"/>
                </a:cubicBezTo>
                <a:cubicBezTo>
                  <a:pt x="7" y="335"/>
                  <a:pt x="9" y="337"/>
                  <a:pt x="9" y="339"/>
                </a:cubicBezTo>
                <a:cubicBezTo>
                  <a:pt x="9" y="341"/>
                  <a:pt x="7" y="343"/>
                  <a:pt x="4" y="343"/>
                </a:cubicBezTo>
                <a:close/>
              </a:path>
            </a:pathLst>
          </a:custGeom>
          <a:solidFill>
            <a:schemeClr val="accent1">
              <a:lumMod val="50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8" name="Freeform: Shape 7219"/>
          <p:cNvSpPr/>
          <p:nvPr/>
        </p:nvSpPr>
        <p:spPr>
          <a:xfrm rot="4800">
            <a:off x="7387544" y="2717729"/>
            <a:ext cx="30136" cy="1288309"/>
          </a:xfrm>
          <a:custGeom>
            <a:avLst/>
            <a:gdLst/>
            <a:ahLst/>
            <a:cxnLst>
              <a:cxn ang="3cd4">
                <a:pos x="hc" y="t"/>
              </a:cxn>
              <a:cxn ang="cd2">
                <a:pos x="l" y="vc"/>
              </a:cxn>
              <a:cxn ang="cd4">
                <a:pos x="hc" y="b"/>
              </a:cxn>
              <a:cxn ang="0">
                <a:pos x="r" y="vc"/>
              </a:cxn>
            </a:cxnLst>
            <a:rect l="l" t="t" r="r" b="b"/>
            <a:pathLst>
              <a:path w="9" h="343">
                <a:moveTo>
                  <a:pt x="5" y="8"/>
                </a:moveTo>
                <a:cubicBezTo>
                  <a:pt x="2" y="8"/>
                  <a:pt x="0" y="6"/>
                  <a:pt x="0" y="4"/>
                </a:cubicBezTo>
                <a:cubicBezTo>
                  <a:pt x="0" y="2"/>
                  <a:pt x="2" y="0"/>
                  <a:pt x="5" y="0"/>
                </a:cubicBezTo>
                <a:cubicBezTo>
                  <a:pt x="7" y="0"/>
                  <a:pt x="9" y="2"/>
                  <a:pt x="9" y="4"/>
                </a:cubicBezTo>
                <a:cubicBezTo>
                  <a:pt x="9" y="6"/>
                  <a:pt x="7" y="8"/>
                  <a:pt x="5" y="8"/>
                </a:cubicBezTo>
                <a:close/>
                <a:moveTo>
                  <a:pt x="5" y="28"/>
                </a:moveTo>
                <a:cubicBezTo>
                  <a:pt x="2" y="28"/>
                  <a:pt x="0" y="26"/>
                  <a:pt x="0" y="24"/>
                </a:cubicBezTo>
                <a:cubicBezTo>
                  <a:pt x="0" y="21"/>
                  <a:pt x="2" y="19"/>
                  <a:pt x="5" y="19"/>
                </a:cubicBezTo>
                <a:cubicBezTo>
                  <a:pt x="7" y="19"/>
                  <a:pt x="9" y="21"/>
                  <a:pt x="9" y="24"/>
                </a:cubicBezTo>
                <a:cubicBezTo>
                  <a:pt x="9" y="26"/>
                  <a:pt x="7" y="28"/>
                  <a:pt x="5" y="28"/>
                </a:cubicBezTo>
                <a:close/>
                <a:moveTo>
                  <a:pt x="5" y="48"/>
                </a:moveTo>
                <a:cubicBezTo>
                  <a:pt x="2" y="48"/>
                  <a:pt x="0" y="46"/>
                  <a:pt x="0" y="43"/>
                </a:cubicBezTo>
                <a:cubicBezTo>
                  <a:pt x="0" y="41"/>
                  <a:pt x="2" y="39"/>
                  <a:pt x="5" y="39"/>
                </a:cubicBezTo>
                <a:cubicBezTo>
                  <a:pt x="7" y="39"/>
                  <a:pt x="9" y="41"/>
                  <a:pt x="9" y="43"/>
                </a:cubicBezTo>
                <a:cubicBezTo>
                  <a:pt x="9" y="46"/>
                  <a:pt x="7" y="48"/>
                  <a:pt x="5" y="48"/>
                </a:cubicBezTo>
                <a:close/>
                <a:moveTo>
                  <a:pt x="5" y="67"/>
                </a:moveTo>
                <a:cubicBezTo>
                  <a:pt x="2" y="67"/>
                  <a:pt x="0" y="65"/>
                  <a:pt x="0" y="63"/>
                </a:cubicBezTo>
                <a:cubicBezTo>
                  <a:pt x="0" y="61"/>
                  <a:pt x="2" y="59"/>
                  <a:pt x="5" y="59"/>
                </a:cubicBezTo>
                <a:cubicBezTo>
                  <a:pt x="7" y="59"/>
                  <a:pt x="9" y="61"/>
                  <a:pt x="9" y="63"/>
                </a:cubicBezTo>
                <a:cubicBezTo>
                  <a:pt x="9" y="65"/>
                  <a:pt x="7" y="67"/>
                  <a:pt x="5" y="67"/>
                </a:cubicBezTo>
                <a:close/>
                <a:moveTo>
                  <a:pt x="5" y="87"/>
                </a:moveTo>
                <a:cubicBezTo>
                  <a:pt x="2" y="87"/>
                  <a:pt x="0" y="85"/>
                  <a:pt x="0" y="83"/>
                </a:cubicBezTo>
                <a:cubicBezTo>
                  <a:pt x="0" y="81"/>
                  <a:pt x="2" y="79"/>
                  <a:pt x="5" y="79"/>
                </a:cubicBezTo>
                <a:cubicBezTo>
                  <a:pt x="7" y="79"/>
                  <a:pt x="9" y="80"/>
                  <a:pt x="9" y="83"/>
                </a:cubicBezTo>
                <a:cubicBezTo>
                  <a:pt x="9" y="85"/>
                  <a:pt x="7" y="87"/>
                  <a:pt x="5" y="87"/>
                </a:cubicBezTo>
                <a:close/>
                <a:moveTo>
                  <a:pt x="5" y="107"/>
                </a:moveTo>
                <a:cubicBezTo>
                  <a:pt x="2" y="107"/>
                  <a:pt x="0" y="105"/>
                  <a:pt x="0" y="103"/>
                </a:cubicBezTo>
                <a:cubicBezTo>
                  <a:pt x="0" y="100"/>
                  <a:pt x="2" y="98"/>
                  <a:pt x="5" y="98"/>
                </a:cubicBezTo>
                <a:cubicBezTo>
                  <a:pt x="7" y="98"/>
                  <a:pt x="9" y="100"/>
                  <a:pt x="9" y="102"/>
                </a:cubicBezTo>
                <a:lnTo>
                  <a:pt x="9" y="103"/>
                </a:lnTo>
                <a:cubicBezTo>
                  <a:pt x="9" y="105"/>
                  <a:pt x="7" y="107"/>
                  <a:pt x="5" y="107"/>
                </a:cubicBezTo>
                <a:close/>
                <a:moveTo>
                  <a:pt x="5" y="126"/>
                </a:moveTo>
                <a:cubicBezTo>
                  <a:pt x="2" y="126"/>
                  <a:pt x="0" y="125"/>
                  <a:pt x="0" y="122"/>
                </a:cubicBezTo>
                <a:cubicBezTo>
                  <a:pt x="0" y="120"/>
                  <a:pt x="2" y="118"/>
                  <a:pt x="5" y="118"/>
                </a:cubicBezTo>
                <a:cubicBezTo>
                  <a:pt x="7" y="118"/>
                  <a:pt x="9" y="120"/>
                  <a:pt x="9" y="122"/>
                </a:cubicBezTo>
                <a:cubicBezTo>
                  <a:pt x="9" y="125"/>
                  <a:pt x="7" y="126"/>
                  <a:pt x="5" y="126"/>
                </a:cubicBezTo>
                <a:close/>
                <a:moveTo>
                  <a:pt x="5" y="146"/>
                </a:moveTo>
                <a:cubicBezTo>
                  <a:pt x="2" y="146"/>
                  <a:pt x="0" y="144"/>
                  <a:pt x="0" y="142"/>
                </a:cubicBezTo>
                <a:cubicBezTo>
                  <a:pt x="0" y="140"/>
                  <a:pt x="2" y="138"/>
                  <a:pt x="5" y="138"/>
                </a:cubicBezTo>
                <a:cubicBezTo>
                  <a:pt x="7" y="138"/>
                  <a:pt x="9" y="139"/>
                  <a:pt x="9" y="142"/>
                </a:cubicBezTo>
                <a:cubicBezTo>
                  <a:pt x="9" y="144"/>
                  <a:pt x="7" y="146"/>
                  <a:pt x="5" y="146"/>
                </a:cubicBezTo>
                <a:close/>
                <a:moveTo>
                  <a:pt x="5" y="166"/>
                </a:moveTo>
                <a:cubicBezTo>
                  <a:pt x="2" y="166"/>
                  <a:pt x="0" y="164"/>
                  <a:pt x="0" y="162"/>
                </a:cubicBezTo>
                <a:lnTo>
                  <a:pt x="0" y="161"/>
                </a:lnTo>
                <a:cubicBezTo>
                  <a:pt x="0" y="159"/>
                  <a:pt x="2" y="157"/>
                  <a:pt x="5" y="157"/>
                </a:cubicBezTo>
                <a:cubicBezTo>
                  <a:pt x="7" y="157"/>
                  <a:pt x="9" y="159"/>
                  <a:pt x="9" y="161"/>
                </a:cubicBezTo>
                <a:lnTo>
                  <a:pt x="9" y="162"/>
                </a:lnTo>
                <a:cubicBezTo>
                  <a:pt x="9" y="164"/>
                  <a:pt x="7" y="166"/>
                  <a:pt x="5" y="166"/>
                </a:cubicBezTo>
                <a:close/>
                <a:moveTo>
                  <a:pt x="5" y="185"/>
                </a:moveTo>
                <a:cubicBezTo>
                  <a:pt x="2" y="185"/>
                  <a:pt x="0" y="184"/>
                  <a:pt x="0" y="181"/>
                </a:cubicBezTo>
                <a:cubicBezTo>
                  <a:pt x="0" y="179"/>
                  <a:pt x="2" y="177"/>
                  <a:pt x="5" y="177"/>
                </a:cubicBezTo>
                <a:cubicBezTo>
                  <a:pt x="7" y="177"/>
                  <a:pt x="9" y="179"/>
                  <a:pt x="9" y="181"/>
                </a:cubicBezTo>
                <a:cubicBezTo>
                  <a:pt x="9" y="184"/>
                  <a:pt x="7" y="185"/>
                  <a:pt x="5" y="185"/>
                </a:cubicBezTo>
                <a:close/>
                <a:moveTo>
                  <a:pt x="5" y="205"/>
                </a:moveTo>
                <a:cubicBezTo>
                  <a:pt x="2" y="205"/>
                  <a:pt x="0" y="203"/>
                  <a:pt x="0" y="201"/>
                </a:cubicBezTo>
                <a:cubicBezTo>
                  <a:pt x="0" y="199"/>
                  <a:pt x="2" y="197"/>
                  <a:pt x="5" y="197"/>
                </a:cubicBezTo>
                <a:cubicBezTo>
                  <a:pt x="7" y="197"/>
                  <a:pt x="9" y="198"/>
                  <a:pt x="9" y="201"/>
                </a:cubicBezTo>
                <a:cubicBezTo>
                  <a:pt x="9" y="203"/>
                  <a:pt x="7" y="205"/>
                  <a:pt x="5" y="205"/>
                </a:cubicBezTo>
                <a:close/>
                <a:moveTo>
                  <a:pt x="5" y="225"/>
                </a:moveTo>
                <a:cubicBezTo>
                  <a:pt x="2" y="225"/>
                  <a:pt x="0" y="223"/>
                  <a:pt x="0" y="221"/>
                </a:cubicBezTo>
                <a:lnTo>
                  <a:pt x="0" y="220"/>
                </a:lnTo>
                <a:cubicBezTo>
                  <a:pt x="0" y="218"/>
                  <a:pt x="2" y="217"/>
                  <a:pt x="5" y="217"/>
                </a:cubicBezTo>
                <a:cubicBezTo>
                  <a:pt x="7" y="217"/>
                  <a:pt x="9" y="218"/>
                  <a:pt x="9" y="220"/>
                </a:cubicBezTo>
                <a:lnTo>
                  <a:pt x="9" y="221"/>
                </a:lnTo>
                <a:cubicBezTo>
                  <a:pt x="9" y="223"/>
                  <a:pt x="7" y="225"/>
                  <a:pt x="5" y="225"/>
                </a:cubicBezTo>
                <a:close/>
                <a:moveTo>
                  <a:pt x="5" y="244"/>
                </a:moveTo>
                <a:cubicBezTo>
                  <a:pt x="2" y="244"/>
                  <a:pt x="0" y="243"/>
                  <a:pt x="0" y="241"/>
                </a:cubicBezTo>
                <a:cubicBezTo>
                  <a:pt x="0" y="238"/>
                  <a:pt x="2" y="236"/>
                  <a:pt x="5" y="236"/>
                </a:cubicBezTo>
                <a:cubicBezTo>
                  <a:pt x="7" y="236"/>
                  <a:pt x="9" y="238"/>
                  <a:pt x="9" y="240"/>
                </a:cubicBezTo>
                <a:lnTo>
                  <a:pt x="9" y="241"/>
                </a:lnTo>
                <a:cubicBezTo>
                  <a:pt x="9" y="243"/>
                  <a:pt x="7" y="244"/>
                  <a:pt x="5" y="244"/>
                </a:cubicBezTo>
                <a:close/>
                <a:moveTo>
                  <a:pt x="5" y="264"/>
                </a:moveTo>
                <a:cubicBezTo>
                  <a:pt x="2" y="264"/>
                  <a:pt x="0" y="263"/>
                  <a:pt x="0" y="260"/>
                </a:cubicBezTo>
                <a:cubicBezTo>
                  <a:pt x="0" y="258"/>
                  <a:pt x="2" y="256"/>
                  <a:pt x="5" y="256"/>
                </a:cubicBezTo>
                <a:cubicBezTo>
                  <a:pt x="7" y="256"/>
                  <a:pt x="9" y="258"/>
                  <a:pt x="9" y="260"/>
                </a:cubicBezTo>
                <a:cubicBezTo>
                  <a:pt x="9" y="263"/>
                  <a:pt x="7" y="264"/>
                  <a:pt x="5" y="264"/>
                </a:cubicBezTo>
                <a:close/>
                <a:moveTo>
                  <a:pt x="5" y="284"/>
                </a:moveTo>
                <a:cubicBezTo>
                  <a:pt x="2" y="284"/>
                  <a:pt x="0" y="282"/>
                  <a:pt x="0" y="280"/>
                </a:cubicBezTo>
                <a:cubicBezTo>
                  <a:pt x="0" y="278"/>
                  <a:pt x="2" y="276"/>
                  <a:pt x="5" y="276"/>
                </a:cubicBezTo>
                <a:cubicBezTo>
                  <a:pt x="7" y="276"/>
                  <a:pt x="9" y="277"/>
                  <a:pt x="9" y="280"/>
                </a:cubicBezTo>
                <a:cubicBezTo>
                  <a:pt x="9" y="282"/>
                  <a:pt x="7" y="284"/>
                  <a:pt x="5" y="284"/>
                </a:cubicBezTo>
                <a:close/>
                <a:moveTo>
                  <a:pt x="5" y="304"/>
                </a:moveTo>
                <a:cubicBezTo>
                  <a:pt x="2" y="304"/>
                  <a:pt x="0" y="302"/>
                  <a:pt x="0" y="300"/>
                </a:cubicBezTo>
                <a:cubicBezTo>
                  <a:pt x="0" y="297"/>
                  <a:pt x="2" y="295"/>
                  <a:pt x="5" y="295"/>
                </a:cubicBezTo>
                <a:cubicBezTo>
                  <a:pt x="7" y="295"/>
                  <a:pt x="9" y="297"/>
                  <a:pt x="9" y="299"/>
                </a:cubicBezTo>
                <a:lnTo>
                  <a:pt x="9" y="300"/>
                </a:lnTo>
                <a:cubicBezTo>
                  <a:pt x="9" y="302"/>
                  <a:pt x="7" y="304"/>
                  <a:pt x="5" y="304"/>
                </a:cubicBezTo>
                <a:close/>
                <a:moveTo>
                  <a:pt x="5" y="324"/>
                </a:moveTo>
                <a:cubicBezTo>
                  <a:pt x="2" y="324"/>
                  <a:pt x="0" y="322"/>
                  <a:pt x="0" y="319"/>
                </a:cubicBezTo>
                <a:cubicBezTo>
                  <a:pt x="0" y="317"/>
                  <a:pt x="2" y="315"/>
                  <a:pt x="5" y="315"/>
                </a:cubicBezTo>
                <a:cubicBezTo>
                  <a:pt x="7" y="315"/>
                  <a:pt x="9" y="317"/>
                  <a:pt x="9" y="319"/>
                </a:cubicBezTo>
                <a:cubicBezTo>
                  <a:pt x="9" y="322"/>
                  <a:pt x="7" y="324"/>
                  <a:pt x="5" y="324"/>
                </a:cubicBezTo>
                <a:close/>
                <a:moveTo>
                  <a:pt x="5" y="343"/>
                </a:moveTo>
                <a:cubicBezTo>
                  <a:pt x="2" y="343"/>
                  <a:pt x="0" y="341"/>
                  <a:pt x="0" y="339"/>
                </a:cubicBezTo>
                <a:cubicBezTo>
                  <a:pt x="0" y="337"/>
                  <a:pt x="2" y="335"/>
                  <a:pt x="5" y="335"/>
                </a:cubicBezTo>
                <a:cubicBezTo>
                  <a:pt x="7" y="335"/>
                  <a:pt x="9" y="337"/>
                  <a:pt x="9" y="339"/>
                </a:cubicBezTo>
                <a:cubicBezTo>
                  <a:pt x="9" y="341"/>
                  <a:pt x="7" y="343"/>
                  <a:pt x="5" y="343"/>
                </a:cubicBezTo>
                <a:close/>
              </a:path>
            </a:pathLst>
          </a:custGeom>
          <a:solidFill>
            <a:srgbClr val="FF0000"/>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9" name="Freeform: Shape 7220"/>
          <p:cNvSpPr/>
          <p:nvPr/>
        </p:nvSpPr>
        <p:spPr>
          <a:xfrm rot="4800">
            <a:off x="9127734" y="2720167"/>
            <a:ext cx="26369" cy="1288309"/>
          </a:xfrm>
          <a:custGeom>
            <a:avLst/>
            <a:gdLst/>
            <a:ahLst/>
            <a:cxnLst>
              <a:cxn ang="3cd4">
                <a:pos x="hc" y="t"/>
              </a:cxn>
              <a:cxn ang="cd2">
                <a:pos x="l" y="vc"/>
              </a:cxn>
              <a:cxn ang="cd4">
                <a:pos x="hc" y="b"/>
              </a:cxn>
              <a:cxn ang="0">
                <a:pos x="r" y="vc"/>
              </a:cxn>
            </a:cxnLst>
            <a:rect l="l" t="t" r="r" b="b"/>
            <a:pathLst>
              <a:path w="8" h="343">
                <a:moveTo>
                  <a:pt x="4" y="8"/>
                </a:moveTo>
                <a:cubicBezTo>
                  <a:pt x="2" y="8"/>
                  <a:pt x="0" y="6"/>
                  <a:pt x="0" y="4"/>
                </a:cubicBezTo>
                <a:cubicBezTo>
                  <a:pt x="0" y="2"/>
                  <a:pt x="2" y="0"/>
                  <a:pt x="4" y="0"/>
                </a:cubicBezTo>
                <a:cubicBezTo>
                  <a:pt x="7" y="0"/>
                  <a:pt x="8" y="2"/>
                  <a:pt x="8" y="4"/>
                </a:cubicBezTo>
                <a:cubicBezTo>
                  <a:pt x="8" y="6"/>
                  <a:pt x="7" y="8"/>
                  <a:pt x="4" y="8"/>
                </a:cubicBezTo>
                <a:close/>
                <a:moveTo>
                  <a:pt x="4" y="28"/>
                </a:moveTo>
                <a:cubicBezTo>
                  <a:pt x="2" y="28"/>
                  <a:pt x="0" y="26"/>
                  <a:pt x="0" y="24"/>
                </a:cubicBezTo>
                <a:cubicBezTo>
                  <a:pt x="0" y="21"/>
                  <a:pt x="2" y="19"/>
                  <a:pt x="4" y="19"/>
                </a:cubicBezTo>
                <a:cubicBezTo>
                  <a:pt x="7" y="19"/>
                  <a:pt x="8" y="21"/>
                  <a:pt x="8" y="24"/>
                </a:cubicBezTo>
                <a:cubicBezTo>
                  <a:pt x="8" y="26"/>
                  <a:pt x="7" y="28"/>
                  <a:pt x="4" y="28"/>
                </a:cubicBezTo>
                <a:close/>
                <a:moveTo>
                  <a:pt x="4" y="48"/>
                </a:moveTo>
                <a:cubicBezTo>
                  <a:pt x="2" y="48"/>
                  <a:pt x="0" y="46"/>
                  <a:pt x="0" y="43"/>
                </a:cubicBezTo>
                <a:cubicBezTo>
                  <a:pt x="0" y="41"/>
                  <a:pt x="2" y="39"/>
                  <a:pt x="4" y="39"/>
                </a:cubicBezTo>
                <a:cubicBezTo>
                  <a:pt x="7" y="39"/>
                  <a:pt x="8" y="41"/>
                  <a:pt x="8" y="43"/>
                </a:cubicBezTo>
                <a:cubicBezTo>
                  <a:pt x="8" y="46"/>
                  <a:pt x="7" y="48"/>
                  <a:pt x="4" y="48"/>
                </a:cubicBezTo>
                <a:close/>
                <a:moveTo>
                  <a:pt x="4" y="67"/>
                </a:moveTo>
                <a:cubicBezTo>
                  <a:pt x="2" y="67"/>
                  <a:pt x="0" y="65"/>
                  <a:pt x="0" y="63"/>
                </a:cubicBezTo>
                <a:cubicBezTo>
                  <a:pt x="0" y="61"/>
                  <a:pt x="2" y="59"/>
                  <a:pt x="4" y="59"/>
                </a:cubicBezTo>
                <a:cubicBezTo>
                  <a:pt x="7" y="59"/>
                  <a:pt x="8" y="61"/>
                  <a:pt x="8" y="63"/>
                </a:cubicBezTo>
                <a:cubicBezTo>
                  <a:pt x="8" y="65"/>
                  <a:pt x="7" y="67"/>
                  <a:pt x="4" y="67"/>
                </a:cubicBezTo>
                <a:close/>
                <a:moveTo>
                  <a:pt x="4" y="87"/>
                </a:moveTo>
                <a:cubicBezTo>
                  <a:pt x="2" y="87"/>
                  <a:pt x="0" y="85"/>
                  <a:pt x="0" y="83"/>
                </a:cubicBezTo>
                <a:cubicBezTo>
                  <a:pt x="0" y="81"/>
                  <a:pt x="2" y="79"/>
                  <a:pt x="4" y="79"/>
                </a:cubicBezTo>
                <a:cubicBezTo>
                  <a:pt x="7" y="79"/>
                  <a:pt x="8" y="80"/>
                  <a:pt x="8" y="83"/>
                </a:cubicBezTo>
                <a:cubicBezTo>
                  <a:pt x="8" y="85"/>
                  <a:pt x="7" y="87"/>
                  <a:pt x="4" y="87"/>
                </a:cubicBezTo>
                <a:close/>
                <a:moveTo>
                  <a:pt x="4" y="107"/>
                </a:moveTo>
                <a:cubicBezTo>
                  <a:pt x="2" y="107"/>
                  <a:pt x="0" y="105"/>
                  <a:pt x="0" y="103"/>
                </a:cubicBezTo>
                <a:cubicBezTo>
                  <a:pt x="0" y="100"/>
                  <a:pt x="2" y="98"/>
                  <a:pt x="4" y="98"/>
                </a:cubicBezTo>
                <a:cubicBezTo>
                  <a:pt x="7" y="98"/>
                  <a:pt x="8" y="100"/>
                  <a:pt x="8" y="102"/>
                </a:cubicBezTo>
                <a:lnTo>
                  <a:pt x="8" y="103"/>
                </a:lnTo>
                <a:cubicBezTo>
                  <a:pt x="8" y="105"/>
                  <a:pt x="7" y="107"/>
                  <a:pt x="4" y="107"/>
                </a:cubicBezTo>
                <a:close/>
                <a:moveTo>
                  <a:pt x="4" y="126"/>
                </a:moveTo>
                <a:cubicBezTo>
                  <a:pt x="2" y="126"/>
                  <a:pt x="0" y="125"/>
                  <a:pt x="0" y="122"/>
                </a:cubicBezTo>
                <a:cubicBezTo>
                  <a:pt x="0" y="120"/>
                  <a:pt x="2" y="118"/>
                  <a:pt x="4" y="118"/>
                </a:cubicBezTo>
                <a:cubicBezTo>
                  <a:pt x="7" y="118"/>
                  <a:pt x="8" y="120"/>
                  <a:pt x="8" y="122"/>
                </a:cubicBezTo>
                <a:cubicBezTo>
                  <a:pt x="8" y="125"/>
                  <a:pt x="7" y="126"/>
                  <a:pt x="4" y="126"/>
                </a:cubicBezTo>
                <a:close/>
                <a:moveTo>
                  <a:pt x="4" y="146"/>
                </a:moveTo>
                <a:cubicBezTo>
                  <a:pt x="2" y="146"/>
                  <a:pt x="0" y="144"/>
                  <a:pt x="0" y="142"/>
                </a:cubicBezTo>
                <a:cubicBezTo>
                  <a:pt x="0" y="140"/>
                  <a:pt x="2" y="138"/>
                  <a:pt x="4" y="138"/>
                </a:cubicBezTo>
                <a:cubicBezTo>
                  <a:pt x="7" y="138"/>
                  <a:pt x="8" y="139"/>
                  <a:pt x="8" y="142"/>
                </a:cubicBezTo>
                <a:cubicBezTo>
                  <a:pt x="8" y="144"/>
                  <a:pt x="7" y="146"/>
                  <a:pt x="4" y="146"/>
                </a:cubicBezTo>
                <a:close/>
                <a:moveTo>
                  <a:pt x="4" y="166"/>
                </a:moveTo>
                <a:cubicBezTo>
                  <a:pt x="2" y="166"/>
                  <a:pt x="0" y="164"/>
                  <a:pt x="0" y="162"/>
                </a:cubicBezTo>
                <a:lnTo>
                  <a:pt x="0" y="161"/>
                </a:lnTo>
                <a:cubicBezTo>
                  <a:pt x="0" y="159"/>
                  <a:pt x="2" y="157"/>
                  <a:pt x="4" y="157"/>
                </a:cubicBezTo>
                <a:cubicBezTo>
                  <a:pt x="7" y="157"/>
                  <a:pt x="8" y="159"/>
                  <a:pt x="8" y="161"/>
                </a:cubicBezTo>
                <a:lnTo>
                  <a:pt x="8" y="162"/>
                </a:lnTo>
                <a:cubicBezTo>
                  <a:pt x="8" y="164"/>
                  <a:pt x="7" y="166"/>
                  <a:pt x="4" y="166"/>
                </a:cubicBezTo>
                <a:close/>
                <a:moveTo>
                  <a:pt x="4" y="185"/>
                </a:moveTo>
                <a:cubicBezTo>
                  <a:pt x="2" y="185"/>
                  <a:pt x="0" y="184"/>
                  <a:pt x="0" y="181"/>
                </a:cubicBezTo>
                <a:cubicBezTo>
                  <a:pt x="0" y="179"/>
                  <a:pt x="2" y="177"/>
                  <a:pt x="4" y="177"/>
                </a:cubicBezTo>
                <a:cubicBezTo>
                  <a:pt x="7" y="177"/>
                  <a:pt x="8" y="179"/>
                  <a:pt x="8" y="181"/>
                </a:cubicBezTo>
                <a:cubicBezTo>
                  <a:pt x="8" y="184"/>
                  <a:pt x="7" y="185"/>
                  <a:pt x="4" y="185"/>
                </a:cubicBezTo>
                <a:close/>
                <a:moveTo>
                  <a:pt x="4" y="205"/>
                </a:moveTo>
                <a:cubicBezTo>
                  <a:pt x="2" y="205"/>
                  <a:pt x="0" y="203"/>
                  <a:pt x="0" y="201"/>
                </a:cubicBezTo>
                <a:cubicBezTo>
                  <a:pt x="0" y="199"/>
                  <a:pt x="2" y="197"/>
                  <a:pt x="4" y="197"/>
                </a:cubicBezTo>
                <a:cubicBezTo>
                  <a:pt x="7" y="197"/>
                  <a:pt x="8" y="198"/>
                  <a:pt x="8" y="201"/>
                </a:cubicBezTo>
                <a:cubicBezTo>
                  <a:pt x="8" y="203"/>
                  <a:pt x="7" y="205"/>
                  <a:pt x="4" y="205"/>
                </a:cubicBezTo>
                <a:close/>
                <a:moveTo>
                  <a:pt x="4" y="225"/>
                </a:moveTo>
                <a:cubicBezTo>
                  <a:pt x="2" y="225"/>
                  <a:pt x="0" y="223"/>
                  <a:pt x="0" y="221"/>
                </a:cubicBezTo>
                <a:lnTo>
                  <a:pt x="0" y="220"/>
                </a:lnTo>
                <a:cubicBezTo>
                  <a:pt x="0" y="218"/>
                  <a:pt x="2" y="217"/>
                  <a:pt x="4" y="217"/>
                </a:cubicBezTo>
                <a:cubicBezTo>
                  <a:pt x="7" y="217"/>
                  <a:pt x="8" y="218"/>
                  <a:pt x="8" y="220"/>
                </a:cubicBezTo>
                <a:lnTo>
                  <a:pt x="8" y="221"/>
                </a:lnTo>
                <a:cubicBezTo>
                  <a:pt x="8" y="223"/>
                  <a:pt x="7" y="225"/>
                  <a:pt x="4" y="225"/>
                </a:cubicBezTo>
                <a:close/>
                <a:moveTo>
                  <a:pt x="4" y="244"/>
                </a:moveTo>
                <a:cubicBezTo>
                  <a:pt x="2" y="244"/>
                  <a:pt x="0" y="243"/>
                  <a:pt x="0" y="241"/>
                </a:cubicBezTo>
                <a:cubicBezTo>
                  <a:pt x="0" y="238"/>
                  <a:pt x="2" y="236"/>
                  <a:pt x="4" y="236"/>
                </a:cubicBezTo>
                <a:cubicBezTo>
                  <a:pt x="7" y="236"/>
                  <a:pt x="8" y="238"/>
                  <a:pt x="8" y="240"/>
                </a:cubicBezTo>
                <a:lnTo>
                  <a:pt x="8" y="241"/>
                </a:lnTo>
                <a:cubicBezTo>
                  <a:pt x="8" y="243"/>
                  <a:pt x="7" y="244"/>
                  <a:pt x="4" y="244"/>
                </a:cubicBezTo>
                <a:close/>
                <a:moveTo>
                  <a:pt x="4" y="264"/>
                </a:moveTo>
                <a:cubicBezTo>
                  <a:pt x="2" y="264"/>
                  <a:pt x="0" y="263"/>
                  <a:pt x="0" y="260"/>
                </a:cubicBezTo>
                <a:cubicBezTo>
                  <a:pt x="0" y="258"/>
                  <a:pt x="2" y="256"/>
                  <a:pt x="4" y="256"/>
                </a:cubicBezTo>
                <a:cubicBezTo>
                  <a:pt x="7" y="256"/>
                  <a:pt x="8" y="258"/>
                  <a:pt x="8" y="260"/>
                </a:cubicBezTo>
                <a:cubicBezTo>
                  <a:pt x="8" y="263"/>
                  <a:pt x="7" y="264"/>
                  <a:pt x="4" y="264"/>
                </a:cubicBezTo>
                <a:close/>
                <a:moveTo>
                  <a:pt x="4" y="284"/>
                </a:moveTo>
                <a:cubicBezTo>
                  <a:pt x="2" y="284"/>
                  <a:pt x="0" y="282"/>
                  <a:pt x="0" y="280"/>
                </a:cubicBezTo>
                <a:cubicBezTo>
                  <a:pt x="0" y="278"/>
                  <a:pt x="2" y="276"/>
                  <a:pt x="4" y="276"/>
                </a:cubicBezTo>
                <a:cubicBezTo>
                  <a:pt x="7" y="276"/>
                  <a:pt x="8" y="277"/>
                  <a:pt x="8" y="280"/>
                </a:cubicBezTo>
                <a:cubicBezTo>
                  <a:pt x="8" y="282"/>
                  <a:pt x="7" y="284"/>
                  <a:pt x="4" y="284"/>
                </a:cubicBezTo>
                <a:close/>
                <a:moveTo>
                  <a:pt x="4" y="304"/>
                </a:moveTo>
                <a:cubicBezTo>
                  <a:pt x="2" y="304"/>
                  <a:pt x="0" y="302"/>
                  <a:pt x="0" y="300"/>
                </a:cubicBezTo>
                <a:cubicBezTo>
                  <a:pt x="0" y="297"/>
                  <a:pt x="2" y="295"/>
                  <a:pt x="4" y="295"/>
                </a:cubicBezTo>
                <a:cubicBezTo>
                  <a:pt x="7" y="295"/>
                  <a:pt x="8" y="297"/>
                  <a:pt x="8" y="299"/>
                </a:cubicBezTo>
                <a:lnTo>
                  <a:pt x="8" y="300"/>
                </a:lnTo>
                <a:cubicBezTo>
                  <a:pt x="8" y="302"/>
                  <a:pt x="7" y="304"/>
                  <a:pt x="4" y="304"/>
                </a:cubicBezTo>
                <a:close/>
                <a:moveTo>
                  <a:pt x="4" y="324"/>
                </a:moveTo>
                <a:cubicBezTo>
                  <a:pt x="2" y="324"/>
                  <a:pt x="0" y="322"/>
                  <a:pt x="0" y="319"/>
                </a:cubicBezTo>
                <a:cubicBezTo>
                  <a:pt x="0" y="317"/>
                  <a:pt x="2" y="315"/>
                  <a:pt x="4" y="315"/>
                </a:cubicBezTo>
                <a:cubicBezTo>
                  <a:pt x="7" y="315"/>
                  <a:pt x="8" y="317"/>
                  <a:pt x="8" y="319"/>
                </a:cubicBezTo>
                <a:cubicBezTo>
                  <a:pt x="8" y="322"/>
                  <a:pt x="7" y="324"/>
                  <a:pt x="4" y="324"/>
                </a:cubicBezTo>
                <a:close/>
                <a:moveTo>
                  <a:pt x="4" y="343"/>
                </a:moveTo>
                <a:cubicBezTo>
                  <a:pt x="2" y="343"/>
                  <a:pt x="0" y="341"/>
                  <a:pt x="0" y="339"/>
                </a:cubicBezTo>
                <a:cubicBezTo>
                  <a:pt x="0" y="337"/>
                  <a:pt x="2" y="335"/>
                  <a:pt x="4" y="335"/>
                </a:cubicBezTo>
                <a:cubicBezTo>
                  <a:pt x="7" y="335"/>
                  <a:pt x="8" y="337"/>
                  <a:pt x="8" y="339"/>
                </a:cubicBezTo>
                <a:cubicBezTo>
                  <a:pt x="8" y="341"/>
                  <a:pt x="7" y="343"/>
                  <a:pt x="4" y="343"/>
                </a:cubicBezTo>
                <a:close/>
              </a:path>
            </a:pathLst>
          </a:custGeom>
          <a:solidFill>
            <a:schemeClr val="accent1">
              <a:lumMod val="50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10" name="Freeform: Shape 7221"/>
          <p:cNvSpPr/>
          <p:nvPr/>
        </p:nvSpPr>
        <p:spPr>
          <a:xfrm rot="4800">
            <a:off x="661588" y="4042498"/>
            <a:ext cx="2253852" cy="527411"/>
          </a:xfrm>
          <a:custGeom>
            <a:avLst/>
            <a:gdLst/>
            <a:ahLst/>
            <a:cxnLst>
              <a:cxn ang="3cd4">
                <a:pos x="hc" y="t"/>
              </a:cxn>
              <a:cxn ang="cd2">
                <a:pos x="l" y="vc"/>
              </a:cxn>
              <a:cxn ang="cd4">
                <a:pos x="hc" y="b"/>
              </a:cxn>
              <a:cxn ang="0">
                <a:pos x="r" y="vc"/>
              </a:cxn>
            </a:cxnLst>
            <a:rect l="l" t="t" r="r" b="b"/>
            <a:pathLst>
              <a:path w="406" h="104">
                <a:moveTo>
                  <a:pt x="0" y="104"/>
                </a:moveTo>
                <a:lnTo>
                  <a:pt x="406" y="104"/>
                </a:lnTo>
                <a:lnTo>
                  <a:pt x="406" y="0"/>
                </a:lnTo>
                <a:lnTo>
                  <a:pt x="0" y="0"/>
                </a:lnTo>
                <a:close/>
              </a:path>
            </a:pathLst>
          </a:custGeom>
          <a:solidFill>
            <a:schemeClr val="accent5">
              <a:lumMod val="75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479" name="Freeform: Shape 7688"/>
          <p:cNvSpPr/>
          <p:nvPr/>
        </p:nvSpPr>
        <p:spPr>
          <a:xfrm rot="4800">
            <a:off x="6914243" y="1611428"/>
            <a:ext cx="2618054" cy="1642406"/>
          </a:xfrm>
          <a:custGeom>
            <a:avLst/>
            <a:gdLst/>
            <a:ahLst/>
            <a:cxnLst>
              <a:cxn ang="3cd4">
                <a:pos x="hc" y="t"/>
              </a:cxn>
              <a:cxn ang="cd2">
                <a:pos x="l" y="vc"/>
              </a:cxn>
              <a:cxn ang="cd4">
                <a:pos x="hc" y="b"/>
              </a:cxn>
              <a:cxn ang="0">
                <a:pos x="r" y="vc"/>
              </a:cxn>
            </a:cxnLst>
            <a:rect l="l" t="t" r="r" b="b"/>
            <a:pathLst>
              <a:path w="696" h="437">
                <a:moveTo>
                  <a:pt x="414" y="0"/>
                </a:moveTo>
                <a:lnTo>
                  <a:pt x="23" y="0"/>
                </a:lnTo>
                <a:cubicBezTo>
                  <a:pt x="11" y="0"/>
                  <a:pt x="1" y="10"/>
                  <a:pt x="0" y="22"/>
                </a:cubicBezTo>
                <a:lnTo>
                  <a:pt x="0" y="23"/>
                </a:lnTo>
                <a:lnTo>
                  <a:pt x="0" y="79"/>
                </a:lnTo>
                <a:cubicBezTo>
                  <a:pt x="0" y="100"/>
                  <a:pt x="17" y="117"/>
                  <a:pt x="38" y="117"/>
                </a:cubicBezTo>
                <a:cubicBezTo>
                  <a:pt x="46" y="117"/>
                  <a:pt x="53" y="115"/>
                  <a:pt x="59" y="111"/>
                </a:cubicBezTo>
                <a:lnTo>
                  <a:pt x="64" y="108"/>
                </a:lnTo>
                <a:cubicBezTo>
                  <a:pt x="84" y="96"/>
                  <a:pt x="107" y="90"/>
                  <a:pt x="130" y="90"/>
                </a:cubicBezTo>
                <a:cubicBezTo>
                  <a:pt x="201" y="90"/>
                  <a:pt x="259" y="147"/>
                  <a:pt x="259" y="219"/>
                </a:cubicBezTo>
                <a:cubicBezTo>
                  <a:pt x="259" y="289"/>
                  <a:pt x="201" y="347"/>
                  <a:pt x="130" y="347"/>
                </a:cubicBezTo>
                <a:cubicBezTo>
                  <a:pt x="107" y="347"/>
                  <a:pt x="85" y="341"/>
                  <a:pt x="65" y="330"/>
                </a:cubicBezTo>
                <a:lnTo>
                  <a:pt x="59" y="326"/>
                </a:lnTo>
                <a:cubicBezTo>
                  <a:pt x="53" y="322"/>
                  <a:pt x="46" y="320"/>
                  <a:pt x="38" y="320"/>
                </a:cubicBezTo>
                <a:cubicBezTo>
                  <a:pt x="17" y="320"/>
                  <a:pt x="0" y="337"/>
                  <a:pt x="0" y="358"/>
                </a:cubicBezTo>
                <a:lnTo>
                  <a:pt x="0" y="414"/>
                </a:lnTo>
                <a:lnTo>
                  <a:pt x="0" y="415"/>
                </a:lnTo>
                <a:cubicBezTo>
                  <a:pt x="1" y="427"/>
                  <a:pt x="11" y="437"/>
                  <a:pt x="23" y="437"/>
                </a:cubicBezTo>
                <a:lnTo>
                  <a:pt x="414" y="437"/>
                </a:lnTo>
                <a:cubicBezTo>
                  <a:pt x="426" y="437"/>
                  <a:pt x="437" y="427"/>
                  <a:pt x="437" y="414"/>
                </a:cubicBezTo>
                <a:lnTo>
                  <a:pt x="437" y="358"/>
                </a:lnTo>
                <a:cubicBezTo>
                  <a:pt x="437" y="328"/>
                  <a:pt x="461" y="304"/>
                  <a:pt x="490" y="304"/>
                </a:cubicBezTo>
                <a:cubicBezTo>
                  <a:pt x="498" y="304"/>
                  <a:pt x="506" y="306"/>
                  <a:pt x="513" y="309"/>
                </a:cubicBezTo>
                <a:lnTo>
                  <a:pt x="519" y="313"/>
                </a:lnTo>
                <a:cubicBezTo>
                  <a:pt x="538" y="325"/>
                  <a:pt x="560" y="332"/>
                  <a:pt x="582" y="332"/>
                </a:cubicBezTo>
                <a:cubicBezTo>
                  <a:pt x="645" y="332"/>
                  <a:pt x="696" y="281"/>
                  <a:pt x="696" y="219"/>
                </a:cubicBezTo>
                <a:cubicBezTo>
                  <a:pt x="696" y="156"/>
                  <a:pt x="645" y="105"/>
                  <a:pt x="582" y="105"/>
                </a:cubicBezTo>
                <a:cubicBezTo>
                  <a:pt x="560" y="105"/>
                  <a:pt x="538" y="112"/>
                  <a:pt x="519" y="124"/>
                </a:cubicBezTo>
                <a:lnTo>
                  <a:pt x="511" y="129"/>
                </a:lnTo>
                <a:cubicBezTo>
                  <a:pt x="504" y="131"/>
                  <a:pt x="498" y="133"/>
                  <a:pt x="490" y="133"/>
                </a:cubicBezTo>
                <a:cubicBezTo>
                  <a:pt x="461" y="133"/>
                  <a:pt x="437" y="109"/>
                  <a:pt x="437" y="79"/>
                </a:cubicBezTo>
                <a:lnTo>
                  <a:pt x="437" y="23"/>
                </a:lnTo>
                <a:cubicBezTo>
                  <a:pt x="437" y="10"/>
                  <a:pt x="426" y="0"/>
                  <a:pt x="414" y="0"/>
                </a:cubicBezTo>
                <a:close/>
                <a:moveTo>
                  <a:pt x="414" y="8"/>
                </a:moveTo>
                <a:cubicBezTo>
                  <a:pt x="422" y="8"/>
                  <a:pt x="429" y="14"/>
                  <a:pt x="429" y="23"/>
                </a:cubicBezTo>
                <a:lnTo>
                  <a:pt x="429" y="79"/>
                </a:lnTo>
                <a:cubicBezTo>
                  <a:pt x="429" y="113"/>
                  <a:pt x="457" y="140"/>
                  <a:pt x="490" y="140"/>
                </a:cubicBezTo>
                <a:cubicBezTo>
                  <a:pt x="498" y="140"/>
                  <a:pt x="506" y="139"/>
                  <a:pt x="514" y="135"/>
                </a:cubicBezTo>
                <a:lnTo>
                  <a:pt x="515" y="135"/>
                </a:lnTo>
                <a:lnTo>
                  <a:pt x="523" y="131"/>
                </a:lnTo>
                <a:cubicBezTo>
                  <a:pt x="523" y="130"/>
                  <a:pt x="524" y="130"/>
                  <a:pt x="524" y="130"/>
                </a:cubicBezTo>
                <a:cubicBezTo>
                  <a:pt x="541" y="119"/>
                  <a:pt x="562" y="113"/>
                  <a:pt x="582" y="113"/>
                </a:cubicBezTo>
                <a:cubicBezTo>
                  <a:pt x="641" y="113"/>
                  <a:pt x="688" y="160"/>
                  <a:pt x="688" y="219"/>
                </a:cubicBezTo>
                <a:cubicBezTo>
                  <a:pt x="688" y="277"/>
                  <a:pt x="641" y="325"/>
                  <a:pt x="582" y="325"/>
                </a:cubicBezTo>
                <a:cubicBezTo>
                  <a:pt x="562" y="325"/>
                  <a:pt x="541" y="318"/>
                  <a:pt x="524" y="307"/>
                </a:cubicBezTo>
                <a:cubicBezTo>
                  <a:pt x="524" y="306"/>
                  <a:pt x="524" y="306"/>
                  <a:pt x="523" y="306"/>
                </a:cubicBezTo>
                <a:lnTo>
                  <a:pt x="516" y="303"/>
                </a:lnTo>
                <a:cubicBezTo>
                  <a:pt x="508" y="299"/>
                  <a:pt x="499" y="297"/>
                  <a:pt x="490" y="297"/>
                </a:cubicBezTo>
                <a:cubicBezTo>
                  <a:pt x="457" y="297"/>
                  <a:pt x="429" y="324"/>
                  <a:pt x="429" y="358"/>
                </a:cubicBezTo>
                <a:lnTo>
                  <a:pt x="429" y="414"/>
                </a:lnTo>
                <a:cubicBezTo>
                  <a:pt x="429" y="422"/>
                  <a:pt x="422" y="429"/>
                  <a:pt x="414" y="429"/>
                </a:cubicBezTo>
                <a:lnTo>
                  <a:pt x="23" y="429"/>
                </a:lnTo>
                <a:cubicBezTo>
                  <a:pt x="15" y="429"/>
                  <a:pt x="8" y="423"/>
                  <a:pt x="8" y="415"/>
                </a:cubicBezTo>
                <a:lnTo>
                  <a:pt x="8" y="414"/>
                </a:lnTo>
                <a:lnTo>
                  <a:pt x="8" y="358"/>
                </a:lnTo>
                <a:cubicBezTo>
                  <a:pt x="8" y="341"/>
                  <a:pt x="21" y="327"/>
                  <a:pt x="38" y="327"/>
                </a:cubicBezTo>
                <a:cubicBezTo>
                  <a:pt x="44" y="327"/>
                  <a:pt x="50" y="329"/>
                  <a:pt x="55" y="332"/>
                </a:cubicBezTo>
                <a:lnTo>
                  <a:pt x="62" y="336"/>
                </a:lnTo>
                <a:cubicBezTo>
                  <a:pt x="82" y="348"/>
                  <a:pt x="106" y="355"/>
                  <a:pt x="130" y="355"/>
                </a:cubicBezTo>
                <a:cubicBezTo>
                  <a:pt x="206" y="355"/>
                  <a:pt x="267" y="294"/>
                  <a:pt x="267" y="219"/>
                </a:cubicBezTo>
                <a:cubicBezTo>
                  <a:pt x="267" y="143"/>
                  <a:pt x="206" y="82"/>
                  <a:pt x="130" y="82"/>
                </a:cubicBezTo>
                <a:cubicBezTo>
                  <a:pt x="106" y="82"/>
                  <a:pt x="82" y="89"/>
                  <a:pt x="61" y="101"/>
                </a:cubicBezTo>
                <a:cubicBezTo>
                  <a:pt x="60" y="101"/>
                  <a:pt x="60" y="101"/>
                  <a:pt x="60" y="101"/>
                </a:cubicBezTo>
                <a:lnTo>
                  <a:pt x="55" y="105"/>
                </a:lnTo>
                <a:cubicBezTo>
                  <a:pt x="50" y="108"/>
                  <a:pt x="44" y="110"/>
                  <a:pt x="38" y="110"/>
                </a:cubicBezTo>
                <a:cubicBezTo>
                  <a:pt x="21" y="110"/>
                  <a:pt x="8" y="96"/>
                  <a:pt x="8" y="79"/>
                </a:cubicBezTo>
                <a:lnTo>
                  <a:pt x="8" y="23"/>
                </a:lnTo>
                <a:cubicBezTo>
                  <a:pt x="8" y="22"/>
                  <a:pt x="8" y="22"/>
                  <a:pt x="8" y="22"/>
                </a:cubicBezTo>
                <a:cubicBezTo>
                  <a:pt x="8" y="14"/>
                  <a:pt x="15" y="8"/>
                  <a:pt x="23" y="8"/>
                </a:cubicBezTo>
                <a:close/>
              </a:path>
            </a:pathLst>
          </a:custGeom>
          <a:solidFill>
            <a:srgbClr val="FF0000"/>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480" name="Freeform: Shape 7689"/>
          <p:cNvSpPr/>
          <p:nvPr/>
        </p:nvSpPr>
        <p:spPr>
          <a:xfrm rot="4800">
            <a:off x="5211723" y="1609053"/>
            <a:ext cx="2618054" cy="1642406"/>
          </a:xfrm>
          <a:custGeom>
            <a:avLst/>
            <a:gdLst/>
            <a:ahLst/>
            <a:cxnLst>
              <a:cxn ang="3cd4">
                <a:pos x="hc" y="t"/>
              </a:cxn>
              <a:cxn ang="cd2">
                <a:pos x="l" y="vc"/>
              </a:cxn>
              <a:cxn ang="cd4">
                <a:pos x="hc" y="b"/>
              </a:cxn>
              <a:cxn ang="0">
                <a:pos x="r" y="vc"/>
              </a:cxn>
            </a:cxnLst>
            <a:rect l="l" t="t" r="r" b="b"/>
            <a:pathLst>
              <a:path w="696" h="437">
                <a:moveTo>
                  <a:pt x="414" y="0"/>
                </a:moveTo>
                <a:lnTo>
                  <a:pt x="23" y="0"/>
                </a:lnTo>
                <a:cubicBezTo>
                  <a:pt x="11" y="0"/>
                  <a:pt x="1" y="10"/>
                  <a:pt x="0" y="22"/>
                </a:cubicBezTo>
                <a:cubicBezTo>
                  <a:pt x="0" y="22"/>
                  <a:pt x="1" y="22"/>
                  <a:pt x="1" y="23"/>
                </a:cubicBezTo>
                <a:lnTo>
                  <a:pt x="1" y="79"/>
                </a:lnTo>
                <a:cubicBezTo>
                  <a:pt x="1" y="100"/>
                  <a:pt x="18" y="117"/>
                  <a:pt x="39" y="117"/>
                </a:cubicBezTo>
                <a:cubicBezTo>
                  <a:pt x="46" y="117"/>
                  <a:pt x="53" y="115"/>
                  <a:pt x="59" y="111"/>
                </a:cubicBezTo>
                <a:lnTo>
                  <a:pt x="65" y="108"/>
                </a:lnTo>
                <a:cubicBezTo>
                  <a:pt x="85" y="96"/>
                  <a:pt x="108" y="90"/>
                  <a:pt x="131" y="90"/>
                </a:cubicBezTo>
                <a:cubicBezTo>
                  <a:pt x="202" y="90"/>
                  <a:pt x="260" y="147"/>
                  <a:pt x="260" y="219"/>
                </a:cubicBezTo>
                <a:cubicBezTo>
                  <a:pt x="260" y="289"/>
                  <a:pt x="202" y="347"/>
                  <a:pt x="131" y="347"/>
                </a:cubicBezTo>
                <a:cubicBezTo>
                  <a:pt x="108" y="347"/>
                  <a:pt x="85" y="341"/>
                  <a:pt x="66" y="330"/>
                </a:cubicBezTo>
                <a:lnTo>
                  <a:pt x="59" y="326"/>
                </a:lnTo>
                <a:cubicBezTo>
                  <a:pt x="53" y="322"/>
                  <a:pt x="46" y="320"/>
                  <a:pt x="39" y="320"/>
                </a:cubicBezTo>
                <a:cubicBezTo>
                  <a:pt x="18" y="320"/>
                  <a:pt x="1" y="337"/>
                  <a:pt x="1" y="358"/>
                </a:cubicBezTo>
                <a:lnTo>
                  <a:pt x="1" y="414"/>
                </a:lnTo>
                <a:lnTo>
                  <a:pt x="0" y="415"/>
                </a:lnTo>
                <a:cubicBezTo>
                  <a:pt x="1" y="427"/>
                  <a:pt x="11" y="437"/>
                  <a:pt x="23" y="437"/>
                </a:cubicBezTo>
                <a:lnTo>
                  <a:pt x="414" y="437"/>
                </a:lnTo>
                <a:cubicBezTo>
                  <a:pt x="427" y="437"/>
                  <a:pt x="437" y="427"/>
                  <a:pt x="437" y="414"/>
                </a:cubicBezTo>
                <a:lnTo>
                  <a:pt x="437" y="358"/>
                </a:lnTo>
                <a:cubicBezTo>
                  <a:pt x="437" y="328"/>
                  <a:pt x="461" y="304"/>
                  <a:pt x="491" y="304"/>
                </a:cubicBezTo>
                <a:cubicBezTo>
                  <a:pt x="499" y="304"/>
                  <a:pt x="506" y="306"/>
                  <a:pt x="513" y="309"/>
                </a:cubicBezTo>
                <a:lnTo>
                  <a:pt x="520" y="313"/>
                </a:lnTo>
                <a:cubicBezTo>
                  <a:pt x="539" y="325"/>
                  <a:pt x="560" y="332"/>
                  <a:pt x="583" y="332"/>
                </a:cubicBezTo>
                <a:cubicBezTo>
                  <a:pt x="645" y="332"/>
                  <a:pt x="696" y="281"/>
                  <a:pt x="696" y="219"/>
                </a:cubicBezTo>
                <a:cubicBezTo>
                  <a:pt x="696" y="156"/>
                  <a:pt x="645" y="105"/>
                  <a:pt x="583" y="105"/>
                </a:cubicBezTo>
                <a:cubicBezTo>
                  <a:pt x="560" y="105"/>
                  <a:pt x="539" y="112"/>
                  <a:pt x="520" y="124"/>
                </a:cubicBezTo>
                <a:lnTo>
                  <a:pt x="511" y="129"/>
                </a:lnTo>
                <a:cubicBezTo>
                  <a:pt x="505" y="131"/>
                  <a:pt x="498" y="133"/>
                  <a:pt x="491" y="133"/>
                </a:cubicBezTo>
                <a:cubicBezTo>
                  <a:pt x="461" y="133"/>
                  <a:pt x="437" y="109"/>
                  <a:pt x="437" y="79"/>
                </a:cubicBezTo>
                <a:lnTo>
                  <a:pt x="437" y="23"/>
                </a:lnTo>
                <a:cubicBezTo>
                  <a:pt x="437" y="10"/>
                  <a:pt x="427" y="0"/>
                  <a:pt x="414" y="0"/>
                </a:cubicBezTo>
                <a:close/>
                <a:moveTo>
                  <a:pt x="414" y="8"/>
                </a:moveTo>
                <a:cubicBezTo>
                  <a:pt x="423" y="8"/>
                  <a:pt x="430" y="14"/>
                  <a:pt x="430" y="23"/>
                </a:cubicBezTo>
                <a:lnTo>
                  <a:pt x="430" y="79"/>
                </a:lnTo>
                <a:cubicBezTo>
                  <a:pt x="430" y="113"/>
                  <a:pt x="457" y="140"/>
                  <a:pt x="491" y="140"/>
                </a:cubicBezTo>
                <a:cubicBezTo>
                  <a:pt x="499" y="140"/>
                  <a:pt x="507" y="139"/>
                  <a:pt x="514" y="135"/>
                </a:cubicBezTo>
                <a:lnTo>
                  <a:pt x="515" y="135"/>
                </a:lnTo>
                <a:lnTo>
                  <a:pt x="524" y="131"/>
                </a:lnTo>
                <a:cubicBezTo>
                  <a:pt x="524" y="130"/>
                  <a:pt x="524" y="130"/>
                  <a:pt x="524" y="130"/>
                </a:cubicBezTo>
                <a:cubicBezTo>
                  <a:pt x="542" y="119"/>
                  <a:pt x="562" y="113"/>
                  <a:pt x="583" y="113"/>
                </a:cubicBezTo>
                <a:cubicBezTo>
                  <a:pt x="641" y="113"/>
                  <a:pt x="689" y="160"/>
                  <a:pt x="689" y="219"/>
                </a:cubicBezTo>
                <a:cubicBezTo>
                  <a:pt x="689" y="277"/>
                  <a:pt x="641" y="325"/>
                  <a:pt x="583" y="325"/>
                </a:cubicBezTo>
                <a:cubicBezTo>
                  <a:pt x="562" y="325"/>
                  <a:pt x="542" y="318"/>
                  <a:pt x="524" y="307"/>
                </a:cubicBezTo>
                <a:cubicBezTo>
                  <a:pt x="524" y="306"/>
                  <a:pt x="524" y="306"/>
                  <a:pt x="524" y="306"/>
                </a:cubicBezTo>
                <a:lnTo>
                  <a:pt x="517" y="303"/>
                </a:lnTo>
                <a:lnTo>
                  <a:pt x="516" y="303"/>
                </a:lnTo>
                <a:cubicBezTo>
                  <a:pt x="508" y="299"/>
                  <a:pt x="500" y="297"/>
                  <a:pt x="491" y="297"/>
                </a:cubicBezTo>
                <a:cubicBezTo>
                  <a:pt x="457" y="297"/>
                  <a:pt x="430" y="324"/>
                  <a:pt x="430" y="358"/>
                </a:cubicBezTo>
                <a:lnTo>
                  <a:pt x="430" y="414"/>
                </a:lnTo>
                <a:cubicBezTo>
                  <a:pt x="430" y="422"/>
                  <a:pt x="423" y="429"/>
                  <a:pt x="414" y="429"/>
                </a:cubicBezTo>
                <a:lnTo>
                  <a:pt x="23" y="429"/>
                </a:lnTo>
                <a:cubicBezTo>
                  <a:pt x="15" y="429"/>
                  <a:pt x="9" y="423"/>
                  <a:pt x="8" y="415"/>
                </a:cubicBezTo>
                <a:lnTo>
                  <a:pt x="8" y="414"/>
                </a:lnTo>
                <a:lnTo>
                  <a:pt x="8" y="358"/>
                </a:lnTo>
                <a:cubicBezTo>
                  <a:pt x="8" y="341"/>
                  <a:pt x="22" y="327"/>
                  <a:pt x="39" y="327"/>
                </a:cubicBezTo>
                <a:cubicBezTo>
                  <a:pt x="44" y="327"/>
                  <a:pt x="50" y="329"/>
                  <a:pt x="55" y="332"/>
                </a:cubicBezTo>
                <a:lnTo>
                  <a:pt x="56" y="332"/>
                </a:lnTo>
                <a:lnTo>
                  <a:pt x="62" y="336"/>
                </a:lnTo>
                <a:cubicBezTo>
                  <a:pt x="83" y="348"/>
                  <a:pt x="106" y="355"/>
                  <a:pt x="131" y="355"/>
                </a:cubicBezTo>
                <a:cubicBezTo>
                  <a:pt x="206" y="355"/>
                  <a:pt x="267" y="294"/>
                  <a:pt x="267" y="219"/>
                </a:cubicBezTo>
                <a:cubicBezTo>
                  <a:pt x="267" y="143"/>
                  <a:pt x="206" y="82"/>
                  <a:pt x="131" y="82"/>
                </a:cubicBezTo>
                <a:cubicBezTo>
                  <a:pt x="106" y="82"/>
                  <a:pt x="82" y="89"/>
                  <a:pt x="61" y="101"/>
                </a:cubicBezTo>
                <a:lnTo>
                  <a:pt x="55" y="105"/>
                </a:lnTo>
                <a:cubicBezTo>
                  <a:pt x="50" y="108"/>
                  <a:pt x="44" y="110"/>
                  <a:pt x="39" y="110"/>
                </a:cubicBezTo>
                <a:cubicBezTo>
                  <a:pt x="22" y="110"/>
                  <a:pt x="8" y="96"/>
                  <a:pt x="8" y="79"/>
                </a:cubicBezTo>
                <a:lnTo>
                  <a:pt x="8" y="23"/>
                </a:lnTo>
                <a:cubicBezTo>
                  <a:pt x="8" y="22"/>
                  <a:pt x="8" y="22"/>
                  <a:pt x="8" y="22"/>
                </a:cubicBezTo>
                <a:cubicBezTo>
                  <a:pt x="9" y="14"/>
                  <a:pt x="15" y="8"/>
                  <a:pt x="23" y="8"/>
                </a:cubicBezTo>
                <a:close/>
              </a:path>
            </a:pathLst>
          </a:custGeom>
          <a:solidFill>
            <a:schemeClr val="accent1">
              <a:lumMod val="50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481" name="Freeform: Shape 7690"/>
          <p:cNvSpPr/>
          <p:nvPr/>
        </p:nvSpPr>
        <p:spPr>
          <a:xfrm rot="4800">
            <a:off x="3512970" y="1606677"/>
            <a:ext cx="2618054" cy="1642406"/>
          </a:xfrm>
          <a:custGeom>
            <a:avLst/>
            <a:gdLst/>
            <a:ahLst/>
            <a:cxnLst>
              <a:cxn ang="3cd4">
                <a:pos x="hc" y="t"/>
              </a:cxn>
              <a:cxn ang="cd2">
                <a:pos x="l" y="vc"/>
              </a:cxn>
              <a:cxn ang="cd4">
                <a:pos x="hc" y="b"/>
              </a:cxn>
              <a:cxn ang="0">
                <a:pos x="r" y="vc"/>
              </a:cxn>
            </a:cxnLst>
            <a:rect l="l" t="t" r="r" b="b"/>
            <a:pathLst>
              <a:path w="696" h="437">
                <a:moveTo>
                  <a:pt x="414" y="0"/>
                </a:moveTo>
                <a:lnTo>
                  <a:pt x="23" y="0"/>
                </a:lnTo>
                <a:cubicBezTo>
                  <a:pt x="10" y="0"/>
                  <a:pt x="1" y="10"/>
                  <a:pt x="0" y="22"/>
                </a:cubicBezTo>
                <a:lnTo>
                  <a:pt x="0" y="23"/>
                </a:lnTo>
                <a:lnTo>
                  <a:pt x="0" y="79"/>
                </a:lnTo>
                <a:cubicBezTo>
                  <a:pt x="0" y="100"/>
                  <a:pt x="17" y="117"/>
                  <a:pt x="38" y="117"/>
                </a:cubicBezTo>
                <a:cubicBezTo>
                  <a:pt x="45" y="117"/>
                  <a:pt x="53" y="115"/>
                  <a:pt x="59" y="111"/>
                </a:cubicBezTo>
                <a:lnTo>
                  <a:pt x="64" y="108"/>
                </a:lnTo>
                <a:cubicBezTo>
                  <a:pt x="84" y="96"/>
                  <a:pt x="107" y="90"/>
                  <a:pt x="130" y="90"/>
                </a:cubicBezTo>
                <a:cubicBezTo>
                  <a:pt x="201" y="90"/>
                  <a:pt x="259" y="147"/>
                  <a:pt x="259" y="219"/>
                </a:cubicBezTo>
                <a:cubicBezTo>
                  <a:pt x="259" y="289"/>
                  <a:pt x="201" y="347"/>
                  <a:pt x="130" y="347"/>
                </a:cubicBezTo>
                <a:cubicBezTo>
                  <a:pt x="107" y="347"/>
                  <a:pt x="85" y="341"/>
                  <a:pt x="65" y="330"/>
                </a:cubicBezTo>
                <a:lnTo>
                  <a:pt x="59" y="326"/>
                </a:lnTo>
                <a:cubicBezTo>
                  <a:pt x="53" y="322"/>
                  <a:pt x="45" y="320"/>
                  <a:pt x="38" y="320"/>
                </a:cubicBezTo>
                <a:cubicBezTo>
                  <a:pt x="17" y="320"/>
                  <a:pt x="0" y="337"/>
                  <a:pt x="0" y="358"/>
                </a:cubicBezTo>
                <a:lnTo>
                  <a:pt x="0" y="414"/>
                </a:lnTo>
                <a:lnTo>
                  <a:pt x="0" y="415"/>
                </a:lnTo>
                <a:cubicBezTo>
                  <a:pt x="1" y="427"/>
                  <a:pt x="10" y="437"/>
                  <a:pt x="23" y="437"/>
                </a:cubicBezTo>
                <a:lnTo>
                  <a:pt x="414" y="437"/>
                </a:lnTo>
                <a:cubicBezTo>
                  <a:pt x="426" y="437"/>
                  <a:pt x="437" y="427"/>
                  <a:pt x="437" y="414"/>
                </a:cubicBezTo>
                <a:lnTo>
                  <a:pt x="437" y="358"/>
                </a:lnTo>
                <a:cubicBezTo>
                  <a:pt x="437" y="328"/>
                  <a:pt x="461" y="304"/>
                  <a:pt x="490" y="304"/>
                </a:cubicBezTo>
                <a:cubicBezTo>
                  <a:pt x="498" y="304"/>
                  <a:pt x="505" y="306"/>
                  <a:pt x="513" y="309"/>
                </a:cubicBezTo>
                <a:lnTo>
                  <a:pt x="519" y="313"/>
                </a:lnTo>
                <a:cubicBezTo>
                  <a:pt x="538" y="325"/>
                  <a:pt x="560" y="332"/>
                  <a:pt x="582" y="332"/>
                </a:cubicBezTo>
                <a:cubicBezTo>
                  <a:pt x="645" y="332"/>
                  <a:pt x="696" y="281"/>
                  <a:pt x="696" y="219"/>
                </a:cubicBezTo>
                <a:cubicBezTo>
                  <a:pt x="696" y="156"/>
                  <a:pt x="645" y="105"/>
                  <a:pt x="582" y="105"/>
                </a:cubicBezTo>
                <a:cubicBezTo>
                  <a:pt x="560" y="105"/>
                  <a:pt x="538" y="112"/>
                  <a:pt x="519" y="124"/>
                </a:cubicBezTo>
                <a:lnTo>
                  <a:pt x="511" y="129"/>
                </a:lnTo>
                <a:cubicBezTo>
                  <a:pt x="504" y="131"/>
                  <a:pt x="497" y="133"/>
                  <a:pt x="490" y="133"/>
                </a:cubicBezTo>
                <a:cubicBezTo>
                  <a:pt x="461" y="133"/>
                  <a:pt x="437" y="109"/>
                  <a:pt x="437" y="79"/>
                </a:cubicBezTo>
                <a:lnTo>
                  <a:pt x="437" y="23"/>
                </a:lnTo>
                <a:cubicBezTo>
                  <a:pt x="437" y="10"/>
                  <a:pt x="426" y="0"/>
                  <a:pt x="414" y="0"/>
                </a:cubicBezTo>
                <a:close/>
                <a:moveTo>
                  <a:pt x="414" y="8"/>
                </a:moveTo>
                <a:cubicBezTo>
                  <a:pt x="422" y="8"/>
                  <a:pt x="429" y="14"/>
                  <a:pt x="429" y="23"/>
                </a:cubicBezTo>
                <a:lnTo>
                  <a:pt x="429" y="79"/>
                </a:lnTo>
                <a:cubicBezTo>
                  <a:pt x="429" y="113"/>
                  <a:pt x="457" y="140"/>
                  <a:pt x="490" y="140"/>
                </a:cubicBezTo>
                <a:cubicBezTo>
                  <a:pt x="498" y="140"/>
                  <a:pt x="506" y="139"/>
                  <a:pt x="514" y="135"/>
                </a:cubicBezTo>
                <a:lnTo>
                  <a:pt x="523" y="131"/>
                </a:lnTo>
                <a:cubicBezTo>
                  <a:pt x="523" y="130"/>
                  <a:pt x="523" y="130"/>
                  <a:pt x="523" y="130"/>
                </a:cubicBezTo>
                <a:cubicBezTo>
                  <a:pt x="541" y="119"/>
                  <a:pt x="561" y="113"/>
                  <a:pt x="582" y="113"/>
                </a:cubicBezTo>
                <a:cubicBezTo>
                  <a:pt x="641" y="113"/>
                  <a:pt x="688" y="160"/>
                  <a:pt x="688" y="219"/>
                </a:cubicBezTo>
                <a:cubicBezTo>
                  <a:pt x="688" y="277"/>
                  <a:pt x="641" y="325"/>
                  <a:pt x="582" y="325"/>
                </a:cubicBezTo>
                <a:cubicBezTo>
                  <a:pt x="561" y="325"/>
                  <a:pt x="541" y="318"/>
                  <a:pt x="524" y="307"/>
                </a:cubicBezTo>
                <a:cubicBezTo>
                  <a:pt x="523" y="306"/>
                  <a:pt x="523" y="306"/>
                  <a:pt x="523" y="306"/>
                </a:cubicBezTo>
                <a:lnTo>
                  <a:pt x="516" y="303"/>
                </a:lnTo>
                <a:cubicBezTo>
                  <a:pt x="508" y="299"/>
                  <a:pt x="499" y="297"/>
                  <a:pt x="490" y="297"/>
                </a:cubicBezTo>
                <a:cubicBezTo>
                  <a:pt x="457" y="297"/>
                  <a:pt x="429" y="324"/>
                  <a:pt x="429" y="358"/>
                </a:cubicBezTo>
                <a:lnTo>
                  <a:pt x="429" y="414"/>
                </a:lnTo>
                <a:cubicBezTo>
                  <a:pt x="429" y="422"/>
                  <a:pt x="422" y="429"/>
                  <a:pt x="414" y="429"/>
                </a:cubicBezTo>
                <a:lnTo>
                  <a:pt x="23" y="429"/>
                </a:lnTo>
                <a:cubicBezTo>
                  <a:pt x="15" y="429"/>
                  <a:pt x="8" y="423"/>
                  <a:pt x="7" y="415"/>
                </a:cubicBezTo>
                <a:lnTo>
                  <a:pt x="7" y="414"/>
                </a:lnTo>
                <a:lnTo>
                  <a:pt x="7" y="358"/>
                </a:lnTo>
                <a:cubicBezTo>
                  <a:pt x="7" y="341"/>
                  <a:pt x="21" y="327"/>
                  <a:pt x="38" y="327"/>
                </a:cubicBezTo>
                <a:cubicBezTo>
                  <a:pt x="44" y="327"/>
                  <a:pt x="50" y="329"/>
                  <a:pt x="55" y="332"/>
                </a:cubicBezTo>
                <a:lnTo>
                  <a:pt x="62" y="336"/>
                </a:lnTo>
                <a:cubicBezTo>
                  <a:pt x="82" y="348"/>
                  <a:pt x="106" y="355"/>
                  <a:pt x="130" y="355"/>
                </a:cubicBezTo>
                <a:cubicBezTo>
                  <a:pt x="205" y="355"/>
                  <a:pt x="266" y="294"/>
                  <a:pt x="266" y="219"/>
                </a:cubicBezTo>
                <a:cubicBezTo>
                  <a:pt x="266" y="143"/>
                  <a:pt x="205" y="82"/>
                  <a:pt x="130" y="82"/>
                </a:cubicBezTo>
                <a:cubicBezTo>
                  <a:pt x="106" y="82"/>
                  <a:pt x="82" y="89"/>
                  <a:pt x="60" y="101"/>
                </a:cubicBezTo>
                <a:lnTo>
                  <a:pt x="55" y="105"/>
                </a:lnTo>
                <a:cubicBezTo>
                  <a:pt x="50" y="108"/>
                  <a:pt x="44" y="110"/>
                  <a:pt x="38" y="110"/>
                </a:cubicBezTo>
                <a:cubicBezTo>
                  <a:pt x="21" y="110"/>
                  <a:pt x="7" y="96"/>
                  <a:pt x="7" y="79"/>
                </a:cubicBezTo>
                <a:lnTo>
                  <a:pt x="7" y="23"/>
                </a:lnTo>
                <a:cubicBezTo>
                  <a:pt x="7" y="22"/>
                  <a:pt x="7" y="22"/>
                  <a:pt x="7" y="22"/>
                </a:cubicBezTo>
                <a:cubicBezTo>
                  <a:pt x="8" y="14"/>
                  <a:pt x="15" y="8"/>
                  <a:pt x="23" y="8"/>
                </a:cubicBezTo>
                <a:close/>
              </a:path>
            </a:pathLst>
          </a:custGeom>
          <a:solidFill>
            <a:srgbClr val="FF0000"/>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482" name="Freeform: Shape 7691"/>
          <p:cNvSpPr/>
          <p:nvPr/>
        </p:nvSpPr>
        <p:spPr>
          <a:xfrm rot="4800">
            <a:off x="1811196" y="1611428"/>
            <a:ext cx="2618054" cy="1642406"/>
          </a:xfrm>
          <a:custGeom>
            <a:avLst/>
            <a:gdLst/>
            <a:ahLst/>
            <a:cxnLst>
              <a:cxn ang="3cd4">
                <a:pos x="hc" y="t"/>
              </a:cxn>
              <a:cxn ang="cd2">
                <a:pos x="l" y="vc"/>
              </a:cxn>
              <a:cxn ang="cd4">
                <a:pos x="hc" y="b"/>
              </a:cxn>
              <a:cxn ang="0">
                <a:pos x="r" y="vc"/>
              </a:cxn>
            </a:cxnLst>
            <a:rect l="l" t="t" r="r" b="b"/>
            <a:pathLst>
              <a:path w="696" h="437">
                <a:moveTo>
                  <a:pt x="414" y="0"/>
                </a:moveTo>
                <a:lnTo>
                  <a:pt x="23" y="0"/>
                </a:lnTo>
                <a:cubicBezTo>
                  <a:pt x="11" y="0"/>
                  <a:pt x="1" y="10"/>
                  <a:pt x="0" y="22"/>
                </a:cubicBezTo>
                <a:lnTo>
                  <a:pt x="0" y="23"/>
                </a:lnTo>
                <a:lnTo>
                  <a:pt x="0" y="79"/>
                </a:lnTo>
                <a:cubicBezTo>
                  <a:pt x="0" y="100"/>
                  <a:pt x="18" y="117"/>
                  <a:pt x="38" y="117"/>
                </a:cubicBezTo>
                <a:cubicBezTo>
                  <a:pt x="46" y="117"/>
                  <a:pt x="53" y="115"/>
                  <a:pt x="59" y="111"/>
                </a:cubicBezTo>
                <a:lnTo>
                  <a:pt x="65" y="108"/>
                </a:lnTo>
                <a:cubicBezTo>
                  <a:pt x="85" y="96"/>
                  <a:pt x="107" y="90"/>
                  <a:pt x="131" y="90"/>
                </a:cubicBezTo>
                <a:cubicBezTo>
                  <a:pt x="201" y="90"/>
                  <a:pt x="260" y="147"/>
                  <a:pt x="260" y="219"/>
                </a:cubicBezTo>
                <a:cubicBezTo>
                  <a:pt x="260" y="289"/>
                  <a:pt x="201" y="347"/>
                  <a:pt x="131" y="347"/>
                </a:cubicBezTo>
                <a:cubicBezTo>
                  <a:pt x="108" y="347"/>
                  <a:pt x="85" y="341"/>
                  <a:pt x="66" y="330"/>
                </a:cubicBezTo>
                <a:lnTo>
                  <a:pt x="59" y="326"/>
                </a:lnTo>
                <a:cubicBezTo>
                  <a:pt x="53" y="322"/>
                  <a:pt x="46" y="320"/>
                  <a:pt x="38" y="320"/>
                </a:cubicBezTo>
                <a:cubicBezTo>
                  <a:pt x="18" y="320"/>
                  <a:pt x="0" y="337"/>
                  <a:pt x="0" y="358"/>
                </a:cubicBezTo>
                <a:lnTo>
                  <a:pt x="0" y="414"/>
                </a:lnTo>
                <a:lnTo>
                  <a:pt x="0" y="415"/>
                </a:lnTo>
                <a:cubicBezTo>
                  <a:pt x="1" y="427"/>
                  <a:pt x="11" y="437"/>
                  <a:pt x="23" y="437"/>
                </a:cubicBezTo>
                <a:lnTo>
                  <a:pt x="414" y="437"/>
                </a:lnTo>
                <a:cubicBezTo>
                  <a:pt x="427" y="437"/>
                  <a:pt x="437" y="427"/>
                  <a:pt x="437" y="414"/>
                </a:cubicBezTo>
                <a:lnTo>
                  <a:pt x="437" y="358"/>
                </a:lnTo>
                <a:cubicBezTo>
                  <a:pt x="437" y="328"/>
                  <a:pt x="461" y="304"/>
                  <a:pt x="491" y="304"/>
                </a:cubicBezTo>
                <a:cubicBezTo>
                  <a:pt x="498" y="304"/>
                  <a:pt x="506" y="306"/>
                  <a:pt x="513" y="309"/>
                </a:cubicBezTo>
                <a:lnTo>
                  <a:pt x="520" y="313"/>
                </a:lnTo>
                <a:cubicBezTo>
                  <a:pt x="539" y="325"/>
                  <a:pt x="560" y="332"/>
                  <a:pt x="583" y="332"/>
                </a:cubicBezTo>
                <a:cubicBezTo>
                  <a:pt x="645" y="332"/>
                  <a:pt x="696" y="281"/>
                  <a:pt x="696" y="219"/>
                </a:cubicBezTo>
                <a:cubicBezTo>
                  <a:pt x="696" y="156"/>
                  <a:pt x="645" y="105"/>
                  <a:pt x="583" y="105"/>
                </a:cubicBezTo>
                <a:cubicBezTo>
                  <a:pt x="560" y="105"/>
                  <a:pt x="539" y="112"/>
                  <a:pt x="520" y="124"/>
                </a:cubicBezTo>
                <a:lnTo>
                  <a:pt x="511" y="129"/>
                </a:lnTo>
                <a:cubicBezTo>
                  <a:pt x="505" y="131"/>
                  <a:pt x="497" y="133"/>
                  <a:pt x="491" y="133"/>
                </a:cubicBezTo>
                <a:cubicBezTo>
                  <a:pt x="461" y="133"/>
                  <a:pt x="437" y="109"/>
                  <a:pt x="437" y="79"/>
                </a:cubicBezTo>
                <a:lnTo>
                  <a:pt x="437" y="23"/>
                </a:lnTo>
                <a:cubicBezTo>
                  <a:pt x="437" y="10"/>
                  <a:pt x="427" y="0"/>
                  <a:pt x="414" y="0"/>
                </a:cubicBezTo>
                <a:close/>
                <a:moveTo>
                  <a:pt x="414" y="8"/>
                </a:moveTo>
                <a:cubicBezTo>
                  <a:pt x="423" y="8"/>
                  <a:pt x="429" y="14"/>
                  <a:pt x="429" y="23"/>
                </a:cubicBezTo>
                <a:lnTo>
                  <a:pt x="429" y="79"/>
                </a:lnTo>
                <a:cubicBezTo>
                  <a:pt x="430" y="113"/>
                  <a:pt x="457" y="140"/>
                  <a:pt x="491" y="140"/>
                </a:cubicBezTo>
                <a:cubicBezTo>
                  <a:pt x="499" y="140"/>
                  <a:pt x="506" y="139"/>
                  <a:pt x="514" y="135"/>
                </a:cubicBezTo>
                <a:lnTo>
                  <a:pt x="523" y="131"/>
                </a:lnTo>
                <a:cubicBezTo>
                  <a:pt x="523" y="130"/>
                  <a:pt x="524" y="130"/>
                  <a:pt x="524" y="130"/>
                </a:cubicBezTo>
                <a:cubicBezTo>
                  <a:pt x="542" y="119"/>
                  <a:pt x="562" y="113"/>
                  <a:pt x="583" y="113"/>
                </a:cubicBezTo>
                <a:cubicBezTo>
                  <a:pt x="641" y="113"/>
                  <a:pt x="689" y="160"/>
                  <a:pt x="689" y="219"/>
                </a:cubicBezTo>
                <a:cubicBezTo>
                  <a:pt x="689" y="277"/>
                  <a:pt x="641" y="325"/>
                  <a:pt x="583" y="325"/>
                </a:cubicBezTo>
                <a:cubicBezTo>
                  <a:pt x="562" y="325"/>
                  <a:pt x="542" y="318"/>
                  <a:pt x="524" y="307"/>
                </a:cubicBezTo>
                <a:cubicBezTo>
                  <a:pt x="524" y="306"/>
                  <a:pt x="523" y="306"/>
                  <a:pt x="523" y="306"/>
                </a:cubicBezTo>
                <a:lnTo>
                  <a:pt x="517" y="303"/>
                </a:lnTo>
                <a:lnTo>
                  <a:pt x="516" y="303"/>
                </a:lnTo>
                <a:cubicBezTo>
                  <a:pt x="508" y="299"/>
                  <a:pt x="500" y="297"/>
                  <a:pt x="491" y="297"/>
                </a:cubicBezTo>
                <a:cubicBezTo>
                  <a:pt x="457" y="297"/>
                  <a:pt x="430" y="324"/>
                  <a:pt x="429" y="358"/>
                </a:cubicBezTo>
                <a:lnTo>
                  <a:pt x="429" y="414"/>
                </a:lnTo>
                <a:cubicBezTo>
                  <a:pt x="429" y="422"/>
                  <a:pt x="423" y="429"/>
                  <a:pt x="414" y="429"/>
                </a:cubicBezTo>
                <a:lnTo>
                  <a:pt x="23" y="429"/>
                </a:lnTo>
                <a:cubicBezTo>
                  <a:pt x="15" y="429"/>
                  <a:pt x="9" y="423"/>
                  <a:pt x="8" y="415"/>
                </a:cubicBezTo>
                <a:lnTo>
                  <a:pt x="8" y="414"/>
                </a:lnTo>
                <a:lnTo>
                  <a:pt x="8" y="358"/>
                </a:lnTo>
                <a:cubicBezTo>
                  <a:pt x="8" y="341"/>
                  <a:pt x="22" y="327"/>
                  <a:pt x="38" y="327"/>
                </a:cubicBezTo>
                <a:cubicBezTo>
                  <a:pt x="44" y="327"/>
                  <a:pt x="50" y="329"/>
                  <a:pt x="55" y="332"/>
                </a:cubicBezTo>
                <a:lnTo>
                  <a:pt x="62" y="336"/>
                </a:lnTo>
                <a:cubicBezTo>
                  <a:pt x="83" y="348"/>
                  <a:pt x="106" y="355"/>
                  <a:pt x="131" y="355"/>
                </a:cubicBezTo>
                <a:cubicBezTo>
                  <a:pt x="206" y="355"/>
                  <a:pt x="267" y="294"/>
                  <a:pt x="267" y="219"/>
                </a:cubicBezTo>
                <a:cubicBezTo>
                  <a:pt x="267" y="143"/>
                  <a:pt x="206" y="82"/>
                  <a:pt x="131" y="82"/>
                </a:cubicBezTo>
                <a:cubicBezTo>
                  <a:pt x="106" y="82"/>
                  <a:pt x="82" y="89"/>
                  <a:pt x="61" y="101"/>
                </a:cubicBezTo>
                <a:lnTo>
                  <a:pt x="55" y="105"/>
                </a:lnTo>
                <a:cubicBezTo>
                  <a:pt x="50" y="108"/>
                  <a:pt x="44" y="110"/>
                  <a:pt x="38" y="110"/>
                </a:cubicBezTo>
                <a:cubicBezTo>
                  <a:pt x="22" y="110"/>
                  <a:pt x="8" y="96"/>
                  <a:pt x="8" y="79"/>
                </a:cubicBezTo>
                <a:lnTo>
                  <a:pt x="8" y="23"/>
                </a:lnTo>
                <a:cubicBezTo>
                  <a:pt x="8" y="22"/>
                  <a:pt x="8" y="22"/>
                  <a:pt x="8" y="22"/>
                </a:cubicBezTo>
                <a:cubicBezTo>
                  <a:pt x="9" y="14"/>
                  <a:pt x="15" y="8"/>
                  <a:pt x="23" y="8"/>
                </a:cubicBezTo>
                <a:close/>
              </a:path>
            </a:pathLst>
          </a:custGeom>
          <a:solidFill>
            <a:schemeClr val="accent1"/>
          </a:solidFill>
          <a:ln cap="flat">
            <a:solidFill>
              <a:schemeClr val="accent1">
                <a:lumMod val="50000"/>
              </a:schemeClr>
            </a:solid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483" name="Freeform: Shape 7692"/>
          <p:cNvSpPr/>
          <p:nvPr/>
        </p:nvSpPr>
        <p:spPr>
          <a:xfrm rot="4800">
            <a:off x="10312608" y="1614755"/>
            <a:ext cx="583883" cy="436970"/>
          </a:xfrm>
          <a:custGeom>
            <a:avLst/>
            <a:gdLst/>
            <a:ahLst/>
            <a:cxnLst>
              <a:cxn ang="3cd4">
                <a:pos x="hc" y="t"/>
              </a:cxn>
              <a:cxn ang="cd2">
                <a:pos x="l" y="vc"/>
              </a:cxn>
              <a:cxn ang="cd4">
                <a:pos x="hc" y="b"/>
              </a:cxn>
              <a:cxn ang="0">
                <a:pos x="r" y="vc"/>
              </a:cxn>
            </a:cxnLst>
            <a:rect l="l" t="t" r="r" b="b"/>
            <a:pathLst>
              <a:path w="156" h="117">
                <a:moveTo>
                  <a:pt x="156" y="85"/>
                </a:moveTo>
                <a:cubicBezTo>
                  <a:pt x="148" y="83"/>
                  <a:pt x="139" y="82"/>
                  <a:pt x="131" y="82"/>
                </a:cubicBezTo>
                <a:cubicBezTo>
                  <a:pt x="106" y="82"/>
                  <a:pt x="82" y="89"/>
                  <a:pt x="61" y="101"/>
                </a:cubicBezTo>
                <a:lnTo>
                  <a:pt x="60" y="101"/>
                </a:lnTo>
                <a:lnTo>
                  <a:pt x="55" y="105"/>
                </a:lnTo>
                <a:cubicBezTo>
                  <a:pt x="50" y="108"/>
                  <a:pt x="44" y="110"/>
                  <a:pt x="38" y="110"/>
                </a:cubicBezTo>
                <a:cubicBezTo>
                  <a:pt x="22" y="110"/>
                  <a:pt x="8" y="96"/>
                  <a:pt x="8" y="79"/>
                </a:cubicBezTo>
                <a:lnTo>
                  <a:pt x="8" y="23"/>
                </a:lnTo>
                <a:cubicBezTo>
                  <a:pt x="8" y="22"/>
                  <a:pt x="8" y="22"/>
                  <a:pt x="8" y="22"/>
                </a:cubicBezTo>
                <a:cubicBezTo>
                  <a:pt x="8" y="14"/>
                  <a:pt x="15" y="8"/>
                  <a:pt x="23" y="8"/>
                </a:cubicBezTo>
                <a:lnTo>
                  <a:pt x="156" y="8"/>
                </a:lnTo>
                <a:lnTo>
                  <a:pt x="156" y="0"/>
                </a:lnTo>
                <a:lnTo>
                  <a:pt x="23" y="0"/>
                </a:lnTo>
                <a:cubicBezTo>
                  <a:pt x="11" y="0"/>
                  <a:pt x="1" y="10"/>
                  <a:pt x="0" y="22"/>
                </a:cubicBezTo>
                <a:lnTo>
                  <a:pt x="0" y="23"/>
                </a:lnTo>
                <a:lnTo>
                  <a:pt x="0" y="79"/>
                </a:lnTo>
                <a:cubicBezTo>
                  <a:pt x="0" y="100"/>
                  <a:pt x="17" y="117"/>
                  <a:pt x="38" y="117"/>
                </a:cubicBezTo>
                <a:cubicBezTo>
                  <a:pt x="46" y="117"/>
                  <a:pt x="53" y="115"/>
                  <a:pt x="59" y="111"/>
                </a:cubicBezTo>
                <a:lnTo>
                  <a:pt x="64" y="108"/>
                </a:lnTo>
                <a:cubicBezTo>
                  <a:pt x="84" y="96"/>
                  <a:pt x="107" y="90"/>
                  <a:pt x="131" y="90"/>
                </a:cubicBezTo>
                <a:cubicBezTo>
                  <a:pt x="139" y="90"/>
                  <a:pt x="148" y="91"/>
                  <a:pt x="156" y="92"/>
                </a:cubicBezTo>
                <a:close/>
              </a:path>
            </a:pathLst>
          </a:custGeom>
          <a:solidFill>
            <a:schemeClr val="bg1">
              <a:lumMod val="85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484" name="Freeform: Shape 7693"/>
          <p:cNvSpPr/>
          <p:nvPr/>
        </p:nvSpPr>
        <p:spPr>
          <a:xfrm rot="4800">
            <a:off x="8616764" y="1613563"/>
            <a:ext cx="2279026" cy="1642406"/>
          </a:xfrm>
          <a:custGeom>
            <a:avLst/>
            <a:gdLst/>
            <a:ahLst/>
            <a:cxnLst>
              <a:cxn ang="3cd4">
                <a:pos x="hc" y="t"/>
              </a:cxn>
              <a:cxn ang="cd2">
                <a:pos x="l" y="vc"/>
              </a:cxn>
              <a:cxn ang="cd4">
                <a:pos x="hc" y="b"/>
              </a:cxn>
              <a:cxn ang="0">
                <a:pos x="r" y="vc"/>
              </a:cxn>
            </a:cxnLst>
            <a:rect l="l" t="t" r="r" b="b"/>
            <a:pathLst>
              <a:path w="606" h="437">
                <a:moveTo>
                  <a:pt x="606" y="322"/>
                </a:moveTo>
                <a:cubicBezTo>
                  <a:pt x="598" y="324"/>
                  <a:pt x="590" y="325"/>
                  <a:pt x="582" y="325"/>
                </a:cubicBezTo>
                <a:cubicBezTo>
                  <a:pt x="561" y="325"/>
                  <a:pt x="541" y="317"/>
                  <a:pt x="523" y="307"/>
                </a:cubicBezTo>
                <a:cubicBezTo>
                  <a:pt x="521" y="305"/>
                  <a:pt x="508" y="296"/>
                  <a:pt x="490" y="297"/>
                </a:cubicBezTo>
                <a:cubicBezTo>
                  <a:pt x="456" y="297"/>
                  <a:pt x="429" y="324"/>
                  <a:pt x="429" y="358"/>
                </a:cubicBezTo>
                <a:lnTo>
                  <a:pt x="429" y="414"/>
                </a:lnTo>
                <a:cubicBezTo>
                  <a:pt x="429" y="422"/>
                  <a:pt x="422" y="429"/>
                  <a:pt x="413" y="429"/>
                </a:cubicBezTo>
                <a:lnTo>
                  <a:pt x="23" y="429"/>
                </a:lnTo>
                <a:cubicBezTo>
                  <a:pt x="14" y="429"/>
                  <a:pt x="8" y="423"/>
                  <a:pt x="7" y="415"/>
                </a:cubicBezTo>
                <a:lnTo>
                  <a:pt x="7" y="414"/>
                </a:lnTo>
                <a:lnTo>
                  <a:pt x="7" y="358"/>
                </a:lnTo>
                <a:cubicBezTo>
                  <a:pt x="7" y="341"/>
                  <a:pt x="21" y="327"/>
                  <a:pt x="38" y="327"/>
                </a:cubicBezTo>
                <a:cubicBezTo>
                  <a:pt x="44" y="327"/>
                  <a:pt x="49" y="329"/>
                  <a:pt x="55" y="332"/>
                </a:cubicBezTo>
                <a:lnTo>
                  <a:pt x="61" y="336"/>
                </a:lnTo>
                <a:cubicBezTo>
                  <a:pt x="82" y="348"/>
                  <a:pt x="106" y="355"/>
                  <a:pt x="130" y="355"/>
                </a:cubicBezTo>
                <a:cubicBezTo>
                  <a:pt x="205" y="355"/>
                  <a:pt x="266" y="294"/>
                  <a:pt x="266" y="219"/>
                </a:cubicBezTo>
                <a:cubicBezTo>
                  <a:pt x="266" y="143"/>
                  <a:pt x="205" y="82"/>
                  <a:pt x="130" y="82"/>
                </a:cubicBezTo>
                <a:cubicBezTo>
                  <a:pt x="105" y="82"/>
                  <a:pt x="81" y="89"/>
                  <a:pt x="60" y="101"/>
                </a:cubicBezTo>
                <a:lnTo>
                  <a:pt x="55" y="105"/>
                </a:lnTo>
                <a:cubicBezTo>
                  <a:pt x="49" y="108"/>
                  <a:pt x="44" y="110"/>
                  <a:pt x="38" y="110"/>
                </a:cubicBezTo>
                <a:cubicBezTo>
                  <a:pt x="21" y="110"/>
                  <a:pt x="7" y="96"/>
                  <a:pt x="7" y="79"/>
                </a:cubicBezTo>
                <a:lnTo>
                  <a:pt x="7" y="23"/>
                </a:lnTo>
                <a:cubicBezTo>
                  <a:pt x="7" y="22"/>
                  <a:pt x="7" y="22"/>
                  <a:pt x="7" y="22"/>
                </a:cubicBezTo>
                <a:cubicBezTo>
                  <a:pt x="8" y="14"/>
                  <a:pt x="14" y="8"/>
                  <a:pt x="23" y="8"/>
                </a:cubicBezTo>
                <a:lnTo>
                  <a:pt x="413" y="8"/>
                </a:lnTo>
                <a:cubicBezTo>
                  <a:pt x="422" y="8"/>
                  <a:pt x="429" y="14"/>
                  <a:pt x="429" y="23"/>
                </a:cubicBezTo>
                <a:lnTo>
                  <a:pt x="429" y="79"/>
                </a:lnTo>
                <a:cubicBezTo>
                  <a:pt x="429" y="113"/>
                  <a:pt x="456" y="140"/>
                  <a:pt x="490" y="140"/>
                </a:cubicBezTo>
                <a:cubicBezTo>
                  <a:pt x="497" y="140"/>
                  <a:pt x="503" y="139"/>
                  <a:pt x="510" y="137"/>
                </a:cubicBezTo>
                <a:cubicBezTo>
                  <a:pt x="511" y="136"/>
                  <a:pt x="520" y="132"/>
                  <a:pt x="523" y="130"/>
                </a:cubicBezTo>
                <a:cubicBezTo>
                  <a:pt x="541" y="120"/>
                  <a:pt x="561" y="113"/>
                  <a:pt x="582" y="113"/>
                </a:cubicBezTo>
                <a:cubicBezTo>
                  <a:pt x="590" y="113"/>
                  <a:pt x="598" y="113"/>
                  <a:pt x="606" y="115"/>
                </a:cubicBezTo>
                <a:lnTo>
                  <a:pt x="606" y="108"/>
                </a:lnTo>
                <a:cubicBezTo>
                  <a:pt x="598" y="106"/>
                  <a:pt x="590" y="105"/>
                  <a:pt x="582" y="105"/>
                </a:cubicBezTo>
                <a:cubicBezTo>
                  <a:pt x="559" y="105"/>
                  <a:pt x="538" y="112"/>
                  <a:pt x="519" y="124"/>
                </a:cubicBezTo>
                <a:lnTo>
                  <a:pt x="510" y="129"/>
                </a:lnTo>
                <a:cubicBezTo>
                  <a:pt x="504" y="131"/>
                  <a:pt x="497" y="133"/>
                  <a:pt x="490" y="133"/>
                </a:cubicBezTo>
                <a:cubicBezTo>
                  <a:pt x="460" y="133"/>
                  <a:pt x="436" y="109"/>
                  <a:pt x="436" y="79"/>
                </a:cubicBezTo>
                <a:lnTo>
                  <a:pt x="436" y="23"/>
                </a:lnTo>
                <a:cubicBezTo>
                  <a:pt x="436" y="10"/>
                  <a:pt x="426" y="0"/>
                  <a:pt x="413" y="0"/>
                </a:cubicBezTo>
                <a:lnTo>
                  <a:pt x="23" y="0"/>
                </a:lnTo>
                <a:cubicBezTo>
                  <a:pt x="10" y="0"/>
                  <a:pt x="0" y="10"/>
                  <a:pt x="0" y="22"/>
                </a:cubicBezTo>
                <a:lnTo>
                  <a:pt x="0" y="23"/>
                </a:lnTo>
                <a:lnTo>
                  <a:pt x="0" y="79"/>
                </a:lnTo>
                <a:cubicBezTo>
                  <a:pt x="0" y="100"/>
                  <a:pt x="17" y="117"/>
                  <a:pt x="38" y="117"/>
                </a:cubicBezTo>
                <a:cubicBezTo>
                  <a:pt x="45" y="117"/>
                  <a:pt x="52" y="115"/>
                  <a:pt x="58" y="111"/>
                </a:cubicBezTo>
                <a:lnTo>
                  <a:pt x="64" y="108"/>
                </a:lnTo>
                <a:cubicBezTo>
                  <a:pt x="84" y="96"/>
                  <a:pt x="107" y="90"/>
                  <a:pt x="130" y="90"/>
                </a:cubicBezTo>
                <a:cubicBezTo>
                  <a:pt x="201" y="90"/>
                  <a:pt x="259" y="147"/>
                  <a:pt x="259" y="219"/>
                </a:cubicBezTo>
                <a:cubicBezTo>
                  <a:pt x="259" y="289"/>
                  <a:pt x="201" y="347"/>
                  <a:pt x="130" y="347"/>
                </a:cubicBezTo>
                <a:cubicBezTo>
                  <a:pt x="107" y="347"/>
                  <a:pt x="84" y="341"/>
                  <a:pt x="65" y="330"/>
                </a:cubicBezTo>
                <a:lnTo>
                  <a:pt x="58" y="326"/>
                </a:lnTo>
                <a:cubicBezTo>
                  <a:pt x="52" y="322"/>
                  <a:pt x="45" y="320"/>
                  <a:pt x="38" y="320"/>
                </a:cubicBezTo>
                <a:cubicBezTo>
                  <a:pt x="17" y="320"/>
                  <a:pt x="0" y="337"/>
                  <a:pt x="0" y="358"/>
                </a:cubicBezTo>
                <a:lnTo>
                  <a:pt x="0" y="414"/>
                </a:lnTo>
                <a:lnTo>
                  <a:pt x="0" y="415"/>
                </a:lnTo>
                <a:cubicBezTo>
                  <a:pt x="0" y="427"/>
                  <a:pt x="10" y="437"/>
                  <a:pt x="23" y="437"/>
                </a:cubicBezTo>
                <a:lnTo>
                  <a:pt x="413" y="437"/>
                </a:lnTo>
                <a:cubicBezTo>
                  <a:pt x="426" y="437"/>
                  <a:pt x="436" y="427"/>
                  <a:pt x="436" y="414"/>
                </a:cubicBezTo>
                <a:lnTo>
                  <a:pt x="436" y="358"/>
                </a:lnTo>
                <a:cubicBezTo>
                  <a:pt x="436" y="328"/>
                  <a:pt x="460" y="304"/>
                  <a:pt x="490" y="304"/>
                </a:cubicBezTo>
                <a:cubicBezTo>
                  <a:pt x="498" y="304"/>
                  <a:pt x="505" y="306"/>
                  <a:pt x="512" y="309"/>
                </a:cubicBezTo>
                <a:lnTo>
                  <a:pt x="519" y="313"/>
                </a:lnTo>
                <a:cubicBezTo>
                  <a:pt x="538" y="325"/>
                  <a:pt x="559" y="332"/>
                  <a:pt x="582" y="332"/>
                </a:cubicBezTo>
                <a:cubicBezTo>
                  <a:pt x="590" y="332"/>
                  <a:pt x="598" y="331"/>
                  <a:pt x="606" y="330"/>
                </a:cubicBezTo>
                <a:close/>
              </a:path>
            </a:pathLst>
          </a:custGeom>
          <a:solidFill>
            <a:schemeClr val="accent1">
              <a:lumMod val="50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485" name="Freeform: Shape 7694"/>
          <p:cNvSpPr/>
          <p:nvPr/>
        </p:nvSpPr>
        <p:spPr>
          <a:xfrm rot="4800">
            <a:off x="10310923" y="2820138"/>
            <a:ext cx="583883" cy="436970"/>
          </a:xfrm>
          <a:custGeom>
            <a:avLst/>
            <a:gdLst/>
            <a:ahLst/>
            <a:cxnLst>
              <a:cxn ang="3cd4">
                <a:pos x="hc" y="t"/>
              </a:cxn>
              <a:cxn ang="cd2">
                <a:pos x="l" y="vc"/>
              </a:cxn>
              <a:cxn ang="cd4">
                <a:pos x="hc" y="b"/>
              </a:cxn>
              <a:cxn ang="0">
                <a:pos x="r" y="vc"/>
              </a:cxn>
            </a:cxnLst>
            <a:rect l="l" t="t" r="r" b="b"/>
            <a:pathLst>
              <a:path w="156" h="117">
                <a:moveTo>
                  <a:pt x="156" y="109"/>
                </a:moveTo>
                <a:lnTo>
                  <a:pt x="23" y="109"/>
                </a:lnTo>
                <a:cubicBezTo>
                  <a:pt x="15" y="109"/>
                  <a:pt x="8" y="103"/>
                  <a:pt x="8" y="95"/>
                </a:cubicBezTo>
                <a:lnTo>
                  <a:pt x="8" y="94"/>
                </a:lnTo>
                <a:lnTo>
                  <a:pt x="8" y="38"/>
                </a:lnTo>
                <a:cubicBezTo>
                  <a:pt x="8" y="21"/>
                  <a:pt x="22" y="7"/>
                  <a:pt x="38" y="7"/>
                </a:cubicBezTo>
                <a:cubicBezTo>
                  <a:pt x="44" y="7"/>
                  <a:pt x="50" y="9"/>
                  <a:pt x="55" y="12"/>
                </a:cubicBezTo>
                <a:lnTo>
                  <a:pt x="62" y="16"/>
                </a:lnTo>
                <a:cubicBezTo>
                  <a:pt x="83" y="28"/>
                  <a:pt x="106" y="35"/>
                  <a:pt x="131" y="35"/>
                </a:cubicBezTo>
                <a:cubicBezTo>
                  <a:pt x="139" y="35"/>
                  <a:pt x="148" y="34"/>
                  <a:pt x="156" y="32"/>
                </a:cubicBezTo>
                <a:lnTo>
                  <a:pt x="156" y="25"/>
                </a:lnTo>
                <a:cubicBezTo>
                  <a:pt x="148" y="26"/>
                  <a:pt x="139" y="27"/>
                  <a:pt x="131" y="27"/>
                </a:cubicBezTo>
                <a:cubicBezTo>
                  <a:pt x="108" y="27"/>
                  <a:pt x="85" y="21"/>
                  <a:pt x="66" y="10"/>
                </a:cubicBezTo>
                <a:lnTo>
                  <a:pt x="59" y="6"/>
                </a:lnTo>
                <a:cubicBezTo>
                  <a:pt x="53" y="2"/>
                  <a:pt x="46" y="0"/>
                  <a:pt x="38" y="0"/>
                </a:cubicBezTo>
                <a:cubicBezTo>
                  <a:pt x="17" y="0"/>
                  <a:pt x="0" y="17"/>
                  <a:pt x="0" y="38"/>
                </a:cubicBezTo>
                <a:lnTo>
                  <a:pt x="0" y="94"/>
                </a:lnTo>
                <a:lnTo>
                  <a:pt x="0" y="95"/>
                </a:lnTo>
                <a:cubicBezTo>
                  <a:pt x="1" y="107"/>
                  <a:pt x="11" y="117"/>
                  <a:pt x="23" y="117"/>
                </a:cubicBezTo>
                <a:lnTo>
                  <a:pt x="156" y="117"/>
                </a:lnTo>
                <a:close/>
              </a:path>
            </a:pathLst>
          </a:custGeom>
          <a:solidFill>
            <a:schemeClr val="bg1">
              <a:lumMod val="85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486" name="Freeform: Shape 7695"/>
          <p:cNvSpPr/>
          <p:nvPr/>
        </p:nvSpPr>
        <p:spPr>
          <a:xfrm rot="4800">
            <a:off x="1173882" y="1602670"/>
            <a:ext cx="1555765" cy="1642406"/>
          </a:xfrm>
          <a:custGeom>
            <a:avLst/>
            <a:gdLst/>
            <a:ahLst/>
            <a:cxnLst>
              <a:cxn ang="3cd4">
                <a:pos x="hc" y="t"/>
              </a:cxn>
              <a:cxn ang="cd2">
                <a:pos x="l" y="vc"/>
              </a:cxn>
              <a:cxn ang="cd4">
                <a:pos x="hc" y="b"/>
              </a:cxn>
              <a:cxn ang="0">
                <a:pos x="r" y="vc"/>
              </a:cxn>
            </a:cxnLst>
            <a:rect l="l" t="t" r="r" b="b"/>
            <a:pathLst>
              <a:path w="414" h="437">
                <a:moveTo>
                  <a:pt x="300" y="105"/>
                </a:moveTo>
                <a:cubicBezTo>
                  <a:pt x="278" y="105"/>
                  <a:pt x="256" y="112"/>
                  <a:pt x="237" y="124"/>
                </a:cubicBezTo>
                <a:lnTo>
                  <a:pt x="229" y="129"/>
                </a:lnTo>
                <a:cubicBezTo>
                  <a:pt x="222" y="131"/>
                  <a:pt x="215" y="133"/>
                  <a:pt x="208" y="133"/>
                </a:cubicBezTo>
                <a:cubicBezTo>
                  <a:pt x="179" y="133"/>
                  <a:pt x="154" y="109"/>
                  <a:pt x="154" y="79"/>
                </a:cubicBezTo>
                <a:lnTo>
                  <a:pt x="154" y="23"/>
                </a:lnTo>
                <a:cubicBezTo>
                  <a:pt x="154" y="10"/>
                  <a:pt x="144" y="0"/>
                  <a:pt x="131" y="0"/>
                </a:cubicBezTo>
                <a:lnTo>
                  <a:pt x="0" y="0"/>
                </a:lnTo>
                <a:lnTo>
                  <a:pt x="0" y="8"/>
                </a:lnTo>
                <a:lnTo>
                  <a:pt x="131" y="8"/>
                </a:lnTo>
                <a:cubicBezTo>
                  <a:pt x="140" y="8"/>
                  <a:pt x="147" y="14"/>
                  <a:pt x="147" y="23"/>
                </a:cubicBezTo>
                <a:lnTo>
                  <a:pt x="147" y="79"/>
                </a:lnTo>
                <a:cubicBezTo>
                  <a:pt x="147" y="113"/>
                  <a:pt x="174" y="140"/>
                  <a:pt x="208" y="140"/>
                </a:cubicBezTo>
                <a:cubicBezTo>
                  <a:pt x="216" y="140"/>
                  <a:pt x="224" y="139"/>
                  <a:pt x="231" y="135"/>
                </a:cubicBezTo>
                <a:cubicBezTo>
                  <a:pt x="232" y="135"/>
                  <a:pt x="232" y="135"/>
                  <a:pt x="232" y="135"/>
                </a:cubicBezTo>
                <a:lnTo>
                  <a:pt x="241" y="131"/>
                </a:lnTo>
                <a:cubicBezTo>
                  <a:pt x="241" y="130"/>
                  <a:pt x="241" y="130"/>
                  <a:pt x="241" y="130"/>
                </a:cubicBezTo>
                <a:cubicBezTo>
                  <a:pt x="259" y="119"/>
                  <a:pt x="279" y="113"/>
                  <a:pt x="300" y="113"/>
                </a:cubicBezTo>
                <a:cubicBezTo>
                  <a:pt x="359" y="113"/>
                  <a:pt x="406" y="160"/>
                  <a:pt x="406" y="219"/>
                </a:cubicBezTo>
                <a:cubicBezTo>
                  <a:pt x="406" y="277"/>
                  <a:pt x="359" y="325"/>
                  <a:pt x="300" y="325"/>
                </a:cubicBezTo>
                <a:cubicBezTo>
                  <a:pt x="279" y="325"/>
                  <a:pt x="259" y="318"/>
                  <a:pt x="241" y="307"/>
                </a:cubicBezTo>
                <a:cubicBezTo>
                  <a:pt x="241" y="306"/>
                  <a:pt x="241" y="306"/>
                  <a:pt x="241" y="306"/>
                </a:cubicBezTo>
                <a:lnTo>
                  <a:pt x="234" y="303"/>
                </a:lnTo>
                <a:cubicBezTo>
                  <a:pt x="226" y="299"/>
                  <a:pt x="217" y="297"/>
                  <a:pt x="208" y="297"/>
                </a:cubicBezTo>
                <a:cubicBezTo>
                  <a:pt x="174" y="297"/>
                  <a:pt x="147" y="324"/>
                  <a:pt x="147" y="358"/>
                </a:cubicBezTo>
                <a:lnTo>
                  <a:pt x="147" y="414"/>
                </a:lnTo>
                <a:cubicBezTo>
                  <a:pt x="147" y="422"/>
                  <a:pt x="140" y="429"/>
                  <a:pt x="131" y="429"/>
                </a:cubicBezTo>
                <a:lnTo>
                  <a:pt x="0" y="429"/>
                </a:lnTo>
                <a:lnTo>
                  <a:pt x="0" y="437"/>
                </a:lnTo>
                <a:lnTo>
                  <a:pt x="131" y="437"/>
                </a:lnTo>
                <a:cubicBezTo>
                  <a:pt x="144" y="437"/>
                  <a:pt x="154" y="427"/>
                  <a:pt x="154" y="414"/>
                </a:cubicBezTo>
                <a:lnTo>
                  <a:pt x="154" y="358"/>
                </a:lnTo>
                <a:cubicBezTo>
                  <a:pt x="154" y="328"/>
                  <a:pt x="179" y="304"/>
                  <a:pt x="208" y="304"/>
                </a:cubicBezTo>
                <a:cubicBezTo>
                  <a:pt x="216" y="304"/>
                  <a:pt x="223" y="306"/>
                  <a:pt x="230" y="309"/>
                </a:cubicBezTo>
                <a:lnTo>
                  <a:pt x="237" y="313"/>
                </a:lnTo>
                <a:cubicBezTo>
                  <a:pt x="256" y="325"/>
                  <a:pt x="278" y="332"/>
                  <a:pt x="300" y="332"/>
                </a:cubicBezTo>
                <a:cubicBezTo>
                  <a:pt x="363" y="332"/>
                  <a:pt x="414" y="281"/>
                  <a:pt x="414" y="219"/>
                </a:cubicBezTo>
                <a:cubicBezTo>
                  <a:pt x="414" y="156"/>
                  <a:pt x="363" y="105"/>
                  <a:pt x="300" y="105"/>
                </a:cubicBezTo>
                <a:close/>
              </a:path>
            </a:pathLst>
          </a:custGeom>
          <a:solidFill>
            <a:schemeClr val="bg1">
              <a:lumMod val="85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487" name="TextBox 486"/>
          <p:cNvSpPr txBox="1"/>
          <p:nvPr/>
        </p:nvSpPr>
        <p:spPr>
          <a:xfrm>
            <a:off x="677511" y="4658152"/>
            <a:ext cx="2222005" cy="900246"/>
          </a:xfrm>
          <a:prstGeom prst="rect">
            <a:avLst/>
          </a:prstGeom>
          <a:noFill/>
        </p:spPr>
        <p:txBody>
          <a:bodyPr wrap="square" rtlCol="0">
            <a:spAutoFit/>
          </a:bodyPr>
          <a:lstStyle/>
          <a:p>
            <a:pPr algn="just"/>
            <a:r>
              <a:rPr lang="es-EC" sz="1050" dirty="0" smtClean="0">
                <a:ea typeface="Roboto" charset="0"/>
                <a:cs typeface="Roboto" charset="0"/>
              </a:rPr>
              <a:t>Se </a:t>
            </a:r>
            <a:r>
              <a:rPr lang="es-EC" sz="1050" dirty="0">
                <a:ea typeface="Roboto" charset="0"/>
                <a:cs typeface="Roboto" charset="0"/>
              </a:rPr>
              <a:t>establece el cronograma de inspecciones </a:t>
            </a:r>
            <a:r>
              <a:rPr lang="es-EC" sz="1050" dirty="0" smtClean="0">
                <a:ea typeface="Roboto" charset="0"/>
                <a:cs typeface="Roboto" charset="0"/>
              </a:rPr>
              <a:t>desde el </a:t>
            </a:r>
            <a:r>
              <a:rPr lang="es-EC" sz="1050" b="1" dirty="0" smtClean="0">
                <a:ea typeface="Roboto" charset="0"/>
                <a:cs typeface="Roboto" charset="0"/>
              </a:rPr>
              <a:t>24/08/2022 al 10/09/2022 </a:t>
            </a:r>
            <a:r>
              <a:rPr lang="es-EC" sz="1050" dirty="0" smtClean="0">
                <a:ea typeface="Roboto" charset="0"/>
                <a:cs typeface="Roboto" charset="0"/>
              </a:rPr>
              <a:t>en los diferentes Administraciones de DMQ, dando un total de 557 puntos.</a:t>
            </a:r>
            <a:endParaRPr lang="en-US" sz="1050" b="1" dirty="0">
              <a:ea typeface="Lato Light" charset="0"/>
              <a:cs typeface="Lato Light" charset="0"/>
            </a:endParaRPr>
          </a:p>
        </p:txBody>
      </p:sp>
      <p:sp>
        <p:nvSpPr>
          <p:cNvPr id="489" name="TextBox 488"/>
          <p:cNvSpPr txBox="1"/>
          <p:nvPr/>
        </p:nvSpPr>
        <p:spPr>
          <a:xfrm>
            <a:off x="3013269" y="4658152"/>
            <a:ext cx="1860125" cy="1938992"/>
          </a:xfrm>
          <a:prstGeom prst="rect">
            <a:avLst/>
          </a:prstGeom>
          <a:noFill/>
        </p:spPr>
        <p:txBody>
          <a:bodyPr wrap="square" rtlCol="0">
            <a:spAutoFit/>
          </a:bodyPr>
          <a:lstStyle/>
          <a:p>
            <a:pPr algn="just"/>
            <a:r>
              <a:rPr lang="es-EC" sz="1000" dirty="0">
                <a:ea typeface="Roboto" charset="0"/>
                <a:cs typeface="Roboto" charset="0"/>
              </a:rPr>
              <a:t> </a:t>
            </a:r>
            <a:r>
              <a:rPr lang="es-EC" sz="1000" b="1" dirty="0">
                <a:ea typeface="Roboto" charset="0"/>
                <a:cs typeface="Roboto" charset="0"/>
              </a:rPr>
              <a:t>29/12/2022</a:t>
            </a:r>
            <a:r>
              <a:rPr lang="es-EC" sz="1000" dirty="0">
                <a:ea typeface="Roboto" charset="0"/>
                <a:cs typeface="Roboto" charset="0"/>
              </a:rPr>
              <a:t> Con plazo de ejecución de 515 días calendario contados a partir del día siguiente de la notificación por escrito por parte del administrador del contrato respecto de la disponibilidad del anticipo, de acuerdo con el establecido en el numeral 17 del artículo 6 de la Ley Orgánica del Sistema Nacional de Contratación Pública. </a:t>
            </a:r>
            <a:endParaRPr lang="en-US" sz="1000" dirty="0">
              <a:ea typeface="Lato Light" charset="0"/>
              <a:cs typeface="Lato Light" charset="0"/>
            </a:endParaRPr>
          </a:p>
        </p:txBody>
      </p:sp>
      <p:sp>
        <p:nvSpPr>
          <p:cNvPr id="491" name="TextBox 490"/>
          <p:cNvSpPr txBox="1"/>
          <p:nvPr/>
        </p:nvSpPr>
        <p:spPr>
          <a:xfrm>
            <a:off x="5009541" y="4658152"/>
            <a:ext cx="1883094" cy="1615827"/>
          </a:xfrm>
          <a:prstGeom prst="rect">
            <a:avLst/>
          </a:prstGeom>
          <a:noFill/>
        </p:spPr>
        <p:txBody>
          <a:bodyPr wrap="square" rtlCol="0">
            <a:spAutoFit/>
          </a:bodyPr>
          <a:lstStyle/>
          <a:p>
            <a:r>
              <a:rPr lang="es-EC" sz="1100" b="1" dirty="0">
                <a:ea typeface="Roboto" charset="0"/>
                <a:cs typeface="Roboto" charset="0"/>
              </a:rPr>
              <a:t> </a:t>
            </a:r>
            <a:r>
              <a:rPr lang="es-EC" sz="1100" b="1" dirty="0" smtClean="0">
                <a:ea typeface="Roboto" charset="0"/>
                <a:cs typeface="Roboto" charset="0"/>
              </a:rPr>
              <a:t>30/12/2022 al 29/05/2023 </a:t>
            </a:r>
            <a:r>
              <a:rPr lang="es-EC" sz="1100" dirty="0"/>
              <a:t>Entrega de los </a:t>
            </a:r>
            <a:r>
              <a:rPr lang="es-EC" sz="1100" dirty="0" smtClean="0"/>
              <a:t>bienes, instalación</a:t>
            </a:r>
            <a:r>
              <a:rPr lang="es-EC" sz="1100" dirty="0"/>
              <a:t>, configuración </a:t>
            </a:r>
            <a:r>
              <a:rPr lang="es-EC" sz="1100" dirty="0" smtClean="0"/>
              <a:t> implementación </a:t>
            </a:r>
            <a:r>
              <a:rPr lang="es-EC" sz="1100" dirty="0"/>
              <a:t>y </a:t>
            </a:r>
            <a:r>
              <a:rPr lang="es-EC" sz="1100" dirty="0" smtClean="0"/>
              <a:t>puesta en </a:t>
            </a:r>
            <a:r>
              <a:rPr lang="es-EC" sz="1100" dirty="0"/>
              <a:t>marcha de las </a:t>
            </a:r>
            <a:r>
              <a:rPr lang="es-EC" sz="1100" dirty="0" smtClean="0"/>
              <a:t>alarmas comunitarias </a:t>
            </a:r>
            <a:r>
              <a:rPr lang="es-EC" sz="1100" dirty="0"/>
              <a:t>(150 </a:t>
            </a:r>
            <a:r>
              <a:rPr lang="es-EC" sz="1100" dirty="0" smtClean="0"/>
              <a:t>días calendario) por parte de la contratista</a:t>
            </a:r>
            <a:endParaRPr lang="es-EC" sz="1100" dirty="0"/>
          </a:p>
          <a:p>
            <a:pPr algn="just"/>
            <a:endParaRPr lang="en-US" sz="1100" dirty="0">
              <a:ea typeface="Lato Light" charset="0"/>
              <a:cs typeface="Lato Light" charset="0"/>
            </a:endParaRPr>
          </a:p>
        </p:txBody>
      </p:sp>
      <p:sp>
        <p:nvSpPr>
          <p:cNvPr id="492" name="TextBox 491"/>
          <p:cNvSpPr txBox="1"/>
          <p:nvPr/>
        </p:nvSpPr>
        <p:spPr>
          <a:xfrm>
            <a:off x="5230770" y="4264480"/>
            <a:ext cx="1294122" cy="307777"/>
          </a:xfrm>
          <a:prstGeom prst="rect">
            <a:avLst/>
          </a:prstGeom>
          <a:noFill/>
        </p:spPr>
        <p:txBody>
          <a:bodyPr wrap="square" rtlCol="0">
            <a:spAutoFit/>
          </a:bodyPr>
          <a:lstStyle/>
          <a:p>
            <a:pPr algn="ctr"/>
            <a:r>
              <a:rPr lang="en-US" sz="1400" b="1" dirty="0">
                <a:solidFill>
                  <a:schemeClr val="bg1"/>
                </a:solidFill>
                <a:ea typeface="Roboto" charset="0"/>
                <a:cs typeface="Roboto" charset="0"/>
              </a:rPr>
              <a:t>YOUR TITLE</a:t>
            </a:r>
          </a:p>
        </p:txBody>
      </p:sp>
      <p:sp>
        <p:nvSpPr>
          <p:cNvPr id="493" name="TextBox 492"/>
          <p:cNvSpPr txBox="1"/>
          <p:nvPr/>
        </p:nvSpPr>
        <p:spPr>
          <a:xfrm>
            <a:off x="7028783" y="4658152"/>
            <a:ext cx="1798936" cy="1615827"/>
          </a:xfrm>
          <a:prstGeom prst="rect">
            <a:avLst/>
          </a:prstGeom>
          <a:noFill/>
        </p:spPr>
        <p:txBody>
          <a:bodyPr wrap="square" rtlCol="0">
            <a:spAutoFit/>
          </a:bodyPr>
          <a:lstStyle/>
          <a:p>
            <a:pPr algn="just"/>
            <a:r>
              <a:rPr lang="es-ES" sz="1100" dirty="0" smtClean="0">
                <a:ea typeface="Lato Light" charset="0"/>
                <a:cs typeface="Lato Light" charset="0"/>
              </a:rPr>
              <a:t>Se estableció la entrega de los listados de los beneficiarios en 3 fases: </a:t>
            </a:r>
          </a:p>
          <a:p>
            <a:pPr algn="just"/>
            <a:r>
              <a:rPr lang="es-ES" sz="1100" b="1" dirty="0" smtClean="0">
                <a:ea typeface="Lato Light" charset="0"/>
                <a:cs typeface="Lato Light" charset="0"/>
              </a:rPr>
              <a:t>Fase I</a:t>
            </a:r>
            <a:r>
              <a:rPr lang="es-ES" sz="1100" dirty="0" smtClean="0">
                <a:ea typeface="Lato Light" charset="0"/>
                <a:cs typeface="Lato Light" charset="0"/>
              </a:rPr>
              <a:t>: 19/01/2023-10/02/2023</a:t>
            </a:r>
          </a:p>
          <a:p>
            <a:pPr algn="just"/>
            <a:r>
              <a:rPr lang="es-ES" sz="1100" b="1" dirty="0" smtClean="0">
                <a:ea typeface="Lato Light" charset="0"/>
                <a:cs typeface="Lato Light" charset="0"/>
              </a:rPr>
              <a:t>Fase II</a:t>
            </a:r>
            <a:r>
              <a:rPr lang="es-ES" sz="1100" dirty="0" smtClean="0">
                <a:ea typeface="Lato Light" charset="0"/>
                <a:cs typeface="Lato Light" charset="0"/>
              </a:rPr>
              <a:t>: 13/02/2023- 10/03/2023</a:t>
            </a:r>
          </a:p>
          <a:p>
            <a:pPr algn="just"/>
            <a:r>
              <a:rPr lang="es-ES" sz="1100" b="1" dirty="0" smtClean="0">
                <a:ea typeface="Lato Light" charset="0"/>
                <a:cs typeface="Lato Light" charset="0"/>
              </a:rPr>
              <a:t>Fase III</a:t>
            </a:r>
            <a:r>
              <a:rPr lang="es-ES" sz="1100" dirty="0" smtClean="0">
                <a:ea typeface="Lato Light" charset="0"/>
                <a:cs typeface="Lato Light" charset="0"/>
              </a:rPr>
              <a:t>: 13/03/2023-07/04/2023</a:t>
            </a:r>
            <a:endParaRPr lang="en-US" sz="1100" dirty="0">
              <a:ea typeface="Lato Light" charset="0"/>
              <a:cs typeface="Lato Light" charset="0"/>
            </a:endParaRPr>
          </a:p>
        </p:txBody>
      </p:sp>
      <p:sp>
        <p:nvSpPr>
          <p:cNvPr id="495" name="TextBox 494"/>
          <p:cNvSpPr txBox="1"/>
          <p:nvPr/>
        </p:nvSpPr>
        <p:spPr>
          <a:xfrm>
            <a:off x="9005166" y="4693771"/>
            <a:ext cx="2449975" cy="984885"/>
          </a:xfrm>
          <a:prstGeom prst="rect">
            <a:avLst/>
          </a:prstGeom>
          <a:noFill/>
        </p:spPr>
        <p:txBody>
          <a:bodyPr wrap="square" rtlCol="0">
            <a:spAutoFit/>
          </a:bodyPr>
          <a:lstStyle/>
          <a:p>
            <a:pPr algn="just"/>
            <a:r>
              <a:rPr lang="es-ES" sz="1100" dirty="0" smtClean="0">
                <a:ea typeface="Lato Light" charset="0"/>
                <a:cs typeface="Lato Light" charset="0"/>
              </a:rPr>
              <a:t>Del </a:t>
            </a:r>
            <a:r>
              <a:rPr lang="es-ES" sz="1100" b="1" dirty="0" smtClean="0">
                <a:ea typeface="Lato Light" charset="0"/>
                <a:cs typeface="Lato Light" charset="0"/>
              </a:rPr>
              <a:t>30/05/2023 al 29/05/2024, </a:t>
            </a:r>
            <a:r>
              <a:rPr lang="es-ES" sz="1100" dirty="0" smtClean="0">
                <a:ea typeface="Lato Light" charset="0"/>
                <a:cs typeface="Lato Light" charset="0"/>
              </a:rPr>
              <a:t>está establecido el </a:t>
            </a:r>
            <a:r>
              <a:rPr lang="es-EC" sz="1100" dirty="0" smtClean="0"/>
              <a:t>Servicios </a:t>
            </a:r>
            <a:r>
              <a:rPr lang="es-EC" sz="1100" dirty="0"/>
              <a:t>de soporte, mantenimiento y </a:t>
            </a:r>
            <a:r>
              <a:rPr lang="es-EC" sz="1100" dirty="0" smtClean="0"/>
              <a:t> Conectividad </a:t>
            </a:r>
            <a:r>
              <a:rPr lang="es-EC" sz="1100" dirty="0"/>
              <a:t>(365 días calendario)</a:t>
            </a:r>
          </a:p>
          <a:p>
            <a:pPr algn="ctr"/>
            <a:endParaRPr lang="en-US" sz="1400" dirty="0">
              <a:ea typeface="Lato Light" charset="0"/>
              <a:cs typeface="Lato Light" charset="0"/>
            </a:endParaRPr>
          </a:p>
        </p:txBody>
      </p:sp>
      <p:sp>
        <p:nvSpPr>
          <p:cNvPr id="496" name="TextBox 495"/>
          <p:cNvSpPr txBox="1"/>
          <p:nvPr/>
        </p:nvSpPr>
        <p:spPr>
          <a:xfrm>
            <a:off x="8667615" y="4264480"/>
            <a:ext cx="1294122" cy="307777"/>
          </a:xfrm>
          <a:prstGeom prst="rect">
            <a:avLst/>
          </a:prstGeom>
          <a:noFill/>
        </p:spPr>
        <p:txBody>
          <a:bodyPr wrap="square" rtlCol="0">
            <a:spAutoFit/>
          </a:bodyPr>
          <a:lstStyle/>
          <a:p>
            <a:pPr algn="ctr"/>
            <a:r>
              <a:rPr lang="en-US" sz="1400" b="1" dirty="0">
                <a:solidFill>
                  <a:schemeClr val="bg1"/>
                </a:solidFill>
                <a:ea typeface="Roboto" charset="0"/>
                <a:cs typeface="Roboto" charset="0"/>
              </a:rPr>
              <a:t>YOUR TITLE</a:t>
            </a:r>
          </a:p>
        </p:txBody>
      </p:sp>
      <p:sp>
        <p:nvSpPr>
          <p:cNvPr id="85" name="Rectangle 32"/>
          <p:cNvSpPr>
            <a:spLocks/>
          </p:cNvSpPr>
          <p:nvPr/>
        </p:nvSpPr>
        <p:spPr bwMode="auto">
          <a:xfrm>
            <a:off x="1876407" y="290847"/>
            <a:ext cx="8379089"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s-ES" sz="4000" b="1" spc="150" dirty="0" smtClean="0">
                <a:solidFill>
                  <a:schemeClr val="accent5">
                    <a:lumMod val="75000"/>
                  </a:schemeClr>
                </a:solidFill>
                <a:ea typeface="Roboto" charset="0"/>
                <a:cs typeface="Roboto" charset="0"/>
                <a:sym typeface="Bebas Neue" charset="0"/>
              </a:rPr>
              <a:t>FASES DE EJECUCIÓN DEL CONTRATO</a:t>
            </a:r>
            <a:endParaRPr lang="en-US" sz="4000" b="1" spc="150" dirty="0">
              <a:solidFill>
                <a:schemeClr val="accent5">
                  <a:lumMod val="75000"/>
                </a:schemeClr>
              </a:solidFill>
              <a:ea typeface="Roboto" charset="0"/>
              <a:cs typeface="Roboto" charset="0"/>
              <a:sym typeface="Bebas Neue" charset="0"/>
            </a:endParaRPr>
          </a:p>
        </p:txBody>
      </p:sp>
      <p:sp>
        <p:nvSpPr>
          <p:cNvPr id="86" name="TextBox 33"/>
          <p:cNvSpPr txBox="1"/>
          <p:nvPr/>
        </p:nvSpPr>
        <p:spPr>
          <a:xfrm>
            <a:off x="4958308" y="909048"/>
            <a:ext cx="2207656" cy="438582"/>
          </a:xfrm>
          <a:prstGeom prst="rect">
            <a:avLst/>
          </a:prstGeom>
          <a:noFill/>
        </p:spPr>
        <p:txBody>
          <a:bodyPr wrap="none" rtlCol="0">
            <a:spAutoFit/>
          </a:bodyPr>
          <a:lstStyle/>
          <a:p>
            <a:pPr algn="ctr"/>
            <a:r>
              <a:rPr lang="es-ES" sz="2250" b="1" dirty="0" smtClean="0">
                <a:solidFill>
                  <a:schemeClr val="accent1"/>
                </a:solidFill>
                <a:ea typeface="Roboto" charset="0"/>
                <a:cs typeface="Roboto" charset="0"/>
              </a:rPr>
              <a:t>SIE-EMS-13-2022</a:t>
            </a:r>
            <a:endParaRPr lang="en-US" sz="2250" b="1" dirty="0">
              <a:solidFill>
                <a:schemeClr val="accent1"/>
              </a:solidFill>
              <a:ea typeface="Roboto" charset="0"/>
              <a:cs typeface="Roboto" charset="0"/>
            </a:endParaRPr>
          </a:p>
        </p:txBody>
      </p:sp>
      <p:sp>
        <p:nvSpPr>
          <p:cNvPr id="96" name="Freeform: Shape 7221"/>
          <p:cNvSpPr/>
          <p:nvPr/>
        </p:nvSpPr>
        <p:spPr>
          <a:xfrm rot="4800">
            <a:off x="3136381" y="4034291"/>
            <a:ext cx="1736636" cy="540103"/>
          </a:xfrm>
          <a:custGeom>
            <a:avLst/>
            <a:gdLst/>
            <a:ahLst/>
            <a:cxnLst>
              <a:cxn ang="3cd4">
                <a:pos x="hc" y="t"/>
              </a:cxn>
              <a:cxn ang="cd2">
                <a:pos x="l" y="vc"/>
              </a:cxn>
              <a:cxn ang="cd4">
                <a:pos x="hc" y="b"/>
              </a:cxn>
              <a:cxn ang="0">
                <a:pos x="r" y="vc"/>
              </a:cxn>
            </a:cxnLst>
            <a:rect l="l" t="t" r="r" b="b"/>
            <a:pathLst>
              <a:path w="406" h="104">
                <a:moveTo>
                  <a:pt x="0" y="104"/>
                </a:moveTo>
                <a:lnTo>
                  <a:pt x="406" y="104"/>
                </a:lnTo>
                <a:lnTo>
                  <a:pt x="406" y="0"/>
                </a:lnTo>
                <a:lnTo>
                  <a:pt x="0" y="0"/>
                </a:lnTo>
                <a:close/>
              </a:path>
            </a:pathLst>
          </a:custGeom>
          <a:solidFill>
            <a:srgbClr val="C00000"/>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97" name="TextBox 487"/>
          <p:cNvSpPr txBox="1"/>
          <p:nvPr/>
        </p:nvSpPr>
        <p:spPr>
          <a:xfrm>
            <a:off x="3170408" y="4033361"/>
            <a:ext cx="1661865" cy="523220"/>
          </a:xfrm>
          <a:prstGeom prst="rect">
            <a:avLst/>
          </a:prstGeom>
          <a:noFill/>
        </p:spPr>
        <p:txBody>
          <a:bodyPr wrap="square" rtlCol="0">
            <a:spAutoFit/>
          </a:bodyPr>
          <a:lstStyle/>
          <a:p>
            <a:pPr algn="ctr"/>
            <a:r>
              <a:rPr lang="es-ES" sz="1400" b="1">
                <a:solidFill>
                  <a:schemeClr val="bg1"/>
                </a:solidFill>
                <a:ea typeface="Roboto" charset="0"/>
                <a:cs typeface="Roboto" charset="0"/>
              </a:rPr>
              <a:t>NOTIFICACIÓN DE ANTICIPO</a:t>
            </a:r>
            <a:endParaRPr lang="en-US" sz="1400" b="1" dirty="0">
              <a:solidFill>
                <a:schemeClr val="bg1"/>
              </a:solidFill>
              <a:ea typeface="Roboto" charset="0"/>
              <a:cs typeface="Roboto" charset="0"/>
            </a:endParaRPr>
          </a:p>
        </p:txBody>
      </p:sp>
      <p:sp>
        <p:nvSpPr>
          <p:cNvPr id="98" name="Freeform: Shape 7221"/>
          <p:cNvSpPr/>
          <p:nvPr/>
        </p:nvSpPr>
        <p:spPr>
          <a:xfrm rot="4800">
            <a:off x="5009922" y="4039862"/>
            <a:ext cx="1882332" cy="545628"/>
          </a:xfrm>
          <a:custGeom>
            <a:avLst/>
            <a:gdLst/>
            <a:ahLst/>
            <a:cxnLst>
              <a:cxn ang="3cd4">
                <a:pos x="hc" y="t"/>
              </a:cxn>
              <a:cxn ang="cd2">
                <a:pos x="l" y="vc"/>
              </a:cxn>
              <a:cxn ang="cd4">
                <a:pos x="hc" y="b"/>
              </a:cxn>
              <a:cxn ang="0">
                <a:pos x="r" y="vc"/>
              </a:cxn>
            </a:cxnLst>
            <a:rect l="l" t="t" r="r" b="b"/>
            <a:pathLst>
              <a:path w="406" h="104">
                <a:moveTo>
                  <a:pt x="0" y="104"/>
                </a:moveTo>
                <a:lnTo>
                  <a:pt x="406" y="104"/>
                </a:lnTo>
                <a:lnTo>
                  <a:pt x="406" y="0"/>
                </a:lnTo>
                <a:lnTo>
                  <a:pt x="0" y="0"/>
                </a:lnTo>
                <a:close/>
              </a:path>
            </a:pathLst>
          </a:custGeom>
          <a:solidFill>
            <a:schemeClr val="accent5">
              <a:lumMod val="75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99" name="TextBox 487"/>
          <p:cNvSpPr txBox="1"/>
          <p:nvPr/>
        </p:nvSpPr>
        <p:spPr>
          <a:xfrm>
            <a:off x="594335" y="4020477"/>
            <a:ext cx="2291576" cy="307777"/>
          </a:xfrm>
          <a:prstGeom prst="rect">
            <a:avLst/>
          </a:prstGeom>
          <a:noFill/>
        </p:spPr>
        <p:txBody>
          <a:bodyPr wrap="square" rtlCol="0">
            <a:spAutoFit/>
          </a:bodyPr>
          <a:lstStyle/>
          <a:p>
            <a:pPr algn="ctr"/>
            <a:r>
              <a:rPr lang="es-ES" sz="1400" b="1" dirty="0" smtClean="0">
                <a:solidFill>
                  <a:schemeClr val="bg1"/>
                </a:solidFill>
                <a:ea typeface="Roboto" charset="0"/>
                <a:cs typeface="Roboto" charset="0"/>
              </a:rPr>
              <a:t>INSPECCIONES 557 PUNTOS</a:t>
            </a:r>
            <a:endParaRPr lang="en-US" sz="1400" b="1" dirty="0">
              <a:solidFill>
                <a:schemeClr val="bg1"/>
              </a:solidFill>
              <a:ea typeface="Roboto" charset="0"/>
              <a:cs typeface="Roboto" charset="0"/>
            </a:endParaRPr>
          </a:p>
        </p:txBody>
      </p:sp>
      <p:sp>
        <p:nvSpPr>
          <p:cNvPr id="100" name="Freeform: Shape 7221"/>
          <p:cNvSpPr/>
          <p:nvPr/>
        </p:nvSpPr>
        <p:spPr>
          <a:xfrm rot="4800">
            <a:off x="7038715" y="4039963"/>
            <a:ext cx="1736636" cy="540103"/>
          </a:xfrm>
          <a:custGeom>
            <a:avLst/>
            <a:gdLst/>
            <a:ahLst/>
            <a:cxnLst>
              <a:cxn ang="3cd4">
                <a:pos x="hc" y="t"/>
              </a:cxn>
              <a:cxn ang="cd2">
                <a:pos x="l" y="vc"/>
              </a:cxn>
              <a:cxn ang="cd4">
                <a:pos x="hc" y="b"/>
              </a:cxn>
              <a:cxn ang="0">
                <a:pos x="r" y="vc"/>
              </a:cxn>
            </a:cxnLst>
            <a:rect l="l" t="t" r="r" b="b"/>
            <a:pathLst>
              <a:path w="406" h="104">
                <a:moveTo>
                  <a:pt x="0" y="104"/>
                </a:moveTo>
                <a:lnTo>
                  <a:pt x="406" y="104"/>
                </a:lnTo>
                <a:lnTo>
                  <a:pt x="406" y="0"/>
                </a:lnTo>
                <a:lnTo>
                  <a:pt x="0" y="0"/>
                </a:lnTo>
                <a:close/>
              </a:path>
            </a:pathLst>
          </a:custGeom>
          <a:solidFill>
            <a:srgbClr val="C00000"/>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101" name="TextBox 487"/>
          <p:cNvSpPr txBox="1"/>
          <p:nvPr/>
        </p:nvSpPr>
        <p:spPr>
          <a:xfrm>
            <a:off x="6954853" y="4057628"/>
            <a:ext cx="1881197" cy="523220"/>
          </a:xfrm>
          <a:prstGeom prst="rect">
            <a:avLst/>
          </a:prstGeom>
          <a:noFill/>
        </p:spPr>
        <p:txBody>
          <a:bodyPr wrap="square" rtlCol="0">
            <a:spAutoFit/>
          </a:bodyPr>
          <a:lstStyle/>
          <a:p>
            <a:pPr algn="ctr"/>
            <a:r>
              <a:rPr lang="es-ES" sz="1400" b="1" dirty="0" smtClean="0">
                <a:solidFill>
                  <a:schemeClr val="bg1"/>
                </a:solidFill>
                <a:ea typeface="Roboto" charset="0"/>
                <a:cs typeface="Roboto" charset="0"/>
              </a:rPr>
              <a:t>LEVANTAMIENTO BENEFICIARIOS</a:t>
            </a:r>
            <a:endParaRPr lang="en-US" sz="1400" b="1" dirty="0">
              <a:solidFill>
                <a:schemeClr val="bg1"/>
              </a:solidFill>
              <a:ea typeface="Roboto" charset="0"/>
              <a:cs typeface="Roboto" charset="0"/>
            </a:endParaRPr>
          </a:p>
        </p:txBody>
      </p:sp>
      <p:sp>
        <p:nvSpPr>
          <p:cNvPr id="102" name="Freeform: Shape 7221"/>
          <p:cNvSpPr/>
          <p:nvPr/>
        </p:nvSpPr>
        <p:spPr>
          <a:xfrm rot="4800">
            <a:off x="8972286" y="4069338"/>
            <a:ext cx="2482480" cy="540103"/>
          </a:xfrm>
          <a:custGeom>
            <a:avLst/>
            <a:gdLst/>
            <a:ahLst/>
            <a:cxnLst>
              <a:cxn ang="3cd4">
                <a:pos x="hc" y="t"/>
              </a:cxn>
              <a:cxn ang="cd2">
                <a:pos x="l" y="vc"/>
              </a:cxn>
              <a:cxn ang="cd4">
                <a:pos x="hc" y="b"/>
              </a:cxn>
              <a:cxn ang="0">
                <a:pos x="r" y="vc"/>
              </a:cxn>
            </a:cxnLst>
            <a:rect l="l" t="t" r="r" b="b"/>
            <a:pathLst>
              <a:path w="406" h="104">
                <a:moveTo>
                  <a:pt x="0" y="104"/>
                </a:moveTo>
                <a:lnTo>
                  <a:pt x="406" y="104"/>
                </a:lnTo>
                <a:lnTo>
                  <a:pt x="406" y="0"/>
                </a:lnTo>
                <a:lnTo>
                  <a:pt x="0" y="0"/>
                </a:lnTo>
                <a:close/>
              </a:path>
            </a:pathLst>
          </a:custGeom>
          <a:solidFill>
            <a:schemeClr val="accent5">
              <a:lumMod val="75000"/>
            </a:schemeClr>
          </a:solidFill>
          <a:ln cap="flat">
            <a:noFill/>
            <a:prstDash val="solid"/>
          </a:ln>
        </p:spPr>
        <p:txBody>
          <a:bodyPr vert="horz" wrap="none" lIns="45000" tIns="22500" rIns="45000" bIns="22500" anchor="ctr" anchorCtr="1" compatLnSpc="0"/>
          <a:lstStyle/>
          <a:p>
            <a:pPr hangingPunct="0"/>
            <a:endParaRPr lang="en-US" sz="900">
              <a:ea typeface="Arial Unicode MS" pitchFamily="2"/>
              <a:cs typeface="Arial Unicode MS" pitchFamily="2"/>
            </a:endParaRPr>
          </a:p>
        </p:txBody>
      </p:sp>
      <p:sp>
        <p:nvSpPr>
          <p:cNvPr id="103" name="TextBox 487"/>
          <p:cNvSpPr txBox="1"/>
          <p:nvPr/>
        </p:nvSpPr>
        <p:spPr>
          <a:xfrm>
            <a:off x="9005166" y="4165349"/>
            <a:ext cx="2363904" cy="307777"/>
          </a:xfrm>
          <a:prstGeom prst="rect">
            <a:avLst/>
          </a:prstGeom>
          <a:noFill/>
        </p:spPr>
        <p:txBody>
          <a:bodyPr wrap="square" rtlCol="0">
            <a:spAutoFit/>
          </a:bodyPr>
          <a:lstStyle/>
          <a:p>
            <a:pPr algn="ctr"/>
            <a:r>
              <a:rPr lang="es-ES" sz="1400" b="1" dirty="0" smtClean="0">
                <a:solidFill>
                  <a:schemeClr val="bg1"/>
                </a:solidFill>
                <a:ea typeface="Roboto" charset="0"/>
                <a:cs typeface="Roboto" charset="0"/>
              </a:rPr>
              <a:t>SERVICIO DE SOPORTE </a:t>
            </a:r>
            <a:endParaRPr lang="en-US" sz="1400" b="1" dirty="0">
              <a:solidFill>
                <a:schemeClr val="bg1"/>
              </a:solidFill>
              <a:ea typeface="Roboto" charset="0"/>
              <a:cs typeface="Roboto" charset="0"/>
            </a:endParaRPr>
          </a:p>
        </p:txBody>
      </p:sp>
      <p:sp>
        <p:nvSpPr>
          <p:cNvPr id="104" name="TextBox 487"/>
          <p:cNvSpPr txBox="1"/>
          <p:nvPr/>
        </p:nvSpPr>
        <p:spPr>
          <a:xfrm>
            <a:off x="4789946" y="4049536"/>
            <a:ext cx="2291576" cy="523220"/>
          </a:xfrm>
          <a:prstGeom prst="rect">
            <a:avLst/>
          </a:prstGeom>
          <a:noFill/>
        </p:spPr>
        <p:txBody>
          <a:bodyPr wrap="square" rtlCol="0">
            <a:spAutoFit/>
          </a:bodyPr>
          <a:lstStyle/>
          <a:p>
            <a:pPr algn="ctr"/>
            <a:r>
              <a:rPr lang="es-ES" sz="1400" b="1" dirty="0" smtClean="0">
                <a:solidFill>
                  <a:schemeClr val="bg1"/>
                </a:solidFill>
                <a:ea typeface="Roboto" charset="0"/>
                <a:cs typeface="Roboto" charset="0"/>
              </a:rPr>
              <a:t>INSTALACIÓN Y CONFIGURACIÓN </a:t>
            </a:r>
            <a:endParaRPr lang="en-US" sz="1400" b="1" dirty="0">
              <a:solidFill>
                <a:schemeClr val="bg1"/>
              </a:solidFill>
              <a:ea typeface="Roboto" charset="0"/>
              <a:cs typeface="Roboto" charset="0"/>
            </a:endParaRPr>
          </a:p>
        </p:txBody>
      </p:sp>
      <p:pic>
        <p:nvPicPr>
          <p:cNvPr id="41" name="Imagen 4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3002" y="6119737"/>
            <a:ext cx="4514135" cy="691979"/>
          </a:xfrm>
          <a:prstGeom prst="rect">
            <a:avLst/>
          </a:prstGeom>
        </p:spPr>
      </p:pic>
      <p:sp>
        <p:nvSpPr>
          <p:cNvPr id="44" name="Freeform 8"/>
          <p:cNvSpPr/>
          <p:nvPr/>
        </p:nvSpPr>
        <p:spPr>
          <a:xfrm>
            <a:off x="3636163" y="2100082"/>
            <a:ext cx="618378" cy="64758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a:blipFill>
        </p:spPr>
      </p:sp>
      <p:sp>
        <p:nvSpPr>
          <p:cNvPr id="45" name="Freeform 7"/>
          <p:cNvSpPr/>
          <p:nvPr/>
        </p:nvSpPr>
        <p:spPr>
          <a:xfrm>
            <a:off x="2031345" y="2100082"/>
            <a:ext cx="542414" cy="666999"/>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46" name="Freeform 9"/>
          <p:cNvSpPr/>
          <p:nvPr/>
        </p:nvSpPr>
        <p:spPr>
          <a:xfrm>
            <a:off x="5356101" y="2052133"/>
            <a:ext cx="618376" cy="671628"/>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a:blipFill>
        </p:spPr>
      </p:sp>
      <p:sp>
        <p:nvSpPr>
          <p:cNvPr id="47" name="Freeform 10"/>
          <p:cNvSpPr/>
          <p:nvPr/>
        </p:nvSpPr>
        <p:spPr>
          <a:xfrm>
            <a:off x="7169634" y="2100082"/>
            <a:ext cx="465955" cy="591329"/>
          </a:xfrm>
          <a:custGeom>
            <a:avLst/>
            <a:gdLst/>
            <a:ahLst/>
            <a:cxnLst/>
            <a:rect l="l" t="t" r="r" b="b"/>
            <a:pathLst>
              <a:path w="3075813" h="4114800">
                <a:moveTo>
                  <a:pt x="0" y="0"/>
                </a:moveTo>
                <a:lnTo>
                  <a:pt x="3075813" y="0"/>
                </a:lnTo>
                <a:lnTo>
                  <a:pt x="3075813" y="4114800"/>
                </a:lnTo>
                <a:lnTo>
                  <a:pt x="0" y="4114800"/>
                </a:lnTo>
                <a:lnTo>
                  <a:pt x="0" y="0"/>
                </a:lnTo>
                <a:close/>
              </a:path>
            </a:pathLst>
          </a:custGeom>
          <a:blipFill>
            <a:blip r:embed="rId18" cstate="screen">
              <a:biLevel thresh="25000"/>
              <a:extLst>
                <a:ext uri="{28A0092B-C50C-407E-A947-70E740481C1C}">
                  <a14:useLocalDpi xmlns:a14="http://schemas.microsoft.com/office/drawing/2010/main"/>
                </a:ext>
                <a:ext uri="{96DAC541-7B7A-43D3-8B79-37D633B846F1}">
                  <asvg:svgBlip xmlns="" xmlns:asvg="http://schemas.microsoft.com/office/drawing/2016/SVG/main" r:embed="rId19"/>
                </a:ext>
              </a:extLst>
            </a:blip>
            <a:stretch>
              <a:fillRect/>
            </a:stretch>
          </a:blipFill>
        </p:spPr>
      </p:sp>
      <p:sp>
        <p:nvSpPr>
          <p:cNvPr id="48" name="Freeform 8"/>
          <p:cNvSpPr/>
          <p:nvPr/>
        </p:nvSpPr>
        <p:spPr>
          <a:xfrm>
            <a:off x="8751480" y="2066250"/>
            <a:ext cx="705994" cy="643176"/>
          </a:xfrm>
          <a:custGeom>
            <a:avLst/>
            <a:gdLst/>
            <a:ahLst/>
            <a:cxnLst/>
            <a:rect l="l" t="t" r="r" b="b"/>
            <a:pathLst>
              <a:path w="4389120" h="4114800">
                <a:moveTo>
                  <a:pt x="0" y="0"/>
                </a:moveTo>
                <a:lnTo>
                  <a:pt x="4389120" y="0"/>
                </a:lnTo>
                <a:lnTo>
                  <a:pt x="4389120" y="4114800"/>
                </a:lnTo>
                <a:lnTo>
                  <a:pt x="0" y="4114800"/>
                </a:lnTo>
                <a:lnTo>
                  <a:pt x="0" y="0"/>
                </a:lnTo>
                <a:close/>
              </a:path>
            </a:pathLst>
          </a:custGeom>
          <a:blipFill>
            <a:blip r:embed="rId20" cstate="screen">
              <a:extLst>
                <a:ext uri="{28A0092B-C50C-407E-A947-70E740481C1C}">
                  <a14:useLocalDpi xmlns:a14="http://schemas.microsoft.com/office/drawing/2010/main"/>
                </a:ext>
                <a:ext uri="{96DAC541-7B7A-43D3-8B79-37D633B846F1}">
                  <asvg:svgBlip xmlns="" xmlns:asvg="http://schemas.microsoft.com/office/drawing/2016/SVG/main" r:embed="rId21"/>
                </a:ext>
              </a:extLst>
            </a:blip>
            <a:stretch>
              <a:fillRect/>
            </a:stretch>
          </a:blipFill>
        </p:spPr>
      </p:sp>
    </p:spTree>
    <p:extLst>
      <p:ext uri="{BB962C8B-B14F-4D97-AF65-F5344CB8AC3E}">
        <p14:creationId xmlns:p14="http://schemas.microsoft.com/office/powerpoint/2010/main" val="8174380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oogle Shape;653;p26"/>
          <p:cNvGrpSpPr/>
          <p:nvPr/>
        </p:nvGrpSpPr>
        <p:grpSpPr>
          <a:xfrm>
            <a:off x="1420542" y="1987647"/>
            <a:ext cx="9768601" cy="1694667"/>
            <a:chOff x="1364700" y="1709283"/>
            <a:chExt cx="3914417" cy="1098414"/>
          </a:xfrm>
        </p:grpSpPr>
        <p:sp>
          <p:nvSpPr>
            <p:cNvPr id="7" name="Google Shape;654;p26"/>
            <p:cNvSpPr/>
            <p:nvPr/>
          </p:nvSpPr>
          <p:spPr>
            <a:xfrm>
              <a:off x="1364700" y="1709283"/>
              <a:ext cx="3914417" cy="1098414"/>
            </a:xfrm>
            <a:prstGeom prst="homePlate">
              <a:avLst>
                <a:gd name="adj" fmla="val 2940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7;p26"/>
            <p:cNvSpPr txBox="1"/>
            <p:nvPr/>
          </p:nvSpPr>
          <p:spPr>
            <a:xfrm>
              <a:off x="1994092" y="2096513"/>
              <a:ext cx="2941673" cy="523194"/>
            </a:xfrm>
            <a:prstGeom prst="rect">
              <a:avLst/>
            </a:prstGeom>
            <a:noFill/>
            <a:ln>
              <a:noFill/>
            </a:ln>
          </p:spPr>
          <p:txBody>
            <a:bodyPr spcFirstLastPara="1" wrap="square" lIns="91425" tIns="91425" rIns="91425" bIns="91425" anchor="ctr" anchorCtr="0">
              <a:noAutofit/>
            </a:bodyPr>
            <a:lstStyle/>
            <a:p>
              <a:r>
                <a:rPr lang="es-EC" sz="2000" dirty="0"/>
                <a:t>Mediante RESOLUCIÓN No. EMS-GG-2023-017 de 12 de mayo de 2023, </a:t>
              </a:r>
              <a:r>
                <a:rPr lang="es-EC" sz="2000" dirty="0" smtClean="0"/>
                <a:t>se resuelve </a:t>
              </a:r>
              <a:r>
                <a:rPr lang="es-EC" sz="2000" dirty="0"/>
                <a:t>en el Artículo 1.- “Suspender el contrato No. </a:t>
              </a:r>
              <a:r>
                <a:rPr lang="es-EC" sz="2000" dirty="0" smtClean="0"/>
                <a:t>SIE-EMS-13-2022</a:t>
              </a:r>
              <a:endParaRPr lang="es-ES" sz="2000" dirty="0"/>
            </a:p>
          </p:txBody>
        </p:sp>
      </p:grpSp>
      <p:sp>
        <p:nvSpPr>
          <p:cNvPr id="33" name="Google Shape;655;p26"/>
          <p:cNvSpPr/>
          <p:nvPr/>
        </p:nvSpPr>
        <p:spPr>
          <a:xfrm>
            <a:off x="508719" y="2024681"/>
            <a:ext cx="1739338" cy="1506602"/>
          </a:xfrm>
          <a:prstGeom prst="hexagon">
            <a:avLst>
              <a:gd name="adj" fmla="val 28729"/>
              <a:gd name="vf" fmla="val 115470"/>
            </a:avLst>
          </a:prstGeom>
          <a:solidFill>
            <a:schemeClr val="accent5">
              <a:lumMod val="60000"/>
              <a:lumOff val="40000"/>
              <a:alpha val="5866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4" name="Google Shape;656;p26"/>
          <p:cNvSpPr/>
          <p:nvPr/>
        </p:nvSpPr>
        <p:spPr>
          <a:xfrm>
            <a:off x="738543" y="2224565"/>
            <a:ext cx="1278654" cy="1107396"/>
          </a:xfrm>
          <a:prstGeom prst="hexagon">
            <a:avLst>
              <a:gd name="adj" fmla="val 28729"/>
              <a:gd name="vf" fmla="val 11547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22608" r="7118" b="25607"/>
          <a:stretch/>
        </p:blipFill>
        <p:spPr>
          <a:xfrm>
            <a:off x="3431160" y="6103485"/>
            <a:ext cx="4514135" cy="691979"/>
          </a:xfrm>
          <a:prstGeom prst="rect">
            <a:avLst/>
          </a:prstGeom>
        </p:spPr>
      </p:pic>
      <p:sp>
        <p:nvSpPr>
          <p:cNvPr id="4" name="CuadroTexto 3"/>
          <p:cNvSpPr txBox="1"/>
          <p:nvPr/>
        </p:nvSpPr>
        <p:spPr>
          <a:xfrm>
            <a:off x="748771" y="2366938"/>
            <a:ext cx="1170544" cy="830997"/>
          </a:xfrm>
          <a:prstGeom prst="rect">
            <a:avLst/>
          </a:prstGeom>
          <a:noFill/>
        </p:spPr>
        <p:txBody>
          <a:bodyPr wrap="square" rtlCol="0">
            <a:spAutoFit/>
          </a:bodyPr>
          <a:lstStyle/>
          <a:p>
            <a:pPr algn="ctr"/>
            <a:r>
              <a:rPr lang="es-MX" sz="1600" b="1" dirty="0" smtClean="0">
                <a:solidFill>
                  <a:schemeClr val="bg1"/>
                </a:solidFill>
              </a:rPr>
              <a:t>ESTADO DEL CONTRATO</a:t>
            </a:r>
            <a:endParaRPr lang="es-EC" sz="1600" b="1" dirty="0">
              <a:solidFill>
                <a:schemeClr val="bg1"/>
              </a:solidFill>
            </a:endParaRPr>
          </a:p>
        </p:txBody>
      </p:sp>
      <p:sp>
        <p:nvSpPr>
          <p:cNvPr id="17" name="Google Shape;657;p26"/>
          <p:cNvSpPr txBox="1"/>
          <p:nvPr/>
        </p:nvSpPr>
        <p:spPr>
          <a:xfrm>
            <a:off x="3023021" y="2030260"/>
            <a:ext cx="7074835" cy="577368"/>
          </a:xfrm>
          <a:prstGeom prst="rect">
            <a:avLst/>
          </a:prstGeom>
          <a:noFill/>
          <a:ln>
            <a:noFill/>
          </a:ln>
        </p:spPr>
        <p:txBody>
          <a:bodyPr spcFirstLastPara="1" wrap="square" lIns="91425" tIns="91425" rIns="91425" bIns="91425" anchor="ctr" anchorCtr="0">
            <a:noAutofit/>
          </a:bodyPr>
          <a:lstStyle/>
          <a:p>
            <a:r>
              <a:rPr lang="es-MX" sz="2400" b="1" dirty="0" smtClean="0"/>
              <a:t>SUSPENDIDO      -   12 DE MAYO DE 2023    </a:t>
            </a:r>
            <a:endParaRPr lang="es-ES" sz="2400" b="1" dirty="0"/>
          </a:p>
        </p:txBody>
      </p:sp>
      <p:sp>
        <p:nvSpPr>
          <p:cNvPr id="18" name="Google Shape;705;p27"/>
          <p:cNvSpPr/>
          <p:nvPr/>
        </p:nvSpPr>
        <p:spPr>
          <a:xfrm>
            <a:off x="2868075" y="2265021"/>
            <a:ext cx="128069" cy="129018"/>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30" name="CuadroTexto 29"/>
          <p:cNvSpPr txBox="1"/>
          <p:nvPr/>
        </p:nvSpPr>
        <p:spPr>
          <a:xfrm>
            <a:off x="1377870" y="4128713"/>
            <a:ext cx="9519106" cy="1015663"/>
          </a:xfrm>
          <a:prstGeom prst="rect">
            <a:avLst/>
          </a:prstGeom>
          <a:noFill/>
        </p:spPr>
        <p:txBody>
          <a:bodyPr wrap="square" rtlCol="0">
            <a:spAutoFit/>
          </a:bodyPr>
          <a:lstStyle/>
          <a:p>
            <a:pPr algn="just"/>
            <a:r>
              <a:rPr lang="es-MX" sz="2000" b="1" dirty="0"/>
              <a:t>V</a:t>
            </a:r>
            <a:r>
              <a:rPr lang="es-MX" sz="2000" b="1" dirty="0" smtClean="0"/>
              <a:t>arios barrios no entregaron la información a tiempo, y en otros existieron desestimaciones de las alarmas (AZ MANUELA SAENZ 6 – AZ ELOY ALFARO 5 – CALDERÓN 1)</a:t>
            </a:r>
            <a:endParaRPr lang="es-EC" sz="2000" b="1" dirty="0"/>
          </a:p>
        </p:txBody>
      </p:sp>
      <p:sp>
        <p:nvSpPr>
          <p:cNvPr id="35" name="CuadroTexto 34">
            <a:extLst>
              <a:ext uri="{FF2B5EF4-FFF2-40B4-BE49-F238E27FC236}">
                <a16:creationId xmlns:a16="http://schemas.microsoft.com/office/drawing/2014/main" id="{0452518A-D371-4417-881B-D327DD4B30B6}"/>
              </a:ext>
            </a:extLst>
          </p:cNvPr>
          <p:cNvSpPr txBox="1"/>
          <p:nvPr/>
        </p:nvSpPr>
        <p:spPr>
          <a:xfrm>
            <a:off x="272653" y="268632"/>
            <a:ext cx="11434903" cy="584775"/>
          </a:xfrm>
          <a:prstGeom prst="rect">
            <a:avLst/>
          </a:prstGeom>
          <a:noFill/>
        </p:spPr>
        <p:txBody>
          <a:bodyPr wrap="square" rtlCol="0">
            <a:spAutoFit/>
          </a:bodyPr>
          <a:lstStyle/>
          <a:p>
            <a:pPr lvl="0" algn="ctr" fontAlgn="ctr">
              <a:defRPr/>
            </a:pPr>
            <a:r>
              <a:rPr lang="es-ES" sz="3200" b="1" dirty="0" smtClean="0">
                <a:solidFill>
                  <a:schemeClr val="accent1">
                    <a:lumMod val="50000"/>
                  </a:schemeClr>
                </a:solidFill>
              </a:rPr>
              <a:t>SITUACIÓN </a:t>
            </a:r>
            <a:r>
              <a:rPr lang="es-ES" sz="3200" b="1" dirty="0" smtClean="0">
                <a:solidFill>
                  <a:schemeClr val="accent1">
                    <a:lumMod val="50000"/>
                  </a:schemeClr>
                </a:solidFill>
              </a:rPr>
              <a:t>ACTUAL - </a:t>
            </a:r>
            <a:r>
              <a:rPr lang="es-ES" sz="3200" b="1" dirty="0" smtClean="0">
                <a:solidFill>
                  <a:schemeClr val="accent1">
                    <a:lumMod val="50000"/>
                  </a:schemeClr>
                </a:solidFill>
              </a:rPr>
              <a:t>CONTRATO</a:t>
            </a:r>
            <a:endParaRPr lang="es-ES" sz="3200" b="1" dirty="0">
              <a:solidFill>
                <a:schemeClr val="accent1">
                  <a:lumMod val="50000"/>
                </a:schemeClr>
              </a:solidFill>
            </a:endParaRPr>
          </a:p>
        </p:txBody>
      </p:sp>
    </p:spTree>
    <p:extLst>
      <p:ext uri="{BB962C8B-B14F-4D97-AF65-F5344CB8AC3E}">
        <p14:creationId xmlns:p14="http://schemas.microsoft.com/office/powerpoint/2010/main" val="2253373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22608" r="7118" b="25607"/>
          <a:stretch/>
        </p:blipFill>
        <p:spPr>
          <a:xfrm>
            <a:off x="3838933" y="6079524"/>
            <a:ext cx="4514135" cy="691979"/>
          </a:xfrm>
          <a:prstGeom prst="rect">
            <a:avLst/>
          </a:prstGeom>
        </p:spPr>
      </p:pic>
      <p:sp>
        <p:nvSpPr>
          <p:cNvPr id="5" name="CuadroTexto 4">
            <a:extLst>
              <a:ext uri="{FF2B5EF4-FFF2-40B4-BE49-F238E27FC236}">
                <a16:creationId xmlns:a16="http://schemas.microsoft.com/office/drawing/2014/main" id="{0452518A-D371-4417-881B-D327DD4B30B6}"/>
              </a:ext>
            </a:extLst>
          </p:cNvPr>
          <p:cNvSpPr txBox="1"/>
          <p:nvPr/>
        </p:nvSpPr>
        <p:spPr>
          <a:xfrm>
            <a:off x="374253" y="16012"/>
            <a:ext cx="11434903" cy="584775"/>
          </a:xfrm>
          <a:prstGeom prst="rect">
            <a:avLst/>
          </a:prstGeom>
          <a:noFill/>
        </p:spPr>
        <p:txBody>
          <a:bodyPr wrap="square" rtlCol="0">
            <a:spAutoFit/>
          </a:bodyPr>
          <a:lstStyle/>
          <a:p>
            <a:pPr lvl="0" algn="ctr" fontAlgn="ctr">
              <a:defRPr/>
            </a:pPr>
            <a:r>
              <a:rPr lang="es-ES" sz="3200" b="1" dirty="0" smtClean="0">
                <a:solidFill>
                  <a:schemeClr val="accent1">
                    <a:lumMod val="50000"/>
                  </a:schemeClr>
                </a:solidFill>
              </a:rPr>
              <a:t>INSTALACIÓN</a:t>
            </a:r>
            <a:endParaRPr lang="es-ES" sz="3200" b="1" dirty="0">
              <a:solidFill>
                <a:schemeClr val="accent1">
                  <a:lumMod val="50000"/>
                </a:schemeClr>
              </a:solidFill>
            </a:endParaRPr>
          </a:p>
        </p:txBody>
      </p:sp>
      <p:grpSp>
        <p:nvGrpSpPr>
          <p:cNvPr id="31" name="Google Shape;653;p26"/>
          <p:cNvGrpSpPr/>
          <p:nvPr/>
        </p:nvGrpSpPr>
        <p:grpSpPr>
          <a:xfrm>
            <a:off x="565132" y="523931"/>
            <a:ext cx="10741497" cy="1453401"/>
            <a:chOff x="710274" y="1456476"/>
            <a:chExt cx="8367632" cy="1132200"/>
          </a:xfrm>
        </p:grpSpPr>
        <p:sp>
          <p:nvSpPr>
            <p:cNvPr id="32" name="Google Shape;654;p26"/>
            <p:cNvSpPr/>
            <p:nvPr/>
          </p:nvSpPr>
          <p:spPr>
            <a:xfrm>
              <a:off x="1364699" y="1531938"/>
              <a:ext cx="7713207" cy="981300"/>
            </a:xfrm>
            <a:prstGeom prst="homePlate">
              <a:avLst>
                <a:gd name="adj" fmla="val 2940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5;p26"/>
            <p:cNvSpPr/>
            <p:nvPr/>
          </p:nvSpPr>
          <p:spPr>
            <a:xfrm>
              <a:off x="710274" y="1456476"/>
              <a:ext cx="1307100" cy="1132200"/>
            </a:xfrm>
            <a:prstGeom prst="hexagon">
              <a:avLst>
                <a:gd name="adj" fmla="val 28729"/>
                <a:gd name="vf" fmla="val 115470"/>
              </a:avLst>
            </a:prstGeom>
            <a:solidFill>
              <a:schemeClr val="accent5">
                <a:lumMod val="60000"/>
                <a:lumOff val="40000"/>
                <a:alpha val="5866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4" name="Google Shape;656;p26"/>
            <p:cNvSpPr/>
            <p:nvPr/>
          </p:nvSpPr>
          <p:spPr>
            <a:xfrm>
              <a:off x="883425" y="1606475"/>
              <a:ext cx="960900" cy="832200"/>
            </a:xfrm>
            <a:prstGeom prst="hexagon">
              <a:avLst>
                <a:gd name="adj" fmla="val 28729"/>
                <a:gd name="vf" fmla="val 11547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b="1" dirty="0"/>
            </a:p>
          </p:txBody>
        </p:sp>
        <p:sp>
          <p:nvSpPr>
            <p:cNvPr id="35" name="Google Shape;657;p26"/>
            <p:cNvSpPr txBox="1"/>
            <p:nvPr/>
          </p:nvSpPr>
          <p:spPr>
            <a:xfrm>
              <a:off x="2146933" y="1670781"/>
              <a:ext cx="6444787" cy="664061"/>
            </a:xfrm>
            <a:prstGeom prst="rect">
              <a:avLst/>
            </a:prstGeom>
            <a:noFill/>
            <a:ln>
              <a:noFill/>
            </a:ln>
          </p:spPr>
          <p:txBody>
            <a:bodyPr spcFirstLastPara="1" wrap="square" lIns="91425" tIns="91425" rIns="91425" bIns="91425" anchor="ctr" anchorCtr="0">
              <a:noAutofit/>
            </a:bodyPr>
            <a:lstStyle/>
            <a:p>
              <a:pPr lvl="0"/>
              <a:r>
                <a:rPr lang="es-MX" dirty="0" smtClean="0">
                  <a:latin typeface="Roboto"/>
                  <a:ea typeface="Roboto"/>
                  <a:cs typeface="Roboto"/>
                  <a:sym typeface="Roboto"/>
                </a:rPr>
                <a:t>A la fecha se han instalado por parte de la contratista </a:t>
              </a:r>
              <a:r>
                <a:rPr lang="es-MX" b="1" dirty="0" smtClean="0">
                  <a:solidFill>
                    <a:schemeClr val="accent1">
                      <a:lumMod val="50000"/>
                    </a:schemeClr>
                  </a:solidFill>
                  <a:latin typeface="Roboto"/>
                  <a:ea typeface="Roboto"/>
                  <a:cs typeface="Roboto"/>
                  <a:sym typeface="Roboto"/>
                </a:rPr>
                <a:t>172</a:t>
              </a:r>
              <a:r>
                <a:rPr lang="es-MX" dirty="0" smtClean="0">
                  <a:latin typeface="Roboto"/>
                  <a:ea typeface="Roboto"/>
                  <a:cs typeface="Roboto"/>
                  <a:sym typeface="Roboto"/>
                </a:rPr>
                <a:t> sistemas de alarmas.</a:t>
              </a:r>
            </a:p>
            <a:p>
              <a:pPr lvl="0"/>
              <a:endParaRPr lang="es-MX" dirty="0">
                <a:latin typeface="Roboto"/>
                <a:ea typeface="Roboto"/>
                <a:cs typeface="Roboto"/>
                <a:sym typeface="Roboto"/>
              </a:endParaRPr>
            </a:p>
            <a:p>
              <a:pPr lvl="0"/>
              <a:r>
                <a:rPr lang="es-MX" dirty="0" smtClean="0">
                  <a:latin typeface="Roboto"/>
                  <a:ea typeface="Roboto"/>
                  <a:cs typeface="Roboto"/>
                  <a:sym typeface="Roboto"/>
                </a:rPr>
                <a:t>Se instala un promedio de 20 sistemas de alarmas al día.</a:t>
              </a:r>
              <a:endParaRPr dirty="0">
                <a:latin typeface="Roboto"/>
                <a:ea typeface="Roboto"/>
                <a:cs typeface="Roboto"/>
                <a:sym typeface="Roboto"/>
              </a:endParaRPr>
            </a:p>
          </p:txBody>
        </p:sp>
      </p:grpSp>
      <p:sp>
        <p:nvSpPr>
          <p:cNvPr id="36" name="CuadroTexto 35"/>
          <p:cNvSpPr txBox="1"/>
          <p:nvPr/>
        </p:nvSpPr>
        <p:spPr>
          <a:xfrm>
            <a:off x="607015" y="1098650"/>
            <a:ext cx="1607008" cy="307777"/>
          </a:xfrm>
          <a:prstGeom prst="rect">
            <a:avLst/>
          </a:prstGeom>
          <a:noFill/>
        </p:spPr>
        <p:txBody>
          <a:bodyPr wrap="square" rtlCol="0">
            <a:spAutoFit/>
          </a:bodyPr>
          <a:lstStyle/>
          <a:p>
            <a:pPr algn="ctr"/>
            <a:r>
              <a:rPr lang="es-MX" sz="1400" b="1" dirty="0" smtClean="0">
                <a:solidFill>
                  <a:schemeClr val="bg1"/>
                </a:solidFill>
              </a:rPr>
              <a:t>INSTALACIÓN</a:t>
            </a:r>
            <a:endParaRPr lang="es-EC" sz="1400" b="1" dirty="0">
              <a:solidFill>
                <a:schemeClr val="bg1"/>
              </a:solidFill>
            </a:endParaRPr>
          </a:p>
        </p:txBody>
      </p:sp>
      <p:sp>
        <p:nvSpPr>
          <p:cNvPr id="37" name="Google Shape;705;p27"/>
          <p:cNvSpPr/>
          <p:nvPr/>
        </p:nvSpPr>
        <p:spPr>
          <a:xfrm>
            <a:off x="2296128" y="892157"/>
            <a:ext cx="128069" cy="129018"/>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38" name="Google Shape;705;p27"/>
          <p:cNvSpPr/>
          <p:nvPr/>
        </p:nvSpPr>
        <p:spPr>
          <a:xfrm>
            <a:off x="2296128" y="1438255"/>
            <a:ext cx="128069" cy="129018"/>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39" name="CuadroTexto 38">
            <a:extLst>
              <a:ext uri="{FF2B5EF4-FFF2-40B4-BE49-F238E27FC236}">
                <a16:creationId xmlns:a16="http://schemas.microsoft.com/office/drawing/2014/main" id="{0452518A-D371-4417-881B-D327DD4B30B6}"/>
              </a:ext>
            </a:extLst>
          </p:cNvPr>
          <p:cNvSpPr txBox="1"/>
          <p:nvPr/>
        </p:nvSpPr>
        <p:spPr>
          <a:xfrm>
            <a:off x="374253" y="1954585"/>
            <a:ext cx="11434903" cy="584775"/>
          </a:xfrm>
          <a:prstGeom prst="rect">
            <a:avLst/>
          </a:prstGeom>
          <a:noFill/>
        </p:spPr>
        <p:txBody>
          <a:bodyPr wrap="square" rtlCol="0">
            <a:spAutoFit/>
          </a:bodyPr>
          <a:lstStyle/>
          <a:p>
            <a:pPr lvl="0" algn="ctr" fontAlgn="ctr">
              <a:defRPr/>
            </a:pPr>
            <a:r>
              <a:rPr lang="es-ES" sz="3200" b="1" dirty="0" smtClean="0">
                <a:solidFill>
                  <a:schemeClr val="accent1">
                    <a:lumMod val="50000"/>
                  </a:schemeClr>
                </a:solidFill>
              </a:rPr>
              <a:t>PORCENTAJE DE AVANCE</a:t>
            </a:r>
            <a:endParaRPr lang="es-ES" sz="3200" b="1" dirty="0">
              <a:solidFill>
                <a:schemeClr val="accent1">
                  <a:lumMod val="50000"/>
                </a:schemeClr>
              </a:solidFill>
            </a:endParaRPr>
          </a:p>
        </p:txBody>
      </p:sp>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r="20648"/>
          <a:stretch/>
        </p:blipFill>
        <p:spPr>
          <a:xfrm>
            <a:off x="9155695" y="3308773"/>
            <a:ext cx="2799773" cy="2136478"/>
          </a:xfrm>
          <a:prstGeom prst="rect">
            <a:avLst/>
          </a:prstGeom>
        </p:spPr>
      </p:pic>
      <p:pic>
        <p:nvPicPr>
          <p:cNvPr id="13" name="Imagen 12"/>
          <p:cNvPicPr>
            <a:picLocks noChangeAspect="1"/>
          </p:cNvPicPr>
          <p:nvPr/>
        </p:nvPicPr>
        <p:blipFill>
          <a:blip r:embed="rId5"/>
          <a:stretch>
            <a:fillRect/>
          </a:stretch>
        </p:blipFill>
        <p:spPr>
          <a:xfrm>
            <a:off x="243625" y="3087091"/>
            <a:ext cx="3020842" cy="2579843"/>
          </a:xfrm>
          <a:prstGeom prst="rect">
            <a:avLst/>
          </a:prstGeom>
        </p:spPr>
      </p:pic>
      <p:sp>
        <p:nvSpPr>
          <p:cNvPr id="78" name="AutoShape 2" descr="blob:https://web.whatsapp.com/dff8fbfb-e444-43ab-9a08-ec26d20fdf8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9" name="Imagen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3331" y="2827408"/>
            <a:ext cx="5553499" cy="3099209"/>
          </a:xfrm>
          <a:prstGeom prst="rect">
            <a:avLst/>
          </a:prstGeom>
        </p:spPr>
      </p:pic>
    </p:spTree>
    <p:extLst>
      <p:ext uri="{BB962C8B-B14F-4D97-AF65-F5344CB8AC3E}">
        <p14:creationId xmlns:p14="http://schemas.microsoft.com/office/powerpoint/2010/main" val="4025128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22608" r="7118" b="25607"/>
          <a:stretch/>
        </p:blipFill>
        <p:spPr>
          <a:xfrm>
            <a:off x="3838933" y="6079524"/>
            <a:ext cx="4514135" cy="691979"/>
          </a:xfrm>
          <a:prstGeom prst="rect">
            <a:avLst/>
          </a:prstGeom>
        </p:spPr>
      </p:pic>
      <p:sp>
        <p:nvSpPr>
          <p:cNvPr id="5" name="CuadroTexto 4">
            <a:extLst>
              <a:ext uri="{FF2B5EF4-FFF2-40B4-BE49-F238E27FC236}">
                <a16:creationId xmlns:a16="http://schemas.microsoft.com/office/drawing/2014/main" id="{0452518A-D371-4417-881B-D327DD4B30B6}"/>
              </a:ext>
            </a:extLst>
          </p:cNvPr>
          <p:cNvSpPr txBox="1"/>
          <p:nvPr/>
        </p:nvSpPr>
        <p:spPr>
          <a:xfrm>
            <a:off x="374253" y="16012"/>
            <a:ext cx="11434903" cy="584775"/>
          </a:xfrm>
          <a:prstGeom prst="rect">
            <a:avLst/>
          </a:prstGeom>
          <a:noFill/>
        </p:spPr>
        <p:txBody>
          <a:bodyPr wrap="square" rtlCol="0">
            <a:spAutoFit/>
          </a:bodyPr>
          <a:lstStyle/>
          <a:p>
            <a:pPr lvl="0" algn="ctr" fontAlgn="ctr">
              <a:defRPr/>
            </a:pPr>
            <a:r>
              <a:rPr lang="es-ES" sz="3200" b="1" dirty="0" smtClean="0">
                <a:solidFill>
                  <a:schemeClr val="accent1">
                    <a:lumMod val="50000"/>
                  </a:schemeClr>
                </a:solidFill>
              </a:rPr>
              <a:t>CRONOGRAMA DE EJECUCIÓN</a:t>
            </a:r>
            <a:endParaRPr lang="es-ES" sz="3200" b="1" dirty="0">
              <a:solidFill>
                <a:schemeClr val="accent1">
                  <a:lumMod val="50000"/>
                </a:schemeClr>
              </a:solidFill>
            </a:endParaRPr>
          </a:p>
        </p:txBody>
      </p:sp>
      <p:grpSp>
        <p:nvGrpSpPr>
          <p:cNvPr id="71" name="Google Shape;166;p18"/>
          <p:cNvGrpSpPr/>
          <p:nvPr/>
        </p:nvGrpSpPr>
        <p:grpSpPr>
          <a:xfrm>
            <a:off x="2122865" y="1874779"/>
            <a:ext cx="3055800" cy="2689425"/>
            <a:chOff x="457200" y="2091000"/>
            <a:chExt cx="3055800" cy="2689425"/>
          </a:xfrm>
        </p:grpSpPr>
        <p:sp>
          <p:nvSpPr>
            <p:cNvPr id="72" name="Google Shape;167;p18"/>
            <p:cNvSpPr txBox="1"/>
            <p:nvPr/>
          </p:nvSpPr>
          <p:spPr>
            <a:xfrm>
              <a:off x="457200" y="2880825"/>
              <a:ext cx="3055800" cy="1899600"/>
            </a:xfrm>
            <a:prstGeom prst="rect">
              <a:avLst/>
            </a:prstGeom>
            <a:solidFill>
              <a:srgbClr val="1277AF">
                <a:alpha val="12549"/>
              </a:srgbClr>
            </a:solidFill>
            <a:ln>
              <a:noFill/>
            </a:ln>
          </p:spPr>
          <p:txBody>
            <a:bodyPr spcFirstLastPara="1" wrap="square" lIns="91425" tIns="91425" rIns="91425" bIns="91425" anchor="ctr" anchorCtr="0">
              <a:noAutofit/>
            </a:bodyPr>
            <a:lstStyle/>
            <a:p>
              <a:pPr marL="457200" marR="0" lvl="0" indent="-317500" defTabSz="914400" eaLnBrk="1" fontAlgn="auto" latinLnBrk="0" hangingPunct="1">
                <a:lnSpc>
                  <a:spcPct val="100000"/>
                </a:lnSpc>
                <a:spcBef>
                  <a:spcPts val="0"/>
                </a:spcBef>
                <a:spcAft>
                  <a:spcPts val="0"/>
                </a:spcAft>
                <a:buClr>
                  <a:srgbClr val="1277AF"/>
                </a:buClr>
                <a:buSzPts val="1400"/>
                <a:buFont typeface="Roboto"/>
                <a:buChar char="●"/>
                <a:tabLst/>
                <a:defRPr/>
              </a:pPr>
              <a:r>
                <a:rPr kumimoji="0" lang="es-MX" sz="1400" b="0" i="0" u="none" strike="noStrike" kern="0" cap="none" spc="0" normalizeH="0" baseline="0" noProof="0" dirty="0" smtClean="0">
                  <a:ln>
                    <a:noFill/>
                  </a:ln>
                  <a:solidFill>
                    <a:srgbClr val="000000"/>
                  </a:solidFill>
                  <a:effectLst/>
                  <a:uLnTx/>
                  <a:uFillTx/>
                  <a:latin typeface="Roboto"/>
                  <a:ea typeface="Roboto"/>
                  <a:cs typeface="Roboto"/>
                  <a:sym typeface="Roboto"/>
                </a:rPr>
                <a:t>Capacitación inicial</a:t>
              </a:r>
              <a:r>
                <a:rPr kumimoji="0" lang="es-MX" sz="1400" b="0" i="0" u="none" strike="noStrike" kern="0" cap="none" spc="0" normalizeH="0" noProof="0" dirty="0" smtClean="0">
                  <a:ln>
                    <a:noFill/>
                  </a:ln>
                  <a:solidFill>
                    <a:srgbClr val="000000"/>
                  </a:solidFill>
                  <a:effectLst/>
                  <a:uLnTx/>
                  <a:uFillTx/>
                  <a:latin typeface="Roboto"/>
                  <a:ea typeface="Roboto"/>
                  <a:cs typeface="Roboto"/>
                  <a:sym typeface="Roboto"/>
                </a:rPr>
                <a:t> en la AZ Manuela Saenz</a:t>
              </a:r>
              <a:endParaRPr kumimoji="0" lang="es-MX" sz="1400" b="0" i="0" u="none" strike="noStrike" kern="0" cap="none" spc="0" normalizeH="0" baseline="0" noProof="0" dirty="0" smtClean="0">
                <a:ln>
                  <a:noFill/>
                </a:ln>
                <a:solidFill>
                  <a:srgbClr val="000000"/>
                </a:solidFill>
                <a:effectLst/>
                <a:uLnTx/>
                <a:uFillTx/>
                <a:latin typeface="Roboto"/>
                <a:ea typeface="Roboto"/>
                <a:cs typeface="Roboto"/>
                <a:sym typeface="Roboto"/>
              </a:endParaRPr>
            </a:p>
            <a:p>
              <a:pPr marL="139700" marR="0" lvl="0" defTabSz="914400" eaLnBrk="1" fontAlgn="auto" latinLnBrk="0" hangingPunct="1">
                <a:lnSpc>
                  <a:spcPct val="100000"/>
                </a:lnSpc>
                <a:spcBef>
                  <a:spcPts val="0"/>
                </a:spcBef>
                <a:spcAft>
                  <a:spcPts val="0"/>
                </a:spcAft>
                <a:buClr>
                  <a:srgbClr val="1277AF"/>
                </a:buClr>
                <a:buSzPts val="1400"/>
                <a:tabLst/>
                <a:defRPr/>
              </a:pPr>
              <a:endParaRPr lang="es-MX" sz="1400" kern="0" noProof="0" dirty="0" smtClean="0">
                <a:solidFill>
                  <a:srgbClr val="000000"/>
                </a:solidFill>
                <a:latin typeface="Roboto"/>
                <a:ea typeface="Roboto"/>
                <a:cs typeface="Roboto"/>
                <a:sym typeface="Roboto"/>
              </a:endParaRPr>
            </a:p>
            <a:p>
              <a:pPr marL="139700" marR="0" lvl="0" defTabSz="914400" eaLnBrk="1" fontAlgn="auto" latinLnBrk="0" hangingPunct="1">
                <a:lnSpc>
                  <a:spcPct val="100000"/>
                </a:lnSpc>
                <a:spcBef>
                  <a:spcPts val="0"/>
                </a:spcBef>
                <a:spcAft>
                  <a:spcPts val="0"/>
                </a:spcAft>
                <a:buClr>
                  <a:srgbClr val="1277AF"/>
                </a:buClr>
                <a:buSzPts val="1400"/>
                <a:tabLst/>
                <a:defRPr/>
              </a:pPr>
              <a:r>
                <a:rPr kumimoji="0" lang="es-MX" sz="1400" b="0" i="0" u="none" strike="noStrike" kern="0" cap="none" spc="0" normalizeH="0" baseline="0" dirty="0" smtClean="0">
                  <a:ln>
                    <a:noFill/>
                  </a:ln>
                  <a:solidFill>
                    <a:srgbClr val="000000"/>
                  </a:solidFill>
                  <a:effectLst/>
                  <a:uLnTx/>
                  <a:uFillTx/>
                  <a:latin typeface="Roboto"/>
                  <a:ea typeface="Roboto"/>
                  <a:cs typeface="Roboto"/>
                  <a:sym typeface="Roboto"/>
                </a:rPr>
                <a:t>Se</a:t>
              </a:r>
              <a:r>
                <a:rPr kumimoji="0" lang="es-MX" sz="1400" b="0" i="0" u="none" strike="noStrike" kern="0" cap="none" spc="0" normalizeH="0" dirty="0" smtClean="0">
                  <a:ln>
                    <a:noFill/>
                  </a:ln>
                  <a:solidFill>
                    <a:srgbClr val="000000"/>
                  </a:solidFill>
                  <a:effectLst/>
                  <a:uLnTx/>
                  <a:uFillTx/>
                  <a:latin typeface="Roboto"/>
                  <a:ea typeface="Roboto"/>
                  <a:cs typeface="Roboto"/>
                  <a:sym typeface="Roboto"/>
                </a:rPr>
                <a:t> realizará una capacitación del funcionamiento y buen uso de los sistemas instalados a los Comités de </a:t>
              </a:r>
              <a:r>
                <a:rPr kumimoji="0" lang="es-MX" sz="1400" b="0" i="0" u="none" strike="noStrike" kern="0" cap="none" spc="0" normalizeH="0" dirty="0" smtClean="0">
                  <a:ln>
                    <a:noFill/>
                  </a:ln>
                  <a:solidFill>
                    <a:srgbClr val="000000"/>
                  </a:solidFill>
                  <a:effectLst/>
                  <a:uLnTx/>
                  <a:uFillTx/>
                  <a:latin typeface="Roboto"/>
                  <a:ea typeface="Roboto"/>
                  <a:cs typeface="Roboto"/>
                  <a:sym typeface="Roboto"/>
                </a:rPr>
                <a:t>Seguridad. </a:t>
              </a:r>
            </a:p>
          </p:txBody>
        </p:sp>
        <p:sp>
          <p:nvSpPr>
            <p:cNvPr id="78" name="Google Shape;168;p18"/>
            <p:cNvSpPr/>
            <p:nvPr/>
          </p:nvSpPr>
          <p:spPr>
            <a:xfrm>
              <a:off x="457200" y="2091000"/>
              <a:ext cx="3055800" cy="403500"/>
            </a:xfrm>
            <a:prstGeom prst="roundRect">
              <a:avLst>
                <a:gd name="adj" fmla="val 50000"/>
              </a:avLst>
            </a:prstGeom>
            <a:solidFill>
              <a:srgbClr val="1277A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b="1" kern="0" dirty="0" smtClean="0">
                  <a:solidFill>
                    <a:srgbClr val="FFFFFF"/>
                  </a:solidFill>
                  <a:latin typeface="Fira Sans Extra Condensed"/>
                  <a:cs typeface="Arial"/>
                  <a:sym typeface="Fira Sans Extra Condensed"/>
                </a:rPr>
                <a:t>172 Instaladas</a:t>
              </a:r>
              <a:endParaRPr kumimoji="0" sz="1400" b="0" i="0" u="none" strike="noStrike" kern="0" cap="none" spc="0" normalizeH="0" baseline="0" noProof="0" dirty="0" smtClean="0">
                <a:ln>
                  <a:noFill/>
                </a:ln>
                <a:solidFill>
                  <a:srgbClr val="FFFFFF"/>
                </a:solidFill>
                <a:effectLst/>
                <a:uLnTx/>
                <a:uFillTx/>
                <a:latin typeface="Arial"/>
                <a:cs typeface="Arial"/>
                <a:sym typeface="Arial"/>
              </a:endParaRPr>
            </a:p>
          </p:txBody>
        </p:sp>
      </p:grpSp>
      <p:grpSp>
        <p:nvGrpSpPr>
          <p:cNvPr id="79" name="Google Shape;169;p18"/>
          <p:cNvGrpSpPr/>
          <p:nvPr/>
        </p:nvGrpSpPr>
        <p:grpSpPr>
          <a:xfrm>
            <a:off x="7296665" y="1874779"/>
            <a:ext cx="3055800" cy="2689425"/>
            <a:chOff x="5631000" y="2091000"/>
            <a:chExt cx="3055800" cy="2689425"/>
          </a:xfrm>
        </p:grpSpPr>
        <p:sp>
          <p:nvSpPr>
            <p:cNvPr id="80" name="Google Shape;170;p18"/>
            <p:cNvSpPr txBox="1"/>
            <p:nvPr/>
          </p:nvSpPr>
          <p:spPr>
            <a:xfrm>
              <a:off x="5631000" y="2880825"/>
              <a:ext cx="3055800" cy="1899600"/>
            </a:xfrm>
            <a:prstGeom prst="rect">
              <a:avLst/>
            </a:prstGeom>
            <a:solidFill>
              <a:srgbClr val="0CB7D5">
                <a:alpha val="12549"/>
              </a:srgbClr>
            </a:solidFill>
            <a:ln>
              <a:noFill/>
            </a:ln>
          </p:spPr>
          <p:txBody>
            <a:bodyPr spcFirstLastPara="1" wrap="square" lIns="91425" tIns="91425" rIns="91425" bIns="91425" anchor="ctr" anchorCtr="0">
              <a:noAutofit/>
            </a:bodyPr>
            <a:lstStyle/>
            <a:p>
              <a:pPr marL="457200" marR="0" lvl="0" indent="-317500" algn="just" defTabSz="914400" eaLnBrk="1" fontAlgn="auto" latinLnBrk="0" hangingPunct="1">
                <a:lnSpc>
                  <a:spcPct val="100000"/>
                </a:lnSpc>
                <a:spcBef>
                  <a:spcPts val="0"/>
                </a:spcBef>
                <a:spcAft>
                  <a:spcPts val="0"/>
                </a:spcAft>
                <a:buClr>
                  <a:srgbClr val="0CB7D5"/>
                </a:buClr>
                <a:buSzPts val="1400"/>
                <a:buFont typeface="Roboto"/>
                <a:buChar char="●"/>
                <a:tabLst/>
                <a:defRPr/>
              </a:pPr>
              <a:r>
                <a:rPr lang="en" sz="1400" kern="0" dirty="0" smtClean="0">
                  <a:solidFill>
                    <a:srgbClr val="000000"/>
                  </a:solidFill>
                  <a:latin typeface="Roboto"/>
                  <a:ea typeface="Roboto"/>
                  <a:cs typeface="Roboto"/>
                  <a:sym typeface="Roboto"/>
                </a:rPr>
                <a:t>Conforme a la capacidad de instalación de 20 alarmas por día en 4 semanas se podría completar el restante, es decir un mes posterior a la reanudación del plazo del contrato</a:t>
              </a:r>
              <a:endParaRPr kumimoji="0" sz="1400" b="0" i="0" u="none" strike="noStrike" kern="0" cap="none" spc="0" normalizeH="0" baseline="0" noProof="0" dirty="0" smtClean="0">
                <a:ln>
                  <a:noFill/>
                </a:ln>
                <a:solidFill>
                  <a:srgbClr val="000000"/>
                </a:solidFill>
                <a:effectLst/>
                <a:uLnTx/>
                <a:uFillTx/>
                <a:latin typeface="Roboto"/>
                <a:ea typeface="Roboto"/>
                <a:cs typeface="Roboto"/>
                <a:sym typeface="Roboto"/>
              </a:endParaRPr>
            </a:p>
          </p:txBody>
        </p:sp>
        <p:sp>
          <p:nvSpPr>
            <p:cNvPr id="81" name="Google Shape;171;p18"/>
            <p:cNvSpPr/>
            <p:nvPr/>
          </p:nvSpPr>
          <p:spPr>
            <a:xfrm>
              <a:off x="5631000" y="2091000"/>
              <a:ext cx="3055800" cy="403500"/>
            </a:xfrm>
            <a:prstGeom prst="roundRect">
              <a:avLst>
                <a:gd name="adj" fmla="val 50000"/>
              </a:avLst>
            </a:prstGeom>
            <a:solidFill>
              <a:srgbClr val="0CB7D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MX" sz="1600" b="1" i="0" u="none" strike="noStrike" kern="0" cap="none" spc="0" normalizeH="0" baseline="0" noProof="0" dirty="0" smtClean="0">
                  <a:ln>
                    <a:noFill/>
                  </a:ln>
                  <a:solidFill>
                    <a:srgbClr val="FFFFFF"/>
                  </a:solidFill>
                  <a:effectLst/>
                  <a:uLnTx/>
                  <a:uFillTx/>
                  <a:latin typeface="Arial"/>
                  <a:cs typeface="Arial"/>
                  <a:sym typeface="Arial"/>
                </a:rPr>
                <a:t>385 por instalar</a:t>
              </a:r>
              <a:endParaRPr kumimoji="0" sz="1600" b="1" i="0" u="none" strike="noStrike" kern="0" cap="none" spc="0" normalizeH="0" baseline="0" noProof="0" dirty="0" smtClean="0">
                <a:ln>
                  <a:noFill/>
                </a:ln>
                <a:solidFill>
                  <a:srgbClr val="FFFFFF"/>
                </a:solidFill>
                <a:effectLst/>
                <a:uLnTx/>
                <a:uFillTx/>
                <a:latin typeface="Arial"/>
                <a:cs typeface="Arial"/>
                <a:sym typeface="Arial"/>
              </a:endParaRPr>
            </a:p>
          </p:txBody>
        </p:sp>
      </p:grpSp>
      <p:sp>
        <p:nvSpPr>
          <p:cNvPr id="82" name="Google Shape;172;p18"/>
          <p:cNvSpPr/>
          <p:nvPr/>
        </p:nvSpPr>
        <p:spPr>
          <a:xfrm>
            <a:off x="4782665" y="978154"/>
            <a:ext cx="2910000" cy="403500"/>
          </a:xfrm>
          <a:prstGeom prst="roundRect">
            <a:avLst>
              <a:gd name="adj" fmla="val 50000"/>
            </a:avLst>
          </a:prstGeom>
          <a:solidFill>
            <a:srgbClr val="0E9DC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s-MX" sz="2100" kern="0" noProof="0" dirty="0" smtClean="0">
                <a:solidFill>
                  <a:srgbClr val="FFFFFF"/>
                </a:solidFill>
                <a:latin typeface="Arial"/>
                <a:cs typeface="Arial"/>
                <a:sym typeface="Arial"/>
              </a:rPr>
              <a:t>IMPLEMENTACIÓN</a:t>
            </a:r>
            <a:endParaRPr kumimoji="0" sz="2100" b="0" i="0" u="none" strike="noStrike" kern="0" cap="none" spc="0" normalizeH="0" baseline="0" noProof="0" dirty="0" smtClean="0">
              <a:ln>
                <a:noFill/>
              </a:ln>
              <a:solidFill>
                <a:srgbClr val="FFFFFF"/>
              </a:solidFill>
              <a:effectLst/>
              <a:uLnTx/>
              <a:uFillTx/>
              <a:latin typeface="Arial"/>
              <a:cs typeface="Arial"/>
              <a:sym typeface="Arial"/>
            </a:endParaRPr>
          </a:p>
        </p:txBody>
      </p:sp>
      <p:cxnSp>
        <p:nvCxnSpPr>
          <p:cNvPr id="83" name="Google Shape;173;p18"/>
          <p:cNvCxnSpPr>
            <a:stCxn id="82" idx="1"/>
            <a:endCxn id="78" idx="0"/>
          </p:cNvCxnSpPr>
          <p:nvPr/>
        </p:nvCxnSpPr>
        <p:spPr>
          <a:xfrm flipH="1">
            <a:off x="3650765" y="1179904"/>
            <a:ext cx="1131900" cy="694800"/>
          </a:xfrm>
          <a:prstGeom prst="bentConnector2">
            <a:avLst/>
          </a:prstGeom>
          <a:noFill/>
          <a:ln w="9525" cap="flat" cmpd="sng">
            <a:solidFill>
              <a:srgbClr val="666666"/>
            </a:solidFill>
            <a:prstDash val="solid"/>
            <a:round/>
            <a:headEnd type="none" w="med" len="med"/>
            <a:tailEnd type="none" w="med" len="med"/>
          </a:ln>
        </p:spPr>
      </p:cxnSp>
      <p:cxnSp>
        <p:nvCxnSpPr>
          <p:cNvPr id="84" name="Google Shape;174;p18"/>
          <p:cNvCxnSpPr>
            <a:stCxn id="82" idx="3"/>
            <a:endCxn id="81" idx="0"/>
          </p:cNvCxnSpPr>
          <p:nvPr/>
        </p:nvCxnSpPr>
        <p:spPr>
          <a:xfrm>
            <a:off x="7692665" y="1179904"/>
            <a:ext cx="1131900" cy="694800"/>
          </a:xfrm>
          <a:prstGeom prst="bentConnector2">
            <a:avLst/>
          </a:prstGeom>
          <a:noFill/>
          <a:ln w="9525" cap="flat" cmpd="sng">
            <a:solidFill>
              <a:srgbClr val="666666"/>
            </a:solidFill>
            <a:prstDash val="solid"/>
            <a:round/>
            <a:headEnd type="none" w="med" len="med"/>
            <a:tailEnd type="none" w="med" len="med"/>
          </a:ln>
        </p:spPr>
      </p:cxnSp>
      <p:cxnSp>
        <p:nvCxnSpPr>
          <p:cNvPr id="85" name="Google Shape;175;p18"/>
          <p:cNvCxnSpPr>
            <a:stCxn id="78" idx="2"/>
            <a:endCxn id="72" idx="0"/>
          </p:cNvCxnSpPr>
          <p:nvPr/>
        </p:nvCxnSpPr>
        <p:spPr>
          <a:xfrm>
            <a:off x="3650765" y="2278279"/>
            <a:ext cx="0" cy="386400"/>
          </a:xfrm>
          <a:prstGeom prst="straightConnector1">
            <a:avLst/>
          </a:prstGeom>
          <a:noFill/>
          <a:ln w="9525" cap="flat" cmpd="sng">
            <a:solidFill>
              <a:srgbClr val="666666"/>
            </a:solidFill>
            <a:prstDash val="solid"/>
            <a:round/>
            <a:headEnd type="none" w="med" len="med"/>
            <a:tailEnd type="none" w="med" len="med"/>
          </a:ln>
        </p:spPr>
      </p:cxnSp>
      <p:cxnSp>
        <p:nvCxnSpPr>
          <p:cNvPr id="86" name="Google Shape;176;p18"/>
          <p:cNvCxnSpPr>
            <a:stCxn id="81" idx="2"/>
            <a:endCxn id="80" idx="0"/>
          </p:cNvCxnSpPr>
          <p:nvPr/>
        </p:nvCxnSpPr>
        <p:spPr>
          <a:xfrm>
            <a:off x="8824565" y="2278279"/>
            <a:ext cx="0" cy="386400"/>
          </a:xfrm>
          <a:prstGeom prst="straightConnector1">
            <a:avLst/>
          </a:prstGeom>
          <a:noFill/>
          <a:ln w="9525" cap="flat" cmpd="sng">
            <a:solidFill>
              <a:srgbClr val="666666"/>
            </a:solidFill>
            <a:prstDash val="solid"/>
            <a:round/>
            <a:headEnd type="none" w="med" len="med"/>
            <a:tailEnd type="none" w="med" len="med"/>
          </a:ln>
        </p:spPr>
      </p:cxnSp>
      <p:sp>
        <p:nvSpPr>
          <p:cNvPr id="87" name="Google Shape;177;p18"/>
          <p:cNvSpPr/>
          <p:nvPr/>
        </p:nvSpPr>
        <p:spPr>
          <a:xfrm>
            <a:off x="5925815" y="1764679"/>
            <a:ext cx="623700" cy="623700"/>
          </a:xfrm>
          <a:prstGeom prst="ellipse">
            <a:avLst/>
          </a:prstGeom>
          <a:solidFill>
            <a:srgbClr val="0E9DC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cxnSp>
        <p:nvCxnSpPr>
          <p:cNvPr id="88" name="Google Shape;178;p18"/>
          <p:cNvCxnSpPr>
            <a:stCxn id="87" idx="2"/>
            <a:endCxn id="78" idx="3"/>
          </p:cNvCxnSpPr>
          <p:nvPr/>
        </p:nvCxnSpPr>
        <p:spPr>
          <a:xfrm rot="10800000">
            <a:off x="5178815" y="2076529"/>
            <a:ext cx="747000" cy="0"/>
          </a:xfrm>
          <a:prstGeom prst="straightConnector1">
            <a:avLst/>
          </a:prstGeom>
          <a:noFill/>
          <a:ln w="9525" cap="flat" cmpd="sng">
            <a:solidFill>
              <a:srgbClr val="666666"/>
            </a:solidFill>
            <a:prstDash val="solid"/>
            <a:round/>
            <a:headEnd type="none" w="med" len="med"/>
            <a:tailEnd type="triangle" w="med" len="med"/>
          </a:ln>
        </p:spPr>
      </p:cxnSp>
      <p:cxnSp>
        <p:nvCxnSpPr>
          <p:cNvPr id="89" name="Google Shape;179;p18"/>
          <p:cNvCxnSpPr>
            <a:stCxn id="87" idx="6"/>
            <a:endCxn id="81" idx="1"/>
          </p:cNvCxnSpPr>
          <p:nvPr/>
        </p:nvCxnSpPr>
        <p:spPr>
          <a:xfrm>
            <a:off x="6549515" y="2076529"/>
            <a:ext cx="747300" cy="0"/>
          </a:xfrm>
          <a:prstGeom prst="straightConnector1">
            <a:avLst/>
          </a:prstGeom>
          <a:noFill/>
          <a:ln w="9525" cap="flat" cmpd="sng">
            <a:solidFill>
              <a:srgbClr val="666666"/>
            </a:solidFill>
            <a:prstDash val="solid"/>
            <a:round/>
            <a:headEnd type="none" w="med" len="med"/>
            <a:tailEnd type="triangle" w="med" len="med"/>
          </a:ln>
        </p:spPr>
      </p:cxnSp>
      <p:cxnSp>
        <p:nvCxnSpPr>
          <p:cNvPr id="90" name="Google Shape;180;p18"/>
          <p:cNvCxnSpPr>
            <a:stCxn id="82" idx="2"/>
            <a:endCxn id="87" idx="0"/>
          </p:cNvCxnSpPr>
          <p:nvPr/>
        </p:nvCxnSpPr>
        <p:spPr>
          <a:xfrm>
            <a:off x="6237665" y="1381654"/>
            <a:ext cx="0" cy="383100"/>
          </a:xfrm>
          <a:prstGeom prst="straightConnector1">
            <a:avLst/>
          </a:prstGeom>
          <a:noFill/>
          <a:ln w="9525" cap="flat" cmpd="sng">
            <a:solidFill>
              <a:srgbClr val="666666"/>
            </a:solidFill>
            <a:prstDash val="solid"/>
            <a:round/>
            <a:headEnd type="none" w="med" len="med"/>
            <a:tailEnd type="triangle" w="med" len="med"/>
          </a:ln>
        </p:spPr>
      </p:cxnSp>
      <p:grpSp>
        <p:nvGrpSpPr>
          <p:cNvPr id="91" name="Google Shape;181;p18"/>
          <p:cNvGrpSpPr/>
          <p:nvPr/>
        </p:nvGrpSpPr>
        <p:grpSpPr>
          <a:xfrm>
            <a:off x="6055280" y="1910532"/>
            <a:ext cx="364781" cy="331995"/>
            <a:chOff x="7169578" y="4054945"/>
            <a:chExt cx="364781" cy="331995"/>
          </a:xfrm>
        </p:grpSpPr>
        <p:sp>
          <p:nvSpPr>
            <p:cNvPr id="92" name="Google Shape;182;p18"/>
            <p:cNvSpPr/>
            <p:nvPr/>
          </p:nvSpPr>
          <p:spPr>
            <a:xfrm>
              <a:off x="7169578" y="4155696"/>
              <a:ext cx="76580" cy="231244"/>
            </a:xfrm>
            <a:custGeom>
              <a:avLst/>
              <a:gdLst/>
              <a:ahLst/>
              <a:cxnLst/>
              <a:rect l="l" t="t" r="r" b="b"/>
              <a:pathLst>
                <a:path w="2240" h="6764" extrusionOk="0">
                  <a:moveTo>
                    <a:pt x="1120" y="4573"/>
                  </a:moveTo>
                  <a:cubicBezTo>
                    <a:pt x="1269" y="4573"/>
                    <a:pt x="1418" y="4668"/>
                    <a:pt x="1429" y="4859"/>
                  </a:cubicBezTo>
                  <a:lnTo>
                    <a:pt x="1429" y="5740"/>
                  </a:lnTo>
                  <a:cubicBezTo>
                    <a:pt x="1418" y="5930"/>
                    <a:pt x="1269" y="6026"/>
                    <a:pt x="1120" y="6026"/>
                  </a:cubicBezTo>
                  <a:cubicBezTo>
                    <a:pt x="971" y="6026"/>
                    <a:pt x="822" y="5930"/>
                    <a:pt x="810" y="5740"/>
                  </a:cubicBezTo>
                  <a:lnTo>
                    <a:pt x="810" y="4859"/>
                  </a:lnTo>
                  <a:cubicBezTo>
                    <a:pt x="822" y="4668"/>
                    <a:pt x="971" y="4573"/>
                    <a:pt x="1120" y="4573"/>
                  </a:cubicBezTo>
                  <a:close/>
                  <a:moveTo>
                    <a:pt x="334" y="1"/>
                  </a:moveTo>
                  <a:cubicBezTo>
                    <a:pt x="143" y="1"/>
                    <a:pt x="1" y="143"/>
                    <a:pt x="1" y="310"/>
                  </a:cubicBezTo>
                  <a:lnTo>
                    <a:pt x="1" y="6430"/>
                  </a:lnTo>
                  <a:cubicBezTo>
                    <a:pt x="1" y="6621"/>
                    <a:pt x="143" y="6764"/>
                    <a:pt x="334" y="6764"/>
                  </a:cubicBezTo>
                  <a:lnTo>
                    <a:pt x="2239" y="6764"/>
                  </a:lnTo>
                  <a:lnTo>
                    <a:pt x="2239"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 name="Google Shape;183;p18"/>
            <p:cNvSpPr/>
            <p:nvPr/>
          </p:nvSpPr>
          <p:spPr>
            <a:xfrm>
              <a:off x="7268106" y="4054945"/>
              <a:ext cx="266252" cy="331995"/>
            </a:xfrm>
            <a:custGeom>
              <a:avLst/>
              <a:gdLst/>
              <a:ahLst/>
              <a:cxnLst/>
              <a:rect l="l" t="t" r="r" b="b"/>
              <a:pathLst>
                <a:path w="7788" h="9711" extrusionOk="0">
                  <a:moveTo>
                    <a:pt x="3174" y="0"/>
                  </a:moveTo>
                  <a:cubicBezTo>
                    <a:pt x="2842" y="0"/>
                    <a:pt x="2527" y="139"/>
                    <a:pt x="2310" y="376"/>
                  </a:cubicBezTo>
                  <a:cubicBezTo>
                    <a:pt x="2072" y="661"/>
                    <a:pt x="1858" y="995"/>
                    <a:pt x="1715" y="1328"/>
                  </a:cubicBezTo>
                  <a:cubicBezTo>
                    <a:pt x="1358" y="2043"/>
                    <a:pt x="976" y="2757"/>
                    <a:pt x="72" y="2948"/>
                  </a:cubicBezTo>
                  <a:lnTo>
                    <a:pt x="0" y="2948"/>
                  </a:lnTo>
                  <a:lnTo>
                    <a:pt x="0" y="9711"/>
                  </a:lnTo>
                  <a:lnTo>
                    <a:pt x="5787" y="9711"/>
                  </a:lnTo>
                  <a:cubicBezTo>
                    <a:pt x="6882" y="9711"/>
                    <a:pt x="7764" y="8806"/>
                    <a:pt x="7787" y="7734"/>
                  </a:cubicBezTo>
                  <a:lnTo>
                    <a:pt x="7787" y="4924"/>
                  </a:lnTo>
                  <a:cubicBezTo>
                    <a:pt x="7764" y="3829"/>
                    <a:pt x="6882" y="2948"/>
                    <a:pt x="5787" y="2948"/>
                  </a:cubicBezTo>
                  <a:lnTo>
                    <a:pt x="4072" y="2948"/>
                  </a:lnTo>
                  <a:cubicBezTo>
                    <a:pt x="4120" y="2781"/>
                    <a:pt x="4191" y="2590"/>
                    <a:pt x="4239" y="2400"/>
                  </a:cubicBezTo>
                  <a:cubicBezTo>
                    <a:pt x="4430" y="1614"/>
                    <a:pt x="4406" y="1019"/>
                    <a:pt x="4191" y="614"/>
                  </a:cubicBezTo>
                  <a:cubicBezTo>
                    <a:pt x="4025" y="304"/>
                    <a:pt x="3739" y="90"/>
                    <a:pt x="3382" y="18"/>
                  </a:cubicBezTo>
                  <a:cubicBezTo>
                    <a:pt x="3312" y="6"/>
                    <a:pt x="3243" y="0"/>
                    <a:pt x="31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sp>
        <p:nvSpPr>
          <p:cNvPr id="94" name="Google Shape;167;p18"/>
          <p:cNvSpPr txBox="1"/>
          <p:nvPr/>
        </p:nvSpPr>
        <p:spPr>
          <a:xfrm>
            <a:off x="2123015" y="5023089"/>
            <a:ext cx="3055800" cy="655750"/>
          </a:xfrm>
          <a:prstGeom prst="rect">
            <a:avLst/>
          </a:prstGeom>
          <a:solidFill>
            <a:srgbClr val="1277AF">
              <a:alpha val="12549"/>
            </a:srgbClr>
          </a:solidFill>
          <a:ln>
            <a:noFill/>
          </a:ln>
        </p:spPr>
        <p:txBody>
          <a:bodyPr spcFirstLastPara="1" wrap="square" lIns="91425" tIns="91425" rIns="91425" bIns="91425" anchor="ctr" anchorCtr="0">
            <a:noAutofit/>
          </a:bodyPr>
          <a:lstStyle/>
          <a:p>
            <a:pPr marL="139700" marR="0" lvl="0" defTabSz="914400" eaLnBrk="1" fontAlgn="auto" latinLnBrk="0" hangingPunct="1">
              <a:lnSpc>
                <a:spcPct val="100000"/>
              </a:lnSpc>
              <a:spcBef>
                <a:spcPts val="0"/>
              </a:spcBef>
              <a:spcAft>
                <a:spcPts val="0"/>
              </a:spcAft>
              <a:buClr>
                <a:srgbClr val="1277AF"/>
              </a:buClr>
              <a:buSzPts val="1400"/>
              <a:tabLst/>
              <a:defRPr/>
            </a:pPr>
            <a:r>
              <a:rPr lang="es-MX" sz="1400" kern="0" dirty="0" smtClean="0">
                <a:solidFill>
                  <a:srgbClr val="000000"/>
                </a:solidFill>
                <a:latin typeface="Roboto"/>
                <a:ea typeface="Roboto"/>
                <a:cs typeface="Roboto"/>
                <a:sym typeface="Roboto"/>
              </a:rPr>
              <a:t>Inicio de capacitación</a:t>
            </a:r>
          </a:p>
          <a:p>
            <a:pPr marL="139700" marR="0" lvl="0" defTabSz="914400" eaLnBrk="1" fontAlgn="auto" latinLnBrk="0" hangingPunct="1">
              <a:lnSpc>
                <a:spcPct val="100000"/>
              </a:lnSpc>
              <a:spcBef>
                <a:spcPts val="0"/>
              </a:spcBef>
              <a:spcAft>
                <a:spcPts val="0"/>
              </a:spcAft>
              <a:buClr>
                <a:srgbClr val="1277AF"/>
              </a:buClr>
              <a:buSzPts val="1400"/>
              <a:tabLst/>
              <a:defRPr/>
            </a:pPr>
            <a:r>
              <a:rPr lang="es-MX" sz="1400" kern="0" dirty="0" smtClean="0">
                <a:solidFill>
                  <a:srgbClr val="000000"/>
                </a:solidFill>
                <a:latin typeface="Roboto"/>
                <a:ea typeface="Roboto"/>
                <a:cs typeface="Roboto"/>
                <a:sym typeface="Roboto"/>
              </a:rPr>
              <a:t>Lugar</a:t>
            </a:r>
            <a:r>
              <a:rPr lang="es-MX" sz="1400" kern="0" dirty="0" smtClean="0">
                <a:solidFill>
                  <a:srgbClr val="000000"/>
                </a:solidFill>
                <a:latin typeface="Roboto"/>
                <a:ea typeface="Roboto"/>
                <a:cs typeface="Roboto"/>
                <a:sym typeface="Roboto"/>
              </a:rPr>
              <a:t>; Casa </a:t>
            </a:r>
            <a:r>
              <a:rPr lang="es-MX" sz="1400" kern="0" dirty="0" smtClean="0">
                <a:solidFill>
                  <a:srgbClr val="000000"/>
                </a:solidFill>
                <a:latin typeface="Roboto"/>
                <a:ea typeface="Roboto"/>
                <a:cs typeface="Roboto"/>
                <a:sym typeface="Roboto"/>
              </a:rPr>
              <a:t>Somos San Marcos</a:t>
            </a:r>
            <a:endParaRPr lang="es-MX" sz="1400" kern="0" dirty="0" smtClean="0">
              <a:solidFill>
                <a:srgbClr val="000000"/>
              </a:solidFill>
              <a:latin typeface="Roboto"/>
              <a:ea typeface="Roboto"/>
              <a:cs typeface="Roboto"/>
              <a:sym typeface="Roboto"/>
            </a:endParaRPr>
          </a:p>
          <a:p>
            <a:pPr marL="139700" marR="0" lvl="0" defTabSz="914400" eaLnBrk="1" fontAlgn="auto" latinLnBrk="0" hangingPunct="1">
              <a:lnSpc>
                <a:spcPct val="100000"/>
              </a:lnSpc>
              <a:spcBef>
                <a:spcPts val="0"/>
              </a:spcBef>
              <a:spcAft>
                <a:spcPts val="0"/>
              </a:spcAft>
              <a:buClr>
                <a:srgbClr val="1277AF"/>
              </a:buClr>
              <a:buSzPts val="1400"/>
              <a:tabLst/>
              <a:defRPr/>
            </a:pPr>
            <a:r>
              <a:rPr kumimoji="0" lang="es-MX" sz="1400" b="0" i="0" u="none" strike="noStrike" kern="0" cap="none" spc="0" normalizeH="0" baseline="0" noProof="0" dirty="0" smtClean="0">
                <a:ln>
                  <a:noFill/>
                </a:ln>
                <a:solidFill>
                  <a:srgbClr val="000000"/>
                </a:solidFill>
                <a:effectLst/>
                <a:uLnTx/>
                <a:uFillTx/>
                <a:latin typeface="Roboto"/>
                <a:ea typeface="Roboto"/>
                <a:cs typeface="Roboto"/>
                <a:sym typeface="Roboto"/>
              </a:rPr>
              <a:t>Día:</a:t>
            </a:r>
            <a:r>
              <a:rPr kumimoji="0" lang="es-MX" sz="1400" b="0" i="0" u="none" strike="noStrike" kern="0" cap="none" spc="0" normalizeH="0" noProof="0" dirty="0" smtClean="0">
                <a:ln>
                  <a:noFill/>
                </a:ln>
                <a:solidFill>
                  <a:srgbClr val="000000"/>
                </a:solidFill>
                <a:effectLst/>
                <a:uLnTx/>
                <a:uFillTx/>
                <a:latin typeface="Roboto"/>
                <a:ea typeface="Roboto"/>
                <a:cs typeface="Roboto"/>
                <a:sym typeface="Roboto"/>
              </a:rPr>
              <a:t> Sábado 18 de junio de 2023</a:t>
            </a:r>
            <a:endParaRPr kumimoji="0" lang="es-MX" sz="1400" b="0" i="0" u="none" strike="noStrike" kern="0" cap="none" spc="0" normalizeH="0" baseline="0" noProof="0" dirty="0" smtClean="0">
              <a:ln>
                <a:noFill/>
              </a:ln>
              <a:solidFill>
                <a:srgbClr val="000000"/>
              </a:solidFill>
              <a:effectLst/>
              <a:uLnTx/>
              <a:uFillTx/>
              <a:latin typeface="Roboto"/>
              <a:ea typeface="Roboto"/>
              <a:cs typeface="Roboto"/>
              <a:sym typeface="Roboto"/>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38" y="4564204"/>
            <a:ext cx="1178655" cy="1178655"/>
          </a:xfrm>
          <a:prstGeom prst="rect">
            <a:avLst/>
          </a:prstGeom>
        </p:spPr>
      </p:pic>
      <p:cxnSp>
        <p:nvCxnSpPr>
          <p:cNvPr id="25" name="Google Shape;173;p18"/>
          <p:cNvCxnSpPr>
            <a:stCxn id="72" idx="1"/>
            <a:endCxn id="4" idx="0"/>
          </p:cNvCxnSpPr>
          <p:nvPr/>
        </p:nvCxnSpPr>
        <p:spPr>
          <a:xfrm rot="10800000" flipV="1">
            <a:off x="1063867" y="3614404"/>
            <a:ext cx="1058999" cy="949800"/>
          </a:xfrm>
          <a:prstGeom prst="bentConnector2">
            <a:avLst/>
          </a:prstGeom>
          <a:noFill/>
          <a:ln w="9525" cap="flat" cmpd="sng">
            <a:solidFill>
              <a:srgbClr val="666666"/>
            </a:solidFill>
            <a:prstDash val="solid"/>
            <a:round/>
            <a:headEnd type="none" w="med" len="med"/>
            <a:tailEnd type="none" w="med" len="med"/>
          </a:ln>
        </p:spPr>
      </p:cxnSp>
      <p:sp>
        <p:nvSpPr>
          <p:cNvPr id="8" name="CuadroTexto 7"/>
          <p:cNvSpPr txBox="1"/>
          <p:nvPr/>
        </p:nvSpPr>
        <p:spPr>
          <a:xfrm>
            <a:off x="163907" y="6079524"/>
            <a:ext cx="1799916" cy="523220"/>
          </a:xfrm>
          <a:prstGeom prst="rect">
            <a:avLst/>
          </a:prstGeom>
          <a:noFill/>
        </p:spPr>
        <p:txBody>
          <a:bodyPr wrap="none" rtlCol="0">
            <a:spAutoFit/>
          </a:bodyPr>
          <a:lstStyle/>
          <a:p>
            <a:pPr algn="ctr"/>
            <a:r>
              <a:rPr lang="es-MX" sz="1400" b="1" dirty="0" smtClean="0"/>
              <a:t>Coordinación con </a:t>
            </a:r>
          </a:p>
          <a:p>
            <a:pPr algn="ctr"/>
            <a:r>
              <a:rPr lang="es-MX" sz="1400" b="1" dirty="0" smtClean="0"/>
              <a:t>Comités de Seguridad</a:t>
            </a:r>
            <a:endParaRPr lang="en-US" sz="1400" b="1" dirty="0"/>
          </a:p>
        </p:txBody>
      </p:sp>
      <p:cxnSp>
        <p:nvCxnSpPr>
          <p:cNvPr id="29" name="Google Shape;180;p18"/>
          <p:cNvCxnSpPr>
            <a:stCxn id="4" idx="2"/>
          </p:cNvCxnSpPr>
          <p:nvPr/>
        </p:nvCxnSpPr>
        <p:spPr>
          <a:xfrm>
            <a:off x="1063866" y="5742859"/>
            <a:ext cx="1" cy="433400"/>
          </a:xfrm>
          <a:prstGeom prst="straightConnector1">
            <a:avLst/>
          </a:prstGeom>
          <a:noFill/>
          <a:ln w="9525" cap="flat" cmpd="sng">
            <a:solidFill>
              <a:srgbClr val="666666"/>
            </a:solidFill>
            <a:prstDash val="solid"/>
            <a:round/>
            <a:headEnd type="none" w="med" len="med"/>
            <a:tailEnd type="triangle" w="med" len="med"/>
          </a:ln>
        </p:spPr>
      </p:cxnSp>
    </p:spTree>
    <p:extLst>
      <p:ext uri="{BB962C8B-B14F-4D97-AF65-F5344CB8AC3E}">
        <p14:creationId xmlns:p14="http://schemas.microsoft.com/office/powerpoint/2010/main" val="3509155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22608" r="7118" b="25607"/>
          <a:stretch/>
        </p:blipFill>
        <p:spPr>
          <a:xfrm>
            <a:off x="3838933" y="6079524"/>
            <a:ext cx="4514135" cy="691979"/>
          </a:xfrm>
          <a:prstGeom prst="rect">
            <a:avLst/>
          </a:prstGeom>
        </p:spPr>
      </p:pic>
      <p:sp>
        <p:nvSpPr>
          <p:cNvPr id="5" name="CuadroTexto 4">
            <a:extLst>
              <a:ext uri="{FF2B5EF4-FFF2-40B4-BE49-F238E27FC236}">
                <a16:creationId xmlns:a16="http://schemas.microsoft.com/office/drawing/2014/main" id="{0452518A-D371-4417-881B-D327DD4B30B6}"/>
              </a:ext>
            </a:extLst>
          </p:cNvPr>
          <p:cNvSpPr txBox="1"/>
          <p:nvPr/>
        </p:nvSpPr>
        <p:spPr>
          <a:xfrm>
            <a:off x="374253" y="16012"/>
            <a:ext cx="11434903" cy="584775"/>
          </a:xfrm>
          <a:prstGeom prst="rect">
            <a:avLst/>
          </a:prstGeom>
          <a:noFill/>
        </p:spPr>
        <p:txBody>
          <a:bodyPr wrap="square" rtlCol="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FUNCIONAMIENTO</a:t>
            </a:r>
            <a:endParaRPr kumimoji="0" lang="es-ES" sz="32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4" name="object 2"/>
          <p:cNvSpPr txBox="1"/>
          <p:nvPr/>
        </p:nvSpPr>
        <p:spPr>
          <a:xfrm>
            <a:off x="502322" y="666587"/>
            <a:ext cx="7850746" cy="3397084"/>
          </a:xfrm>
          <a:prstGeom prst="rect">
            <a:avLst/>
          </a:prstGeom>
        </p:spPr>
        <p:txBody>
          <a:bodyPr vert="horz" wrap="square" lIns="0" tIns="1143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Con fecha 21-12-2022 se suscribió el </a:t>
            </a:r>
            <a:r>
              <a:rPr kumimoji="0" lang="es-419" sz="2000" b="0" i="0" u="none" strike="noStrike" kern="1200" cap="none" spc="0" normalizeH="0" baseline="0" noProof="0" dirty="0">
                <a:ln>
                  <a:noFill/>
                </a:ln>
                <a:solidFill>
                  <a:prstClr val="black"/>
                </a:solidFill>
                <a:effectLst/>
                <a:uLnTx/>
                <a:uFillTx/>
                <a:latin typeface="Calibri" panose="020F0502020204030204"/>
                <a:ea typeface="+mn-ea"/>
                <a:cs typeface="+mn-cs"/>
              </a:rPr>
              <a:t>CONV N° EMS-2022-013 entre el SIS ECU 911, Secretaría General de Seguridad y Gobernabilidad, Cuerpo de Agentes de Control, y la EP Emseguridad.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El objeto del convenio busca </a:t>
            </a:r>
            <a:r>
              <a:rPr kumimoji="0" lang="es-419" sz="2000" b="0" i="0" u="none" strike="noStrike" kern="1200" cap="none" spc="0" normalizeH="0" baseline="0" noProof="0" dirty="0">
                <a:ln>
                  <a:noFill/>
                </a:ln>
                <a:solidFill>
                  <a:prstClr val="black"/>
                </a:solidFill>
                <a:effectLst/>
                <a:uLnTx/>
                <a:uFillTx/>
                <a:latin typeface="Calibri" panose="020F0502020204030204"/>
                <a:ea typeface="+mn-ea"/>
                <a:cs typeface="+mn-cs"/>
              </a:rPr>
              <a:t>establecer el marco de cooperación entre LAS PARTES para fortalecer la atención, coordinación y respuesta interinstitucional a las alarmas comunitarias del Distrito Metropolitano de Quito, en el ámbito de sus competencias.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La atención de los incidentes reportados a través de los Sistemas de Alarmas Comunitarias, conforme al convenio corresponde al SIS ECU – 911.</a:t>
            </a:r>
            <a:endParaRPr kumimoji="0" lang="es-419"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Google Shape;705;p27"/>
          <p:cNvSpPr/>
          <p:nvPr/>
        </p:nvSpPr>
        <p:spPr>
          <a:xfrm>
            <a:off x="215126" y="763836"/>
            <a:ext cx="128069" cy="129018"/>
          </a:xfrm>
          <a:prstGeom prst="ellipse">
            <a:avLst/>
          </a:prstGeom>
          <a:solidFill>
            <a:schemeClr val="accent1"/>
          </a:solidFill>
          <a:ln>
            <a:noFill/>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endParaRPr kumimoji="0" sz="1500" b="0" i="0" u="none" strike="noStrike" kern="120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pic>
        <p:nvPicPr>
          <p:cNvPr id="7" name="Imagen 6" descr="https://lh5.googleusercontent.com/ZpuPKhpKoe2z7ihA8b7LCLb_hZuXcleFbVbJkH9soq7bCNBCd5a5_wGXxDmCXiaOfSLieWWIY5Mi8J2mo6AwJgu_pB719vHJhArgT2zROJQnoGAVWbKNYongt7dLF42yW6Jm0mKNcteMVOF8TK9yPnQ8-zuTxAqT_U_tcLyWSqRJNBRhLxqIrM3fXYo1I3iRgE5K"/>
          <p:cNvPicPr/>
          <p:nvPr/>
        </p:nvPicPr>
        <p:blipFill>
          <a:blip r:embed="rId4">
            <a:extLst>
              <a:ext uri="{28A0092B-C50C-407E-A947-70E740481C1C}">
                <a14:useLocalDpi xmlns:a14="http://schemas.microsoft.com/office/drawing/2010/main" val="0"/>
              </a:ext>
            </a:extLst>
          </a:blip>
          <a:srcRect/>
          <a:stretch>
            <a:fillRect/>
          </a:stretch>
        </p:blipFill>
        <p:spPr bwMode="auto">
          <a:xfrm>
            <a:off x="8588199" y="1471485"/>
            <a:ext cx="3364314" cy="3737341"/>
          </a:xfrm>
          <a:prstGeom prst="rect">
            <a:avLst/>
          </a:prstGeom>
          <a:noFill/>
          <a:ln>
            <a:noFill/>
          </a:ln>
        </p:spPr>
      </p:pic>
      <p:sp>
        <p:nvSpPr>
          <p:cNvPr id="8" name="Google Shape;705;p27"/>
          <p:cNvSpPr/>
          <p:nvPr/>
        </p:nvSpPr>
        <p:spPr>
          <a:xfrm>
            <a:off x="215126" y="1989567"/>
            <a:ext cx="128069" cy="129018"/>
          </a:xfrm>
          <a:prstGeom prst="ellipse">
            <a:avLst/>
          </a:prstGeom>
          <a:solidFill>
            <a:schemeClr val="accent1"/>
          </a:solidFill>
          <a:ln>
            <a:noFill/>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endParaRPr kumimoji="0" sz="1500" b="0" i="0" u="none" strike="noStrike" kern="120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9" name="Google Shape;705;p27"/>
          <p:cNvSpPr/>
          <p:nvPr/>
        </p:nvSpPr>
        <p:spPr>
          <a:xfrm>
            <a:off x="215125" y="3521323"/>
            <a:ext cx="128069" cy="129018"/>
          </a:xfrm>
          <a:prstGeom prst="ellipse">
            <a:avLst/>
          </a:prstGeom>
          <a:solidFill>
            <a:schemeClr val="accent1"/>
          </a:solidFill>
          <a:ln>
            <a:noFill/>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endParaRPr kumimoji="0" sz="1500" b="0" i="0" u="none" strike="noStrike" kern="120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3" name="Rectángulo 2"/>
          <p:cNvSpPr/>
          <p:nvPr/>
        </p:nvSpPr>
        <p:spPr>
          <a:xfrm>
            <a:off x="752118" y="4174707"/>
            <a:ext cx="7600950" cy="2092881"/>
          </a:xfrm>
          <a:prstGeom prst="rect">
            <a:avLst/>
          </a:prstGeom>
        </p:spPr>
        <p:txBody>
          <a:bodyPr wrap="square">
            <a:spAutoFit/>
          </a:bodyPr>
          <a:lstStyle/>
          <a:p>
            <a:pPr marL="342900" marR="0" lvl="0" indent="-342900" algn="just" defTabSz="914400" rtl="0" eaLnBrk="1" fontAlgn="base" latinLnBrk="0" hangingPunct="1">
              <a:lnSpc>
                <a:spcPct val="100000"/>
              </a:lnSpc>
              <a:spcBef>
                <a:spcPts val="600"/>
              </a:spcBef>
              <a:spcAft>
                <a:spcPts val="600"/>
              </a:spcAft>
              <a:buClrTx/>
              <a:buSzPts val="1000"/>
              <a:buFont typeface="Wingdings" panose="05000000000000000000" pitchFamily="2" charset="2"/>
              <a:buChar char="§"/>
              <a:tabLst>
                <a:tab pos="457200" algn="l"/>
              </a:tabLst>
              <a:defRPr/>
            </a:pPr>
            <a:r>
              <a:rPr kumimoji="0" lang="es-EC" sz="2000" b="1" i="0" u="none" strike="noStrike" kern="1200" cap="none" spc="0" normalizeH="0" baseline="0" noProof="0" dirty="0">
                <a:ln>
                  <a:noFill/>
                </a:ln>
                <a:solidFill>
                  <a:prstClr val="black"/>
                </a:solidFill>
                <a:effectLst/>
                <a:uLnTx/>
                <a:uFillTx/>
                <a:latin typeface="Calibri" panose="020F0502020204030204"/>
                <a:ea typeface="+mn-ea"/>
                <a:cs typeface="+mn-cs"/>
              </a:rPr>
              <a:t>Alarma: </a:t>
            </a:r>
            <a:r>
              <a:rPr kumimoji="0" lang="es-EC" sz="2000" b="0" i="0" u="none" strike="noStrike" kern="1200" cap="none" spc="0" normalizeH="0" baseline="0" noProof="0" dirty="0">
                <a:ln>
                  <a:noFill/>
                </a:ln>
                <a:solidFill>
                  <a:prstClr val="black"/>
                </a:solidFill>
                <a:effectLst/>
                <a:uLnTx/>
                <a:uFillTx/>
                <a:latin typeface="Calibri" panose="020F0502020204030204"/>
                <a:ea typeface="+mn-ea"/>
                <a:cs typeface="+mn-cs"/>
              </a:rPr>
              <a:t>ciudadanía reporta al sistema de atención de emergencias, la ocurrencia de un hecho antisocial (libadores, </a:t>
            </a:r>
            <a:r>
              <a:rPr kumimoji="0" lang="es-EC" sz="20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es-EC" sz="2000" b="0" i="0" u="none" strike="noStrike" kern="1200" cap="none" spc="0" normalizeH="0" baseline="0" noProof="0" dirty="0">
                <a:ln>
                  <a:noFill/>
                </a:ln>
                <a:solidFill>
                  <a:prstClr val="black"/>
                </a:solidFill>
                <a:effectLst/>
                <a:uLnTx/>
                <a:uFillTx/>
                <a:latin typeface="Calibri" panose="020F0502020204030204"/>
                <a:ea typeface="+mn-ea"/>
                <a:cs typeface="+mn-cs"/>
              </a:rPr>
              <a:t>) y/o delictivo (robos, </a:t>
            </a:r>
            <a:r>
              <a:rPr kumimoji="0" lang="es-EC"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etc</a:t>
            </a:r>
            <a:r>
              <a:rPr kumimoji="0" lang="es-EC"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C"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just" defTabSz="914400" rtl="0" eaLnBrk="1" fontAlgn="base" latinLnBrk="0" hangingPunct="1">
              <a:lnSpc>
                <a:spcPct val="100000"/>
              </a:lnSpc>
              <a:spcBef>
                <a:spcPts val="600"/>
              </a:spcBef>
              <a:spcAft>
                <a:spcPts val="600"/>
              </a:spcAft>
              <a:buClrTx/>
              <a:buSzPts val="1000"/>
              <a:buFont typeface="Wingdings" panose="05000000000000000000" pitchFamily="2" charset="2"/>
              <a:buChar char="§"/>
              <a:tabLst>
                <a:tab pos="457200" algn="l"/>
              </a:tabLst>
              <a:defRPr/>
            </a:pPr>
            <a:r>
              <a:rPr kumimoji="0" lang="es-419"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Alerta</a:t>
            </a:r>
            <a:r>
              <a:rPr kumimoji="0" lang="es-419"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419" sz="2000" b="0" i="0" u="none" strike="noStrike" kern="1200" cap="none" spc="0" normalizeH="0" baseline="0" noProof="0" dirty="0">
                <a:ln>
                  <a:noFill/>
                </a:ln>
                <a:solidFill>
                  <a:prstClr val="black"/>
                </a:solidFill>
                <a:effectLst/>
                <a:uLnTx/>
                <a:uFillTx/>
                <a:latin typeface="Calibri" panose="020F0502020204030204"/>
                <a:ea typeface="+mn-ea"/>
                <a:cs typeface="+mn-cs"/>
              </a:rPr>
              <a:t>activación del SIS ECU 911 de varias o todos los sistemas </a:t>
            </a:r>
            <a:r>
              <a:rPr kumimoji="0" lang="es-419" sz="2000" b="0" i="0" u="none" strike="noStrike" kern="1200" cap="none" spc="0" normalizeH="0" baseline="0" noProof="0" dirty="0" smtClean="0">
                <a:ln>
                  <a:noFill/>
                </a:ln>
                <a:solidFill>
                  <a:prstClr val="black"/>
                </a:solidFill>
                <a:effectLst/>
                <a:uLnTx/>
                <a:uFillTx/>
                <a:latin typeface="Calibri" panose="020F0502020204030204"/>
                <a:ea typeface="+mn-ea"/>
                <a:cs typeface="+mn-cs"/>
              </a:rPr>
              <a:t>existentes</a:t>
            </a:r>
            <a:r>
              <a:rPr lang="es-419" sz="2000" dirty="0">
                <a:solidFill>
                  <a:prstClr val="black"/>
                </a:solidFill>
                <a:latin typeface="Calibri" panose="020F0502020204030204"/>
              </a:rPr>
              <a:t> </a:t>
            </a:r>
            <a:r>
              <a:rPr lang="es-419" sz="2000" dirty="0" smtClean="0">
                <a:solidFill>
                  <a:prstClr val="black"/>
                </a:solidFill>
                <a:latin typeface="Calibri" panose="020F0502020204030204"/>
              </a:rPr>
              <a:t>( de acuerdo a la capacidad operativa de las instituciones de atención de emergencias).</a:t>
            </a:r>
            <a:endParaRPr kumimoji="0" lang="es-EC"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509314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27" y="-21966"/>
            <a:ext cx="12192000" cy="6858000"/>
          </a:xfrm>
          <a:prstGeom prst="rect">
            <a:avLst/>
          </a:prstGeom>
        </p:spPr>
      </p:pic>
      <p:pic>
        <p:nvPicPr>
          <p:cNvPr id="11" name="Imagen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8933" y="6079524"/>
            <a:ext cx="4514135" cy="691979"/>
          </a:xfrm>
          <a:prstGeom prst="rect">
            <a:avLst/>
          </a:prstGeom>
        </p:spPr>
      </p:pic>
      <p:sp>
        <p:nvSpPr>
          <p:cNvPr id="5" name="object 4"/>
          <p:cNvSpPr txBox="1"/>
          <p:nvPr/>
        </p:nvSpPr>
        <p:spPr>
          <a:xfrm>
            <a:off x="8353068" y="1060732"/>
            <a:ext cx="3390228" cy="1120820"/>
          </a:xfrm>
          <a:prstGeom prst="rect">
            <a:avLst/>
          </a:prstGeom>
        </p:spPr>
        <p:txBody>
          <a:bodyPr vert="horz" wrap="square" lIns="0" tIns="12700" rIns="0" bIns="0" rtlCol="0">
            <a:spAutoFit/>
          </a:bodyPr>
          <a:lstStyle/>
          <a:p>
            <a:pPr marL="12700" marR="5080" algn="ctr">
              <a:lnSpc>
                <a:spcPct val="100000"/>
              </a:lnSpc>
              <a:spcBef>
                <a:spcPts val="100"/>
              </a:spcBef>
            </a:pPr>
            <a:r>
              <a:rPr sz="1800" spc="-5" dirty="0" err="1" smtClean="0">
                <a:latin typeface="Calibri"/>
                <a:cs typeface="Calibri"/>
              </a:rPr>
              <a:t>Es</a:t>
            </a:r>
            <a:r>
              <a:rPr sz="1800" spc="-5" dirty="0" smtClean="0">
                <a:latin typeface="Calibri"/>
                <a:cs typeface="Calibri"/>
              </a:rPr>
              <a:t> </a:t>
            </a:r>
            <a:r>
              <a:rPr sz="1800" spc="-5" dirty="0">
                <a:latin typeface="Calibri"/>
                <a:cs typeface="Calibri"/>
              </a:rPr>
              <a:t>una</a:t>
            </a:r>
            <a:r>
              <a:rPr sz="1800" spc="5" dirty="0">
                <a:latin typeface="Calibri"/>
                <a:cs typeface="Calibri"/>
              </a:rPr>
              <a:t> </a:t>
            </a:r>
            <a:r>
              <a:rPr sz="1800" spc="-10" dirty="0">
                <a:latin typeface="Calibri"/>
                <a:cs typeface="Calibri"/>
              </a:rPr>
              <a:t>herramienta </a:t>
            </a:r>
            <a:r>
              <a:rPr sz="1800" spc="-5" dirty="0">
                <a:latin typeface="Calibri"/>
                <a:cs typeface="Calibri"/>
              </a:rPr>
              <a:t>disuasiva</a:t>
            </a:r>
            <a:r>
              <a:rPr sz="1800" spc="-10" dirty="0">
                <a:latin typeface="Calibri"/>
                <a:cs typeface="Calibri"/>
              </a:rPr>
              <a:t> </a:t>
            </a:r>
            <a:r>
              <a:rPr sz="1800" spc="-5" dirty="0">
                <a:latin typeface="Calibri"/>
                <a:cs typeface="Calibri"/>
              </a:rPr>
              <a:t>que</a:t>
            </a:r>
            <a:r>
              <a:rPr sz="1800" spc="10" dirty="0">
                <a:latin typeface="Calibri"/>
                <a:cs typeface="Calibri"/>
              </a:rPr>
              <a:t> </a:t>
            </a:r>
            <a:r>
              <a:rPr sz="1800" spc="-10" dirty="0">
                <a:latin typeface="Calibri"/>
                <a:cs typeface="Calibri"/>
              </a:rPr>
              <a:t>ayuda </a:t>
            </a:r>
            <a:r>
              <a:rPr sz="1800" spc="-395" dirty="0">
                <a:latin typeface="Calibri"/>
                <a:cs typeface="Calibri"/>
              </a:rPr>
              <a:t> </a:t>
            </a:r>
            <a:r>
              <a:rPr sz="1800" dirty="0">
                <a:latin typeface="Calibri"/>
                <a:cs typeface="Calibri"/>
              </a:rPr>
              <a:t>a</a:t>
            </a:r>
            <a:r>
              <a:rPr sz="1800" spc="-15" dirty="0">
                <a:latin typeface="Calibri"/>
                <a:cs typeface="Calibri"/>
              </a:rPr>
              <a:t> </a:t>
            </a:r>
            <a:r>
              <a:rPr sz="1800" spc="-5" dirty="0">
                <a:latin typeface="Calibri"/>
                <a:cs typeface="Calibri"/>
              </a:rPr>
              <a:t>alertar</a:t>
            </a:r>
            <a:r>
              <a:rPr sz="1800" dirty="0">
                <a:latin typeface="Calibri"/>
                <a:cs typeface="Calibri"/>
              </a:rPr>
              <a:t> a</a:t>
            </a:r>
            <a:r>
              <a:rPr sz="1800" spc="-15" dirty="0">
                <a:latin typeface="Calibri"/>
                <a:cs typeface="Calibri"/>
              </a:rPr>
              <a:t> </a:t>
            </a:r>
            <a:r>
              <a:rPr sz="1800" dirty="0">
                <a:latin typeface="Calibri"/>
                <a:cs typeface="Calibri"/>
              </a:rPr>
              <a:t>los</a:t>
            </a:r>
            <a:r>
              <a:rPr sz="1800" spc="5" dirty="0">
                <a:latin typeface="Calibri"/>
                <a:cs typeface="Calibri"/>
              </a:rPr>
              <a:t> </a:t>
            </a:r>
            <a:r>
              <a:rPr sz="1800" spc="-5" dirty="0">
                <a:latin typeface="Calibri"/>
                <a:cs typeface="Calibri"/>
              </a:rPr>
              <a:t>vecinos </a:t>
            </a:r>
            <a:r>
              <a:rPr sz="1800" spc="-10" dirty="0">
                <a:latin typeface="Calibri"/>
                <a:cs typeface="Calibri"/>
              </a:rPr>
              <a:t>con</a:t>
            </a:r>
            <a:r>
              <a:rPr sz="1800" dirty="0">
                <a:latin typeface="Calibri"/>
                <a:cs typeface="Calibri"/>
              </a:rPr>
              <a:t> </a:t>
            </a:r>
            <a:r>
              <a:rPr sz="1800" spc="-5" dirty="0">
                <a:latin typeface="Calibri"/>
                <a:cs typeface="Calibri"/>
              </a:rPr>
              <a:t>la</a:t>
            </a:r>
            <a:r>
              <a:rPr sz="1800" spc="-10" dirty="0">
                <a:latin typeface="Calibri"/>
                <a:cs typeface="Calibri"/>
              </a:rPr>
              <a:t> </a:t>
            </a:r>
            <a:r>
              <a:rPr sz="1800" spc="-5" dirty="0">
                <a:latin typeface="Calibri"/>
                <a:cs typeface="Calibri"/>
              </a:rPr>
              <a:t>finalidad</a:t>
            </a:r>
            <a:r>
              <a:rPr sz="1800" spc="15" dirty="0">
                <a:latin typeface="Calibri"/>
                <a:cs typeface="Calibri"/>
              </a:rPr>
              <a:t> </a:t>
            </a:r>
            <a:r>
              <a:rPr sz="1800" spc="-5" dirty="0">
                <a:latin typeface="Calibri"/>
                <a:cs typeface="Calibri"/>
              </a:rPr>
              <a:t>de </a:t>
            </a:r>
            <a:r>
              <a:rPr sz="1800" dirty="0">
                <a:latin typeface="Calibri"/>
                <a:cs typeface="Calibri"/>
              </a:rPr>
              <a:t> </a:t>
            </a:r>
            <a:r>
              <a:rPr sz="1800" spc="-5" dirty="0">
                <a:latin typeface="Calibri"/>
                <a:cs typeface="Calibri"/>
              </a:rPr>
              <a:t>disuadir </a:t>
            </a:r>
            <a:r>
              <a:rPr sz="1800" dirty="0">
                <a:latin typeface="Calibri"/>
                <a:cs typeface="Calibri"/>
              </a:rPr>
              <a:t>el</a:t>
            </a:r>
            <a:r>
              <a:rPr sz="1800" spc="10" dirty="0">
                <a:latin typeface="Calibri"/>
                <a:cs typeface="Calibri"/>
              </a:rPr>
              <a:t> </a:t>
            </a:r>
            <a:r>
              <a:rPr sz="1800" spc="-10" dirty="0">
                <a:latin typeface="Calibri"/>
                <a:cs typeface="Calibri"/>
              </a:rPr>
              <a:t>cometimiento</a:t>
            </a:r>
            <a:r>
              <a:rPr sz="1800" spc="5" dirty="0">
                <a:latin typeface="Calibri"/>
                <a:cs typeface="Calibri"/>
              </a:rPr>
              <a:t> </a:t>
            </a:r>
            <a:r>
              <a:rPr sz="1800" spc="-5" dirty="0">
                <a:latin typeface="Calibri"/>
                <a:cs typeface="Calibri"/>
              </a:rPr>
              <a:t>de</a:t>
            </a:r>
            <a:r>
              <a:rPr sz="1800" dirty="0">
                <a:latin typeface="Calibri"/>
                <a:cs typeface="Calibri"/>
              </a:rPr>
              <a:t> </a:t>
            </a:r>
            <a:r>
              <a:rPr sz="1800" spc="-5" dirty="0">
                <a:latin typeface="Calibri"/>
                <a:cs typeface="Calibri"/>
              </a:rPr>
              <a:t>un</a:t>
            </a:r>
            <a:r>
              <a:rPr sz="1800" spc="15" dirty="0">
                <a:latin typeface="Calibri"/>
                <a:cs typeface="Calibri"/>
              </a:rPr>
              <a:t> </a:t>
            </a:r>
            <a:r>
              <a:rPr sz="1800" spc="-10" dirty="0">
                <a:latin typeface="Calibri"/>
                <a:cs typeface="Calibri"/>
              </a:rPr>
              <a:t>delito.</a:t>
            </a:r>
            <a:endParaRPr sz="1800" dirty="0">
              <a:latin typeface="Calibri"/>
              <a:cs typeface="Calibri"/>
            </a:endParaRPr>
          </a:p>
        </p:txBody>
      </p:sp>
      <p:pic>
        <p:nvPicPr>
          <p:cNvPr id="2" name="Imagen 1"/>
          <p:cNvPicPr>
            <a:picLocks noChangeAspect="1"/>
          </p:cNvPicPr>
          <p:nvPr/>
        </p:nvPicPr>
        <p:blipFill>
          <a:blip r:embed="rId4"/>
          <a:stretch>
            <a:fillRect/>
          </a:stretch>
        </p:blipFill>
        <p:spPr>
          <a:xfrm>
            <a:off x="1136803" y="2554767"/>
            <a:ext cx="8718046" cy="3524757"/>
          </a:xfrm>
          <a:prstGeom prst="rect">
            <a:avLst/>
          </a:prstGeom>
        </p:spPr>
      </p:pic>
      <p:sp>
        <p:nvSpPr>
          <p:cNvPr id="6" name="object 5"/>
          <p:cNvSpPr txBox="1"/>
          <p:nvPr/>
        </p:nvSpPr>
        <p:spPr>
          <a:xfrm>
            <a:off x="533742" y="1199231"/>
            <a:ext cx="2919730" cy="843821"/>
          </a:xfrm>
          <a:prstGeom prst="rect">
            <a:avLst/>
          </a:prstGeom>
        </p:spPr>
        <p:txBody>
          <a:bodyPr vert="horz" wrap="square" lIns="0" tIns="12700" rIns="0" bIns="0" rtlCol="0">
            <a:spAutoFit/>
          </a:bodyPr>
          <a:lstStyle/>
          <a:p>
            <a:pPr marL="12700" marR="297815" algn="ctr">
              <a:lnSpc>
                <a:spcPct val="100000"/>
              </a:lnSpc>
              <a:spcBef>
                <a:spcPts val="100"/>
              </a:spcBef>
              <a:tabLst>
                <a:tab pos="178435" algn="l"/>
              </a:tabLst>
            </a:pPr>
            <a:r>
              <a:rPr lang="es-EC" sz="1800" spc="-5" dirty="0" smtClean="0">
                <a:latin typeface="Calibri"/>
                <a:cs typeface="Calibri"/>
              </a:rPr>
              <a:t>Es fundamental que </a:t>
            </a:r>
            <a:r>
              <a:rPr lang="es-EC" sz="1800" spc="-15" dirty="0" smtClean="0">
                <a:latin typeface="Calibri"/>
                <a:cs typeface="Calibri"/>
              </a:rPr>
              <a:t>exista </a:t>
            </a:r>
            <a:r>
              <a:rPr lang="es-EC" sz="1800" spc="-395" dirty="0" smtClean="0">
                <a:latin typeface="Calibri"/>
                <a:cs typeface="Calibri"/>
              </a:rPr>
              <a:t> </a:t>
            </a:r>
            <a:r>
              <a:rPr lang="es-EC" sz="1800" spc="-10" dirty="0" smtClean="0">
                <a:latin typeface="Calibri"/>
                <a:cs typeface="Calibri"/>
              </a:rPr>
              <a:t>compromiso </a:t>
            </a:r>
            <a:r>
              <a:rPr lang="es-EC" sz="1800" dirty="0" smtClean="0">
                <a:latin typeface="Calibri"/>
                <a:cs typeface="Calibri"/>
              </a:rPr>
              <a:t>y </a:t>
            </a:r>
            <a:r>
              <a:rPr lang="es-EC" sz="1800" spc="-10" dirty="0" smtClean="0">
                <a:latin typeface="Calibri"/>
                <a:cs typeface="Calibri"/>
              </a:rPr>
              <a:t>participación </a:t>
            </a:r>
            <a:r>
              <a:rPr lang="es-EC" sz="1800" spc="-395" dirty="0" smtClean="0">
                <a:latin typeface="Calibri"/>
                <a:cs typeface="Calibri"/>
              </a:rPr>
              <a:t> </a:t>
            </a:r>
            <a:r>
              <a:rPr lang="es-EC" sz="1800" spc="-10" dirty="0" smtClean="0">
                <a:latin typeface="Calibri"/>
                <a:cs typeface="Calibri"/>
              </a:rPr>
              <a:t>activa</a:t>
            </a:r>
            <a:r>
              <a:rPr lang="es-EC" sz="1800" spc="5" dirty="0" smtClean="0">
                <a:latin typeface="Calibri"/>
                <a:cs typeface="Calibri"/>
              </a:rPr>
              <a:t> </a:t>
            </a:r>
            <a:r>
              <a:rPr lang="es-EC" sz="1800" spc="-5" dirty="0" smtClean="0">
                <a:latin typeface="Calibri"/>
                <a:cs typeface="Calibri"/>
              </a:rPr>
              <a:t>de los vecinos.</a:t>
            </a:r>
            <a:endParaRPr lang="es-EC" sz="1800" dirty="0">
              <a:latin typeface="Calibri"/>
              <a:cs typeface="Calibri"/>
            </a:endParaRPr>
          </a:p>
        </p:txBody>
      </p:sp>
      <p:sp>
        <p:nvSpPr>
          <p:cNvPr id="12" name="CuadroTexto 11">
            <a:extLst>
              <a:ext uri="{FF2B5EF4-FFF2-40B4-BE49-F238E27FC236}">
                <a16:creationId xmlns:a16="http://schemas.microsoft.com/office/drawing/2014/main" id="{0452518A-D371-4417-881B-D327DD4B30B6}"/>
              </a:ext>
            </a:extLst>
          </p:cNvPr>
          <p:cNvSpPr txBox="1"/>
          <p:nvPr/>
        </p:nvSpPr>
        <p:spPr>
          <a:xfrm>
            <a:off x="374253" y="16012"/>
            <a:ext cx="11434903" cy="584775"/>
          </a:xfrm>
          <a:prstGeom prst="rect">
            <a:avLst/>
          </a:prstGeom>
          <a:noFill/>
        </p:spPr>
        <p:txBody>
          <a:bodyPr wrap="square" rtlCol="0">
            <a:spAutoFit/>
          </a:bodyPr>
          <a:lstStyle/>
          <a:p>
            <a:pPr algn="ctr"/>
            <a:r>
              <a:rPr lang="es-MX" sz="3200" b="1" dirty="0" smtClean="0">
                <a:solidFill>
                  <a:schemeClr val="accent5">
                    <a:lumMod val="75000"/>
                  </a:schemeClr>
                </a:solidFill>
              </a:rPr>
              <a:t>SERVICIO DE ALARMA COMUNITARIA</a:t>
            </a:r>
          </a:p>
        </p:txBody>
      </p:sp>
      <p:sp>
        <p:nvSpPr>
          <p:cNvPr id="7" name="Rectángulo 6"/>
          <p:cNvSpPr/>
          <p:nvPr/>
        </p:nvSpPr>
        <p:spPr>
          <a:xfrm>
            <a:off x="3970787" y="1181444"/>
            <a:ext cx="3575121" cy="1200329"/>
          </a:xfrm>
          <a:prstGeom prst="rect">
            <a:avLst/>
          </a:prstGeom>
        </p:spPr>
        <p:txBody>
          <a:bodyPr wrap="square">
            <a:spAutoFit/>
          </a:bodyPr>
          <a:lstStyle/>
          <a:p>
            <a:pPr marL="12700" marR="5080" algn="ctr">
              <a:lnSpc>
                <a:spcPct val="100000"/>
              </a:lnSpc>
              <a:tabLst>
                <a:tab pos="178435" algn="l"/>
              </a:tabLst>
            </a:pPr>
            <a:r>
              <a:rPr lang="es-EC" spc="-5" dirty="0">
                <a:cs typeface="Calibri"/>
              </a:rPr>
              <a:t>Son los vecinos (ciudadanía) </a:t>
            </a:r>
            <a:r>
              <a:rPr lang="es-EC" dirty="0">
                <a:cs typeface="Calibri"/>
              </a:rPr>
              <a:t> </a:t>
            </a:r>
            <a:r>
              <a:rPr lang="es-EC" spc="-5" dirty="0">
                <a:cs typeface="Calibri"/>
              </a:rPr>
              <a:t>quienes</a:t>
            </a:r>
            <a:r>
              <a:rPr lang="es-EC" spc="10" dirty="0">
                <a:cs typeface="Calibri"/>
              </a:rPr>
              <a:t> </a:t>
            </a:r>
            <a:r>
              <a:rPr lang="es-EC" dirty="0">
                <a:cs typeface="Calibri"/>
              </a:rPr>
              <a:t>pueden</a:t>
            </a:r>
            <a:r>
              <a:rPr lang="es-EC" spc="10" dirty="0">
                <a:cs typeface="Calibri"/>
              </a:rPr>
              <a:t> </a:t>
            </a:r>
            <a:r>
              <a:rPr lang="es-EC" spc="-5" dirty="0">
                <a:cs typeface="Calibri"/>
              </a:rPr>
              <a:t>brindar </a:t>
            </a:r>
            <a:r>
              <a:rPr lang="es-EC" dirty="0">
                <a:cs typeface="Calibri"/>
              </a:rPr>
              <a:t> </a:t>
            </a:r>
            <a:r>
              <a:rPr lang="es-EC" spc="-10" dirty="0">
                <a:cs typeface="Calibri"/>
              </a:rPr>
              <a:t>asistencia</a:t>
            </a:r>
            <a:r>
              <a:rPr lang="es-EC" spc="5" dirty="0">
                <a:cs typeface="Calibri"/>
              </a:rPr>
              <a:t> </a:t>
            </a:r>
            <a:r>
              <a:rPr lang="es-EC" dirty="0">
                <a:cs typeface="Calibri"/>
              </a:rPr>
              <a:t>o</a:t>
            </a:r>
            <a:r>
              <a:rPr lang="es-EC" spc="-10" dirty="0">
                <a:cs typeface="Calibri"/>
              </a:rPr>
              <a:t> </a:t>
            </a:r>
            <a:r>
              <a:rPr lang="es-EC" spc="-5" dirty="0">
                <a:cs typeface="Calibri"/>
              </a:rPr>
              <a:t>auxilio</a:t>
            </a:r>
            <a:r>
              <a:rPr lang="es-EC" spc="15" dirty="0">
                <a:cs typeface="Calibri"/>
              </a:rPr>
              <a:t> </a:t>
            </a:r>
            <a:r>
              <a:rPr lang="es-EC" spc="-10" dirty="0">
                <a:cs typeface="Calibri"/>
              </a:rPr>
              <a:t>inmediato</a:t>
            </a:r>
            <a:r>
              <a:rPr lang="es-EC" spc="-5" dirty="0">
                <a:cs typeface="Calibri"/>
              </a:rPr>
              <a:t> </a:t>
            </a:r>
            <a:r>
              <a:rPr lang="es-EC" dirty="0">
                <a:cs typeface="Calibri"/>
              </a:rPr>
              <a:t>a </a:t>
            </a:r>
            <a:r>
              <a:rPr lang="es-EC" spc="-395" dirty="0">
                <a:cs typeface="Calibri"/>
              </a:rPr>
              <a:t> </a:t>
            </a:r>
            <a:r>
              <a:rPr lang="es-EC" spc="-5" dirty="0">
                <a:cs typeface="Calibri"/>
              </a:rPr>
              <a:t>una</a:t>
            </a:r>
            <a:r>
              <a:rPr lang="es-EC" spc="5" dirty="0">
                <a:cs typeface="Calibri"/>
              </a:rPr>
              <a:t> </a:t>
            </a:r>
            <a:r>
              <a:rPr lang="es-EC" spc="-10" dirty="0">
                <a:cs typeface="Calibri"/>
              </a:rPr>
              <a:t>persona </a:t>
            </a:r>
            <a:r>
              <a:rPr lang="es-EC" dirty="0">
                <a:cs typeface="Calibri"/>
              </a:rPr>
              <a:t>en</a:t>
            </a:r>
            <a:r>
              <a:rPr lang="es-EC" spc="10" dirty="0">
                <a:cs typeface="Calibri"/>
              </a:rPr>
              <a:t> </a:t>
            </a:r>
            <a:r>
              <a:rPr lang="es-EC" spc="-10" dirty="0">
                <a:cs typeface="Calibri"/>
              </a:rPr>
              <a:t>situación</a:t>
            </a:r>
            <a:r>
              <a:rPr lang="es-EC" spc="5" dirty="0">
                <a:cs typeface="Calibri"/>
              </a:rPr>
              <a:t> </a:t>
            </a:r>
            <a:r>
              <a:rPr lang="es-EC" spc="-5" dirty="0">
                <a:cs typeface="Calibri"/>
              </a:rPr>
              <a:t>de </a:t>
            </a:r>
            <a:r>
              <a:rPr lang="es-EC" dirty="0">
                <a:cs typeface="Calibri"/>
              </a:rPr>
              <a:t> </a:t>
            </a:r>
            <a:r>
              <a:rPr lang="es-EC" spc="-5" dirty="0">
                <a:cs typeface="Calibri"/>
              </a:rPr>
              <a:t>riesgo.</a:t>
            </a:r>
            <a:endParaRPr lang="es-EC" dirty="0">
              <a:cs typeface="Calibri"/>
            </a:endParaRPr>
          </a:p>
        </p:txBody>
      </p:sp>
      <p:pic>
        <p:nvPicPr>
          <p:cNvPr id="13" name="Imagen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8566" y="637488"/>
            <a:ext cx="525041" cy="525041"/>
          </a:xfrm>
          <a:prstGeom prst="rect">
            <a:avLst/>
          </a:prstGeom>
        </p:spPr>
      </p:pic>
      <p:pic>
        <p:nvPicPr>
          <p:cNvPr id="15" name="Imagen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5826" y="628595"/>
            <a:ext cx="525041" cy="525041"/>
          </a:xfrm>
          <a:prstGeom prst="rect">
            <a:avLst/>
          </a:prstGeom>
        </p:spPr>
      </p:pic>
      <p:pic>
        <p:nvPicPr>
          <p:cNvPr id="16" name="Imagen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85661" y="543243"/>
            <a:ext cx="525041" cy="525041"/>
          </a:xfrm>
          <a:prstGeom prst="rect">
            <a:avLst/>
          </a:prstGeom>
        </p:spPr>
      </p:pic>
    </p:spTree>
    <p:extLst>
      <p:ext uri="{BB962C8B-B14F-4D97-AF65-F5344CB8AC3E}">
        <p14:creationId xmlns:p14="http://schemas.microsoft.com/office/powerpoint/2010/main" val="289104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2496</TotalTime>
  <Words>660</Words>
  <Application>Microsoft Office PowerPoint</Application>
  <PresentationFormat>Panorámica</PresentationFormat>
  <Paragraphs>64</Paragraphs>
  <Slides>11</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11</vt:i4>
      </vt:variant>
    </vt:vector>
  </HeadingPairs>
  <TitlesOfParts>
    <vt:vector size="24" baseType="lpstr">
      <vt:lpstr>Arial</vt:lpstr>
      <vt:lpstr>Arial Narrow</vt:lpstr>
      <vt:lpstr>Arial Unicode MS</vt:lpstr>
      <vt:lpstr>Bebas Neue</vt:lpstr>
      <vt:lpstr>Calibri</vt:lpstr>
      <vt:lpstr>Calibri Light</vt:lpstr>
      <vt:lpstr>Fira Sans Extra Condensed</vt:lpstr>
      <vt:lpstr>Fira Sans Extra Condensed Medium</vt:lpstr>
      <vt:lpstr>Lato Light</vt:lpstr>
      <vt:lpstr>Roboto</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Alexis JP</cp:lastModifiedBy>
  <cp:revision>339</cp:revision>
  <cp:lastPrinted>2019-07-30T22:40:16Z</cp:lastPrinted>
  <dcterms:created xsi:type="dcterms:W3CDTF">2019-05-28T19:57:24Z</dcterms:created>
  <dcterms:modified xsi:type="dcterms:W3CDTF">2023-06-13T19:36:16Z</dcterms:modified>
</cp:coreProperties>
</file>