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Barlow Bold" panose="020B0604020202020204" charset="0"/>
      <p:regular r:id="rId10"/>
    </p:embeddedFont>
    <p:embeddedFont>
      <p:font typeface="Roboto Mono Bold" panose="020B0604020202020204" charset="0"/>
      <p:regular r:id="rId11"/>
    </p:embeddedFont>
    <p:embeddedFont>
      <p:font typeface="Bree Serif" panose="020B0604020202020204" charset="0"/>
      <p:regular r:id="rId12"/>
    </p:embeddedFont>
    <p:embeddedFont>
      <p:font typeface="Calibri" panose="020F0502020204030204" pitchFamily="34" charset="0"/>
      <p:regular r:id="rId13"/>
      <p:bold r:id="rId14"/>
      <p:italic r:id="rId15"/>
      <p:boldItalic r:id="rId16"/>
    </p:embeddedFont>
    <p:embeddedFont>
      <p:font typeface="Tex Gyre Termes" panose="020B0604020202020204" charset="0"/>
      <p:regular r:id="rId17"/>
    </p:embeddedFont>
    <p:embeddedFont>
      <p:font typeface="Roboto Mono"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74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587812" cy="10287000"/>
            <a:chOff x="0" y="0"/>
            <a:chExt cx="2051117" cy="5880976"/>
          </a:xfrm>
        </p:grpSpPr>
        <p:sp>
          <p:nvSpPr>
            <p:cNvPr id="3" name="Freeform 3"/>
            <p:cNvSpPr/>
            <p:nvPr/>
          </p:nvSpPr>
          <p:spPr>
            <a:xfrm>
              <a:off x="0" y="0"/>
              <a:ext cx="2051117" cy="5880976"/>
            </a:xfrm>
            <a:custGeom>
              <a:avLst/>
              <a:gdLst/>
              <a:ahLst/>
              <a:cxnLst/>
              <a:rect l="l" t="t" r="r" b="b"/>
              <a:pathLst>
                <a:path w="2051117" h="5880976">
                  <a:moveTo>
                    <a:pt x="0" y="0"/>
                  </a:moveTo>
                  <a:lnTo>
                    <a:pt x="2051117" y="0"/>
                  </a:lnTo>
                  <a:lnTo>
                    <a:pt x="2051117" y="5880976"/>
                  </a:lnTo>
                  <a:lnTo>
                    <a:pt x="0" y="5880976"/>
                  </a:lnTo>
                  <a:close/>
                </a:path>
              </a:pathLst>
            </a:custGeom>
            <a:solidFill>
              <a:srgbClr val="E02A28"/>
            </a:solidFill>
          </p:spPr>
        </p:sp>
        <p:sp>
          <p:nvSpPr>
            <p:cNvPr id="4" name="TextBox 4"/>
            <p:cNvSpPr txBox="1"/>
            <p:nvPr/>
          </p:nvSpPr>
          <p:spPr>
            <a:xfrm>
              <a:off x="0" y="-38100"/>
              <a:ext cx="2051117" cy="5919076"/>
            </a:xfrm>
            <a:prstGeom prst="rect">
              <a:avLst/>
            </a:prstGeom>
          </p:spPr>
          <p:txBody>
            <a:bodyPr lIns="31845" tIns="31845" rIns="31845" bIns="31845" rtlCol="0" anchor="ctr"/>
            <a:lstStyle/>
            <a:p>
              <a:pPr algn="ctr">
                <a:lnSpc>
                  <a:spcPts val="1228"/>
                </a:lnSpc>
              </a:pPr>
              <a:endParaRPr/>
            </a:p>
          </p:txBody>
        </p:sp>
      </p:grpSp>
      <p:sp>
        <p:nvSpPr>
          <p:cNvPr id="5" name="Freeform 5"/>
          <p:cNvSpPr/>
          <p:nvPr/>
        </p:nvSpPr>
        <p:spPr>
          <a:xfrm>
            <a:off x="0" y="0"/>
            <a:ext cx="18288000" cy="3441394"/>
          </a:xfrm>
          <a:custGeom>
            <a:avLst/>
            <a:gdLst/>
            <a:ahLst/>
            <a:cxnLst/>
            <a:rect l="l" t="t" r="r" b="b"/>
            <a:pathLst>
              <a:path w="18288000" h="3441394">
                <a:moveTo>
                  <a:pt x="0" y="0"/>
                </a:moveTo>
                <a:lnTo>
                  <a:pt x="18288000" y="0"/>
                </a:lnTo>
                <a:lnTo>
                  <a:pt x="18288000" y="3441394"/>
                </a:lnTo>
                <a:lnTo>
                  <a:pt x="0" y="3441394"/>
                </a:lnTo>
                <a:lnTo>
                  <a:pt x="0" y="0"/>
                </a:lnTo>
                <a:close/>
              </a:path>
            </a:pathLst>
          </a:custGeom>
          <a:blipFill>
            <a:blip r:embed="rId2"/>
            <a:stretch>
              <a:fillRect t="-866" b="-866"/>
            </a:stretch>
          </a:blipFill>
        </p:spPr>
      </p:sp>
      <p:sp>
        <p:nvSpPr>
          <p:cNvPr id="6" name="TextBox 6"/>
          <p:cNvSpPr txBox="1"/>
          <p:nvPr/>
        </p:nvSpPr>
        <p:spPr>
          <a:xfrm>
            <a:off x="6114906" y="4678646"/>
            <a:ext cx="9893205" cy="4263993"/>
          </a:xfrm>
          <a:prstGeom prst="rect">
            <a:avLst/>
          </a:prstGeom>
        </p:spPr>
        <p:txBody>
          <a:bodyPr lIns="0" tIns="0" rIns="0" bIns="0" rtlCol="0" anchor="t">
            <a:spAutoFit/>
          </a:bodyPr>
          <a:lstStyle/>
          <a:p>
            <a:pPr algn="ctr">
              <a:lnSpc>
                <a:spcPts val="5671"/>
              </a:lnSpc>
              <a:spcBef>
                <a:spcPct val="0"/>
              </a:spcBef>
            </a:pPr>
            <a:r>
              <a:rPr lang="en-US" sz="4080" spc="314" dirty="0">
                <a:solidFill>
                  <a:srgbClr val="000000"/>
                </a:solidFill>
                <a:latin typeface="Barlow Bold"/>
              </a:rPr>
              <a:t>PROYECTO DE ORDENANZA METROPOLITANA PARA LA PROMOCIÓN, PREVENCIÓN, ATENCIÓN Y GESTIÓN COMUNITARIA DE LA SALUD MENTAL EN EL DISTRITO METROPOLITANO DE QUITO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75223" y="429112"/>
            <a:ext cx="12763737" cy="2799973"/>
            <a:chOff x="0" y="0"/>
            <a:chExt cx="3361643" cy="737441"/>
          </a:xfrm>
        </p:grpSpPr>
        <p:sp>
          <p:nvSpPr>
            <p:cNvPr id="3" name="Freeform 3"/>
            <p:cNvSpPr/>
            <p:nvPr/>
          </p:nvSpPr>
          <p:spPr>
            <a:xfrm>
              <a:off x="0" y="0"/>
              <a:ext cx="3361642" cy="737441"/>
            </a:xfrm>
            <a:custGeom>
              <a:avLst/>
              <a:gdLst/>
              <a:ahLst/>
              <a:cxnLst/>
              <a:rect l="l" t="t" r="r" b="b"/>
              <a:pathLst>
                <a:path w="3361642" h="737441">
                  <a:moveTo>
                    <a:pt x="0" y="0"/>
                  </a:moveTo>
                  <a:lnTo>
                    <a:pt x="3361642" y="0"/>
                  </a:lnTo>
                  <a:lnTo>
                    <a:pt x="3361642" y="737441"/>
                  </a:lnTo>
                  <a:lnTo>
                    <a:pt x="0" y="737441"/>
                  </a:lnTo>
                  <a:close/>
                </a:path>
              </a:pathLst>
            </a:custGeom>
            <a:solidFill>
              <a:srgbClr val="243B6E"/>
            </a:solidFill>
          </p:spPr>
        </p:sp>
        <p:sp>
          <p:nvSpPr>
            <p:cNvPr id="4" name="TextBox 4"/>
            <p:cNvSpPr txBox="1"/>
            <p:nvPr/>
          </p:nvSpPr>
          <p:spPr>
            <a:xfrm>
              <a:off x="0" y="-28575"/>
              <a:ext cx="3361643" cy="766016"/>
            </a:xfrm>
            <a:prstGeom prst="rect">
              <a:avLst/>
            </a:prstGeom>
          </p:spPr>
          <p:txBody>
            <a:bodyPr lIns="50800" tIns="50800" rIns="50800" bIns="50800" rtlCol="0" anchor="ctr"/>
            <a:lstStyle/>
            <a:p>
              <a:pPr algn="ctr">
                <a:lnSpc>
                  <a:spcPts val="3249"/>
                </a:lnSpc>
              </a:pPr>
              <a:endParaRPr/>
            </a:p>
          </p:txBody>
        </p:sp>
      </p:grpSp>
      <p:grpSp>
        <p:nvGrpSpPr>
          <p:cNvPr id="5" name="Group 5"/>
          <p:cNvGrpSpPr/>
          <p:nvPr/>
        </p:nvGrpSpPr>
        <p:grpSpPr>
          <a:xfrm>
            <a:off x="4975223" y="3738975"/>
            <a:ext cx="12763737" cy="2799973"/>
            <a:chOff x="0" y="0"/>
            <a:chExt cx="3361643" cy="737441"/>
          </a:xfrm>
        </p:grpSpPr>
        <p:sp>
          <p:nvSpPr>
            <p:cNvPr id="6" name="Freeform 6"/>
            <p:cNvSpPr/>
            <p:nvPr/>
          </p:nvSpPr>
          <p:spPr>
            <a:xfrm>
              <a:off x="0" y="0"/>
              <a:ext cx="3361642" cy="737441"/>
            </a:xfrm>
            <a:custGeom>
              <a:avLst/>
              <a:gdLst/>
              <a:ahLst/>
              <a:cxnLst/>
              <a:rect l="l" t="t" r="r" b="b"/>
              <a:pathLst>
                <a:path w="3361642" h="737441">
                  <a:moveTo>
                    <a:pt x="0" y="0"/>
                  </a:moveTo>
                  <a:lnTo>
                    <a:pt x="3361642" y="0"/>
                  </a:lnTo>
                  <a:lnTo>
                    <a:pt x="3361642" y="737441"/>
                  </a:lnTo>
                  <a:lnTo>
                    <a:pt x="0" y="737441"/>
                  </a:lnTo>
                  <a:close/>
                </a:path>
              </a:pathLst>
            </a:custGeom>
            <a:solidFill>
              <a:srgbClr val="243B6E"/>
            </a:solidFill>
          </p:spPr>
        </p:sp>
        <p:sp>
          <p:nvSpPr>
            <p:cNvPr id="7" name="TextBox 7"/>
            <p:cNvSpPr txBox="1"/>
            <p:nvPr/>
          </p:nvSpPr>
          <p:spPr>
            <a:xfrm>
              <a:off x="0" y="-28575"/>
              <a:ext cx="3361643" cy="766016"/>
            </a:xfrm>
            <a:prstGeom prst="rect">
              <a:avLst/>
            </a:prstGeom>
          </p:spPr>
          <p:txBody>
            <a:bodyPr lIns="50800" tIns="50800" rIns="50800" bIns="50800" rtlCol="0" anchor="ctr"/>
            <a:lstStyle/>
            <a:p>
              <a:pPr algn="ctr">
                <a:lnSpc>
                  <a:spcPts val="3249"/>
                </a:lnSpc>
              </a:pPr>
              <a:endParaRPr/>
            </a:p>
          </p:txBody>
        </p:sp>
      </p:grpSp>
      <p:grpSp>
        <p:nvGrpSpPr>
          <p:cNvPr id="8" name="Group 8"/>
          <p:cNvGrpSpPr/>
          <p:nvPr/>
        </p:nvGrpSpPr>
        <p:grpSpPr>
          <a:xfrm>
            <a:off x="4975223" y="7053298"/>
            <a:ext cx="12763737" cy="2799973"/>
            <a:chOff x="0" y="0"/>
            <a:chExt cx="3361643" cy="737441"/>
          </a:xfrm>
        </p:grpSpPr>
        <p:sp>
          <p:nvSpPr>
            <p:cNvPr id="9" name="Freeform 9"/>
            <p:cNvSpPr/>
            <p:nvPr/>
          </p:nvSpPr>
          <p:spPr>
            <a:xfrm>
              <a:off x="0" y="0"/>
              <a:ext cx="3361642" cy="737441"/>
            </a:xfrm>
            <a:custGeom>
              <a:avLst/>
              <a:gdLst/>
              <a:ahLst/>
              <a:cxnLst/>
              <a:rect l="l" t="t" r="r" b="b"/>
              <a:pathLst>
                <a:path w="3361642" h="737441">
                  <a:moveTo>
                    <a:pt x="0" y="0"/>
                  </a:moveTo>
                  <a:lnTo>
                    <a:pt x="3361642" y="0"/>
                  </a:lnTo>
                  <a:lnTo>
                    <a:pt x="3361642" y="737441"/>
                  </a:lnTo>
                  <a:lnTo>
                    <a:pt x="0" y="737441"/>
                  </a:lnTo>
                  <a:close/>
                </a:path>
              </a:pathLst>
            </a:custGeom>
            <a:solidFill>
              <a:srgbClr val="243B6E"/>
            </a:solidFill>
          </p:spPr>
        </p:sp>
        <p:sp>
          <p:nvSpPr>
            <p:cNvPr id="10" name="TextBox 10"/>
            <p:cNvSpPr txBox="1"/>
            <p:nvPr/>
          </p:nvSpPr>
          <p:spPr>
            <a:xfrm>
              <a:off x="0" y="-28575"/>
              <a:ext cx="3361643" cy="766016"/>
            </a:xfrm>
            <a:prstGeom prst="rect">
              <a:avLst/>
            </a:prstGeom>
          </p:spPr>
          <p:txBody>
            <a:bodyPr lIns="50800" tIns="50800" rIns="50800" bIns="50800" rtlCol="0" anchor="ctr"/>
            <a:lstStyle/>
            <a:p>
              <a:pPr algn="ctr">
                <a:lnSpc>
                  <a:spcPts val="3249"/>
                </a:lnSpc>
              </a:pPr>
              <a:endParaRPr/>
            </a:p>
          </p:txBody>
        </p:sp>
      </p:grpSp>
      <p:sp>
        <p:nvSpPr>
          <p:cNvPr id="11" name="Freeform 11"/>
          <p:cNvSpPr/>
          <p:nvPr/>
        </p:nvSpPr>
        <p:spPr>
          <a:xfrm>
            <a:off x="5342138" y="4543917"/>
            <a:ext cx="1799875" cy="1199166"/>
          </a:xfrm>
          <a:custGeom>
            <a:avLst/>
            <a:gdLst/>
            <a:ahLst/>
            <a:cxnLst/>
            <a:rect l="l" t="t" r="r" b="b"/>
            <a:pathLst>
              <a:path w="1799875" h="1199166">
                <a:moveTo>
                  <a:pt x="0" y="0"/>
                </a:moveTo>
                <a:lnTo>
                  <a:pt x="1799875" y="0"/>
                </a:lnTo>
                <a:lnTo>
                  <a:pt x="1799875" y="1199166"/>
                </a:lnTo>
                <a:lnTo>
                  <a:pt x="0" y="1199166"/>
                </a:lnTo>
                <a:lnTo>
                  <a:pt x="0" y="0"/>
                </a:lnTo>
                <a:close/>
              </a:path>
            </a:pathLst>
          </a:custGeom>
          <a:blipFill>
            <a:blip r:embed="rId2"/>
            <a:stretch>
              <a:fillRect/>
            </a:stretch>
          </a:blipFill>
        </p:spPr>
      </p:sp>
      <p:sp>
        <p:nvSpPr>
          <p:cNvPr id="12" name="Freeform 12"/>
          <p:cNvSpPr/>
          <p:nvPr/>
        </p:nvSpPr>
        <p:spPr>
          <a:xfrm>
            <a:off x="5342138" y="8034373"/>
            <a:ext cx="1978961" cy="989481"/>
          </a:xfrm>
          <a:custGeom>
            <a:avLst/>
            <a:gdLst/>
            <a:ahLst/>
            <a:cxnLst/>
            <a:rect l="l" t="t" r="r" b="b"/>
            <a:pathLst>
              <a:path w="1978961" h="989481">
                <a:moveTo>
                  <a:pt x="0" y="0"/>
                </a:moveTo>
                <a:lnTo>
                  <a:pt x="1978961" y="0"/>
                </a:lnTo>
                <a:lnTo>
                  <a:pt x="1978961" y="989481"/>
                </a:lnTo>
                <a:lnTo>
                  <a:pt x="0" y="989481"/>
                </a:lnTo>
                <a:lnTo>
                  <a:pt x="0" y="0"/>
                </a:lnTo>
                <a:close/>
              </a:path>
            </a:pathLst>
          </a:custGeom>
          <a:blipFill>
            <a:blip r:embed="rId3"/>
            <a:stretch>
              <a:fillRect/>
            </a:stretch>
          </a:blipFill>
        </p:spPr>
      </p:sp>
      <p:sp>
        <p:nvSpPr>
          <p:cNvPr id="13" name="Freeform 13"/>
          <p:cNvSpPr/>
          <p:nvPr/>
        </p:nvSpPr>
        <p:spPr>
          <a:xfrm>
            <a:off x="5250400" y="837423"/>
            <a:ext cx="1983351" cy="1983351"/>
          </a:xfrm>
          <a:custGeom>
            <a:avLst/>
            <a:gdLst/>
            <a:ahLst/>
            <a:cxnLst/>
            <a:rect l="l" t="t" r="r" b="b"/>
            <a:pathLst>
              <a:path w="1983351" h="1983351">
                <a:moveTo>
                  <a:pt x="0" y="0"/>
                </a:moveTo>
                <a:lnTo>
                  <a:pt x="1983351" y="0"/>
                </a:lnTo>
                <a:lnTo>
                  <a:pt x="1983351" y="1983351"/>
                </a:lnTo>
                <a:lnTo>
                  <a:pt x="0" y="1983351"/>
                </a:lnTo>
                <a:lnTo>
                  <a:pt x="0" y="0"/>
                </a:lnTo>
                <a:close/>
              </a:path>
            </a:pathLst>
          </a:custGeom>
          <a:blipFill>
            <a:blip r:embed="rId4"/>
            <a:stretch>
              <a:fillRect/>
            </a:stretch>
          </a:blipFill>
        </p:spPr>
      </p:sp>
      <p:sp>
        <p:nvSpPr>
          <p:cNvPr id="14" name="TextBox 14"/>
          <p:cNvSpPr txBox="1"/>
          <p:nvPr/>
        </p:nvSpPr>
        <p:spPr>
          <a:xfrm>
            <a:off x="1659423" y="653716"/>
            <a:ext cx="1760416" cy="8893844"/>
          </a:xfrm>
          <a:prstGeom prst="rect">
            <a:avLst/>
          </a:prstGeom>
        </p:spPr>
        <p:txBody>
          <a:bodyPr lIns="0" tIns="0" rIns="0" bIns="0" rtlCol="0" anchor="t">
            <a:spAutoFit/>
          </a:bodyPr>
          <a:lstStyle/>
          <a:p>
            <a:pPr algn="ctr">
              <a:lnSpc>
                <a:spcPts val="5913"/>
              </a:lnSpc>
            </a:pPr>
            <a:r>
              <a:rPr lang="en-US" sz="4223" spc="515">
                <a:solidFill>
                  <a:srgbClr val="000000"/>
                </a:solidFill>
                <a:latin typeface="Barlow Bold"/>
              </a:rPr>
              <a:t>E</a:t>
            </a:r>
          </a:p>
          <a:p>
            <a:pPr algn="ctr">
              <a:lnSpc>
                <a:spcPts val="5913"/>
              </a:lnSpc>
            </a:pPr>
            <a:r>
              <a:rPr lang="en-US" sz="4223" spc="515">
                <a:solidFill>
                  <a:srgbClr val="000000"/>
                </a:solidFill>
                <a:latin typeface="Barlow Bold"/>
              </a:rPr>
              <a:t>S</a:t>
            </a:r>
          </a:p>
          <a:p>
            <a:pPr algn="ctr">
              <a:lnSpc>
                <a:spcPts val="5913"/>
              </a:lnSpc>
            </a:pPr>
            <a:r>
              <a:rPr lang="en-US" sz="4223" spc="515">
                <a:solidFill>
                  <a:srgbClr val="000000"/>
                </a:solidFill>
                <a:latin typeface="Barlow Bold"/>
              </a:rPr>
              <a:t>T</a:t>
            </a:r>
          </a:p>
          <a:p>
            <a:pPr algn="ctr">
              <a:lnSpc>
                <a:spcPts val="5913"/>
              </a:lnSpc>
            </a:pPr>
            <a:r>
              <a:rPr lang="en-US" sz="4223" spc="515">
                <a:solidFill>
                  <a:srgbClr val="000000"/>
                </a:solidFill>
                <a:latin typeface="Barlow Bold"/>
              </a:rPr>
              <a:t>A</a:t>
            </a:r>
          </a:p>
          <a:p>
            <a:pPr algn="ctr">
              <a:lnSpc>
                <a:spcPts val="5913"/>
              </a:lnSpc>
            </a:pPr>
            <a:r>
              <a:rPr lang="en-US" sz="4223" spc="515">
                <a:solidFill>
                  <a:srgbClr val="000000"/>
                </a:solidFill>
                <a:latin typeface="Barlow Bold"/>
              </a:rPr>
              <a:t>D</a:t>
            </a:r>
          </a:p>
          <a:p>
            <a:pPr algn="ctr">
              <a:lnSpc>
                <a:spcPts val="5913"/>
              </a:lnSpc>
            </a:pPr>
            <a:r>
              <a:rPr lang="en-US" sz="4223" spc="515">
                <a:solidFill>
                  <a:srgbClr val="000000"/>
                </a:solidFill>
                <a:latin typeface="Barlow Bold"/>
              </a:rPr>
              <a:t>Í</a:t>
            </a:r>
          </a:p>
          <a:p>
            <a:pPr algn="ctr">
              <a:lnSpc>
                <a:spcPts val="5913"/>
              </a:lnSpc>
            </a:pPr>
            <a:r>
              <a:rPr lang="en-US" sz="4223" spc="515">
                <a:solidFill>
                  <a:srgbClr val="000000"/>
                </a:solidFill>
                <a:latin typeface="Barlow Bold"/>
              </a:rPr>
              <a:t>S</a:t>
            </a:r>
          </a:p>
          <a:p>
            <a:pPr algn="ctr">
              <a:lnSpc>
                <a:spcPts val="5913"/>
              </a:lnSpc>
            </a:pPr>
            <a:r>
              <a:rPr lang="en-US" sz="4223" spc="515">
                <a:solidFill>
                  <a:srgbClr val="000000"/>
                </a:solidFill>
                <a:latin typeface="Barlow Bold"/>
              </a:rPr>
              <a:t>T</a:t>
            </a:r>
          </a:p>
          <a:p>
            <a:pPr algn="ctr">
              <a:lnSpc>
                <a:spcPts val="5913"/>
              </a:lnSpc>
            </a:pPr>
            <a:r>
              <a:rPr lang="en-US" sz="4223" spc="515">
                <a:solidFill>
                  <a:srgbClr val="000000"/>
                </a:solidFill>
                <a:latin typeface="Barlow Bold"/>
              </a:rPr>
              <a:t>I</a:t>
            </a:r>
          </a:p>
          <a:p>
            <a:pPr algn="ctr">
              <a:lnSpc>
                <a:spcPts val="5913"/>
              </a:lnSpc>
            </a:pPr>
            <a:r>
              <a:rPr lang="en-US" sz="4223" spc="515">
                <a:solidFill>
                  <a:srgbClr val="000000"/>
                </a:solidFill>
                <a:latin typeface="Barlow Bold"/>
              </a:rPr>
              <a:t>C</a:t>
            </a:r>
          </a:p>
          <a:p>
            <a:pPr algn="ctr">
              <a:lnSpc>
                <a:spcPts val="5913"/>
              </a:lnSpc>
            </a:pPr>
            <a:r>
              <a:rPr lang="en-US" sz="4223" spc="515">
                <a:solidFill>
                  <a:srgbClr val="000000"/>
                </a:solidFill>
                <a:latin typeface="Barlow Bold"/>
              </a:rPr>
              <a:t>A</a:t>
            </a:r>
          </a:p>
          <a:p>
            <a:pPr marL="0" lvl="0" indent="0" algn="ctr">
              <a:lnSpc>
                <a:spcPts val="5913"/>
              </a:lnSpc>
              <a:spcBef>
                <a:spcPct val="0"/>
              </a:spcBef>
            </a:pPr>
            <a:r>
              <a:rPr lang="en-US" sz="4223" spc="515">
                <a:solidFill>
                  <a:srgbClr val="000000"/>
                </a:solidFill>
                <a:latin typeface="Barlow Bold"/>
              </a:rPr>
              <a:t>S</a:t>
            </a:r>
          </a:p>
        </p:txBody>
      </p:sp>
      <p:sp>
        <p:nvSpPr>
          <p:cNvPr id="15" name="TextBox 15"/>
          <p:cNvSpPr txBox="1"/>
          <p:nvPr/>
        </p:nvSpPr>
        <p:spPr>
          <a:xfrm>
            <a:off x="7321099" y="7186648"/>
            <a:ext cx="9938201" cy="2497972"/>
          </a:xfrm>
          <a:prstGeom prst="rect">
            <a:avLst/>
          </a:prstGeom>
        </p:spPr>
        <p:txBody>
          <a:bodyPr lIns="0" tIns="0" rIns="0" bIns="0" rtlCol="0" anchor="t">
            <a:spAutoFit/>
          </a:bodyPr>
          <a:lstStyle/>
          <a:p>
            <a:pPr>
              <a:lnSpc>
                <a:spcPts val="2491"/>
              </a:lnSpc>
            </a:pPr>
            <a:r>
              <a:rPr lang="en-US" sz="1779">
                <a:solidFill>
                  <a:srgbClr val="FFFFFF"/>
                </a:solidFill>
                <a:latin typeface="Bree Serif"/>
              </a:rPr>
              <a:t> Encuesta de Salud Mental DMQ 2023</a:t>
            </a:r>
          </a:p>
          <a:p>
            <a:pPr>
              <a:lnSpc>
                <a:spcPts val="2491"/>
              </a:lnSpc>
            </a:pPr>
            <a:endParaRPr lang="en-US" sz="1779">
              <a:solidFill>
                <a:srgbClr val="FFFFFF"/>
              </a:solidFill>
              <a:latin typeface="Bree Serif"/>
            </a:endParaRPr>
          </a:p>
          <a:p>
            <a:pPr marL="384222" lvl="1" indent="-192111">
              <a:lnSpc>
                <a:spcPts val="2491"/>
              </a:lnSpc>
              <a:buFont typeface="Arial"/>
              <a:buChar char="•"/>
            </a:pPr>
            <a:r>
              <a:rPr lang="en-US" sz="1779">
                <a:solidFill>
                  <a:srgbClr val="FFFFFF"/>
                </a:solidFill>
                <a:latin typeface="Bree Serif"/>
              </a:rPr>
              <a:t>El 23.3% de la población está en riesgo de suicidio</a:t>
            </a:r>
          </a:p>
          <a:p>
            <a:pPr marL="384222" lvl="1" indent="-192111">
              <a:lnSpc>
                <a:spcPts val="2491"/>
              </a:lnSpc>
              <a:buFont typeface="Arial"/>
              <a:buChar char="•"/>
            </a:pPr>
            <a:r>
              <a:rPr lang="en-US" sz="1779">
                <a:solidFill>
                  <a:srgbClr val="FFFFFF"/>
                </a:solidFill>
                <a:latin typeface="Bree Serif"/>
              </a:rPr>
              <a:t>El 30.5% de la población tiene depresión</a:t>
            </a:r>
          </a:p>
          <a:p>
            <a:pPr marL="384222" lvl="1" indent="-192111">
              <a:lnSpc>
                <a:spcPts val="2491"/>
              </a:lnSpc>
              <a:buFont typeface="Arial"/>
              <a:buChar char="•"/>
            </a:pPr>
            <a:r>
              <a:rPr lang="en-US" sz="1779">
                <a:solidFill>
                  <a:srgbClr val="FFFFFF"/>
                </a:solidFill>
                <a:latin typeface="Bree Serif"/>
              </a:rPr>
              <a:t>El 22% de la población tiene ansiedad</a:t>
            </a:r>
          </a:p>
          <a:p>
            <a:pPr marL="384222" lvl="1" indent="-192111" algn="just">
              <a:lnSpc>
                <a:spcPts val="2491"/>
              </a:lnSpc>
              <a:buFont typeface="Arial"/>
              <a:buChar char="•"/>
            </a:pPr>
            <a:r>
              <a:rPr lang="en-US" sz="1779">
                <a:solidFill>
                  <a:srgbClr val="FFFFFF"/>
                </a:solidFill>
                <a:latin typeface="Bree Serif"/>
              </a:rPr>
              <a:t>Una de las parroquias quiteñas con mayor índice de mortalidad relacionada con salud mental es Tababela con una tasa de 28 por cada 100 mil habitantes.</a:t>
            </a:r>
          </a:p>
          <a:p>
            <a:pPr marL="384222" lvl="1" indent="-192111" algn="just">
              <a:lnSpc>
                <a:spcPts val="2491"/>
              </a:lnSpc>
              <a:buFont typeface="Arial"/>
              <a:buChar char="•"/>
            </a:pPr>
            <a:r>
              <a:rPr lang="en-US" sz="1779">
                <a:solidFill>
                  <a:srgbClr val="FFFFFF"/>
                </a:solidFill>
                <a:latin typeface="Bree Serif"/>
              </a:rPr>
              <a:t>Menos del 10% de la población ha recibido atención en salud mental</a:t>
            </a:r>
          </a:p>
        </p:txBody>
      </p:sp>
      <p:sp>
        <p:nvSpPr>
          <p:cNvPr id="16" name="TextBox 16"/>
          <p:cNvSpPr txBox="1"/>
          <p:nvPr/>
        </p:nvSpPr>
        <p:spPr>
          <a:xfrm>
            <a:off x="7321099" y="1037312"/>
            <a:ext cx="9815362" cy="1554997"/>
          </a:xfrm>
          <a:prstGeom prst="rect">
            <a:avLst/>
          </a:prstGeom>
        </p:spPr>
        <p:txBody>
          <a:bodyPr lIns="0" tIns="0" rIns="0" bIns="0" rtlCol="0" anchor="t">
            <a:spAutoFit/>
          </a:bodyPr>
          <a:lstStyle/>
          <a:p>
            <a:pPr>
              <a:lnSpc>
                <a:spcPts val="2491"/>
              </a:lnSpc>
            </a:pPr>
            <a:r>
              <a:rPr lang="en-US" sz="1779">
                <a:solidFill>
                  <a:srgbClr val="FFFFFF"/>
                </a:solidFill>
                <a:latin typeface="Bree Serif"/>
              </a:rPr>
              <a:t> Informe Mundial sobre Salud Mental de la OMS </a:t>
            </a:r>
          </a:p>
          <a:p>
            <a:pPr>
              <a:lnSpc>
                <a:spcPts val="2491"/>
              </a:lnSpc>
            </a:pPr>
            <a:endParaRPr lang="en-US" sz="1779">
              <a:solidFill>
                <a:srgbClr val="FFFFFF"/>
              </a:solidFill>
              <a:latin typeface="Bree Serif"/>
            </a:endParaRPr>
          </a:p>
          <a:p>
            <a:pPr marL="384222" lvl="1" indent="-192111" algn="just">
              <a:lnSpc>
                <a:spcPts val="2491"/>
              </a:lnSpc>
              <a:buFont typeface="Arial"/>
              <a:buChar char="•"/>
            </a:pPr>
            <a:r>
              <a:rPr lang="en-US" sz="1779">
                <a:solidFill>
                  <a:srgbClr val="FFFFFF"/>
                </a:solidFill>
                <a:latin typeface="Bree Serif"/>
              </a:rPr>
              <a:t>450 millones de personas tienen un problema de salud mental</a:t>
            </a:r>
          </a:p>
          <a:p>
            <a:pPr marL="384222" lvl="1" indent="-192111" algn="just">
              <a:lnSpc>
                <a:spcPts val="2491"/>
              </a:lnSpc>
              <a:buFont typeface="Arial"/>
              <a:buChar char="•"/>
            </a:pPr>
            <a:r>
              <a:rPr lang="en-US" sz="1779">
                <a:solidFill>
                  <a:srgbClr val="FFFFFF"/>
                </a:solidFill>
                <a:latin typeface="Bree Serif"/>
              </a:rPr>
              <a:t>300 millones de personas viven con depresión</a:t>
            </a:r>
          </a:p>
          <a:p>
            <a:pPr marL="384222" lvl="1" indent="-192111" algn="just">
              <a:lnSpc>
                <a:spcPts val="2491"/>
              </a:lnSpc>
              <a:buFont typeface="Arial"/>
              <a:buChar char="•"/>
            </a:pPr>
            <a:r>
              <a:rPr lang="en-US" sz="1779">
                <a:solidFill>
                  <a:srgbClr val="FFFFFF"/>
                </a:solidFill>
                <a:latin typeface="Bree Serif"/>
              </a:rPr>
              <a:t>700.000 suicidios en 2019 siendo la cuarta causa de muerte entre los jóvenes de 15 a 19 años.</a:t>
            </a:r>
          </a:p>
        </p:txBody>
      </p:sp>
      <p:sp>
        <p:nvSpPr>
          <p:cNvPr id="17" name="TextBox 17"/>
          <p:cNvSpPr txBox="1"/>
          <p:nvPr/>
        </p:nvSpPr>
        <p:spPr>
          <a:xfrm>
            <a:off x="7321099" y="4056125"/>
            <a:ext cx="9938201" cy="1869322"/>
          </a:xfrm>
          <a:prstGeom prst="rect">
            <a:avLst/>
          </a:prstGeom>
        </p:spPr>
        <p:txBody>
          <a:bodyPr lIns="0" tIns="0" rIns="0" bIns="0" rtlCol="0" anchor="t">
            <a:spAutoFit/>
          </a:bodyPr>
          <a:lstStyle/>
          <a:p>
            <a:pPr>
              <a:lnSpc>
                <a:spcPts val="2491"/>
              </a:lnSpc>
            </a:pPr>
            <a:r>
              <a:rPr lang="en-US" sz="1779">
                <a:solidFill>
                  <a:srgbClr val="FFFFFF"/>
                </a:solidFill>
                <a:latin typeface="Bree Serif"/>
              </a:rPr>
              <a:t> Organización Mundial de la Salud</a:t>
            </a:r>
          </a:p>
          <a:p>
            <a:pPr>
              <a:lnSpc>
                <a:spcPts val="2491"/>
              </a:lnSpc>
            </a:pPr>
            <a:endParaRPr lang="en-US" sz="1779">
              <a:solidFill>
                <a:srgbClr val="FFFFFF"/>
              </a:solidFill>
              <a:latin typeface="Bree Serif"/>
            </a:endParaRPr>
          </a:p>
          <a:p>
            <a:pPr marL="384222" lvl="1" indent="-192111" algn="just">
              <a:lnSpc>
                <a:spcPts val="2491"/>
              </a:lnSpc>
              <a:buFont typeface="Arial"/>
              <a:buChar char="•"/>
            </a:pPr>
            <a:r>
              <a:rPr lang="en-US" sz="1779">
                <a:solidFill>
                  <a:srgbClr val="FFFFFF"/>
                </a:solidFill>
                <a:latin typeface="Bree Serif"/>
              </a:rPr>
              <a:t>30 % de la población sufre de algún problema en la salud mental</a:t>
            </a:r>
          </a:p>
          <a:p>
            <a:pPr marL="384222" lvl="1" indent="-192111" algn="just">
              <a:lnSpc>
                <a:spcPts val="2491"/>
              </a:lnSpc>
              <a:buFont typeface="Arial"/>
              <a:buChar char="•"/>
            </a:pPr>
            <a:r>
              <a:rPr lang="en-US" sz="1779">
                <a:solidFill>
                  <a:srgbClr val="FFFFFF"/>
                </a:solidFill>
                <a:latin typeface="Bree Serif"/>
              </a:rPr>
              <a:t>Ecuador ocupa el puesto número 11 de los países con más casos de depresión y el puesto 10 con mayores casos de ansiedad a nivel de Latinoamérica</a:t>
            </a:r>
          </a:p>
          <a:p>
            <a:pPr marL="384222" lvl="1" indent="-192111" algn="just">
              <a:lnSpc>
                <a:spcPts val="2491"/>
              </a:lnSpc>
              <a:buFont typeface="Arial"/>
              <a:buChar char="•"/>
            </a:pPr>
            <a:r>
              <a:rPr lang="en-US" sz="1779">
                <a:solidFill>
                  <a:srgbClr val="FFFFFF"/>
                </a:solidFill>
                <a:latin typeface="Bree Serif"/>
              </a:rPr>
              <a:t>331 suicidios en 2023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512336" y="1851965"/>
            <a:ext cx="800678" cy="7406335"/>
            <a:chOff x="0" y="0"/>
            <a:chExt cx="457740" cy="4234129"/>
          </a:xfrm>
        </p:grpSpPr>
        <p:sp>
          <p:nvSpPr>
            <p:cNvPr id="3" name="Freeform 3"/>
            <p:cNvSpPr/>
            <p:nvPr/>
          </p:nvSpPr>
          <p:spPr>
            <a:xfrm>
              <a:off x="0" y="0"/>
              <a:ext cx="457740" cy="4234129"/>
            </a:xfrm>
            <a:custGeom>
              <a:avLst/>
              <a:gdLst/>
              <a:ahLst/>
              <a:cxnLst/>
              <a:rect l="l" t="t" r="r" b="b"/>
              <a:pathLst>
                <a:path w="457740" h="4234129">
                  <a:moveTo>
                    <a:pt x="0" y="0"/>
                  </a:moveTo>
                  <a:lnTo>
                    <a:pt x="457740" y="0"/>
                  </a:lnTo>
                  <a:lnTo>
                    <a:pt x="457740" y="4234129"/>
                  </a:lnTo>
                  <a:lnTo>
                    <a:pt x="0" y="4234129"/>
                  </a:lnTo>
                  <a:close/>
                </a:path>
              </a:pathLst>
            </a:custGeom>
            <a:solidFill>
              <a:srgbClr val="E02A28"/>
            </a:solidFill>
          </p:spPr>
        </p:sp>
        <p:sp>
          <p:nvSpPr>
            <p:cNvPr id="4" name="TextBox 4"/>
            <p:cNvSpPr txBox="1"/>
            <p:nvPr/>
          </p:nvSpPr>
          <p:spPr>
            <a:xfrm>
              <a:off x="0" y="-38100"/>
              <a:ext cx="457740" cy="4272229"/>
            </a:xfrm>
            <a:prstGeom prst="rect">
              <a:avLst/>
            </a:prstGeom>
          </p:spPr>
          <p:txBody>
            <a:bodyPr lIns="31845" tIns="31845" rIns="31845" bIns="31845" rtlCol="0" anchor="ctr"/>
            <a:lstStyle/>
            <a:p>
              <a:pPr algn="ctr">
                <a:lnSpc>
                  <a:spcPts val="1228"/>
                </a:lnSpc>
              </a:pPr>
              <a:endParaRPr/>
            </a:p>
          </p:txBody>
        </p:sp>
      </p:grpSp>
      <p:grpSp>
        <p:nvGrpSpPr>
          <p:cNvPr id="5" name="Group 5"/>
          <p:cNvGrpSpPr/>
          <p:nvPr/>
        </p:nvGrpSpPr>
        <p:grpSpPr>
          <a:xfrm>
            <a:off x="1906925" y="1851965"/>
            <a:ext cx="800678" cy="7406335"/>
            <a:chOff x="0" y="0"/>
            <a:chExt cx="457740" cy="4234129"/>
          </a:xfrm>
        </p:grpSpPr>
        <p:sp>
          <p:nvSpPr>
            <p:cNvPr id="6" name="Freeform 6"/>
            <p:cNvSpPr/>
            <p:nvPr/>
          </p:nvSpPr>
          <p:spPr>
            <a:xfrm>
              <a:off x="0" y="0"/>
              <a:ext cx="457740" cy="4234129"/>
            </a:xfrm>
            <a:custGeom>
              <a:avLst/>
              <a:gdLst/>
              <a:ahLst/>
              <a:cxnLst/>
              <a:rect l="l" t="t" r="r" b="b"/>
              <a:pathLst>
                <a:path w="457740" h="4234129">
                  <a:moveTo>
                    <a:pt x="0" y="0"/>
                  </a:moveTo>
                  <a:lnTo>
                    <a:pt x="457740" y="0"/>
                  </a:lnTo>
                  <a:lnTo>
                    <a:pt x="457740" y="4234129"/>
                  </a:lnTo>
                  <a:lnTo>
                    <a:pt x="0" y="4234129"/>
                  </a:lnTo>
                  <a:close/>
                </a:path>
              </a:pathLst>
            </a:custGeom>
            <a:solidFill>
              <a:srgbClr val="E02A28"/>
            </a:solidFill>
          </p:spPr>
        </p:sp>
        <p:sp>
          <p:nvSpPr>
            <p:cNvPr id="7" name="TextBox 7"/>
            <p:cNvSpPr txBox="1"/>
            <p:nvPr/>
          </p:nvSpPr>
          <p:spPr>
            <a:xfrm>
              <a:off x="0" y="-38100"/>
              <a:ext cx="457740" cy="4272229"/>
            </a:xfrm>
            <a:prstGeom prst="rect">
              <a:avLst/>
            </a:prstGeom>
          </p:spPr>
          <p:txBody>
            <a:bodyPr lIns="31845" tIns="31845" rIns="31845" bIns="31845" rtlCol="0" anchor="ctr"/>
            <a:lstStyle/>
            <a:p>
              <a:pPr algn="ctr">
                <a:lnSpc>
                  <a:spcPts val="1228"/>
                </a:lnSpc>
              </a:pPr>
              <a:endParaRPr/>
            </a:p>
          </p:txBody>
        </p:sp>
      </p:grpSp>
      <p:sp>
        <p:nvSpPr>
          <p:cNvPr id="8" name="TextBox 8"/>
          <p:cNvSpPr txBox="1"/>
          <p:nvPr/>
        </p:nvSpPr>
        <p:spPr>
          <a:xfrm>
            <a:off x="3119944" y="1804340"/>
            <a:ext cx="12048112" cy="8309639"/>
          </a:xfrm>
          <a:prstGeom prst="rect">
            <a:avLst/>
          </a:prstGeom>
        </p:spPr>
        <p:txBody>
          <a:bodyPr lIns="0" tIns="0" rIns="0" bIns="0" rtlCol="0" anchor="t">
            <a:spAutoFit/>
          </a:bodyPr>
          <a:lstStyle/>
          <a:p>
            <a:pPr algn="just">
              <a:lnSpc>
                <a:spcPts val="3463"/>
              </a:lnSpc>
            </a:pPr>
            <a:r>
              <a:rPr lang="en-US" sz="2473" spc="14">
                <a:solidFill>
                  <a:srgbClr val="000000"/>
                </a:solidFill>
                <a:latin typeface="Roboto Mono"/>
              </a:rPr>
              <a:t>La salud mental comunitaria es una necesidad vital en un mundo donde los trastornos psicológicos y emocionales constituyen una carga creciente para la sociedad. </a:t>
            </a:r>
          </a:p>
          <a:p>
            <a:pPr algn="just">
              <a:lnSpc>
                <a:spcPts val="3463"/>
              </a:lnSpc>
            </a:pPr>
            <a:endParaRPr lang="en-US" sz="2473" spc="14">
              <a:solidFill>
                <a:srgbClr val="000000"/>
              </a:solidFill>
              <a:latin typeface="Roboto Mono"/>
            </a:endParaRPr>
          </a:p>
          <a:p>
            <a:pPr algn="just">
              <a:lnSpc>
                <a:spcPts val="3463"/>
              </a:lnSpc>
            </a:pPr>
            <a:r>
              <a:rPr lang="en-US" sz="2473" spc="14">
                <a:solidFill>
                  <a:srgbClr val="000000"/>
                </a:solidFill>
                <a:latin typeface="Roboto Mono"/>
              </a:rPr>
              <a:t>La promoción, prevención y gestión comunitaria son elementos esenciales para mejorar el bienestar mental, prevenir trastornos y reducir la demanda de servicios de salud mental. Es crucial reconocer la interrelación entre salud mental y entorno físico, social y ambiental.</a:t>
            </a:r>
          </a:p>
          <a:p>
            <a:pPr algn="just">
              <a:lnSpc>
                <a:spcPts val="3463"/>
              </a:lnSpc>
            </a:pPr>
            <a:r>
              <a:rPr lang="en-US" sz="2473" spc="14">
                <a:solidFill>
                  <a:srgbClr val="000000"/>
                </a:solidFill>
                <a:latin typeface="Roboto Mono"/>
              </a:rPr>
              <a:t> </a:t>
            </a:r>
          </a:p>
          <a:p>
            <a:pPr algn="just">
              <a:lnSpc>
                <a:spcPts val="3463"/>
              </a:lnSpc>
            </a:pPr>
            <a:r>
              <a:rPr lang="en-US" sz="2473" spc="14">
                <a:solidFill>
                  <a:srgbClr val="000000"/>
                </a:solidFill>
                <a:latin typeface="Roboto Mono"/>
              </a:rPr>
              <a:t>En este contexto implementar una normativa local integral que aborde las necesidades multidimensionales de la población en materia de salud mental es imperativo. Esto incluye la ampliación de servicios de salud mental comunitarios, la promoción de la salud mental y la prevención de trastornos así como la creación de entornos físicos y sociales que fomenten el bienestar emocional y psicológico de sus habitantes.</a:t>
            </a:r>
          </a:p>
          <a:p>
            <a:pPr algn="just">
              <a:lnSpc>
                <a:spcPts val="3463"/>
              </a:lnSpc>
            </a:pPr>
            <a:endParaRPr lang="en-US" sz="2473" spc="14">
              <a:solidFill>
                <a:srgbClr val="000000"/>
              </a:solidFill>
              <a:latin typeface="Roboto Mono"/>
            </a:endParaRPr>
          </a:p>
          <a:p>
            <a:pPr algn="just">
              <a:lnSpc>
                <a:spcPts val="3463"/>
              </a:lnSpc>
            </a:pPr>
            <a:endParaRPr lang="en-US" sz="2473" spc="14">
              <a:solidFill>
                <a:srgbClr val="000000"/>
              </a:solidFill>
              <a:latin typeface="Roboto Mono"/>
            </a:endParaRPr>
          </a:p>
        </p:txBody>
      </p:sp>
      <p:sp>
        <p:nvSpPr>
          <p:cNvPr id="9" name="TextBox 9"/>
          <p:cNvSpPr txBox="1"/>
          <p:nvPr/>
        </p:nvSpPr>
        <p:spPr>
          <a:xfrm>
            <a:off x="3981650" y="50940"/>
            <a:ext cx="10324701" cy="1584046"/>
          </a:xfrm>
          <a:prstGeom prst="rect">
            <a:avLst/>
          </a:prstGeom>
        </p:spPr>
        <p:txBody>
          <a:bodyPr lIns="0" tIns="0" rIns="0" bIns="0" rtlCol="0" anchor="t">
            <a:spAutoFit/>
          </a:bodyPr>
          <a:lstStyle/>
          <a:p>
            <a:pPr marL="0" lvl="0" indent="0" algn="ctr">
              <a:lnSpc>
                <a:spcPts val="12965"/>
              </a:lnSpc>
              <a:spcBef>
                <a:spcPct val="0"/>
              </a:spcBef>
            </a:pPr>
            <a:r>
              <a:rPr lang="en-US" sz="9261" u="none" strike="noStrike" spc="1129">
                <a:solidFill>
                  <a:srgbClr val="000000"/>
                </a:solidFill>
                <a:latin typeface="Barlow Bold"/>
              </a:rPr>
              <a:t>INTRODUCCIÓN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4304917" y="6128499"/>
            <a:ext cx="0" cy="657500"/>
          </a:xfrm>
          <a:prstGeom prst="line">
            <a:avLst/>
          </a:prstGeom>
          <a:ln w="38100" cap="flat">
            <a:solidFill>
              <a:srgbClr val="000000"/>
            </a:solidFill>
            <a:prstDash val="solid"/>
            <a:headEnd type="oval" w="lg" len="lg"/>
            <a:tailEnd type="oval" w="lg" len="lg"/>
          </a:ln>
        </p:spPr>
      </p:sp>
      <p:sp>
        <p:nvSpPr>
          <p:cNvPr id="3" name="Freeform 3"/>
          <p:cNvSpPr/>
          <p:nvPr/>
        </p:nvSpPr>
        <p:spPr>
          <a:xfrm rot="68197">
            <a:off x="2928330" y="3247266"/>
            <a:ext cx="2776349" cy="1426349"/>
          </a:xfrm>
          <a:custGeom>
            <a:avLst/>
            <a:gdLst/>
            <a:ahLst/>
            <a:cxnLst/>
            <a:rect l="l" t="t" r="r" b="b"/>
            <a:pathLst>
              <a:path w="2776349" h="1426349">
                <a:moveTo>
                  <a:pt x="0" y="0"/>
                </a:moveTo>
                <a:lnTo>
                  <a:pt x="2776350" y="0"/>
                </a:lnTo>
                <a:lnTo>
                  <a:pt x="2776350" y="1426349"/>
                </a:lnTo>
                <a:lnTo>
                  <a:pt x="0" y="14263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3064947" y="3501314"/>
            <a:ext cx="2503116" cy="250311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3B6E"/>
            </a:solidFill>
            <a:ln cap="sq">
              <a:noFill/>
              <a:prstDash val="solid"/>
              <a:miter/>
            </a:ln>
          </p:spPr>
        </p:sp>
        <p:sp>
          <p:nvSpPr>
            <p:cNvPr id="6" name="TextBox 6"/>
            <p:cNvSpPr txBox="1"/>
            <p:nvPr/>
          </p:nvSpPr>
          <p:spPr>
            <a:xfrm>
              <a:off x="76200" y="85725"/>
              <a:ext cx="660400" cy="650875"/>
            </a:xfrm>
            <a:prstGeom prst="rect">
              <a:avLst/>
            </a:prstGeom>
          </p:spPr>
          <p:txBody>
            <a:bodyPr lIns="50800" tIns="50800" rIns="50800" bIns="50800" rtlCol="0" anchor="ctr"/>
            <a:lstStyle/>
            <a:p>
              <a:pPr marL="0" lvl="0" indent="0" algn="ctr">
                <a:lnSpc>
                  <a:spcPts val="2877"/>
                </a:lnSpc>
                <a:spcBef>
                  <a:spcPct val="0"/>
                </a:spcBef>
              </a:pPr>
              <a:endParaRPr/>
            </a:p>
          </p:txBody>
        </p:sp>
      </p:grpSp>
      <p:sp>
        <p:nvSpPr>
          <p:cNvPr id="7" name="AutoShape 7"/>
          <p:cNvSpPr/>
          <p:nvPr/>
        </p:nvSpPr>
        <p:spPr>
          <a:xfrm>
            <a:off x="5677747" y="4855525"/>
            <a:ext cx="1799962" cy="0"/>
          </a:xfrm>
          <a:prstGeom prst="line">
            <a:avLst/>
          </a:prstGeom>
          <a:ln w="38100" cap="flat">
            <a:solidFill>
              <a:srgbClr val="000000"/>
            </a:solidFill>
            <a:prstDash val="solid"/>
            <a:headEnd type="oval" w="lg" len="lg"/>
            <a:tailEnd type="oval" w="lg" len="lg"/>
          </a:ln>
        </p:spPr>
      </p:sp>
      <p:sp>
        <p:nvSpPr>
          <p:cNvPr id="8" name="AutoShape 8"/>
          <p:cNvSpPr/>
          <p:nvPr/>
        </p:nvSpPr>
        <p:spPr>
          <a:xfrm>
            <a:off x="8879255" y="6128499"/>
            <a:ext cx="0" cy="657500"/>
          </a:xfrm>
          <a:prstGeom prst="line">
            <a:avLst/>
          </a:prstGeom>
          <a:ln w="38100" cap="flat">
            <a:solidFill>
              <a:srgbClr val="000000"/>
            </a:solidFill>
            <a:prstDash val="solid"/>
            <a:headEnd type="oval" w="lg" len="lg"/>
            <a:tailEnd type="oval" w="lg" len="lg"/>
          </a:ln>
        </p:spPr>
      </p:sp>
      <p:sp>
        <p:nvSpPr>
          <p:cNvPr id="9" name="Freeform 9"/>
          <p:cNvSpPr/>
          <p:nvPr/>
        </p:nvSpPr>
        <p:spPr>
          <a:xfrm rot="68197">
            <a:off x="7502669" y="3247266"/>
            <a:ext cx="2776349" cy="1426349"/>
          </a:xfrm>
          <a:custGeom>
            <a:avLst/>
            <a:gdLst/>
            <a:ahLst/>
            <a:cxnLst/>
            <a:rect l="l" t="t" r="r" b="b"/>
            <a:pathLst>
              <a:path w="2776349" h="1426349">
                <a:moveTo>
                  <a:pt x="0" y="0"/>
                </a:moveTo>
                <a:lnTo>
                  <a:pt x="2776349" y="0"/>
                </a:lnTo>
                <a:lnTo>
                  <a:pt x="2776349" y="1426349"/>
                </a:lnTo>
                <a:lnTo>
                  <a:pt x="0" y="14263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0" name="Group 10"/>
          <p:cNvGrpSpPr/>
          <p:nvPr/>
        </p:nvGrpSpPr>
        <p:grpSpPr>
          <a:xfrm>
            <a:off x="7639285" y="3501314"/>
            <a:ext cx="2503116" cy="250311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3B6E"/>
            </a:solidFill>
            <a:ln cap="sq">
              <a:noFill/>
              <a:prstDash val="solid"/>
              <a:miter/>
            </a:ln>
          </p:spPr>
        </p:sp>
        <p:sp>
          <p:nvSpPr>
            <p:cNvPr id="12" name="TextBox 12"/>
            <p:cNvSpPr txBox="1"/>
            <p:nvPr/>
          </p:nvSpPr>
          <p:spPr>
            <a:xfrm>
              <a:off x="76200" y="85725"/>
              <a:ext cx="660400" cy="650875"/>
            </a:xfrm>
            <a:prstGeom prst="rect">
              <a:avLst/>
            </a:prstGeom>
          </p:spPr>
          <p:txBody>
            <a:bodyPr lIns="50800" tIns="50800" rIns="50800" bIns="50800" rtlCol="0" anchor="ctr"/>
            <a:lstStyle/>
            <a:p>
              <a:pPr marL="0" lvl="0" indent="0" algn="ctr">
                <a:lnSpc>
                  <a:spcPts val="2877"/>
                </a:lnSpc>
                <a:spcBef>
                  <a:spcPct val="0"/>
                </a:spcBef>
              </a:pPr>
              <a:endParaRPr/>
            </a:p>
          </p:txBody>
        </p:sp>
      </p:grpSp>
      <p:sp>
        <p:nvSpPr>
          <p:cNvPr id="13" name="AutoShape 13"/>
          <p:cNvSpPr/>
          <p:nvPr/>
        </p:nvSpPr>
        <p:spPr>
          <a:xfrm>
            <a:off x="10252085" y="4855525"/>
            <a:ext cx="1799962" cy="0"/>
          </a:xfrm>
          <a:prstGeom prst="line">
            <a:avLst/>
          </a:prstGeom>
          <a:ln w="38100" cap="flat">
            <a:solidFill>
              <a:srgbClr val="000000"/>
            </a:solidFill>
            <a:prstDash val="solid"/>
            <a:headEnd type="oval" w="lg" len="lg"/>
            <a:tailEnd type="oval" w="lg" len="lg"/>
          </a:ln>
        </p:spPr>
      </p:sp>
      <p:sp>
        <p:nvSpPr>
          <p:cNvPr id="14" name="AutoShape 14"/>
          <p:cNvSpPr/>
          <p:nvPr/>
        </p:nvSpPr>
        <p:spPr>
          <a:xfrm>
            <a:off x="13325420" y="6128499"/>
            <a:ext cx="0" cy="657500"/>
          </a:xfrm>
          <a:prstGeom prst="line">
            <a:avLst/>
          </a:prstGeom>
          <a:ln w="38100" cap="flat">
            <a:solidFill>
              <a:srgbClr val="000000"/>
            </a:solidFill>
            <a:prstDash val="solid"/>
            <a:headEnd type="oval" w="lg" len="lg"/>
            <a:tailEnd type="oval" w="lg" len="lg"/>
          </a:ln>
        </p:spPr>
      </p:sp>
      <p:sp>
        <p:nvSpPr>
          <p:cNvPr id="15" name="Freeform 15"/>
          <p:cNvSpPr/>
          <p:nvPr/>
        </p:nvSpPr>
        <p:spPr>
          <a:xfrm rot="68197">
            <a:off x="11948834" y="3247266"/>
            <a:ext cx="2776349" cy="1426349"/>
          </a:xfrm>
          <a:custGeom>
            <a:avLst/>
            <a:gdLst/>
            <a:ahLst/>
            <a:cxnLst/>
            <a:rect l="l" t="t" r="r" b="b"/>
            <a:pathLst>
              <a:path w="2776349" h="1426349">
                <a:moveTo>
                  <a:pt x="0" y="0"/>
                </a:moveTo>
                <a:lnTo>
                  <a:pt x="2776349" y="0"/>
                </a:lnTo>
                <a:lnTo>
                  <a:pt x="2776349" y="1426349"/>
                </a:lnTo>
                <a:lnTo>
                  <a:pt x="0" y="14263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6" name="Group 16"/>
          <p:cNvGrpSpPr/>
          <p:nvPr/>
        </p:nvGrpSpPr>
        <p:grpSpPr>
          <a:xfrm>
            <a:off x="12085451" y="3501314"/>
            <a:ext cx="2503116" cy="250311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3B6E"/>
            </a:solidFill>
            <a:ln cap="sq">
              <a:noFill/>
              <a:prstDash val="solid"/>
              <a:miter/>
            </a:ln>
          </p:spPr>
        </p:sp>
        <p:sp>
          <p:nvSpPr>
            <p:cNvPr id="18" name="TextBox 18"/>
            <p:cNvSpPr txBox="1"/>
            <p:nvPr/>
          </p:nvSpPr>
          <p:spPr>
            <a:xfrm>
              <a:off x="76200" y="85725"/>
              <a:ext cx="660400" cy="650875"/>
            </a:xfrm>
            <a:prstGeom prst="rect">
              <a:avLst/>
            </a:prstGeom>
          </p:spPr>
          <p:txBody>
            <a:bodyPr lIns="50800" tIns="50800" rIns="50800" bIns="50800" rtlCol="0" anchor="ctr"/>
            <a:lstStyle/>
            <a:p>
              <a:pPr marL="0" lvl="0" indent="0" algn="ctr">
                <a:lnSpc>
                  <a:spcPts val="2877"/>
                </a:lnSpc>
                <a:spcBef>
                  <a:spcPct val="0"/>
                </a:spcBef>
              </a:pPr>
              <a:endParaRPr/>
            </a:p>
          </p:txBody>
        </p:sp>
      </p:grpSp>
      <p:grpSp>
        <p:nvGrpSpPr>
          <p:cNvPr id="19" name="Group 19"/>
          <p:cNvGrpSpPr/>
          <p:nvPr/>
        </p:nvGrpSpPr>
        <p:grpSpPr>
          <a:xfrm>
            <a:off x="-802653" y="9353840"/>
            <a:ext cx="3330785" cy="1711979"/>
            <a:chOff x="0" y="0"/>
            <a:chExt cx="1904177" cy="978722"/>
          </a:xfrm>
        </p:grpSpPr>
        <p:sp>
          <p:nvSpPr>
            <p:cNvPr id="20" name="Freeform 20"/>
            <p:cNvSpPr/>
            <p:nvPr/>
          </p:nvSpPr>
          <p:spPr>
            <a:xfrm>
              <a:off x="0" y="0"/>
              <a:ext cx="1904177" cy="978722"/>
            </a:xfrm>
            <a:custGeom>
              <a:avLst/>
              <a:gdLst/>
              <a:ahLst/>
              <a:cxnLst/>
              <a:rect l="l" t="t" r="r" b="b"/>
              <a:pathLst>
                <a:path w="1904177" h="978722">
                  <a:moveTo>
                    <a:pt x="0" y="0"/>
                  </a:moveTo>
                  <a:lnTo>
                    <a:pt x="1904177" y="0"/>
                  </a:lnTo>
                  <a:lnTo>
                    <a:pt x="1904177" y="978722"/>
                  </a:lnTo>
                  <a:lnTo>
                    <a:pt x="0" y="978722"/>
                  </a:lnTo>
                  <a:close/>
                </a:path>
              </a:pathLst>
            </a:custGeom>
            <a:solidFill>
              <a:srgbClr val="E02A28"/>
            </a:solidFill>
          </p:spPr>
        </p:sp>
        <p:sp>
          <p:nvSpPr>
            <p:cNvPr id="21" name="TextBox 21"/>
            <p:cNvSpPr txBox="1"/>
            <p:nvPr/>
          </p:nvSpPr>
          <p:spPr>
            <a:xfrm>
              <a:off x="0" y="-38100"/>
              <a:ext cx="1904177" cy="1016822"/>
            </a:xfrm>
            <a:prstGeom prst="rect">
              <a:avLst/>
            </a:prstGeom>
          </p:spPr>
          <p:txBody>
            <a:bodyPr lIns="31845" tIns="31845" rIns="31845" bIns="31845" rtlCol="0" anchor="ctr"/>
            <a:lstStyle/>
            <a:p>
              <a:pPr algn="ctr">
                <a:lnSpc>
                  <a:spcPts val="1228"/>
                </a:lnSpc>
              </a:pPr>
              <a:endParaRPr/>
            </a:p>
          </p:txBody>
        </p:sp>
      </p:grpSp>
      <p:grpSp>
        <p:nvGrpSpPr>
          <p:cNvPr id="22" name="Group 22"/>
          <p:cNvGrpSpPr/>
          <p:nvPr/>
        </p:nvGrpSpPr>
        <p:grpSpPr>
          <a:xfrm>
            <a:off x="14854193" y="-185374"/>
            <a:ext cx="4043744" cy="1711979"/>
            <a:chOff x="0" y="0"/>
            <a:chExt cx="2311769" cy="978722"/>
          </a:xfrm>
        </p:grpSpPr>
        <p:sp>
          <p:nvSpPr>
            <p:cNvPr id="23" name="Freeform 23"/>
            <p:cNvSpPr/>
            <p:nvPr/>
          </p:nvSpPr>
          <p:spPr>
            <a:xfrm>
              <a:off x="0" y="0"/>
              <a:ext cx="2311769" cy="978722"/>
            </a:xfrm>
            <a:custGeom>
              <a:avLst/>
              <a:gdLst/>
              <a:ahLst/>
              <a:cxnLst/>
              <a:rect l="l" t="t" r="r" b="b"/>
              <a:pathLst>
                <a:path w="2311769" h="978722">
                  <a:moveTo>
                    <a:pt x="0" y="0"/>
                  </a:moveTo>
                  <a:lnTo>
                    <a:pt x="2311769" y="0"/>
                  </a:lnTo>
                  <a:lnTo>
                    <a:pt x="2311769" y="978722"/>
                  </a:lnTo>
                  <a:lnTo>
                    <a:pt x="0" y="978722"/>
                  </a:lnTo>
                  <a:close/>
                </a:path>
              </a:pathLst>
            </a:custGeom>
            <a:solidFill>
              <a:srgbClr val="E02A28"/>
            </a:solidFill>
          </p:spPr>
        </p:sp>
        <p:sp>
          <p:nvSpPr>
            <p:cNvPr id="24" name="TextBox 24"/>
            <p:cNvSpPr txBox="1"/>
            <p:nvPr/>
          </p:nvSpPr>
          <p:spPr>
            <a:xfrm>
              <a:off x="0" y="-38100"/>
              <a:ext cx="2311769" cy="1016822"/>
            </a:xfrm>
            <a:prstGeom prst="rect">
              <a:avLst/>
            </a:prstGeom>
          </p:spPr>
          <p:txBody>
            <a:bodyPr lIns="31845" tIns="31845" rIns="31845" bIns="31845" rtlCol="0" anchor="ctr"/>
            <a:lstStyle/>
            <a:p>
              <a:pPr algn="ctr">
                <a:lnSpc>
                  <a:spcPts val="1228"/>
                </a:lnSpc>
              </a:pPr>
              <a:endParaRPr/>
            </a:p>
          </p:txBody>
        </p:sp>
      </p:grpSp>
      <p:sp>
        <p:nvSpPr>
          <p:cNvPr id="25" name="TextBox 25"/>
          <p:cNvSpPr txBox="1"/>
          <p:nvPr/>
        </p:nvSpPr>
        <p:spPr>
          <a:xfrm>
            <a:off x="3675541" y="842934"/>
            <a:ext cx="10936918" cy="1119635"/>
          </a:xfrm>
          <a:prstGeom prst="rect">
            <a:avLst/>
          </a:prstGeom>
        </p:spPr>
        <p:txBody>
          <a:bodyPr lIns="0" tIns="0" rIns="0" bIns="0" rtlCol="0" anchor="t">
            <a:spAutoFit/>
          </a:bodyPr>
          <a:lstStyle/>
          <a:p>
            <a:pPr marL="0" lvl="0" indent="0">
              <a:lnSpc>
                <a:spcPts val="9162"/>
              </a:lnSpc>
              <a:spcBef>
                <a:spcPct val="0"/>
              </a:spcBef>
            </a:pPr>
            <a:r>
              <a:rPr lang="en-US" sz="6544" spc="798">
                <a:solidFill>
                  <a:srgbClr val="000000"/>
                </a:solidFill>
                <a:latin typeface="Barlow Bold"/>
              </a:rPr>
              <a:t>ETAPAS DEL PROYECTO</a:t>
            </a:r>
          </a:p>
        </p:txBody>
      </p:sp>
      <p:sp>
        <p:nvSpPr>
          <p:cNvPr id="26" name="TextBox 26"/>
          <p:cNvSpPr txBox="1"/>
          <p:nvPr/>
        </p:nvSpPr>
        <p:spPr>
          <a:xfrm>
            <a:off x="2528132" y="6868914"/>
            <a:ext cx="3576747" cy="691511"/>
          </a:xfrm>
          <a:prstGeom prst="rect">
            <a:avLst/>
          </a:prstGeom>
        </p:spPr>
        <p:txBody>
          <a:bodyPr lIns="0" tIns="0" rIns="0" bIns="0" rtlCol="0" anchor="t">
            <a:spAutoFit/>
          </a:bodyPr>
          <a:lstStyle/>
          <a:p>
            <a:pPr marL="0" lvl="1" indent="0" algn="just">
              <a:lnSpc>
                <a:spcPts val="2835"/>
              </a:lnSpc>
              <a:spcBef>
                <a:spcPct val="0"/>
              </a:spcBef>
            </a:pPr>
            <a:r>
              <a:rPr lang="en-US" sz="2025" spc="12">
                <a:solidFill>
                  <a:srgbClr val="020301"/>
                </a:solidFill>
                <a:latin typeface="Roboto Mono"/>
              </a:rPr>
              <a:t>Iniciativa de la concejala Brith Vaca </a:t>
            </a:r>
          </a:p>
        </p:txBody>
      </p:sp>
      <p:sp>
        <p:nvSpPr>
          <p:cNvPr id="27" name="TextBox 27"/>
          <p:cNvSpPr txBox="1"/>
          <p:nvPr/>
        </p:nvSpPr>
        <p:spPr>
          <a:xfrm>
            <a:off x="3520596" y="3804927"/>
            <a:ext cx="1568642" cy="360226"/>
          </a:xfrm>
          <a:prstGeom prst="rect">
            <a:avLst/>
          </a:prstGeom>
        </p:spPr>
        <p:txBody>
          <a:bodyPr lIns="0" tIns="0" rIns="0" bIns="0" rtlCol="0" anchor="t">
            <a:spAutoFit/>
          </a:bodyPr>
          <a:lstStyle/>
          <a:p>
            <a:pPr marL="0" lvl="1" indent="0" algn="ctr">
              <a:lnSpc>
                <a:spcPts val="2901"/>
              </a:lnSpc>
              <a:spcBef>
                <a:spcPct val="0"/>
              </a:spcBef>
            </a:pPr>
            <a:r>
              <a:rPr lang="en-US" sz="2072">
                <a:solidFill>
                  <a:srgbClr val="F3F5F9"/>
                </a:solidFill>
                <a:latin typeface="Roboto Mono Bold"/>
              </a:rPr>
              <a:t>FASE 01</a:t>
            </a:r>
          </a:p>
        </p:txBody>
      </p:sp>
      <p:sp>
        <p:nvSpPr>
          <p:cNvPr id="28" name="TextBox 28"/>
          <p:cNvSpPr txBox="1"/>
          <p:nvPr/>
        </p:nvSpPr>
        <p:spPr>
          <a:xfrm>
            <a:off x="7102470" y="6868914"/>
            <a:ext cx="3576747" cy="691511"/>
          </a:xfrm>
          <a:prstGeom prst="rect">
            <a:avLst/>
          </a:prstGeom>
        </p:spPr>
        <p:txBody>
          <a:bodyPr lIns="0" tIns="0" rIns="0" bIns="0" rtlCol="0" anchor="t">
            <a:spAutoFit/>
          </a:bodyPr>
          <a:lstStyle/>
          <a:p>
            <a:pPr marL="0" lvl="1" indent="0" algn="just">
              <a:lnSpc>
                <a:spcPts val="2835"/>
              </a:lnSpc>
              <a:spcBef>
                <a:spcPct val="0"/>
              </a:spcBef>
            </a:pPr>
            <a:r>
              <a:rPr lang="en-US" sz="2025" spc="12">
                <a:solidFill>
                  <a:srgbClr val="020301"/>
                </a:solidFill>
                <a:latin typeface="Roboto Mono"/>
              </a:rPr>
              <a:t>Primer debate ante el Concejo Metropolitano</a:t>
            </a:r>
          </a:p>
        </p:txBody>
      </p:sp>
      <p:sp>
        <p:nvSpPr>
          <p:cNvPr id="29" name="TextBox 29"/>
          <p:cNvSpPr txBox="1"/>
          <p:nvPr/>
        </p:nvSpPr>
        <p:spPr>
          <a:xfrm>
            <a:off x="8094934" y="3804927"/>
            <a:ext cx="1568642" cy="360226"/>
          </a:xfrm>
          <a:prstGeom prst="rect">
            <a:avLst/>
          </a:prstGeom>
        </p:spPr>
        <p:txBody>
          <a:bodyPr lIns="0" tIns="0" rIns="0" bIns="0" rtlCol="0" anchor="t">
            <a:spAutoFit/>
          </a:bodyPr>
          <a:lstStyle/>
          <a:p>
            <a:pPr marL="0" lvl="1" indent="0" algn="ctr">
              <a:lnSpc>
                <a:spcPts val="2901"/>
              </a:lnSpc>
              <a:spcBef>
                <a:spcPct val="0"/>
              </a:spcBef>
            </a:pPr>
            <a:r>
              <a:rPr lang="en-US" sz="2072">
                <a:solidFill>
                  <a:srgbClr val="F3F5F9"/>
                </a:solidFill>
                <a:latin typeface="Roboto Mono Bold"/>
              </a:rPr>
              <a:t>FASE 02</a:t>
            </a:r>
          </a:p>
        </p:txBody>
      </p:sp>
      <p:sp>
        <p:nvSpPr>
          <p:cNvPr id="30" name="TextBox 30"/>
          <p:cNvSpPr txBox="1"/>
          <p:nvPr/>
        </p:nvSpPr>
        <p:spPr>
          <a:xfrm>
            <a:off x="11548636" y="6868914"/>
            <a:ext cx="3576747" cy="1748786"/>
          </a:xfrm>
          <a:prstGeom prst="rect">
            <a:avLst/>
          </a:prstGeom>
        </p:spPr>
        <p:txBody>
          <a:bodyPr lIns="0" tIns="0" rIns="0" bIns="0" rtlCol="0" anchor="t">
            <a:spAutoFit/>
          </a:bodyPr>
          <a:lstStyle/>
          <a:p>
            <a:pPr marL="0" lvl="1" indent="0" algn="just">
              <a:lnSpc>
                <a:spcPts val="2835"/>
              </a:lnSpc>
              <a:spcBef>
                <a:spcPct val="0"/>
              </a:spcBef>
            </a:pPr>
            <a:r>
              <a:rPr lang="en-US" sz="2025" spc="12">
                <a:solidFill>
                  <a:srgbClr val="020301"/>
                </a:solidFill>
                <a:latin typeface="Roboto Mono"/>
              </a:rPr>
              <a:t>Segundo debate en el que el Concejo Metropolitano resolvió regresar el proyecto a la Comisión de Salud</a:t>
            </a:r>
          </a:p>
        </p:txBody>
      </p:sp>
      <p:sp>
        <p:nvSpPr>
          <p:cNvPr id="31" name="TextBox 31"/>
          <p:cNvSpPr txBox="1"/>
          <p:nvPr/>
        </p:nvSpPr>
        <p:spPr>
          <a:xfrm>
            <a:off x="12541099" y="3804927"/>
            <a:ext cx="1568642" cy="360226"/>
          </a:xfrm>
          <a:prstGeom prst="rect">
            <a:avLst/>
          </a:prstGeom>
        </p:spPr>
        <p:txBody>
          <a:bodyPr lIns="0" tIns="0" rIns="0" bIns="0" rtlCol="0" anchor="t">
            <a:spAutoFit/>
          </a:bodyPr>
          <a:lstStyle/>
          <a:p>
            <a:pPr marL="0" lvl="1" indent="0" algn="ctr">
              <a:lnSpc>
                <a:spcPts val="2901"/>
              </a:lnSpc>
              <a:spcBef>
                <a:spcPct val="0"/>
              </a:spcBef>
            </a:pPr>
            <a:r>
              <a:rPr lang="en-US" sz="2072">
                <a:solidFill>
                  <a:srgbClr val="F3F5F9"/>
                </a:solidFill>
                <a:latin typeface="Roboto Mono Bold"/>
              </a:rPr>
              <a:t>FASE 03</a:t>
            </a:r>
          </a:p>
        </p:txBody>
      </p:sp>
      <p:sp>
        <p:nvSpPr>
          <p:cNvPr id="32" name="TextBox 32"/>
          <p:cNvSpPr txBox="1"/>
          <p:nvPr/>
        </p:nvSpPr>
        <p:spPr>
          <a:xfrm>
            <a:off x="3065060" y="4672436"/>
            <a:ext cx="2503116" cy="308590"/>
          </a:xfrm>
          <a:prstGeom prst="rect">
            <a:avLst/>
          </a:prstGeom>
        </p:spPr>
        <p:txBody>
          <a:bodyPr lIns="0" tIns="0" rIns="0" bIns="0" rtlCol="0" anchor="t">
            <a:spAutoFit/>
          </a:bodyPr>
          <a:lstStyle/>
          <a:p>
            <a:pPr algn="ctr">
              <a:lnSpc>
                <a:spcPts val="2684"/>
              </a:lnSpc>
            </a:pPr>
            <a:r>
              <a:rPr lang="en-US" sz="1917">
                <a:solidFill>
                  <a:srgbClr val="FFFFFF"/>
                </a:solidFill>
                <a:latin typeface="Tex Gyre Termes"/>
              </a:rPr>
              <a:t>24 de febrero del 2021</a:t>
            </a:r>
          </a:p>
        </p:txBody>
      </p:sp>
      <p:sp>
        <p:nvSpPr>
          <p:cNvPr id="33" name="TextBox 33"/>
          <p:cNvSpPr txBox="1"/>
          <p:nvPr/>
        </p:nvSpPr>
        <p:spPr>
          <a:xfrm>
            <a:off x="7590700" y="4672436"/>
            <a:ext cx="2503116" cy="320764"/>
          </a:xfrm>
          <a:prstGeom prst="rect">
            <a:avLst/>
          </a:prstGeom>
        </p:spPr>
        <p:txBody>
          <a:bodyPr lIns="0" tIns="0" rIns="0" bIns="0" rtlCol="0" anchor="t">
            <a:spAutoFit/>
          </a:bodyPr>
          <a:lstStyle/>
          <a:p>
            <a:pPr algn="ctr">
              <a:lnSpc>
                <a:spcPts val="2684"/>
              </a:lnSpc>
            </a:pPr>
            <a:r>
              <a:rPr lang="en-US" sz="1917">
                <a:solidFill>
                  <a:srgbClr val="FFFFFF"/>
                </a:solidFill>
                <a:latin typeface="Tex Gyre Termes"/>
              </a:rPr>
              <a:t>7 de marzo de 2023</a:t>
            </a:r>
          </a:p>
        </p:txBody>
      </p:sp>
      <p:sp>
        <p:nvSpPr>
          <p:cNvPr id="34" name="TextBox 34"/>
          <p:cNvSpPr txBox="1"/>
          <p:nvPr/>
        </p:nvSpPr>
        <p:spPr>
          <a:xfrm>
            <a:off x="12073862" y="4672436"/>
            <a:ext cx="2503116" cy="320764"/>
          </a:xfrm>
          <a:prstGeom prst="rect">
            <a:avLst/>
          </a:prstGeom>
        </p:spPr>
        <p:txBody>
          <a:bodyPr lIns="0" tIns="0" rIns="0" bIns="0" rtlCol="0" anchor="t">
            <a:spAutoFit/>
          </a:bodyPr>
          <a:lstStyle/>
          <a:p>
            <a:pPr algn="ctr">
              <a:lnSpc>
                <a:spcPts val="2684"/>
              </a:lnSpc>
            </a:pPr>
            <a:r>
              <a:rPr lang="en-US" sz="1917">
                <a:solidFill>
                  <a:srgbClr val="FFFFFF"/>
                </a:solidFill>
                <a:latin typeface="Tex Gyre Termes"/>
              </a:rPr>
              <a:t>19 de septiembre de 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294520" y="3015719"/>
            <a:ext cx="0" cy="514408"/>
          </a:xfrm>
          <a:prstGeom prst="line">
            <a:avLst/>
          </a:prstGeom>
          <a:ln w="28575" cap="flat">
            <a:solidFill>
              <a:srgbClr val="000000"/>
            </a:solidFill>
            <a:prstDash val="solid"/>
            <a:headEnd type="oval" w="lg" len="lg"/>
            <a:tailEnd type="oval" w="lg" len="lg"/>
          </a:ln>
        </p:spPr>
      </p:sp>
      <p:sp>
        <p:nvSpPr>
          <p:cNvPr id="3" name="Freeform 3"/>
          <p:cNvSpPr/>
          <p:nvPr/>
        </p:nvSpPr>
        <p:spPr>
          <a:xfrm rot="68197">
            <a:off x="10217520" y="761529"/>
            <a:ext cx="2172133" cy="1115933"/>
          </a:xfrm>
          <a:custGeom>
            <a:avLst/>
            <a:gdLst/>
            <a:ahLst/>
            <a:cxnLst/>
            <a:rect l="l" t="t" r="r" b="b"/>
            <a:pathLst>
              <a:path w="2172133" h="1115933">
                <a:moveTo>
                  <a:pt x="0" y="0"/>
                </a:moveTo>
                <a:lnTo>
                  <a:pt x="2172133" y="0"/>
                </a:lnTo>
                <a:lnTo>
                  <a:pt x="2172133" y="1115933"/>
                </a:lnTo>
                <a:lnTo>
                  <a:pt x="0" y="11159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10324404" y="960288"/>
            <a:ext cx="1958364" cy="195836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2A28"/>
            </a:solidFill>
            <a:ln cap="sq">
              <a:noFill/>
              <a:prstDash val="solid"/>
              <a:miter/>
            </a:ln>
          </p:spPr>
        </p:sp>
        <p:sp>
          <p:nvSpPr>
            <p:cNvPr id="6" name="TextBox 6"/>
            <p:cNvSpPr txBox="1"/>
            <p:nvPr/>
          </p:nvSpPr>
          <p:spPr>
            <a:xfrm>
              <a:off x="76200" y="85725"/>
              <a:ext cx="660400" cy="650875"/>
            </a:xfrm>
            <a:prstGeom prst="rect">
              <a:avLst/>
            </a:prstGeom>
          </p:spPr>
          <p:txBody>
            <a:bodyPr lIns="50800" tIns="50800" rIns="50800" bIns="50800" rtlCol="0" anchor="ctr"/>
            <a:lstStyle/>
            <a:p>
              <a:pPr marL="0" lvl="0" indent="0" algn="ctr">
                <a:lnSpc>
                  <a:spcPts val="2877"/>
                </a:lnSpc>
                <a:spcBef>
                  <a:spcPct val="0"/>
                </a:spcBef>
              </a:pPr>
              <a:endParaRPr/>
            </a:p>
          </p:txBody>
        </p:sp>
      </p:grpSp>
      <p:sp>
        <p:nvSpPr>
          <p:cNvPr id="7" name="AutoShape 7"/>
          <p:cNvSpPr/>
          <p:nvPr/>
        </p:nvSpPr>
        <p:spPr>
          <a:xfrm>
            <a:off x="12368581" y="2019782"/>
            <a:ext cx="1408236" cy="0"/>
          </a:xfrm>
          <a:prstGeom prst="line">
            <a:avLst/>
          </a:prstGeom>
          <a:ln w="28575" cap="flat">
            <a:solidFill>
              <a:srgbClr val="000000"/>
            </a:solidFill>
            <a:prstDash val="solid"/>
            <a:headEnd type="oval" w="lg" len="lg"/>
            <a:tailEnd type="oval" w="lg" len="lg"/>
          </a:ln>
        </p:spPr>
      </p:sp>
      <p:sp>
        <p:nvSpPr>
          <p:cNvPr id="8" name="AutoShape 8"/>
          <p:cNvSpPr/>
          <p:nvPr/>
        </p:nvSpPr>
        <p:spPr>
          <a:xfrm>
            <a:off x="14873346" y="3015719"/>
            <a:ext cx="0" cy="514408"/>
          </a:xfrm>
          <a:prstGeom prst="line">
            <a:avLst/>
          </a:prstGeom>
          <a:ln w="28575" cap="flat">
            <a:solidFill>
              <a:srgbClr val="000000"/>
            </a:solidFill>
            <a:prstDash val="solid"/>
            <a:headEnd type="oval" w="lg" len="lg"/>
            <a:tailEnd type="oval" w="lg" len="lg"/>
          </a:ln>
        </p:spPr>
      </p:sp>
      <p:sp>
        <p:nvSpPr>
          <p:cNvPr id="9" name="Freeform 9"/>
          <p:cNvSpPr/>
          <p:nvPr/>
        </p:nvSpPr>
        <p:spPr>
          <a:xfrm rot="68197">
            <a:off x="13796346" y="761529"/>
            <a:ext cx="2172133" cy="1115933"/>
          </a:xfrm>
          <a:custGeom>
            <a:avLst/>
            <a:gdLst/>
            <a:ahLst/>
            <a:cxnLst/>
            <a:rect l="l" t="t" r="r" b="b"/>
            <a:pathLst>
              <a:path w="2172133" h="1115933">
                <a:moveTo>
                  <a:pt x="0" y="0"/>
                </a:moveTo>
                <a:lnTo>
                  <a:pt x="2172133" y="0"/>
                </a:lnTo>
                <a:lnTo>
                  <a:pt x="2172133" y="1115933"/>
                </a:lnTo>
                <a:lnTo>
                  <a:pt x="0" y="11159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0" name="Group 10"/>
          <p:cNvGrpSpPr/>
          <p:nvPr/>
        </p:nvGrpSpPr>
        <p:grpSpPr>
          <a:xfrm>
            <a:off x="13903231" y="960288"/>
            <a:ext cx="1958364" cy="195836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2A28"/>
            </a:solidFill>
            <a:ln cap="sq">
              <a:noFill/>
              <a:prstDash val="solid"/>
              <a:miter/>
            </a:ln>
          </p:spPr>
        </p:sp>
        <p:sp>
          <p:nvSpPr>
            <p:cNvPr id="12" name="TextBox 12"/>
            <p:cNvSpPr txBox="1"/>
            <p:nvPr/>
          </p:nvSpPr>
          <p:spPr>
            <a:xfrm>
              <a:off x="76200" y="85725"/>
              <a:ext cx="660400" cy="650875"/>
            </a:xfrm>
            <a:prstGeom prst="rect">
              <a:avLst/>
            </a:prstGeom>
          </p:spPr>
          <p:txBody>
            <a:bodyPr lIns="50800" tIns="50800" rIns="50800" bIns="50800" rtlCol="0" anchor="ctr"/>
            <a:lstStyle/>
            <a:p>
              <a:pPr marL="0" lvl="0" indent="0" algn="ctr">
                <a:lnSpc>
                  <a:spcPts val="2877"/>
                </a:lnSpc>
                <a:spcBef>
                  <a:spcPct val="0"/>
                </a:spcBef>
              </a:pPr>
              <a:endParaRPr/>
            </a:p>
          </p:txBody>
        </p:sp>
      </p:grpSp>
      <p:sp>
        <p:nvSpPr>
          <p:cNvPr id="13" name="AutoShape 13"/>
          <p:cNvSpPr/>
          <p:nvPr/>
        </p:nvSpPr>
        <p:spPr>
          <a:xfrm>
            <a:off x="4136146" y="7868545"/>
            <a:ext cx="0" cy="514408"/>
          </a:xfrm>
          <a:prstGeom prst="line">
            <a:avLst/>
          </a:prstGeom>
          <a:ln w="28575" cap="flat">
            <a:solidFill>
              <a:srgbClr val="000000"/>
            </a:solidFill>
            <a:prstDash val="solid"/>
            <a:headEnd type="oval" w="lg" len="lg"/>
            <a:tailEnd type="oval" w="lg" len="lg"/>
          </a:ln>
        </p:spPr>
      </p:sp>
      <p:sp>
        <p:nvSpPr>
          <p:cNvPr id="14" name="Freeform 14"/>
          <p:cNvSpPr/>
          <p:nvPr/>
        </p:nvSpPr>
        <p:spPr>
          <a:xfrm rot="68197">
            <a:off x="3059146" y="5614354"/>
            <a:ext cx="2172133" cy="1115933"/>
          </a:xfrm>
          <a:custGeom>
            <a:avLst/>
            <a:gdLst/>
            <a:ahLst/>
            <a:cxnLst/>
            <a:rect l="l" t="t" r="r" b="b"/>
            <a:pathLst>
              <a:path w="2172133" h="1115933">
                <a:moveTo>
                  <a:pt x="0" y="0"/>
                </a:moveTo>
                <a:lnTo>
                  <a:pt x="2172133" y="0"/>
                </a:lnTo>
                <a:lnTo>
                  <a:pt x="2172133" y="1115934"/>
                </a:lnTo>
                <a:lnTo>
                  <a:pt x="0" y="11159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5" name="Group 15"/>
          <p:cNvGrpSpPr/>
          <p:nvPr/>
        </p:nvGrpSpPr>
        <p:grpSpPr>
          <a:xfrm>
            <a:off x="3166030" y="5813114"/>
            <a:ext cx="1958364" cy="195836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2A28"/>
            </a:solidFill>
            <a:ln cap="sq">
              <a:noFill/>
              <a:prstDash val="solid"/>
              <a:miter/>
            </a:ln>
          </p:spPr>
        </p:sp>
        <p:sp>
          <p:nvSpPr>
            <p:cNvPr id="17" name="TextBox 17"/>
            <p:cNvSpPr txBox="1"/>
            <p:nvPr/>
          </p:nvSpPr>
          <p:spPr>
            <a:xfrm>
              <a:off x="76200" y="85725"/>
              <a:ext cx="660400" cy="650875"/>
            </a:xfrm>
            <a:prstGeom prst="rect">
              <a:avLst/>
            </a:prstGeom>
          </p:spPr>
          <p:txBody>
            <a:bodyPr lIns="50800" tIns="50800" rIns="50800" bIns="50800" rtlCol="0" anchor="ctr"/>
            <a:lstStyle/>
            <a:p>
              <a:pPr marL="0" lvl="0" indent="0" algn="ctr">
                <a:lnSpc>
                  <a:spcPts val="2877"/>
                </a:lnSpc>
                <a:spcBef>
                  <a:spcPct val="0"/>
                </a:spcBef>
              </a:pPr>
              <a:endParaRPr/>
            </a:p>
          </p:txBody>
        </p:sp>
      </p:grpSp>
      <p:sp>
        <p:nvSpPr>
          <p:cNvPr id="18" name="AutoShape 18"/>
          <p:cNvSpPr/>
          <p:nvPr/>
        </p:nvSpPr>
        <p:spPr>
          <a:xfrm>
            <a:off x="5210207" y="6872608"/>
            <a:ext cx="1408236" cy="0"/>
          </a:xfrm>
          <a:prstGeom prst="line">
            <a:avLst/>
          </a:prstGeom>
          <a:ln w="28575" cap="flat">
            <a:solidFill>
              <a:srgbClr val="000000"/>
            </a:solidFill>
            <a:prstDash val="solid"/>
            <a:headEnd type="oval" w="lg" len="lg"/>
            <a:tailEnd type="oval" w="lg" len="lg"/>
          </a:ln>
        </p:spPr>
      </p:sp>
      <p:sp>
        <p:nvSpPr>
          <p:cNvPr id="19" name="AutoShape 19"/>
          <p:cNvSpPr/>
          <p:nvPr/>
        </p:nvSpPr>
        <p:spPr>
          <a:xfrm>
            <a:off x="7714972" y="7868545"/>
            <a:ext cx="0" cy="514408"/>
          </a:xfrm>
          <a:prstGeom prst="line">
            <a:avLst/>
          </a:prstGeom>
          <a:ln w="28575" cap="flat">
            <a:solidFill>
              <a:srgbClr val="000000"/>
            </a:solidFill>
            <a:prstDash val="solid"/>
            <a:headEnd type="oval" w="lg" len="lg"/>
            <a:tailEnd type="oval" w="lg" len="lg"/>
          </a:ln>
        </p:spPr>
      </p:sp>
      <p:sp>
        <p:nvSpPr>
          <p:cNvPr id="20" name="Freeform 20"/>
          <p:cNvSpPr/>
          <p:nvPr/>
        </p:nvSpPr>
        <p:spPr>
          <a:xfrm rot="68197">
            <a:off x="6637972" y="5614354"/>
            <a:ext cx="2172133" cy="1115933"/>
          </a:xfrm>
          <a:custGeom>
            <a:avLst/>
            <a:gdLst/>
            <a:ahLst/>
            <a:cxnLst/>
            <a:rect l="l" t="t" r="r" b="b"/>
            <a:pathLst>
              <a:path w="2172133" h="1115933">
                <a:moveTo>
                  <a:pt x="0" y="0"/>
                </a:moveTo>
                <a:lnTo>
                  <a:pt x="2172133" y="0"/>
                </a:lnTo>
                <a:lnTo>
                  <a:pt x="2172133" y="1115934"/>
                </a:lnTo>
                <a:lnTo>
                  <a:pt x="0" y="11159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21" name="Group 21"/>
          <p:cNvGrpSpPr/>
          <p:nvPr/>
        </p:nvGrpSpPr>
        <p:grpSpPr>
          <a:xfrm>
            <a:off x="6744856" y="5813114"/>
            <a:ext cx="1958364" cy="195836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2A28"/>
            </a:solidFill>
            <a:ln cap="sq">
              <a:noFill/>
              <a:prstDash val="solid"/>
              <a:miter/>
            </a:ln>
          </p:spPr>
        </p:sp>
        <p:sp>
          <p:nvSpPr>
            <p:cNvPr id="23" name="TextBox 23"/>
            <p:cNvSpPr txBox="1"/>
            <p:nvPr/>
          </p:nvSpPr>
          <p:spPr>
            <a:xfrm>
              <a:off x="76200" y="85725"/>
              <a:ext cx="660400" cy="650875"/>
            </a:xfrm>
            <a:prstGeom prst="rect">
              <a:avLst/>
            </a:prstGeom>
          </p:spPr>
          <p:txBody>
            <a:bodyPr lIns="50800" tIns="50800" rIns="50800" bIns="50800" rtlCol="0" anchor="ctr"/>
            <a:lstStyle/>
            <a:p>
              <a:pPr marL="0" lvl="0" indent="0" algn="ctr">
                <a:lnSpc>
                  <a:spcPts val="2877"/>
                </a:lnSpc>
                <a:spcBef>
                  <a:spcPct val="0"/>
                </a:spcBef>
              </a:pPr>
              <a:endParaRPr/>
            </a:p>
          </p:txBody>
        </p:sp>
      </p:grpSp>
      <p:sp>
        <p:nvSpPr>
          <p:cNvPr id="24" name="AutoShape 24"/>
          <p:cNvSpPr/>
          <p:nvPr/>
        </p:nvSpPr>
        <p:spPr>
          <a:xfrm>
            <a:off x="8789033" y="6872608"/>
            <a:ext cx="1408236" cy="0"/>
          </a:xfrm>
          <a:prstGeom prst="line">
            <a:avLst/>
          </a:prstGeom>
          <a:ln w="28575" cap="flat">
            <a:solidFill>
              <a:srgbClr val="000000"/>
            </a:solidFill>
            <a:prstDash val="solid"/>
            <a:headEnd type="oval" w="lg" len="lg"/>
            <a:tailEnd type="oval" w="lg" len="lg"/>
          </a:ln>
        </p:spPr>
      </p:sp>
      <p:sp>
        <p:nvSpPr>
          <p:cNvPr id="25" name="AutoShape 25"/>
          <p:cNvSpPr/>
          <p:nvPr/>
        </p:nvSpPr>
        <p:spPr>
          <a:xfrm>
            <a:off x="11297498" y="7868545"/>
            <a:ext cx="0" cy="514408"/>
          </a:xfrm>
          <a:prstGeom prst="line">
            <a:avLst/>
          </a:prstGeom>
          <a:ln w="28575" cap="flat">
            <a:solidFill>
              <a:srgbClr val="000000"/>
            </a:solidFill>
            <a:prstDash val="solid"/>
            <a:headEnd type="oval" w="lg" len="lg"/>
            <a:tailEnd type="oval" w="lg" len="lg"/>
          </a:ln>
        </p:spPr>
      </p:sp>
      <p:sp>
        <p:nvSpPr>
          <p:cNvPr id="26" name="Freeform 26"/>
          <p:cNvSpPr/>
          <p:nvPr/>
        </p:nvSpPr>
        <p:spPr>
          <a:xfrm rot="68197">
            <a:off x="10220499" y="5614354"/>
            <a:ext cx="2172133" cy="1115933"/>
          </a:xfrm>
          <a:custGeom>
            <a:avLst/>
            <a:gdLst/>
            <a:ahLst/>
            <a:cxnLst/>
            <a:rect l="l" t="t" r="r" b="b"/>
            <a:pathLst>
              <a:path w="2172133" h="1115933">
                <a:moveTo>
                  <a:pt x="0" y="0"/>
                </a:moveTo>
                <a:lnTo>
                  <a:pt x="2172132" y="0"/>
                </a:lnTo>
                <a:lnTo>
                  <a:pt x="2172132" y="1115934"/>
                </a:lnTo>
                <a:lnTo>
                  <a:pt x="0" y="11159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3" name="Group 33"/>
          <p:cNvGrpSpPr/>
          <p:nvPr/>
        </p:nvGrpSpPr>
        <p:grpSpPr>
          <a:xfrm>
            <a:off x="-1290486" y="-683279"/>
            <a:ext cx="4043744" cy="1711979"/>
            <a:chOff x="0" y="0"/>
            <a:chExt cx="2311769" cy="978722"/>
          </a:xfrm>
        </p:grpSpPr>
        <p:sp>
          <p:nvSpPr>
            <p:cNvPr id="34" name="Freeform 34"/>
            <p:cNvSpPr/>
            <p:nvPr/>
          </p:nvSpPr>
          <p:spPr>
            <a:xfrm>
              <a:off x="0" y="0"/>
              <a:ext cx="2311769" cy="978722"/>
            </a:xfrm>
            <a:custGeom>
              <a:avLst/>
              <a:gdLst/>
              <a:ahLst/>
              <a:cxnLst/>
              <a:rect l="l" t="t" r="r" b="b"/>
              <a:pathLst>
                <a:path w="2311769" h="978722">
                  <a:moveTo>
                    <a:pt x="0" y="0"/>
                  </a:moveTo>
                  <a:lnTo>
                    <a:pt x="2311769" y="0"/>
                  </a:lnTo>
                  <a:lnTo>
                    <a:pt x="2311769" y="978722"/>
                  </a:lnTo>
                  <a:lnTo>
                    <a:pt x="0" y="978722"/>
                  </a:lnTo>
                  <a:close/>
                </a:path>
              </a:pathLst>
            </a:custGeom>
            <a:solidFill>
              <a:srgbClr val="243B6E"/>
            </a:solidFill>
          </p:spPr>
        </p:sp>
        <p:sp>
          <p:nvSpPr>
            <p:cNvPr id="35" name="TextBox 35"/>
            <p:cNvSpPr txBox="1"/>
            <p:nvPr/>
          </p:nvSpPr>
          <p:spPr>
            <a:xfrm>
              <a:off x="0" y="-38100"/>
              <a:ext cx="2311769" cy="1016822"/>
            </a:xfrm>
            <a:prstGeom prst="rect">
              <a:avLst/>
            </a:prstGeom>
          </p:spPr>
          <p:txBody>
            <a:bodyPr lIns="31845" tIns="31845" rIns="31845" bIns="31845" rtlCol="0" anchor="ctr"/>
            <a:lstStyle/>
            <a:p>
              <a:pPr algn="ctr">
                <a:lnSpc>
                  <a:spcPts val="1228"/>
                </a:lnSpc>
              </a:pPr>
              <a:endParaRPr/>
            </a:p>
          </p:txBody>
        </p:sp>
      </p:grpSp>
      <p:grpSp>
        <p:nvGrpSpPr>
          <p:cNvPr id="27" name="Group 27"/>
          <p:cNvGrpSpPr/>
          <p:nvPr/>
        </p:nvGrpSpPr>
        <p:grpSpPr>
          <a:xfrm>
            <a:off x="10327383" y="5813114"/>
            <a:ext cx="1958364" cy="195836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2A28"/>
            </a:solidFill>
            <a:ln cap="sq">
              <a:noFill/>
              <a:prstDash val="solid"/>
              <a:miter/>
            </a:ln>
          </p:spPr>
        </p:sp>
        <p:sp>
          <p:nvSpPr>
            <p:cNvPr id="29" name="TextBox 29"/>
            <p:cNvSpPr txBox="1"/>
            <p:nvPr/>
          </p:nvSpPr>
          <p:spPr>
            <a:xfrm>
              <a:off x="76200" y="85725"/>
              <a:ext cx="660400" cy="650875"/>
            </a:xfrm>
            <a:prstGeom prst="rect">
              <a:avLst/>
            </a:prstGeom>
          </p:spPr>
          <p:txBody>
            <a:bodyPr lIns="50800" tIns="50800" rIns="50800" bIns="50800" rtlCol="0" anchor="ctr"/>
            <a:lstStyle/>
            <a:p>
              <a:pPr marL="0" lvl="0" indent="0" algn="ctr">
                <a:lnSpc>
                  <a:spcPts val="2877"/>
                </a:lnSpc>
                <a:spcBef>
                  <a:spcPct val="0"/>
                </a:spcBef>
              </a:pPr>
              <a:endParaRPr/>
            </a:p>
          </p:txBody>
        </p:sp>
      </p:grpSp>
      <p:grpSp>
        <p:nvGrpSpPr>
          <p:cNvPr id="30" name="Group 30"/>
          <p:cNvGrpSpPr/>
          <p:nvPr/>
        </p:nvGrpSpPr>
        <p:grpSpPr>
          <a:xfrm>
            <a:off x="15280794" y="8760510"/>
            <a:ext cx="3330785" cy="1711979"/>
            <a:chOff x="0" y="0"/>
            <a:chExt cx="1904177" cy="978722"/>
          </a:xfrm>
        </p:grpSpPr>
        <p:sp>
          <p:nvSpPr>
            <p:cNvPr id="31" name="Freeform 31"/>
            <p:cNvSpPr/>
            <p:nvPr/>
          </p:nvSpPr>
          <p:spPr>
            <a:xfrm>
              <a:off x="0" y="0"/>
              <a:ext cx="1904177" cy="978722"/>
            </a:xfrm>
            <a:custGeom>
              <a:avLst/>
              <a:gdLst/>
              <a:ahLst/>
              <a:cxnLst/>
              <a:rect l="l" t="t" r="r" b="b"/>
              <a:pathLst>
                <a:path w="1904177" h="978722">
                  <a:moveTo>
                    <a:pt x="0" y="0"/>
                  </a:moveTo>
                  <a:lnTo>
                    <a:pt x="1904177" y="0"/>
                  </a:lnTo>
                  <a:lnTo>
                    <a:pt x="1904177" y="978722"/>
                  </a:lnTo>
                  <a:lnTo>
                    <a:pt x="0" y="978722"/>
                  </a:lnTo>
                  <a:close/>
                </a:path>
              </a:pathLst>
            </a:custGeom>
            <a:solidFill>
              <a:srgbClr val="243B6E"/>
            </a:solidFill>
          </p:spPr>
        </p:sp>
        <p:sp>
          <p:nvSpPr>
            <p:cNvPr id="32" name="TextBox 32"/>
            <p:cNvSpPr txBox="1"/>
            <p:nvPr/>
          </p:nvSpPr>
          <p:spPr>
            <a:xfrm>
              <a:off x="0" y="-38100"/>
              <a:ext cx="1904177" cy="1016822"/>
            </a:xfrm>
            <a:prstGeom prst="rect">
              <a:avLst/>
            </a:prstGeom>
          </p:spPr>
          <p:txBody>
            <a:bodyPr lIns="31845" tIns="31845" rIns="31845" bIns="31845" rtlCol="0" anchor="ctr"/>
            <a:lstStyle/>
            <a:p>
              <a:pPr algn="ctr">
                <a:lnSpc>
                  <a:spcPts val="1228"/>
                </a:lnSpc>
              </a:pPr>
              <a:endParaRPr/>
            </a:p>
          </p:txBody>
        </p:sp>
      </p:grpSp>
      <p:sp>
        <p:nvSpPr>
          <p:cNvPr id="36" name="TextBox 36"/>
          <p:cNvSpPr txBox="1"/>
          <p:nvPr/>
        </p:nvSpPr>
        <p:spPr>
          <a:xfrm>
            <a:off x="10054140" y="3606327"/>
            <a:ext cx="2499070" cy="1167443"/>
          </a:xfrm>
          <a:prstGeom prst="rect">
            <a:avLst/>
          </a:prstGeom>
        </p:spPr>
        <p:txBody>
          <a:bodyPr lIns="0" tIns="0" rIns="0" bIns="0" rtlCol="0" anchor="t">
            <a:spAutoFit/>
          </a:bodyPr>
          <a:lstStyle/>
          <a:p>
            <a:pPr marL="0" lvl="1" indent="0" algn="just">
              <a:lnSpc>
                <a:spcPts val="2327"/>
              </a:lnSpc>
              <a:spcBef>
                <a:spcPct val="0"/>
              </a:spcBef>
            </a:pPr>
            <a:r>
              <a:rPr lang="en-US" sz="1662" spc="-151">
                <a:solidFill>
                  <a:srgbClr val="020301"/>
                </a:solidFill>
                <a:latin typeface="Roboto Mono"/>
              </a:rPr>
              <a:t>Segunda Mesa de Trabajo con la participación de 8 concejales y sus equipos de trabajo</a:t>
            </a:r>
          </a:p>
        </p:txBody>
      </p:sp>
      <p:sp>
        <p:nvSpPr>
          <p:cNvPr id="37" name="TextBox 37"/>
          <p:cNvSpPr txBox="1"/>
          <p:nvPr/>
        </p:nvSpPr>
        <p:spPr>
          <a:xfrm>
            <a:off x="10680890" y="1206512"/>
            <a:ext cx="1227259" cy="273145"/>
          </a:xfrm>
          <a:prstGeom prst="rect">
            <a:avLst/>
          </a:prstGeom>
        </p:spPr>
        <p:txBody>
          <a:bodyPr lIns="0" tIns="0" rIns="0" bIns="0" rtlCol="0" anchor="t">
            <a:spAutoFit/>
          </a:bodyPr>
          <a:lstStyle/>
          <a:p>
            <a:pPr marL="0" lvl="1" indent="0" algn="ctr">
              <a:lnSpc>
                <a:spcPts val="2269"/>
              </a:lnSpc>
              <a:spcBef>
                <a:spcPct val="0"/>
              </a:spcBef>
            </a:pPr>
            <a:r>
              <a:rPr lang="en-US" sz="1621">
                <a:solidFill>
                  <a:srgbClr val="F3F5F9"/>
                </a:solidFill>
                <a:latin typeface="Roboto Mono Bold"/>
              </a:rPr>
              <a:t>FASE 06</a:t>
            </a:r>
          </a:p>
        </p:txBody>
      </p:sp>
      <p:sp>
        <p:nvSpPr>
          <p:cNvPr id="38" name="TextBox 38"/>
          <p:cNvSpPr txBox="1"/>
          <p:nvPr/>
        </p:nvSpPr>
        <p:spPr>
          <a:xfrm>
            <a:off x="13311348" y="3636249"/>
            <a:ext cx="3123997" cy="2939093"/>
          </a:xfrm>
          <a:prstGeom prst="rect">
            <a:avLst/>
          </a:prstGeom>
        </p:spPr>
        <p:txBody>
          <a:bodyPr lIns="0" tIns="0" rIns="0" bIns="0" rtlCol="0" anchor="t">
            <a:spAutoFit/>
          </a:bodyPr>
          <a:lstStyle/>
          <a:p>
            <a:pPr algn="just">
              <a:lnSpc>
                <a:spcPts val="2327"/>
              </a:lnSpc>
            </a:pPr>
            <a:r>
              <a:rPr lang="en-US" sz="1662" spc="-151">
                <a:solidFill>
                  <a:srgbClr val="020301"/>
                </a:solidFill>
                <a:latin typeface="Roboto Mono"/>
              </a:rPr>
              <a:t>Tercera Mesa de Trabajo con 4  instituciones municipales.</a:t>
            </a:r>
          </a:p>
          <a:p>
            <a:pPr marL="358972" lvl="1" indent="-179486" algn="just">
              <a:lnSpc>
                <a:spcPts val="2327"/>
              </a:lnSpc>
              <a:buFont typeface="Arial"/>
              <a:buChar char="•"/>
            </a:pPr>
            <a:r>
              <a:rPr lang="en-US" sz="1662" spc="-151">
                <a:solidFill>
                  <a:srgbClr val="020301"/>
                </a:solidFill>
                <a:latin typeface="Roboto Mono"/>
              </a:rPr>
              <a:t>Secretaría de Inclusión Social.</a:t>
            </a:r>
          </a:p>
          <a:p>
            <a:pPr marL="358972" lvl="1" indent="-179486" algn="just">
              <a:lnSpc>
                <a:spcPts val="2327"/>
              </a:lnSpc>
              <a:buFont typeface="Arial"/>
              <a:buChar char="•"/>
            </a:pPr>
            <a:r>
              <a:rPr lang="en-US" sz="1662" spc="-151">
                <a:solidFill>
                  <a:srgbClr val="020301"/>
                </a:solidFill>
                <a:latin typeface="Roboto Mono"/>
              </a:rPr>
              <a:t>Secretaría de Educación</a:t>
            </a:r>
          </a:p>
          <a:p>
            <a:pPr marL="358972" lvl="1" indent="-179486" algn="just">
              <a:lnSpc>
                <a:spcPts val="2327"/>
              </a:lnSpc>
              <a:buFont typeface="Arial"/>
              <a:buChar char="•"/>
            </a:pPr>
            <a:r>
              <a:rPr lang="en-US" sz="1662" spc="-151">
                <a:solidFill>
                  <a:srgbClr val="020301"/>
                </a:solidFill>
                <a:latin typeface="Roboto Mono"/>
              </a:rPr>
              <a:t>Secretaría de Comunicación</a:t>
            </a:r>
          </a:p>
          <a:p>
            <a:pPr marL="358972" lvl="1" indent="-179486" algn="just">
              <a:lnSpc>
                <a:spcPts val="2327"/>
              </a:lnSpc>
              <a:buFont typeface="Arial"/>
              <a:buChar char="•"/>
            </a:pPr>
            <a:r>
              <a:rPr lang="en-US" sz="1662" spc="-151">
                <a:solidFill>
                  <a:srgbClr val="020301"/>
                </a:solidFill>
                <a:latin typeface="Roboto Mono"/>
              </a:rPr>
              <a:t>Secretaría General de Seguridad y Gestión de Riesgos</a:t>
            </a:r>
          </a:p>
        </p:txBody>
      </p:sp>
      <p:sp>
        <p:nvSpPr>
          <p:cNvPr id="39" name="TextBox 39"/>
          <p:cNvSpPr txBox="1"/>
          <p:nvPr/>
        </p:nvSpPr>
        <p:spPr>
          <a:xfrm>
            <a:off x="14259717" y="1206512"/>
            <a:ext cx="1227259" cy="273145"/>
          </a:xfrm>
          <a:prstGeom prst="rect">
            <a:avLst/>
          </a:prstGeom>
        </p:spPr>
        <p:txBody>
          <a:bodyPr lIns="0" tIns="0" rIns="0" bIns="0" rtlCol="0" anchor="t">
            <a:spAutoFit/>
          </a:bodyPr>
          <a:lstStyle/>
          <a:p>
            <a:pPr marL="0" lvl="1" indent="0" algn="ctr">
              <a:lnSpc>
                <a:spcPts val="2269"/>
              </a:lnSpc>
              <a:spcBef>
                <a:spcPct val="0"/>
              </a:spcBef>
            </a:pPr>
            <a:r>
              <a:rPr lang="en-US" sz="1621">
                <a:solidFill>
                  <a:srgbClr val="F3F5F9"/>
                </a:solidFill>
                <a:latin typeface="Roboto Mono Bold"/>
              </a:rPr>
              <a:t>FASE 07</a:t>
            </a:r>
          </a:p>
        </p:txBody>
      </p:sp>
      <p:sp>
        <p:nvSpPr>
          <p:cNvPr id="40" name="TextBox 40"/>
          <p:cNvSpPr txBox="1"/>
          <p:nvPr/>
        </p:nvSpPr>
        <p:spPr>
          <a:xfrm>
            <a:off x="2915991" y="8449057"/>
            <a:ext cx="2472875" cy="1462718"/>
          </a:xfrm>
          <a:prstGeom prst="rect">
            <a:avLst/>
          </a:prstGeom>
        </p:spPr>
        <p:txBody>
          <a:bodyPr lIns="0" tIns="0" rIns="0" bIns="0" rtlCol="0" anchor="t">
            <a:spAutoFit/>
          </a:bodyPr>
          <a:lstStyle/>
          <a:p>
            <a:pPr marL="0" lvl="1" indent="0" algn="just">
              <a:lnSpc>
                <a:spcPts val="2327"/>
              </a:lnSpc>
              <a:spcBef>
                <a:spcPct val="0"/>
              </a:spcBef>
            </a:pPr>
            <a:r>
              <a:rPr lang="en-US" sz="1662" spc="-151">
                <a:solidFill>
                  <a:srgbClr val="020301"/>
                </a:solidFill>
                <a:latin typeface="Roboto Mono"/>
              </a:rPr>
              <a:t>Cuarta mesa de trabajo con 23  organizaciones sociales, no gubernamentales academicas, etc.</a:t>
            </a:r>
          </a:p>
        </p:txBody>
      </p:sp>
      <p:sp>
        <p:nvSpPr>
          <p:cNvPr id="41" name="TextBox 41"/>
          <p:cNvSpPr txBox="1"/>
          <p:nvPr/>
        </p:nvSpPr>
        <p:spPr>
          <a:xfrm>
            <a:off x="3522516" y="6059337"/>
            <a:ext cx="1227259" cy="273145"/>
          </a:xfrm>
          <a:prstGeom prst="rect">
            <a:avLst/>
          </a:prstGeom>
        </p:spPr>
        <p:txBody>
          <a:bodyPr lIns="0" tIns="0" rIns="0" bIns="0" rtlCol="0" anchor="t">
            <a:spAutoFit/>
          </a:bodyPr>
          <a:lstStyle/>
          <a:p>
            <a:pPr marL="0" lvl="1" indent="0" algn="ctr">
              <a:lnSpc>
                <a:spcPts val="2269"/>
              </a:lnSpc>
              <a:spcBef>
                <a:spcPct val="0"/>
              </a:spcBef>
            </a:pPr>
            <a:r>
              <a:rPr lang="en-US" sz="1621">
                <a:solidFill>
                  <a:srgbClr val="F3F5F9"/>
                </a:solidFill>
                <a:latin typeface="Roboto Mono Bold"/>
              </a:rPr>
              <a:t>FASE 08</a:t>
            </a:r>
          </a:p>
        </p:txBody>
      </p:sp>
      <p:sp>
        <p:nvSpPr>
          <p:cNvPr id="42" name="TextBox 42"/>
          <p:cNvSpPr txBox="1"/>
          <p:nvPr/>
        </p:nvSpPr>
        <p:spPr>
          <a:xfrm>
            <a:off x="6324868" y="8449057"/>
            <a:ext cx="2798340" cy="1167443"/>
          </a:xfrm>
          <a:prstGeom prst="rect">
            <a:avLst/>
          </a:prstGeom>
        </p:spPr>
        <p:txBody>
          <a:bodyPr lIns="0" tIns="0" rIns="0" bIns="0" rtlCol="0" anchor="t">
            <a:spAutoFit/>
          </a:bodyPr>
          <a:lstStyle/>
          <a:p>
            <a:pPr marL="0" lvl="1" indent="0" algn="just">
              <a:lnSpc>
                <a:spcPts val="2327"/>
              </a:lnSpc>
              <a:spcBef>
                <a:spcPct val="0"/>
              </a:spcBef>
            </a:pPr>
            <a:r>
              <a:rPr lang="en-US" sz="1662" spc="-151">
                <a:solidFill>
                  <a:srgbClr val="020301"/>
                </a:solidFill>
                <a:latin typeface="Roboto Mono"/>
              </a:rPr>
              <a:t>Mesa de Trabajo con la Comisión de Salud y Deporte de la Asamblea Nacional</a:t>
            </a:r>
          </a:p>
        </p:txBody>
      </p:sp>
      <p:sp>
        <p:nvSpPr>
          <p:cNvPr id="43" name="TextBox 43"/>
          <p:cNvSpPr txBox="1"/>
          <p:nvPr/>
        </p:nvSpPr>
        <p:spPr>
          <a:xfrm>
            <a:off x="7101342" y="6059337"/>
            <a:ext cx="1227259" cy="273145"/>
          </a:xfrm>
          <a:prstGeom prst="rect">
            <a:avLst/>
          </a:prstGeom>
        </p:spPr>
        <p:txBody>
          <a:bodyPr lIns="0" tIns="0" rIns="0" bIns="0" rtlCol="0" anchor="t">
            <a:spAutoFit/>
          </a:bodyPr>
          <a:lstStyle/>
          <a:p>
            <a:pPr marL="0" lvl="1" indent="0" algn="ctr">
              <a:lnSpc>
                <a:spcPts val="2269"/>
              </a:lnSpc>
              <a:spcBef>
                <a:spcPct val="0"/>
              </a:spcBef>
            </a:pPr>
            <a:r>
              <a:rPr lang="en-US" sz="1621">
                <a:solidFill>
                  <a:srgbClr val="F3F5F9"/>
                </a:solidFill>
                <a:latin typeface="Roboto Mono Bold"/>
              </a:rPr>
              <a:t>FASE 09</a:t>
            </a:r>
          </a:p>
        </p:txBody>
      </p:sp>
      <p:sp>
        <p:nvSpPr>
          <p:cNvPr id="44" name="TextBox 44"/>
          <p:cNvSpPr txBox="1"/>
          <p:nvPr/>
        </p:nvSpPr>
        <p:spPr>
          <a:xfrm>
            <a:off x="9907395" y="8449057"/>
            <a:ext cx="2798340" cy="872168"/>
          </a:xfrm>
          <a:prstGeom prst="rect">
            <a:avLst/>
          </a:prstGeom>
        </p:spPr>
        <p:txBody>
          <a:bodyPr lIns="0" tIns="0" rIns="0" bIns="0" rtlCol="0" anchor="t">
            <a:spAutoFit/>
          </a:bodyPr>
          <a:lstStyle/>
          <a:p>
            <a:pPr marL="0" lvl="1" indent="0" algn="just">
              <a:lnSpc>
                <a:spcPts val="2327"/>
              </a:lnSpc>
              <a:spcBef>
                <a:spcPct val="0"/>
              </a:spcBef>
            </a:pPr>
            <a:r>
              <a:rPr lang="en-US" sz="1662" spc="-151">
                <a:solidFill>
                  <a:srgbClr val="020301"/>
                </a:solidFill>
                <a:latin typeface="Roboto Mono"/>
              </a:rPr>
              <a:t>Resultados de la de la Primera Encuesta Distrital de Salud Mental.</a:t>
            </a:r>
          </a:p>
        </p:txBody>
      </p:sp>
      <p:sp>
        <p:nvSpPr>
          <p:cNvPr id="45" name="TextBox 45"/>
          <p:cNvSpPr txBox="1"/>
          <p:nvPr/>
        </p:nvSpPr>
        <p:spPr>
          <a:xfrm>
            <a:off x="10683869" y="6059337"/>
            <a:ext cx="1227259" cy="273145"/>
          </a:xfrm>
          <a:prstGeom prst="rect">
            <a:avLst/>
          </a:prstGeom>
        </p:spPr>
        <p:txBody>
          <a:bodyPr lIns="0" tIns="0" rIns="0" bIns="0" rtlCol="0" anchor="t">
            <a:spAutoFit/>
          </a:bodyPr>
          <a:lstStyle/>
          <a:p>
            <a:pPr marL="0" lvl="1" indent="0" algn="ctr">
              <a:lnSpc>
                <a:spcPts val="2269"/>
              </a:lnSpc>
              <a:spcBef>
                <a:spcPct val="0"/>
              </a:spcBef>
            </a:pPr>
            <a:r>
              <a:rPr lang="en-US" sz="1621">
                <a:solidFill>
                  <a:srgbClr val="F3F5F9"/>
                </a:solidFill>
                <a:latin typeface="Roboto Mono Bold"/>
              </a:rPr>
              <a:t>FASE 10</a:t>
            </a:r>
          </a:p>
        </p:txBody>
      </p:sp>
      <p:sp>
        <p:nvSpPr>
          <p:cNvPr id="46" name="TextBox 46"/>
          <p:cNvSpPr txBox="1"/>
          <p:nvPr/>
        </p:nvSpPr>
        <p:spPr>
          <a:xfrm>
            <a:off x="10324492" y="1870321"/>
            <a:ext cx="1958364" cy="247650"/>
          </a:xfrm>
          <a:prstGeom prst="rect">
            <a:avLst/>
          </a:prstGeom>
        </p:spPr>
        <p:txBody>
          <a:bodyPr lIns="0" tIns="0" rIns="0" bIns="0" rtlCol="0" anchor="t">
            <a:spAutoFit/>
          </a:bodyPr>
          <a:lstStyle/>
          <a:p>
            <a:pPr algn="ctr">
              <a:lnSpc>
                <a:spcPts val="2099"/>
              </a:lnSpc>
            </a:pPr>
            <a:r>
              <a:rPr lang="en-US" sz="1499">
                <a:solidFill>
                  <a:srgbClr val="FFFFFF"/>
                </a:solidFill>
                <a:latin typeface="Tex Gyre Termes"/>
              </a:rPr>
              <a:t>25 de octubre de 2023</a:t>
            </a:r>
          </a:p>
        </p:txBody>
      </p:sp>
      <p:sp>
        <p:nvSpPr>
          <p:cNvPr id="47" name="TextBox 47"/>
          <p:cNvSpPr txBox="1"/>
          <p:nvPr/>
        </p:nvSpPr>
        <p:spPr>
          <a:xfrm>
            <a:off x="13893794" y="1860796"/>
            <a:ext cx="1958364" cy="266700"/>
          </a:xfrm>
          <a:prstGeom prst="rect">
            <a:avLst/>
          </a:prstGeom>
        </p:spPr>
        <p:txBody>
          <a:bodyPr lIns="0" tIns="0" rIns="0" bIns="0" rtlCol="0" anchor="t">
            <a:spAutoFit/>
          </a:bodyPr>
          <a:lstStyle/>
          <a:p>
            <a:pPr algn="ctr">
              <a:lnSpc>
                <a:spcPts val="2100"/>
              </a:lnSpc>
            </a:pPr>
            <a:r>
              <a:rPr lang="en-US" sz="1500">
                <a:solidFill>
                  <a:srgbClr val="FFFFFF"/>
                </a:solidFill>
                <a:latin typeface="Tex Gyre Termes"/>
              </a:rPr>
              <a:t>1 de noviembre de 2023</a:t>
            </a:r>
          </a:p>
        </p:txBody>
      </p:sp>
      <p:sp>
        <p:nvSpPr>
          <p:cNvPr id="48" name="TextBox 48"/>
          <p:cNvSpPr txBox="1"/>
          <p:nvPr/>
        </p:nvSpPr>
        <p:spPr>
          <a:xfrm>
            <a:off x="3166118" y="6713621"/>
            <a:ext cx="1958364" cy="266700"/>
          </a:xfrm>
          <a:prstGeom prst="rect">
            <a:avLst/>
          </a:prstGeom>
        </p:spPr>
        <p:txBody>
          <a:bodyPr lIns="0" tIns="0" rIns="0" bIns="0" rtlCol="0" anchor="t">
            <a:spAutoFit/>
          </a:bodyPr>
          <a:lstStyle/>
          <a:p>
            <a:pPr algn="ctr">
              <a:lnSpc>
                <a:spcPts val="2100"/>
              </a:lnSpc>
            </a:pPr>
            <a:r>
              <a:rPr lang="en-US" sz="1500">
                <a:solidFill>
                  <a:srgbClr val="FFFFFF"/>
                </a:solidFill>
                <a:latin typeface="Tex Gyre Termes"/>
              </a:rPr>
              <a:t>15 de noviembre de 2023 </a:t>
            </a:r>
          </a:p>
        </p:txBody>
      </p:sp>
      <p:sp>
        <p:nvSpPr>
          <p:cNvPr id="49" name="TextBox 49"/>
          <p:cNvSpPr txBox="1"/>
          <p:nvPr/>
        </p:nvSpPr>
        <p:spPr>
          <a:xfrm>
            <a:off x="6780368" y="6713621"/>
            <a:ext cx="1958364" cy="266700"/>
          </a:xfrm>
          <a:prstGeom prst="rect">
            <a:avLst/>
          </a:prstGeom>
        </p:spPr>
        <p:txBody>
          <a:bodyPr lIns="0" tIns="0" rIns="0" bIns="0" rtlCol="0" anchor="t">
            <a:spAutoFit/>
          </a:bodyPr>
          <a:lstStyle/>
          <a:p>
            <a:pPr algn="ctr">
              <a:lnSpc>
                <a:spcPts val="2100"/>
              </a:lnSpc>
            </a:pPr>
            <a:r>
              <a:rPr lang="en-US" sz="1500">
                <a:solidFill>
                  <a:srgbClr val="FFFFFF"/>
                </a:solidFill>
                <a:latin typeface="Tex Gyre Termes"/>
              </a:rPr>
              <a:t>5 de diciembre de 2023 </a:t>
            </a:r>
          </a:p>
        </p:txBody>
      </p:sp>
      <p:sp>
        <p:nvSpPr>
          <p:cNvPr id="50" name="TextBox 50"/>
          <p:cNvSpPr txBox="1"/>
          <p:nvPr/>
        </p:nvSpPr>
        <p:spPr>
          <a:xfrm>
            <a:off x="10354138" y="6713621"/>
            <a:ext cx="1958364" cy="266700"/>
          </a:xfrm>
          <a:prstGeom prst="rect">
            <a:avLst/>
          </a:prstGeom>
        </p:spPr>
        <p:txBody>
          <a:bodyPr lIns="0" tIns="0" rIns="0" bIns="0" rtlCol="0" anchor="t">
            <a:spAutoFit/>
          </a:bodyPr>
          <a:lstStyle/>
          <a:p>
            <a:pPr algn="ctr">
              <a:lnSpc>
                <a:spcPts val="2100"/>
              </a:lnSpc>
            </a:pPr>
            <a:r>
              <a:rPr lang="en-US" sz="1500">
                <a:solidFill>
                  <a:srgbClr val="FFFFFF"/>
                </a:solidFill>
                <a:latin typeface="Tex Gyre Termes"/>
              </a:rPr>
              <a:t>6 de febrero de 2024</a:t>
            </a:r>
          </a:p>
        </p:txBody>
      </p:sp>
      <p:sp>
        <p:nvSpPr>
          <p:cNvPr id="51" name="AutoShape 51"/>
          <p:cNvSpPr/>
          <p:nvPr/>
        </p:nvSpPr>
        <p:spPr>
          <a:xfrm>
            <a:off x="4143362" y="3015719"/>
            <a:ext cx="0" cy="514408"/>
          </a:xfrm>
          <a:prstGeom prst="line">
            <a:avLst/>
          </a:prstGeom>
          <a:ln w="28575" cap="flat">
            <a:solidFill>
              <a:srgbClr val="000000"/>
            </a:solidFill>
            <a:prstDash val="solid"/>
            <a:headEnd type="oval" w="lg" len="lg"/>
            <a:tailEnd type="oval" w="lg" len="lg"/>
          </a:ln>
        </p:spPr>
      </p:sp>
      <p:sp>
        <p:nvSpPr>
          <p:cNvPr id="52" name="Freeform 52"/>
          <p:cNvSpPr/>
          <p:nvPr/>
        </p:nvSpPr>
        <p:spPr>
          <a:xfrm rot="68197">
            <a:off x="3066362" y="761529"/>
            <a:ext cx="2172133" cy="1115933"/>
          </a:xfrm>
          <a:custGeom>
            <a:avLst/>
            <a:gdLst/>
            <a:ahLst/>
            <a:cxnLst/>
            <a:rect l="l" t="t" r="r" b="b"/>
            <a:pathLst>
              <a:path w="2172133" h="1115933">
                <a:moveTo>
                  <a:pt x="0" y="0"/>
                </a:moveTo>
                <a:lnTo>
                  <a:pt x="2172133" y="0"/>
                </a:lnTo>
                <a:lnTo>
                  <a:pt x="2172133" y="1115933"/>
                </a:lnTo>
                <a:lnTo>
                  <a:pt x="0" y="11159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53" name="Group 53"/>
          <p:cNvGrpSpPr/>
          <p:nvPr/>
        </p:nvGrpSpPr>
        <p:grpSpPr>
          <a:xfrm>
            <a:off x="3173247" y="960288"/>
            <a:ext cx="1958364" cy="1958364"/>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1C24"/>
            </a:solidFill>
            <a:ln cap="sq">
              <a:noFill/>
              <a:prstDash val="solid"/>
              <a:miter/>
            </a:ln>
          </p:spPr>
        </p:sp>
        <p:sp>
          <p:nvSpPr>
            <p:cNvPr id="55" name="TextBox 55"/>
            <p:cNvSpPr txBox="1"/>
            <p:nvPr/>
          </p:nvSpPr>
          <p:spPr>
            <a:xfrm>
              <a:off x="76200" y="85725"/>
              <a:ext cx="660400" cy="650875"/>
            </a:xfrm>
            <a:prstGeom prst="rect">
              <a:avLst/>
            </a:prstGeom>
          </p:spPr>
          <p:txBody>
            <a:bodyPr lIns="50800" tIns="50800" rIns="50800" bIns="50800" rtlCol="0" anchor="ctr"/>
            <a:lstStyle/>
            <a:p>
              <a:pPr marL="0" lvl="0" indent="0" algn="ctr">
                <a:lnSpc>
                  <a:spcPts val="2877"/>
                </a:lnSpc>
                <a:spcBef>
                  <a:spcPct val="0"/>
                </a:spcBef>
              </a:pPr>
              <a:endParaRPr/>
            </a:p>
          </p:txBody>
        </p:sp>
      </p:grpSp>
      <p:sp>
        <p:nvSpPr>
          <p:cNvPr id="56" name="AutoShape 56"/>
          <p:cNvSpPr/>
          <p:nvPr/>
        </p:nvSpPr>
        <p:spPr>
          <a:xfrm>
            <a:off x="5217423" y="2019782"/>
            <a:ext cx="1408236" cy="0"/>
          </a:xfrm>
          <a:prstGeom prst="line">
            <a:avLst/>
          </a:prstGeom>
          <a:ln w="28575" cap="flat">
            <a:solidFill>
              <a:srgbClr val="000000"/>
            </a:solidFill>
            <a:prstDash val="solid"/>
            <a:headEnd type="oval" w="lg" len="lg"/>
            <a:tailEnd type="oval" w="lg" len="lg"/>
          </a:ln>
        </p:spPr>
      </p:sp>
      <p:sp>
        <p:nvSpPr>
          <p:cNvPr id="57" name="AutoShape 57"/>
          <p:cNvSpPr/>
          <p:nvPr/>
        </p:nvSpPr>
        <p:spPr>
          <a:xfrm>
            <a:off x="7725889" y="3015719"/>
            <a:ext cx="0" cy="514408"/>
          </a:xfrm>
          <a:prstGeom prst="line">
            <a:avLst/>
          </a:prstGeom>
          <a:ln w="28575" cap="flat">
            <a:solidFill>
              <a:srgbClr val="000000"/>
            </a:solidFill>
            <a:prstDash val="solid"/>
            <a:headEnd type="oval" w="lg" len="lg"/>
            <a:tailEnd type="oval" w="lg" len="lg"/>
          </a:ln>
        </p:spPr>
      </p:sp>
      <p:sp>
        <p:nvSpPr>
          <p:cNvPr id="58" name="Freeform 58"/>
          <p:cNvSpPr/>
          <p:nvPr/>
        </p:nvSpPr>
        <p:spPr>
          <a:xfrm rot="68197">
            <a:off x="6648889" y="761529"/>
            <a:ext cx="2172133" cy="1115933"/>
          </a:xfrm>
          <a:custGeom>
            <a:avLst/>
            <a:gdLst/>
            <a:ahLst/>
            <a:cxnLst/>
            <a:rect l="l" t="t" r="r" b="b"/>
            <a:pathLst>
              <a:path w="2172133" h="1115933">
                <a:moveTo>
                  <a:pt x="0" y="0"/>
                </a:moveTo>
                <a:lnTo>
                  <a:pt x="2172132" y="0"/>
                </a:lnTo>
                <a:lnTo>
                  <a:pt x="2172132" y="1115933"/>
                </a:lnTo>
                <a:lnTo>
                  <a:pt x="0" y="11159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59" name="Group 59"/>
          <p:cNvGrpSpPr/>
          <p:nvPr/>
        </p:nvGrpSpPr>
        <p:grpSpPr>
          <a:xfrm>
            <a:off x="6755773" y="960288"/>
            <a:ext cx="1958364" cy="1958364"/>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1C24"/>
            </a:solidFill>
            <a:ln cap="sq">
              <a:noFill/>
              <a:prstDash val="solid"/>
              <a:miter/>
            </a:ln>
          </p:spPr>
        </p:sp>
        <p:sp>
          <p:nvSpPr>
            <p:cNvPr id="61" name="TextBox 61"/>
            <p:cNvSpPr txBox="1"/>
            <p:nvPr/>
          </p:nvSpPr>
          <p:spPr>
            <a:xfrm>
              <a:off x="76200" y="85725"/>
              <a:ext cx="660400" cy="650875"/>
            </a:xfrm>
            <a:prstGeom prst="rect">
              <a:avLst/>
            </a:prstGeom>
          </p:spPr>
          <p:txBody>
            <a:bodyPr lIns="50800" tIns="50800" rIns="50800" bIns="50800" rtlCol="0" anchor="ctr"/>
            <a:lstStyle/>
            <a:p>
              <a:pPr marL="0" lvl="0" indent="0" algn="ctr">
                <a:lnSpc>
                  <a:spcPts val="2877"/>
                </a:lnSpc>
                <a:spcBef>
                  <a:spcPct val="0"/>
                </a:spcBef>
              </a:pPr>
              <a:endParaRPr/>
            </a:p>
          </p:txBody>
        </p:sp>
      </p:grpSp>
      <p:sp>
        <p:nvSpPr>
          <p:cNvPr id="62" name="TextBox 62"/>
          <p:cNvSpPr txBox="1"/>
          <p:nvPr/>
        </p:nvSpPr>
        <p:spPr>
          <a:xfrm>
            <a:off x="2753258" y="3596231"/>
            <a:ext cx="2798340" cy="872168"/>
          </a:xfrm>
          <a:prstGeom prst="rect">
            <a:avLst/>
          </a:prstGeom>
        </p:spPr>
        <p:txBody>
          <a:bodyPr lIns="0" tIns="0" rIns="0" bIns="0" rtlCol="0" anchor="t">
            <a:spAutoFit/>
          </a:bodyPr>
          <a:lstStyle/>
          <a:p>
            <a:pPr algn="just">
              <a:lnSpc>
                <a:spcPts val="2327"/>
              </a:lnSpc>
            </a:pPr>
            <a:r>
              <a:rPr lang="en-US" sz="1662" spc="-151">
                <a:solidFill>
                  <a:srgbClr val="020301"/>
                </a:solidFill>
                <a:latin typeface="Roboto Mono"/>
              </a:rPr>
              <a:t>Aprobación del cronograma de trabajo y tratamiento del proyecto</a:t>
            </a:r>
          </a:p>
        </p:txBody>
      </p:sp>
      <p:sp>
        <p:nvSpPr>
          <p:cNvPr id="63" name="TextBox 63"/>
          <p:cNvSpPr txBox="1"/>
          <p:nvPr/>
        </p:nvSpPr>
        <p:spPr>
          <a:xfrm>
            <a:off x="3529733" y="1206512"/>
            <a:ext cx="1227259" cy="273145"/>
          </a:xfrm>
          <a:prstGeom prst="rect">
            <a:avLst/>
          </a:prstGeom>
        </p:spPr>
        <p:txBody>
          <a:bodyPr lIns="0" tIns="0" rIns="0" bIns="0" rtlCol="0" anchor="t">
            <a:spAutoFit/>
          </a:bodyPr>
          <a:lstStyle/>
          <a:p>
            <a:pPr marL="0" lvl="1" indent="0" algn="ctr">
              <a:lnSpc>
                <a:spcPts val="2269"/>
              </a:lnSpc>
              <a:spcBef>
                <a:spcPct val="0"/>
              </a:spcBef>
            </a:pPr>
            <a:r>
              <a:rPr lang="en-US" sz="1621">
                <a:solidFill>
                  <a:srgbClr val="F3F5F9"/>
                </a:solidFill>
                <a:latin typeface="Roboto Mono Bold"/>
              </a:rPr>
              <a:t>FASE 04</a:t>
            </a:r>
          </a:p>
        </p:txBody>
      </p:sp>
      <p:sp>
        <p:nvSpPr>
          <p:cNvPr id="64" name="TextBox 64"/>
          <p:cNvSpPr txBox="1"/>
          <p:nvPr/>
        </p:nvSpPr>
        <p:spPr>
          <a:xfrm>
            <a:off x="6168665" y="3575115"/>
            <a:ext cx="3110747" cy="1167443"/>
          </a:xfrm>
          <a:prstGeom prst="rect">
            <a:avLst/>
          </a:prstGeom>
        </p:spPr>
        <p:txBody>
          <a:bodyPr lIns="0" tIns="0" rIns="0" bIns="0" rtlCol="0" anchor="t">
            <a:spAutoFit/>
          </a:bodyPr>
          <a:lstStyle/>
          <a:p>
            <a:pPr marL="0" lvl="1" indent="0" algn="just">
              <a:lnSpc>
                <a:spcPts val="2327"/>
              </a:lnSpc>
            </a:pPr>
            <a:r>
              <a:rPr lang="en-US" sz="1662" spc="-151">
                <a:solidFill>
                  <a:srgbClr val="020301"/>
                </a:solidFill>
                <a:latin typeface="Roboto Mono"/>
              </a:rPr>
              <a:t>Primera Mesa de Trabajo con la participación de 8 concejales y sus equipos de trabajo</a:t>
            </a:r>
          </a:p>
        </p:txBody>
      </p:sp>
      <p:sp>
        <p:nvSpPr>
          <p:cNvPr id="65" name="TextBox 65"/>
          <p:cNvSpPr txBox="1"/>
          <p:nvPr/>
        </p:nvSpPr>
        <p:spPr>
          <a:xfrm>
            <a:off x="7112259" y="1206512"/>
            <a:ext cx="1227259" cy="273145"/>
          </a:xfrm>
          <a:prstGeom prst="rect">
            <a:avLst/>
          </a:prstGeom>
        </p:spPr>
        <p:txBody>
          <a:bodyPr lIns="0" tIns="0" rIns="0" bIns="0" rtlCol="0" anchor="t">
            <a:spAutoFit/>
          </a:bodyPr>
          <a:lstStyle/>
          <a:p>
            <a:pPr marL="0" lvl="1" indent="0" algn="ctr">
              <a:lnSpc>
                <a:spcPts val="2269"/>
              </a:lnSpc>
              <a:spcBef>
                <a:spcPct val="0"/>
              </a:spcBef>
            </a:pPr>
            <a:r>
              <a:rPr lang="en-US" sz="1621">
                <a:solidFill>
                  <a:srgbClr val="F3F5F9"/>
                </a:solidFill>
                <a:latin typeface="Roboto Mono Bold"/>
              </a:rPr>
              <a:t>FASE 05</a:t>
            </a:r>
          </a:p>
        </p:txBody>
      </p:sp>
      <p:sp>
        <p:nvSpPr>
          <p:cNvPr id="66" name="TextBox 66"/>
          <p:cNvSpPr txBox="1"/>
          <p:nvPr/>
        </p:nvSpPr>
        <p:spPr>
          <a:xfrm>
            <a:off x="3170659" y="1860796"/>
            <a:ext cx="1958364" cy="266700"/>
          </a:xfrm>
          <a:prstGeom prst="rect">
            <a:avLst/>
          </a:prstGeom>
        </p:spPr>
        <p:txBody>
          <a:bodyPr lIns="0" tIns="0" rIns="0" bIns="0" rtlCol="0" anchor="t">
            <a:spAutoFit/>
          </a:bodyPr>
          <a:lstStyle/>
          <a:p>
            <a:pPr algn="ctr">
              <a:lnSpc>
                <a:spcPts val="2100"/>
              </a:lnSpc>
            </a:pPr>
            <a:r>
              <a:rPr lang="en-US" sz="1500">
                <a:solidFill>
                  <a:srgbClr val="FFFFFF"/>
                </a:solidFill>
                <a:latin typeface="Tex Gyre Termes"/>
              </a:rPr>
              <a:t>4 de octubre de 2023</a:t>
            </a:r>
          </a:p>
        </p:txBody>
      </p:sp>
      <p:sp>
        <p:nvSpPr>
          <p:cNvPr id="67" name="TextBox 67"/>
          <p:cNvSpPr txBox="1"/>
          <p:nvPr/>
        </p:nvSpPr>
        <p:spPr>
          <a:xfrm>
            <a:off x="6782528" y="1860796"/>
            <a:ext cx="1958364" cy="266700"/>
          </a:xfrm>
          <a:prstGeom prst="rect">
            <a:avLst/>
          </a:prstGeom>
        </p:spPr>
        <p:txBody>
          <a:bodyPr lIns="0" tIns="0" rIns="0" bIns="0" rtlCol="0" anchor="t">
            <a:spAutoFit/>
          </a:bodyPr>
          <a:lstStyle/>
          <a:p>
            <a:pPr algn="ctr">
              <a:lnSpc>
                <a:spcPts val="2100"/>
              </a:lnSpc>
            </a:pPr>
            <a:r>
              <a:rPr lang="en-US" sz="1500">
                <a:solidFill>
                  <a:srgbClr val="FFFFFF"/>
                </a:solidFill>
                <a:latin typeface="Tex Gyre Termes"/>
              </a:rPr>
              <a:t>18 de octubre de 2023</a:t>
            </a:r>
          </a:p>
        </p:txBody>
      </p:sp>
      <p:sp>
        <p:nvSpPr>
          <p:cNvPr id="68" name="AutoShape 68"/>
          <p:cNvSpPr/>
          <p:nvPr/>
        </p:nvSpPr>
        <p:spPr>
          <a:xfrm>
            <a:off x="8798429" y="1998908"/>
            <a:ext cx="1408236" cy="0"/>
          </a:xfrm>
          <a:prstGeom prst="line">
            <a:avLst/>
          </a:prstGeom>
          <a:ln w="28575" cap="flat">
            <a:solidFill>
              <a:srgbClr val="000000"/>
            </a:solidFill>
            <a:prstDash val="solid"/>
            <a:headEnd type="oval" w="lg" len="lg"/>
            <a:tailEnd type="oval" w="lg" len="lg"/>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B6E"/>
        </a:solidFill>
        <a:effectLst/>
      </p:bgPr>
    </p:bg>
    <p:spTree>
      <p:nvGrpSpPr>
        <p:cNvPr id="1" name=""/>
        <p:cNvGrpSpPr/>
        <p:nvPr/>
      </p:nvGrpSpPr>
      <p:grpSpPr>
        <a:xfrm>
          <a:off x="0" y="0"/>
          <a:ext cx="0" cy="0"/>
          <a:chOff x="0" y="0"/>
          <a:chExt cx="0" cy="0"/>
        </a:xfrm>
      </p:grpSpPr>
      <p:grpSp>
        <p:nvGrpSpPr>
          <p:cNvPr id="2" name="Group 2"/>
          <p:cNvGrpSpPr/>
          <p:nvPr/>
        </p:nvGrpSpPr>
        <p:grpSpPr>
          <a:xfrm>
            <a:off x="15596788" y="6868077"/>
            <a:ext cx="1959418" cy="2404992"/>
            <a:chOff x="0" y="0"/>
            <a:chExt cx="1120180" cy="1374910"/>
          </a:xfrm>
        </p:grpSpPr>
        <p:sp>
          <p:nvSpPr>
            <p:cNvPr id="3" name="Freeform 3"/>
            <p:cNvSpPr/>
            <p:nvPr/>
          </p:nvSpPr>
          <p:spPr>
            <a:xfrm>
              <a:off x="0" y="0"/>
              <a:ext cx="1120180" cy="1374910"/>
            </a:xfrm>
            <a:custGeom>
              <a:avLst/>
              <a:gdLst/>
              <a:ahLst/>
              <a:cxnLst/>
              <a:rect l="l" t="t" r="r" b="b"/>
              <a:pathLst>
                <a:path w="1120180" h="1374910">
                  <a:moveTo>
                    <a:pt x="0" y="0"/>
                  </a:moveTo>
                  <a:lnTo>
                    <a:pt x="1120180" y="0"/>
                  </a:lnTo>
                  <a:lnTo>
                    <a:pt x="1120180" y="1374910"/>
                  </a:lnTo>
                  <a:lnTo>
                    <a:pt x="0" y="1374910"/>
                  </a:lnTo>
                  <a:close/>
                </a:path>
              </a:pathLst>
            </a:custGeom>
            <a:solidFill>
              <a:srgbClr val="E02A28"/>
            </a:solidFill>
          </p:spPr>
        </p:sp>
        <p:sp>
          <p:nvSpPr>
            <p:cNvPr id="4" name="TextBox 4"/>
            <p:cNvSpPr txBox="1"/>
            <p:nvPr/>
          </p:nvSpPr>
          <p:spPr>
            <a:xfrm>
              <a:off x="0" y="-38100"/>
              <a:ext cx="1120180" cy="1413010"/>
            </a:xfrm>
            <a:prstGeom prst="rect">
              <a:avLst/>
            </a:prstGeom>
          </p:spPr>
          <p:txBody>
            <a:bodyPr lIns="31845" tIns="31845" rIns="31845" bIns="31845" rtlCol="0" anchor="ctr"/>
            <a:lstStyle/>
            <a:p>
              <a:pPr algn="ctr">
                <a:lnSpc>
                  <a:spcPts val="1228"/>
                </a:lnSpc>
              </a:pPr>
              <a:endParaRPr/>
            </a:p>
          </p:txBody>
        </p:sp>
      </p:grpSp>
      <p:grpSp>
        <p:nvGrpSpPr>
          <p:cNvPr id="5" name="Group 5"/>
          <p:cNvGrpSpPr/>
          <p:nvPr/>
        </p:nvGrpSpPr>
        <p:grpSpPr>
          <a:xfrm>
            <a:off x="480187" y="983438"/>
            <a:ext cx="1959418" cy="2404992"/>
            <a:chOff x="0" y="0"/>
            <a:chExt cx="1120180" cy="1374910"/>
          </a:xfrm>
        </p:grpSpPr>
        <p:sp>
          <p:nvSpPr>
            <p:cNvPr id="6" name="Freeform 6"/>
            <p:cNvSpPr/>
            <p:nvPr/>
          </p:nvSpPr>
          <p:spPr>
            <a:xfrm>
              <a:off x="0" y="0"/>
              <a:ext cx="1120180" cy="1374910"/>
            </a:xfrm>
            <a:custGeom>
              <a:avLst/>
              <a:gdLst/>
              <a:ahLst/>
              <a:cxnLst/>
              <a:rect l="l" t="t" r="r" b="b"/>
              <a:pathLst>
                <a:path w="1120180" h="1374910">
                  <a:moveTo>
                    <a:pt x="0" y="0"/>
                  </a:moveTo>
                  <a:lnTo>
                    <a:pt x="1120180" y="0"/>
                  </a:lnTo>
                  <a:lnTo>
                    <a:pt x="1120180" y="1374910"/>
                  </a:lnTo>
                  <a:lnTo>
                    <a:pt x="0" y="1374910"/>
                  </a:lnTo>
                  <a:close/>
                </a:path>
              </a:pathLst>
            </a:custGeom>
            <a:solidFill>
              <a:srgbClr val="E02A28"/>
            </a:solidFill>
          </p:spPr>
        </p:sp>
        <p:sp>
          <p:nvSpPr>
            <p:cNvPr id="7" name="TextBox 7"/>
            <p:cNvSpPr txBox="1"/>
            <p:nvPr/>
          </p:nvSpPr>
          <p:spPr>
            <a:xfrm>
              <a:off x="0" y="-38100"/>
              <a:ext cx="1120180" cy="1413010"/>
            </a:xfrm>
            <a:prstGeom prst="rect">
              <a:avLst/>
            </a:prstGeom>
          </p:spPr>
          <p:txBody>
            <a:bodyPr lIns="31845" tIns="31845" rIns="31845" bIns="31845" rtlCol="0" anchor="ctr"/>
            <a:lstStyle/>
            <a:p>
              <a:pPr algn="ctr">
                <a:lnSpc>
                  <a:spcPts val="1228"/>
                </a:lnSpc>
              </a:pPr>
              <a:endParaRPr/>
            </a:p>
          </p:txBody>
        </p:sp>
      </p:grpSp>
      <p:grpSp>
        <p:nvGrpSpPr>
          <p:cNvPr id="8" name="Group 8"/>
          <p:cNvGrpSpPr/>
          <p:nvPr/>
        </p:nvGrpSpPr>
        <p:grpSpPr>
          <a:xfrm>
            <a:off x="727354" y="1227739"/>
            <a:ext cx="16531946" cy="7710607"/>
            <a:chOff x="0" y="0"/>
            <a:chExt cx="4354093" cy="2030777"/>
          </a:xfrm>
        </p:grpSpPr>
        <p:sp>
          <p:nvSpPr>
            <p:cNvPr id="9" name="Freeform 9"/>
            <p:cNvSpPr/>
            <p:nvPr/>
          </p:nvSpPr>
          <p:spPr>
            <a:xfrm>
              <a:off x="0" y="0"/>
              <a:ext cx="4354093" cy="2030777"/>
            </a:xfrm>
            <a:custGeom>
              <a:avLst/>
              <a:gdLst/>
              <a:ahLst/>
              <a:cxnLst/>
              <a:rect l="l" t="t" r="r" b="b"/>
              <a:pathLst>
                <a:path w="4354093" h="2030777">
                  <a:moveTo>
                    <a:pt x="0" y="0"/>
                  </a:moveTo>
                  <a:lnTo>
                    <a:pt x="4354093" y="0"/>
                  </a:lnTo>
                  <a:lnTo>
                    <a:pt x="4354093" y="2030777"/>
                  </a:lnTo>
                  <a:lnTo>
                    <a:pt x="0" y="2030777"/>
                  </a:lnTo>
                  <a:close/>
                </a:path>
              </a:pathLst>
            </a:custGeom>
            <a:solidFill>
              <a:srgbClr val="F3F5F9"/>
            </a:solidFill>
          </p:spPr>
        </p:sp>
        <p:sp>
          <p:nvSpPr>
            <p:cNvPr id="10" name="TextBox 10"/>
            <p:cNvSpPr txBox="1"/>
            <p:nvPr/>
          </p:nvSpPr>
          <p:spPr>
            <a:xfrm>
              <a:off x="0" y="-38100"/>
              <a:ext cx="4354093" cy="2068877"/>
            </a:xfrm>
            <a:prstGeom prst="rect">
              <a:avLst/>
            </a:prstGeom>
          </p:spPr>
          <p:txBody>
            <a:bodyPr lIns="50800" tIns="50800" rIns="50800" bIns="50800" rtlCol="0" anchor="ctr"/>
            <a:lstStyle/>
            <a:p>
              <a:pPr algn="ctr">
                <a:lnSpc>
                  <a:spcPts val="2752"/>
                </a:lnSpc>
              </a:pPr>
              <a:endParaRPr/>
            </a:p>
          </p:txBody>
        </p:sp>
      </p:grpSp>
      <p:sp>
        <p:nvSpPr>
          <p:cNvPr id="11" name="TextBox 11"/>
          <p:cNvSpPr txBox="1"/>
          <p:nvPr/>
        </p:nvSpPr>
        <p:spPr>
          <a:xfrm>
            <a:off x="4699578" y="1380916"/>
            <a:ext cx="8888844" cy="805018"/>
          </a:xfrm>
          <a:prstGeom prst="rect">
            <a:avLst/>
          </a:prstGeom>
        </p:spPr>
        <p:txBody>
          <a:bodyPr lIns="0" tIns="0" rIns="0" bIns="0" rtlCol="0" anchor="t">
            <a:spAutoFit/>
          </a:bodyPr>
          <a:lstStyle/>
          <a:p>
            <a:pPr marL="0" lvl="0" indent="0" algn="l">
              <a:lnSpc>
                <a:spcPts val="6553"/>
              </a:lnSpc>
              <a:spcBef>
                <a:spcPct val="0"/>
              </a:spcBef>
            </a:pPr>
            <a:r>
              <a:rPr lang="en-US" sz="4681" spc="571">
                <a:solidFill>
                  <a:srgbClr val="000000"/>
                </a:solidFill>
                <a:latin typeface="Barlow Bold"/>
              </a:rPr>
              <a:t>CONTENIDO DEL PROYECTO</a:t>
            </a:r>
          </a:p>
        </p:txBody>
      </p:sp>
      <p:sp>
        <p:nvSpPr>
          <p:cNvPr id="12" name="TextBox 12"/>
          <p:cNvSpPr txBox="1"/>
          <p:nvPr/>
        </p:nvSpPr>
        <p:spPr>
          <a:xfrm>
            <a:off x="2439604" y="3058559"/>
            <a:ext cx="14136893" cy="621642"/>
          </a:xfrm>
          <a:prstGeom prst="rect">
            <a:avLst/>
          </a:prstGeom>
        </p:spPr>
        <p:txBody>
          <a:bodyPr lIns="0" tIns="0" rIns="0" bIns="0" rtlCol="0" anchor="t">
            <a:spAutoFit/>
          </a:bodyPr>
          <a:lstStyle/>
          <a:p>
            <a:pPr marL="0" lvl="1" indent="0" algn="just">
              <a:lnSpc>
                <a:spcPts val="2486"/>
              </a:lnSpc>
              <a:spcBef>
                <a:spcPct val="0"/>
              </a:spcBef>
            </a:pPr>
            <a:r>
              <a:rPr lang="en-US" sz="1775" spc="10">
                <a:solidFill>
                  <a:srgbClr val="020301"/>
                </a:solidFill>
                <a:latin typeface="Roboto Mono"/>
              </a:rPr>
              <a:t>Contiene 8 capítulos, 35 artículos, 6 disposiciones generales, 7 disposiciones transitorias y 1 disposición final.</a:t>
            </a:r>
          </a:p>
        </p:txBody>
      </p:sp>
      <p:grpSp>
        <p:nvGrpSpPr>
          <p:cNvPr id="13" name="Group 13"/>
          <p:cNvGrpSpPr/>
          <p:nvPr/>
        </p:nvGrpSpPr>
        <p:grpSpPr>
          <a:xfrm>
            <a:off x="1735389" y="3179928"/>
            <a:ext cx="414123" cy="417004"/>
            <a:chOff x="0" y="0"/>
            <a:chExt cx="236750" cy="238397"/>
          </a:xfrm>
        </p:grpSpPr>
        <p:sp>
          <p:nvSpPr>
            <p:cNvPr id="14" name="Freeform 14"/>
            <p:cNvSpPr/>
            <p:nvPr/>
          </p:nvSpPr>
          <p:spPr>
            <a:xfrm>
              <a:off x="0" y="0"/>
              <a:ext cx="236750" cy="238397"/>
            </a:xfrm>
            <a:custGeom>
              <a:avLst/>
              <a:gdLst/>
              <a:ahLst/>
              <a:cxnLst/>
              <a:rect l="l" t="t" r="r" b="b"/>
              <a:pathLst>
                <a:path w="236750" h="238397">
                  <a:moveTo>
                    <a:pt x="0" y="0"/>
                  </a:moveTo>
                  <a:lnTo>
                    <a:pt x="236750" y="0"/>
                  </a:lnTo>
                  <a:lnTo>
                    <a:pt x="236750" y="238397"/>
                  </a:lnTo>
                  <a:lnTo>
                    <a:pt x="0" y="238397"/>
                  </a:lnTo>
                  <a:close/>
                </a:path>
              </a:pathLst>
            </a:custGeom>
            <a:solidFill>
              <a:srgbClr val="E02A28"/>
            </a:solidFill>
          </p:spPr>
        </p:sp>
        <p:sp>
          <p:nvSpPr>
            <p:cNvPr id="15" name="TextBox 15"/>
            <p:cNvSpPr txBox="1"/>
            <p:nvPr/>
          </p:nvSpPr>
          <p:spPr>
            <a:xfrm>
              <a:off x="0" y="-38100"/>
              <a:ext cx="236750" cy="276497"/>
            </a:xfrm>
            <a:prstGeom prst="rect">
              <a:avLst/>
            </a:prstGeom>
          </p:spPr>
          <p:txBody>
            <a:bodyPr lIns="31845" tIns="31845" rIns="31845" bIns="31845" rtlCol="0" anchor="ctr"/>
            <a:lstStyle/>
            <a:p>
              <a:pPr algn="ctr">
                <a:lnSpc>
                  <a:spcPts val="1228"/>
                </a:lnSpc>
              </a:pPr>
              <a:endParaRPr/>
            </a:p>
          </p:txBody>
        </p:sp>
      </p:grpSp>
      <p:sp>
        <p:nvSpPr>
          <p:cNvPr id="16" name="TextBox 16"/>
          <p:cNvSpPr txBox="1"/>
          <p:nvPr/>
        </p:nvSpPr>
        <p:spPr>
          <a:xfrm>
            <a:off x="2420994" y="4236788"/>
            <a:ext cx="13446011" cy="3989989"/>
          </a:xfrm>
          <a:prstGeom prst="rect">
            <a:avLst/>
          </a:prstGeom>
        </p:spPr>
        <p:txBody>
          <a:bodyPr lIns="0" tIns="0" rIns="0" bIns="0" rtlCol="0" anchor="t">
            <a:spAutoFit/>
          </a:bodyPr>
          <a:lstStyle/>
          <a:p>
            <a:pPr marL="383414" lvl="1" indent="-191707" algn="just">
              <a:lnSpc>
                <a:spcPts val="2663"/>
              </a:lnSpc>
              <a:buFont typeface="Arial"/>
              <a:buChar char="•"/>
            </a:pPr>
            <a:r>
              <a:rPr lang="en-US" sz="1775" spc="10">
                <a:solidFill>
                  <a:srgbClr val="020301"/>
                </a:solidFill>
                <a:latin typeface="Roboto Mono Bold"/>
              </a:rPr>
              <a:t>CAPÍTULO I:</a:t>
            </a:r>
            <a:r>
              <a:rPr lang="en-US" sz="1775" spc="10">
                <a:solidFill>
                  <a:srgbClr val="020301"/>
                </a:solidFill>
                <a:latin typeface="Roboto Mono"/>
              </a:rPr>
              <a:t> DEL OBJETO, ÁMBITO, PRINCIPIOS, DEFINICIONES, ENFOQUES Y FINES RELACIONADOS A LA SALUD MENTAL</a:t>
            </a:r>
          </a:p>
          <a:p>
            <a:pPr marL="383414" lvl="1" indent="-191707" algn="just">
              <a:lnSpc>
                <a:spcPts val="2663"/>
              </a:lnSpc>
              <a:buFont typeface="Arial"/>
              <a:buChar char="•"/>
            </a:pPr>
            <a:r>
              <a:rPr lang="en-US" sz="1775" spc="10">
                <a:solidFill>
                  <a:srgbClr val="020301"/>
                </a:solidFill>
                <a:latin typeface="Roboto Mono Bold"/>
              </a:rPr>
              <a:t>CAPÍTULO II:</a:t>
            </a:r>
            <a:r>
              <a:rPr lang="en-US" sz="1775" spc="10">
                <a:solidFill>
                  <a:srgbClr val="020301"/>
                </a:solidFill>
                <a:latin typeface="Roboto Mono"/>
              </a:rPr>
              <a:t> DE LA INSTITUCIONALIDAD PARA LA GESTIÓN DE LA SALUD MENTAL EN EL GOBIERNO AUTÓNOMO DESCENTRALIZADO DEL DISTRITO METROPOLITANO DE QUITO</a:t>
            </a:r>
          </a:p>
          <a:p>
            <a:pPr marL="383414" lvl="1" indent="-191707" algn="just">
              <a:lnSpc>
                <a:spcPts val="2663"/>
              </a:lnSpc>
              <a:buFont typeface="Arial"/>
              <a:buChar char="•"/>
            </a:pPr>
            <a:r>
              <a:rPr lang="en-US" sz="1775" spc="10">
                <a:solidFill>
                  <a:srgbClr val="020301"/>
                </a:solidFill>
                <a:latin typeface="Roboto Mono Bold"/>
              </a:rPr>
              <a:t>CAPÍTULO III:</a:t>
            </a:r>
            <a:r>
              <a:rPr lang="en-US" sz="1775" spc="10">
                <a:solidFill>
                  <a:srgbClr val="020301"/>
                </a:solidFill>
                <a:latin typeface="Roboto Mono"/>
              </a:rPr>
              <a:t> DE LA PLANIFICACIÓN DE LA SALUD MENTAL EN EL GOBIERNO AUTÓNOMO DESCENTRALIZADO DEL DISTRITO METROPOLITANO DE QUITO</a:t>
            </a:r>
          </a:p>
          <a:p>
            <a:pPr marL="383414" lvl="1" indent="-191707" algn="just">
              <a:lnSpc>
                <a:spcPts val="2663"/>
              </a:lnSpc>
              <a:buFont typeface="Arial"/>
              <a:buChar char="•"/>
            </a:pPr>
            <a:r>
              <a:rPr lang="en-US" sz="1775" spc="10">
                <a:solidFill>
                  <a:srgbClr val="020301"/>
                </a:solidFill>
                <a:latin typeface="Roboto Mono Bold"/>
              </a:rPr>
              <a:t>CAPÍTULO IV:</a:t>
            </a:r>
            <a:r>
              <a:rPr lang="en-US" sz="1775" spc="10">
                <a:solidFill>
                  <a:srgbClr val="020301"/>
                </a:solidFill>
                <a:latin typeface="Roboto Mono"/>
              </a:rPr>
              <a:t> DE LA PROMOCIÓN DE LA SALUD MENTAL </a:t>
            </a:r>
          </a:p>
          <a:p>
            <a:pPr marL="383414" lvl="1" indent="-191707" algn="just">
              <a:lnSpc>
                <a:spcPts val="2663"/>
              </a:lnSpc>
              <a:buFont typeface="Arial"/>
              <a:buChar char="•"/>
            </a:pPr>
            <a:r>
              <a:rPr lang="en-US" sz="1775" spc="10">
                <a:solidFill>
                  <a:srgbClr val="020301"/>
                </a:solidFill>
                <a:latin typeface="Roboto Mono Bold"/>
              </a:rPr>
              <a:t>CAPÍTULO V:</a:t>
            </a:r>
            <a:r>
              <a:rPr lang="en-US" sz="1775" spc="10">
                <a:solidFill>
                  <a:srgbClr val="020301"/>
                </a:solidFill>
                <a:latin typeface="Roboto Mono"/>
              </a:rPr>
              <a:t> DE LA PREVENCIÓN EN SALUD MENTAL</a:t>
            </a:r>
          </a:p>
          <a:p>
            <a:pPr marL="383414" lvl="1" indent="-191707" algn="just">
              <a:lnSpc>
                <a:spcPts val="2663"/>
              </a:lnSpc>
              <a:buFont typeface="Arial"/>
              <a:buChar char="•"/>
            </a:pPr>
            <a:r>
              <a:rPr lang="en-US" sz="1775" spc="10">
                <a:solidFill>
                  <a:srgbClr val="020301"/>
                </a:solidFill>
                <a:latin typeface="Roboto Mono Bold"/>
              </a:rPr>
              <a:t>CAPÍTULO VI:</a:t>
            </a:r>
            <a:r>
              <a:rPr lang="en-US" sz="1775" spc="10">
                <a:solidFill>
                  <a:srgbClr val="020301"/>
                </a:solidFill>
                <a:latin typeface="Roboto Mono"/>
              </a:rPr>
              <a:t> DE LA ATENCIÓN DE LA SALUD MENTAL</a:t>
            </a:r>
          </a:p>
          <a:p>
            <a:pPr marL="383414" lvl="1" indent="-191707" algn="just">
              <a:lnSpc>
                <a:spcPts val="2663"/>
              </a:lnSpc>
              <a:buFont typeface="Arial"/>
              <a:buChar char="•"/>
            </a:pPr>
            <a:r>
              <a:rPr lang="en-US" sz="1775" spc="10">
                <a:solidFill>
                  <a:srgbClr val="020301"/>
                </a:solidFill>
                <a:latin typeface="Roboto Mono Bold"/>
              </a:rPr>
              <a:t>CAPÍTULO VII:</a:t>
            </a:r>
            <a:r>
              <a:rPr lang="en-US" sz="1775" spc="10">
                <a:solidFill>
                  <a:srgbClr val="020301"/>
                </a:solidFill>
                <a:latin typeface="Roboto Mono"/>
              </a:rPr>
              <a:t> DE LA GESTIÓN COMUNITARIA</a:t>
            </a:r>
          </a:p>
          <a:p>
            <a:pPr marL="383414" lvl="1" indent="-191707" algn="just">
              <a:lnSpc>
                <a:spcPts val="2663"/>
              </a:lnSpc>
              <a:buFont typeface="Arial"/>
              <a:buChar char="•"/>
            </a:pPr>
            <a:r>
              <a:rPr lang="en-US" sz="1775" spc="10">
                <a:solidFill>
                  <a:srgbClr val="020301"/>
                </a:solidFill>
                <a:latin typeface="Roboto Mono Bold"/>
              </a:rPr>
              <a:t>CAPÍTULO VIII:</a:t>
            </a:r>
            <a:r>
              <a:rPr lang="en-US" sz="1775" spc="10">
                <a:solidFill>
                  <a:srgbClr val="020301"/>
                </a:solidFill>
                <a:latin typeface="Roboto Mono"/>
              </a:rPr>
              <a:t> DE LA INFORMACIÓN, INVESTIGACIÓN E INNOVACIÓN SOBRE LA PROMOCIÓN, PREVENCIÓN, ATENCIÓN Y GESTIÓPON COMUNITARIA DE LA SALUD MENTAL Y BIENESTAR INTEGRAL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59897" y="3648325"/>
            <a:ext cx="21839152" cy="1076676"/>
            <a:chOff x="0" y="0"/>
            <a:chExt cx="5751875" cy="283569"/>
          </a:xfrm>
        </p:grpSpPr>
        <p:sp>
          <p:nvSpPr>
            <p:cNvPr id="3" name="Freeform 3"/>
            <p:cNvSpPr/>
            <p:nvPr/>
          </p:nvSpPr>
          <p:spPr>
            <a:xfrm>
              <a:off x="0" y="0"/>
              <a:ext cx="5751875" cy="283569"/>
            </a:xfrm>
            <a:custGeom>
              <a:avLst/>
              <a:gdLst/>
              <a:ahLst/>
              <a:cxnLst/>
              <a:rect l="l" t="t" r="r" b="b"/>
              <a:pathLst>
                <a:path w="5751875" h="283569">
                  <a:moveTo>
                    <a:pt x="0" y="0"/>
                  </a:moveTo>
                  <a:lnTo>
                    <a:pt x="5751875" y="0"/>
                  </a:lnTo>
                  <a:lnTo>
                    <a:pt x="5751875" y="283569"/>
                  </a:lnTo>
                  <a:lnTo>
                    <a:pt x="0" y="283569"/>
                  </a:lnTo>
                  <a:close/>
                </a:path>
              </a:pathLst>
            </a:custGeom>
            <a:solidFill>
              <a:srgbClr val="E02A28"/>
            </a:solidFill>
          </p:spPr>
        </p:sp>
        <p:sp>
          <p:nvSpPr>
            <p:cNvPr id="4" name="TextBox 4"/>
            <p:cNvSpPr txBox="1"/>
            <p:nvPr/>
          </p:nvSpPr>
          <p:spPr>
            <a:xfrm>
              <a:off x="0" y="-38100"/>
              <a:ext cx="5751875" cy="321669"/>
            </a:xfrm>
            <a:prstGeom prst="rect">
              <a:avLst/>
            </a:prstGeom>
          </p:spPr>
          <p:txBody>
            <a:bodyPr lIns="50800" tIns="50800" rIns="50800" bIns="50800" rtlCol="0" anchor="ctr"/>
            <a:lstStyle/>
            <a:p>
              <a:pPr algn="ctr">
                <a:lnSpc>
                  <a:spcPts val="2752"/>
                </a:lnSpc>
              </a:pPr>
              <a:endParaRPr/>
            </a:p>
          </p:txBody>
        </p:sp>
      </p:grpSp>
      <p:sp>
        <p:nvSpPr>
          <p:cNvPr id="5" name="AutoShape 5"/>
          <p:cNvSpPr/>
          <p:nvPr/>
        </p:nvSpPr>
        <p:spPr>
          <a:xfrm>
            <a:off x="4435334" y="5047955"/>
            <a:ext cx="14287" cy="2363505"/>
          </a:xfrm>
          <a:prstGeom prst="line">
            <a:avLst/>
          </a:prstGeom>
          <a:ln w="28575" cap="flat">
            <a:solidFill>
              <a:srgbClr val="000000"/>
            </a:solidFill>
            <a:prstDash val="solid"/>
            <a:headEnd type="none" w="sm" len="sm"/>
            <a:tailEnd type="none" w="sm" len="sm"/>
          </a:ln>
        </p:spPr>
      </p:sp>
      <p:sp>
        <p:nvSpPr>
          <p:cNvPr id="6" name="TextBox 6"/>
          <p:cNvSpPr txBox="1"/>
          <p:nvPr/>
        </p:nvSpPr>
        <p:spPr>
          <a:xfrm>
            <a:off x="5713491" y="3959934"/>
            <a:ext cx="1927138" cy="396309"/>
          </a:xfrm>
          <a:prstGeom prst="rect">
            <a:avLst/>
          </a:prstGeom>
        </p:spPr>
        <p:txBody>
          <a:bodyPr lIns="0" tIns="0" rIns="0" bIns="0" rtlCol="0" anchor="t">
            <a:spAutoFit/>
          </a:bodyPr>
          <a:lstStyle/>
          <a:p>
            <a:pPr marL="0" lvl="1" indent="0">
              <a:lnSpc>
                <a:spcPts val="3356"/>
              </a:lnSpc>
              <a:spcBef>
                <a:spcPct val="0"/>
              </a:spcBef>
            </a:pPr>
            <a:r>
              <a:rPr lang="en-US" sz="2397">
                <a:solidFill>
                  <a:srgbClr val="F3F5F9"/>
                </a:solidFill>
                <a:latin typeface="Roboto Mono Bold"/>
              </a:rPr>
              <a:t>PREVENCIÓN</a:t>
            </a:r>
          </a:p>
        </p:txBody>
      </p:sp>
      <p:sp>
        <p:nvSpPr>
          <p:cNvPr id="7" name="AutoShape 7"/>
          <p:cNvSpPr/>
          <p:nvPr/>
        </p:nvSpPr>
        <p:spPr>
          <a:xfrm flipH="1">
            <a:off x="4449622" y="3998034"/>
            <a:ext cx="0" cy="655165"/>
          </a:xfrm>
          <a:prstGeom prst="line">
            <a:avLst/>
          </a:prstGeom>
          <a:ln w="28575" cap="flat">
            <a:solidFill>
              <a:srgbClr val="FFFFFF"/>
            </a:solidFill>
            <a:prstDash val="solid"/>
            <a:headEnd type="none" w="sm" len="sm"/>
            <a:tailEnd type="none" w="sm" len="sm"/>
          </a:ln>
        </p:spPr>
      </p:sp>
      <p:sp>
        <p:nvSpPr>
          <p:cNvPr id="8" name="TextBox 8"/>
          <p:cNvSpPr txBox="1"/>
          <p:nvPr/>
        </p:nvSpPr>
        <p:spPr>
          <a:xfrm>
            <a:off x="9258030" y="5019380"/>
            <a:ext cx="4239560" cy="4415132"/>
          </a:xfrm>
          <a:prstGeom prst="rect">
            <a:avLst/>
          </a:prstGeom>
        </p:spPr>
        <p:txBody>
          <a:bodyPr lIns="0" tIns="0" rIns="0" bIns="0" rtlCol="0" anchor="t">
            <a:spAutoFit/>
          </a:bodyPr>
          <a:lstStyle/>
          <a:p>
            <a:pPr algn="just">
              <a:lnSpc>
                <a:spcPts val="2346"/>
              </a:lnSpc>
            </a:pPr>
            <a:r>
              <a:rPr lang="en-US" sz="1675" spc="10">
                <a:solidFill>
                  <a:srgbClr val="020301"/>
                </a:solidFill>
                <a:latin typeface="Roboto Mono"/>
              </a:rPr>
              <a:t>Prestación de servicios de atención primaria y especializada accesibles y culturalmente apropiados para  el DMQ. </a:t>
            </a:r>
          </a:p>
          <a:p>
            <a:pPr algn="just">
              <a:lnSpc>
                <a:spcPts val="2346"/>
              </a:lnSpc>
            </a:pPr>
            <a:endParaRPr lang="en-US" sz="1675" spc="10">
              <a:solidFill>
                <a:srgbClr val="020301"/>
              </a:solidFill>
              <a:latin typeface="Roboto Mono"/>
            </a:endParaRPr>
          </a:p>
          <a:p>
            <a:pPr marL="0" lvl="1" indent="0" algn="just">
              <a:lnSpc>
                <a:spcPts val="2346"/>
              </a:lnSpc>
              <a:spcBef>
                <a:spcPct val="0"/>
              </a:spcBef>
            </a:pPr>
            <a:r>
              <a:rPr lang="en-US" sz="1675" spc="10">
                <a:solidFill>
                  <a:srgbClr val="020301"/>
                </a:solidFill>
                <a:latin typeface="Roboto Mono"/>
              </a:rPr>
              <a:t>Incluiye la capacitación del personal de salud, la implementación de servicios de salud mental integrados en la atención primaria y la promoción de la participación de la comunidad en la planificación y provisión de servicios de salud mental.</a:t>
            </a:r>
          </a:p>
        </p:txBody>
      </p:sp>
      <p:sp>
        <p:nvSpPr>
          <p:cNvPr id="9" name="TextBox 9"/>
          <p:cNvSpPr txBox="1"/>
          <p:nvPr/>
        </p:nvSpPr>
        <p:spPr>
          <a:xfrm>
            <a:off x="1275809" y="3959934"/>
            <a:ext cx="1787975" cy="396309"/>
          </a:xfrm>
          <a:prstGeom prst="rect">
            <a:avLst/>
          </a:prstGeom>
        </p:spPr>
        <p:txBody>
          <a:bodyPr lIns="0" tIns="0" rIns="0" bIns="0" rtlCol="0" anchor="t">
            <a:spAutoFit/>
          </a:bodyPr>
          <a:lstStyle/>
          <a:p>
            <a:pPr marL="0" lvl="1" indent="0">
              <a:lnSpc>
                <a:spcPts val="3356"/>
              </a:lnSpc>
              <a:spcBef>
                <a:spcPct val="0"/>
              </a:spcBef>
            </a:pPr>
            <a:r>
              <a:rPr lang="en-US" sz="2397">
                <a:solidFill>
                  <a:srgbClr val="F3F5F9"/>
                </a:solidFill>
                <a:latin typeface="Roboto Mono Bold"/>
              </a:rPr>
              <a:t>PROMOCIÓN</a:t>
            </a:r>
          </a:p>
        </p:txBody>
      </p:sp>
      <p:sp>
        <p:nvSpPr>
          <p:cNvPr id="10" name="TextBox 10"/>
          <p:cNvSpPr txBox="1"/>
          <p:nvPr/>
        </p:nvSpPr>
        <p:spPr>
          <a:xfrm>
            <a:off x="137621" y="5019380"/>
            <a:ext cx="4131026" cy="3824582"/>
          </a:xfrm>
          <a:prstGeom prst="rect">
            <a:avLst/>
          </a:prstGeom>
        </p:spPr>
        <p:txBody>
          <a:bodyPr lIns="0" tIns="0" rIns="0" bIns="0" rtlCol="0" anchor="t">
            <a:spAutoFit/>
          </a:bodyPr>
          <a:lstStyle/>
          <a:p>
            <a:pPr algn="just">
              <a:lnSpc>
                <a:spcPts val="2346"/>
              </a:lnSpc>
            </a:pPr>
            <a:r>
              <a:rPr lang="en-US" sz="1675" spc="10">
                <a:solidFill>
                  <a:srgbClr val="020301"/>
                </a:solidFill>
                <a:latin typeface="Roboto Mono"/>
              </a:rPr>
              <a:t>Aumentar la conciencia sobre la importancia del bienestar emocional y psicológico, así como fomentar comportamientos y estilos de vida saludables que contribuyan a la salud mental de la comunidad.</a:t>
            </a:r>
          </a:p>
          <a:p>
            <a:pPr algn="just">
              <a:lnSpc>
                <a:spcPts val="2346"/>
              </a:lnSpc>
            </a:pPr>
            <a:endParaRPr lang="en-US" sz="1675" spc="10">
              <a:solidFill>
                <a:srgbClr val="020301"/>
              </a:solidFill>
              <a:latin typeface="Roboto Mono"/>
            </a:endParaRPr>
          </a:p>
          <a:p>
            <a:pPr marL="0" lvl="1" indent="0" algn="just">
              <a:lnSpc>
                <a:spcPts val="2346"/>
              </a:lnSpc>
              <a:spcBef>
                <a:spcPct val="0"/>
              </a:spcBef>
            </a:pPr>
            <a:r>
              <a:rPr lang="en-US" sz="1675" spc="10">
                <a:solidFill>
                  <a:srgbClr val="020301"/>
                </a:solidFill>
                <a:latin typeface="Roboto Mono"/>
              </a:rPr>
              <a:t>Incluye campañas de sensibilización, actividades educativas y la promoción de entornos favorables para la salud mental en el DMQ.</a:t>
            </a:r>
          </a:p>
        </p:txBody>
      </p:sp>
      <p:sp>
        <p:nvSpPr>
          <p:cNvPr id="11" name="AutoShape 11"/>
          <p:cNvSpPr/>
          <p:nvPr/>
        </p:nvSpPr>
        <p:spPr>
          <a:xfrm flipH="1">
            <a:off x="9077056" y="5047955"/>
            <a:ext cx="14288" cy="2363505"/>
          </a:xfrm>
          <a:prstGeom prst="line">
            <a:avLst/>
          </a:prstGeom>
          <a:ln w="28575" cap="flat">
            <a:solidFill>
              <a:srgbClr val="000000"/>
            </a:solidFill>
            <a:prstDash val="solid"/>
            <a:headEnd type="none" w="sm" len="sm"/>
            <a:tailEnd type="none" w="sm" len="sm"/>
          </a:ln>
        </p:spPr>
      </p:sp>
      <p:sp>
        <p:nvSpPr>
          <p:cNvPr id="12" name="TextBox 12"/>
          <p:cNvSpPr txBox="1"/>
          <p:nvPr/>
        </p:nvSpPr>
        <p:spPr>
          <a:xfrm>
            <a:off x="10605034" y="3959934"/>
            <a:ext cx="1637145" cy="396309"/>
          </a:xfrm>
          <a:prstGeom prst="rect">
            <a:avLst/>
          </a:prstGeom>
        </p:spPr>
        <p:txBody>
          <a:bodyPr lIns="0" tIns="0" rIns="0" bIns="0" rtlCol="0" anchor="t">
            <a:spAutoFit/>
          </a:bodyPr>
          <a:lstStyle/>
          <a:p>
            <a:pPr marL="0" lvl="1" indent="0">
              <a:lnSpc>
                <a:spcPts val="3356"/>
              </a:lnSpc>
              <a:spcBef>
                <a:spcPct val="0"/>
              </a:spcBef>
            </a:pPr>
            <a:r>
              <a:rPr lang="en-US" sz="2397">
                <a:solidFill>
                  <a:srgbClr val="F3F5F9"/>
                </a:solidFill>
                <a:latin typeface="Roboto Mono Bold"/>
              </a:rPr>
              <a:t>ATENCIÓN</a:t>
            </a:r>
          </a:p>
        </p:txBody>
      </p:sp>
      <p:sp>
        <p:nvSpPr>
          <p:cNvPr id="13" name="AutoShape 13"/>
          <p:cNvSpPr/>
          <p:nvPr/>
        </p:nvSpPr>
        <p:spPr>
          <a:xfrm>
            <a:off x="9062768" y="3849555"/>
            <a:ext cx="0" cy="655165"/>
          </a:xfrm>
          <a:prstGeom prst="line">
            <a:avLst/>
          </a:prstGeom>
          <a:ln w="28575" cap="flat">
            <a:solidFill>
              <a:srgbClr val="FFFFFF"/>
            </a:solidFill>
            <a:prstDash val="solid"/>
            <a:headEnd type="none" w="sm" len="sm"/>
            <a:tailEnd type="none" w="sm" len="sm"/>
          </a:ln>
        </p:spPr>
      </p:sp>
      <p:sp>
        <p:nvSpPr>
          <p:cNvPr id="14" name="TextBox 14"/>
          <p:cNvSpPr txBox="1"/>
          <p:nvPr/>
        </p:nvSpPr>
        <p:spPr>
          <a:xfrm>
            <a:off x="4697826" y="5028905"/>
            <a:ext cx="4131026" cy="3234032"/>
          </a:xfrm>
          <a:prstGeom prst="rect">
            <a:avLst/>
          </a:prstGeom>
        </p:spPr>
        <p:txBody>
          <a:bodyPr lIns="0" tIns="0" rIns="0" bIns="0" rtlCol="0" anchor="t">
            <a:spAutoFit/>
          </a:bodyPr>
          <a:lstStyle/>
          <a:p>
            <a:pPr algn="just">
              <a:lnSpc>
                <a:spcPts val="2346"/>
              </a:lnSpc>
            </a:pPr>
            <a:r>
              <a:rPr lang="en-US" sz="1675" spc="10">
                <a:solidFill>
                  <a:srgbClr val="020301"/>
                </a:solidFill>
                <a:latin typeface="Roboto Mono"/>
              </a:rPr>
              <a:t>Implementación de estrategias y programas destinados a reducir la incidencia de trastornos mentales y problemas psicosociales en el DMQ. </a:t>
            </a:r>
          </a:p>
          <a:p>
            <a:pPr algn="just">
              <a:lnSpc>
                <a:spcPts val="2346"/>
              </a:lnSpc>
            </a:pPr>
            <a:endParaRPr lang="en-US" sz="1675" spc="10">
              <a:solidFill>
                <a:srgbClr val="020301"/>
              </a:solidFill>
              <a:latin typeface="Roboto Mono"/>
            </a:endParaRPr>
          </a:p>
          <a:p>
            <a:pPr marL="0" lvl="1" indent="0" algn="just">
              <a:lnSpc>
                <a:spcPts val="2346"/>
              </a:lnSpc>
              <a:spcBef>
                <a:spcPct val="0"/>
              </a:spcBef>
            </a:pPr>
            <a:r>
              <a:rPr lang="en-US" sz="1675" spc="10">
                <a:solidFill>
                  <a:srgbClr val="020301"/>
                </a:solidFill>
                <a:latin typeface="Roboto Mono"/>
              </a:rPr>
              <a:t>Implica acciones dirigidas a identificar y abordar factores de riesgo, así como a fortalecer los factores de protección que contribuyen al bienestar mental.</a:t>
            </a:r>
          </a:p>
        </p:txBody>
      </p:sp>
      <p:grpSp>
        <p:nvGrpSpPr>
          <p:cNvPr id="15" name="Group 15"/>
          <p:cNvGrpSpPr/>
          <p:nvPr/>
        </p:nvGrpSpPr>
        <p:grpSpPr>
          <a:xfrm>
            <a:off x="3688232" y="872497"/>
            <a:ext cx="11535183" cy="2101013"/>
            <a:chOff x="0" y="0"/>
            <a:chExt cx="6594551" cy="1201129"/>
          </a:xfrm>
        </p:grpSpPr>
        <p:sp>
          <p:nvSpPr>
            <p:cNvPr id="16" name="Freeform 16"/>
            <p:cNvSpPr/>
            <p:nvPr/>
          </p:nvSpPr>
          <p:spPr>
            <a:xfrm>
              <a:off x="0" y="0"/>
              <a:ext cx="6594550" cy="1201129"/>
            </a:xfrm>
            <a:custGeom>
              <a:avLst/>
              <a:gdLst/>
              <a:ahLst/>
              <a:cxnLst/>
              <a:rect l="l" t="t" r="r" b="b"/>
              <a:pathLst>
                <a:path w="6594550" h="1201129">
                  <a:moveTo>
                    <a:pt x="0" y="0"/>
                  </a:moveTo>
                  <a:lnTo>
                    <a:pt x="6594550" y="0"/>
                  </a:lnTo>
                  <a:lnTo>
                    <a:pt x="6594550" y="1201129"/>
                  </a:lnTo>
                  <a:lnTo>
                    <a:pt x="0" y="1201129"/>
                  </a:lnTo>
                  <a:close/>
                </a:path>
              </a:pathLst>
            </a:custGeom>
            <a:solidFill>
              <a:srgbClr val="243B6E"/>
            </a:solidFill>
          </p:spPr>
        </p:sp>
        <p:sp>
          <p:nvSpPr>
            <p:cNvPr id="17" name="TextBox 17"/>
            <p:cNvSpPr txBox="1"/>
            <p:nvPr/>
          </p:nvSpPr>
          <p:spPr>
            <a:xfrm>
              <a:off x="0" y="-38100"/>
              <a:ext cx="6594551" cy="1239229"/>
            </a:xfrm>
            <a:prstGeom prst="rect">
              <a:avLst/>
            </a:prstGeom>
          </p:spPr>
          <p:txBody>
            <a:bodyPr lIns="31845" tIns="31845" rIns="31845" bIns="31845" rtlCol="0" anchor="ctr"/>
            <a:lstStyle/>
            <a:p>
              <a:pPr algn="ctr">
                <a:lnSpc>
                  <a:spcPts val="1228"/>
                </a:lnSpc>
              </a:pPr>
              <a:endParaRPr/>
            </a:p>
          </p:txBody>
        </p:sp>
      </p:grpSp>
      <p:sp>
        <p:nvSpPr>
          <p:cNvPr id="18" name="TextBox 18"/>
          <p:cNvSpPr txBox="1"/>
          <p:nvPr/>
        </p:nvSpPr>
        <p:spPr>
          <a:xfrm>
            <a:off x="3965888" y="960913"/>
            <a:ext cx="10979872" cy="1819405"/>
          </a:xfrm>
          <a:prstGeom prst="rect">
            <a:avLst/>
          </a:prstGeom>
        </p:spPr>
        <p:txBody>
          <a:bodyPr lIns="0" tIns="0" rIns="0" bIns="0" rtlCol="0" anchor="t">
            <a:spAutoFit/>
          </a:bodyPr>
          <a:lstStyle/>
          <a:p>
            <a:pPr marL="0" lvl="0" indent="0" algn="ctr">
              <a:lnSpc>
                <a:spcPts val="7342"/>
              </a:lnSpc>
              <a:spcBef>
                <a:spcPct val="0"/>
              </a:spcBef>
            </a:pPr>
            <a:r>
              <a:rPr lang="en-US" sz="5244" spc="639">
                <a:solidFill>
                  <a:srgbClr val="FFFFFF"/>
                </a:solidFill>
                <a:latin typeface="Barlow Bold"/>
              </a:rPr>
              <a:t>ELEMENTOS DEL PROYECTO DE ORDENANZA</a:t>
            </a:r>
          </a:p>
        </p:txBody>
      </p:sp>
      <p:sp>
        <p:nvSpPr>
          <p:cNvPr id="19" name="AutoShape 19"/>
          <p:cNvSpPr/>
          <p:nvPr/>
        </p:nvSpPr>
        <p:spPr>
          <a:xfrm flipH="1">
            <a:off x="13666167" y="5057480"/>
            <a:ext cx="14288" cy="2363505"/>
          </a:xfrm>
          <a:prstGeom prst="line">
            <a:avLst/>
          </a:prstGeom>
          <a:ln w="28575" cap="flat">
            <a:solidFill>
              <a:srgbClr val="000000"/>
            </a:solidFill>
            <a:prstDash val="solid"/>
            <a:headEnd type="none" w="sm" len="sm"/>
            <a:tailEnd type="none" w="sm" len="sm"/>
          </a:ln>
        </p:spPr>
      </p:sp>
      <p:sp>
        <p:nvSpPr>
          <p:cNvPr id="20" name="AutoShape 20"/>
          <p:cNvSpPr/>
          <p:nvPr/>
        </p:nvSpPr>
        <p:spPr>
          <a:xfrm>
            <a:off x="13666167" y="3859080"/>
            <a:ext cx="0" cy="655165"/>
          </a:xfrm>
          <a:prstGeom prst="line">
            <a:avLst/>
          </a:prstGeom>
          <a:ln w="28575" cap="flat">
            <a:solidFill>
              <a:srgbClr val="FFFFFF"/>
            </a:solidFill>
            <a:prstDash val="solid"/>
            <a:headEnd type="none" w="sm" len="sm"/>
            <a:tailEnd type="none" w="sm" len="sm"/>
          </a:ln>
        </p:spPr>
      </p:sp>
      <p:sp>
        <p:nvSpPr>
          <p:cNvPr id="21" name="TextBox 21"/>
          <p:cNvSpPr txBox="1"/>
          <p:nvPr/>
        </p:nvSpPr>
        <p:spPr>
          <a:xfrm>
            <a:off x="13847142" y="5028905"/>
            <a:ext cx="4197970" cy="4415132"/>
          </a:xfrm>
          <a:prstGeom prst="rect">
            <a:avLst/>
          </a:prstGeom>
        </p:spPr>
        <p:txBody>
          <a:bodyPr lIns="0" tIns="0" rIns="0" bIns="0" rtlCol="0" anchor="t">
            <a:spAutoFit/>
          </a:bodyPr>
          <a:lstStyle/>
          <a:p>
            <a:pPr algn="just">
              <a:lnSpc>
                <a:spcPts val="2346"/>
              </a:lnSpc>
            </a:pPr>
            <a:r>
              <a:rPr lang="en-US" sz="1675" spc="10">
                <a:solidFill>
                  <a:srgbClr val="020301"/>
                </a:solidFill>
                <a:latin typeface="Roboto Mono"/>
              </a:rPr>
              <a:t>Coordinación de esfuerzos entre diferentes sectores y actores en el DMQ para abordar las necesidades de salud mental de la población de manera integral y efectiva. </a:t>
            </a:r>
          </a:p>
          <a:p>
            <a:pPr algn="just">
              <a:lnSpc>
                <a:spcPts val="2346"/>
              </a:lnSpc>
            </a:pPr>
            <a:endParaRPr lang="en-US" sz="1675" spc="10">
              <a:solidFill>
                <a:srgbClr val="020301"/>
              </a:solidFill>
              <a:latin typeface="Roboto Mono"/>
            </a:endParaRPr>
          </a:p>
          <a:p>
            <a:pPr marL="0" lvl="1" indent="0" algn="just">
              <a:lnSpc>
                <a:spcPts val="2346"/>
              </a:lnSpc>
              <a:spcBef>
                <a:spcPct val="0"/>
              </a:spcBef>
            </a:pPr>
            <a:r>
              <a:rPr lang="en-US" sz="1675" spc="10">
                <a:solidFill>
                  <a:srgbClr val="020301"/>
                </a:solidFill>
                <a:latin typeface="Roboto Mono"/>
              </a:rPr>
              <a:t>Incluir la colaboración entre instituciones de salud, organizaciones comunitarias, autoridades locales y otros actores relevantes para desarrollar políticas, programas y servicios que promuevan el bienestar mental en el DMQ.</a:t>
            </a:r>
          </a:p>
        </p:txBody>
      </p:sp>
      <p:sp>
        <p:nvSpPr>
          <p:cNvPr id="22" name="TextBox 22"/>
          <p:cNvSpPr txBox="1"/>
          <p:nvPr/>
        </p:nvSpPr>
        <p:spPr>
          <a:xfrm>
            <a:off x="14169208" y="3959934"/>
            <a:ext cx="3629768" cy="396309"/>
          </a:xfrm>
          <a:prstGeom prst="rect">
            <a:avLst/>
          </a:prstGeom>
        </p:spPr>
        <p:txBody>
          <a:bodyPr lIns="0" tIns="0" rIns="0" bIns="0" rtlCol="0" anchor="t">
            <a:spAutoFit/>
          </a:bodyPr>
          <a:lstStyle/>
          <a:p>
            <a:pPr marL="0" lvl="1" indent="0">
              <a:lnSpc>
                <a:spcPts val="3356"/>
              </a:lnSpc>
              <a:spcBef>
                <a:spcPct val="0"/>
              </a:spcBef>
            </a:pPr>
            <a:r>
              <a:rPr lang="en-US" sz="2397">
                <a:solidFill>
                  <a:srgbClr val="F3F5F9"/>
                </a:solidFill>
                <a:latin typeface="Roboto Mono Bold"/>
              </a:rPr>
              <a:t>GESTIÓN COMUNITARIA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3B6E"/>
        </a:solidFill>
        <a:effectLst/>
      </p:bgPr>
    </p:bg>
    <p:spTree>
      <p:nvGrpSpPr>
        <p:cNvPr id="1" name=""/>
        <p:cNvGrpSpPr/>
        <p:nvPr/>
      </p:nvGrpSpPr>
      <p:grpSpPr>
        <a:xfrm>
          <a:off x="0" y="0"/>
          <a:ext cx="0" cy="0"/>
          <a:chOff x="0" y="0"/>
          <a:chExt cx="0" cy="0"/>
        </a:xfrm>
      </p:grpSpPr>
      <p:sp>
        <p:nvSpPr>
          <p:cNvPr id="2" name="Freeform 2"/>
          <p:cNvSpPr/>
          <p:nvPr/>
        </p:nvSpPr>
        <p:spPr>
          <a:xfrm>
            <a:off x="0" y="5674586"/>
            <a:ext cx="10067706" cy="4612414"/>
          </a:xfrm>
          <a:custGeom>
            <a:avLst/>
            <a:gdLst/>
            <a:ahLst/>
            <a:cxnLst/>
            <a:rect l="l" t="t" r="r" b="b"/>
            <a:pathLst>
              <a:path w="10067706" h="4612414">
                <a:moveTo>
                  <a:pt x="0" y="0"/>
                </a:moveTo>
                <a:lnTo>
                  <a:pt x="10067706" y="0"/>
                </a:lnTo>
                <a:lnTo>
                  <a:pt x="10067706" y="4612414"/>
                </a:lnTo>
                <a:lnTo>
                  <a:pt x="0" y="4612414"/>
                </a:lnTo>
                <a:lnTo>
                  <a:pt x="0" y="0"/>
                </a:lnTo>
                <a:close/>
              </a:path>
            </a:pathLst>
          </a:custGeom>
          <a:blipFill>
            <a:blip r:embed="rId2"/>
            <a:stretch>
              <a:fillRect/>
            </a:stretch>
          </a:blipFill>
        </p:spPr>
      </p:sp>
      <p:sp>
        <p:nvSpPr>
          <p:cNvPr id="3" name="Freeform 3"/>
          <p:cNvSpPr/>
          <p:nvPr/>
        </p:nvSpPr>
        <p:spPr>
          <a:xfrm>
            <a:off x="0" y="0"/>
            <a:ext cx="18288000" cy="3501015"/>
          </a:xfrm>
          <a:custGeom>
            <a:avLst/>
            <a:gdLst/>
            <a:ahLst/>
            <a:cxnLst/>
            <a:rect l="l" t="t" r="r" b="b"/>
            <a:pathLst>
              <a:path w="18288000" h="3501015">
                <a:moveTo>
                  <a:pt x="0" y="0"/>
                </a:moveTo>
                <a:lnTo>
                  <a:pt x="18288000" y="0"/>
                </a:lnTo>
                <a:lnTo>
                  <a:pt x="18288000" y="3501015"/>
                </a:lnTo>
                <a:lnTo>
                  <a:pt x="0" y="3501015"/>
                </a:lnTo>
                <a:lnTo>
                  <a:pt x="0" y="0"/>
                </a:lnTo>
                <a:close/>
              </a:path>
            </a:pathLst>
          </a:custGeom>
          <a:blipFill>
            <a:blip r:embed="rId3"/>
            <a:stretch>
              <a:fillRect/>
            </a:stretch>
          </a:blipFill>
        </p:spPr>
      </p:sp>
      <p:sp>
        <p:nvSpPr>
          <p:cNvPr id="4" name="TextBox 4"/>
          <p:cNvSpPr txBox="1"/>
          <p:nvPr/>
        </p:nvSpPr>
        <p:spPr>
          <a:xfrm>
            <a:off x="7529698" y="4792076"/>
            <a:ext cx="10324701" cy="1584046"/>
          </a:xfrm>
          <a:prstGeom prst="rect">
            <a:avLst/>
          </a:prstGeom>
        </p:spPr>
        <p:txBody>
          <a:bodyPr lIns="0" tIns="0" rIns="0" bIns="0" rtlCol="0" anchor="t">
            <a:spAutoFit/>
          </a:bodyPr>
          <a:lstStyle/>
          <a:p>
            <a:pPr marL="0" lvl="0" indent="0" algn="ctr">
              <a:lnSpc>
                <a:spcPts val="12965"/>
              </a:lnSpc>
              <a:spcBef>
                <a:spcPct val="0"/>
              </a:spcBef>
            </a:pPr>
            <a:r>
              <a:rPr lang="en-US" sz="9261" spc="1129">
                <a:solidFill>
                  <a:srgbClr val="FFFFFF"/>
                </a:solidFill>
                <a:latin typeface="Barlow Bold"/>
              </a:rPr>
              <a:t>¡GRACIAS!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926</Words>
  <Application>Microsoft Office PowerPoint</Application>
  <PresentationFormat>Personalizado</PresentationFormat>
  <Paragraphs>99</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Barlow Bold</vt:lpstr>
      <vt:lpstr>Roboto Mono Bold</vt:lpstr>
      <vt:lpstr>Bree Serif</vt:lpstr>
      <vt:lpstr>Arial</vt:lpstr>
      <vt:lpstr>Calibri</vt:lpstr>
      <vt:lpstr>Tex Gyre Termes</vt:lpstr>
      <vt:lpstr>Roboto Mono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SALUD MENTAL FINAL</dc:title>
  <dc:creator>Maribel Berenice Melo Cartagena</dc:creator>
  <cp:lastModifiedBy>Maribel Berenice Melo Cartagena</cp:lastModifiedBy>
  <cp:revision>3</cp:revision>
  <dcterms:created xsi:type="dcterms:W3CDTF">2006-08-16T00:00:00Z</dcterms:created>
  <dcterms:modified xsi:type="dcterms:W3CDTF">2024-03-06T15:01:33Z</dcterms:modified>
  <dc:identifier>DAF-sjaqtAE</dc:identifier>
</cp:coreProperties>
</file>