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02" r:id="rId3"/>
    <p:sldId id="256" r:id="rId4"/>
    <p:sldId id="301" r:id="rId5"/>
    <p:sldId id="325" r:id="rId6"/>
    <p:sldId id="326" r:id="rId7"/>
    <p:sldId id="295" r:id="rId8"/>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30" autoAdjust="0"/>
    <p:restoredTop sz="94660"/>
  </p:normalViewPr>
  <p:slideViewPr>
    <p:cSldViewPr snapToGrid="0">
      <p:cViewPr varScale="1">
        <p:scale>
          <a:sx n="88" d="100"/>
          <a:sy n="88" d="100"/>
        </p:scale>
        <p:origin x="53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6/9/2023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69038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6/9/2023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28597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6/9/2023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19381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79731120-B012-45D0-AE6E-701B88A40B37}" type="datetimeFigureOut">
              <a:rPr lang="es-EC" smtClean="0"/>
              <a:t>6/9/2023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9749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9731120-B012-45D0-AE6E-701B88A40B37}" type="datetimeFigureOut">
              <a:rPr lang="es-EC" smtClean="0"/>
              <a:t>6/9/2023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659147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79731120-B012-45D0-AE6E-701B88A40B37}" type="datetimeFigureOut">
              <a:rPr lang="es-EC" smtClean="0"/>
              <a:t>6/9/2023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603372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79731120-B012-45D0-AE6E-701B88A40B37}" type="datetimeFigureOut">
              <a:rPr lang="es-EC" smtClean="0"/>
              <a:t>6/9/2023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25649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79731120-B012-45D0-AE6E-701B88A40B37}" type="datetimeFigureOut">
              <a:rPr lang="es-EC" smtClean="0"/>
              <a:t>6/9/2023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47031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731120-B012-45D0-AE6E-701B88A40B37}" type="datetimeFigureOut">
              <a:rPr lang="es-EC" smtClean="0"/>
              <a:t>6/9/2023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22505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6/9/2023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136002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9731120-B012-45D0-AE6E-701B88A40B37}" type="datetimeFigureOut">
              <a:rPr lang="es-EC" smtClean="0"/>
              <a:t>6/9/2023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B05A8693-6025-4316-80C3-0E9EA4F276C6}" type="slidenum">
              <a:rPr lang="es-EC" smtClean="0"/>
              <a:t>‹Nº›</a:t>
            </a:fld>
            <a:endParaRPr lang="es-EC"/>
          </a:p>
        </p:txBody>
      </p:sp>
    </p:spTree>
    <p:extLst>
      <p:ext uri="{BB962C8B-B14F-4D97-AF65-F5344CB8AC3E}">
        <p14:creationId xmlns:p14="http://schemas.microsoft.com/office/powerpoint/2010/main" val="36772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31120-B012-45D0-AE6E-701B88A40B37}" type="datetimeFigureOut">
              <a:rPr lang="es-EC" smtClean="0"/>
              <a:t>6/9/2023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A8693-6025-4316-80C3-0E9EA4F276C6}" type="slidenum">
              <a:rPr lang="es-EC" smtClean="0"/>
              <a:t>‹Nº›</a:t>
            </a:fld>
            <a:endParaRPr lang="es-EC"/>
          </a:p>
        </p:txBody>
      </p:sp>
    </p:spTree>
    <p:extLst>
      <p:ext uri="{BB962C8B-B14F-4D97-AF65-F5344CB8AC3E}">
        <p14:creationId xmlns:p14="http://schemas.microsoft.com/office/powerpoint/2010/main" val="193146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61545" y="963991"/>
            <a:ext cx="10058400" cy="3411227"/>
          </a:xfrm>
        </p:spPr>
        <p:txBody>
          <a:bodyPr>
            <a:noAutofit/>
          </a:bodyPr>
          <a:lstStyle/>
          <a:p>
            <a:r>
              <a:rPr lang="es-MX" sz="3600" b="1" dirty="0">
                <a:solidFill>
                  <a:schemeClr val="accent5">
                    <a:lumMod val="50000"/>
                  </a:schemeClr>
                </a:solidFill>
              </a:rPr>
              <a:t> Presentación por parte de la Dirección de Gestión de Bienes Inmuebles </a:t>
            </a:r>
            <a:r>
              <a:rPr lang="es-MX" sz="3600" b="1" dirty="0" smtClean="0">
                <a:solidFill>
                  <a:schemeClr val="accent5">
                    <a:lumMod val="50000"/>
                  </a:schemeClr>
                </a:solidFill>
              </a:rPr>
              <a:t>respecto </a:t>
            </a:r>
            <a:r>
              <a:rPr lang="es-MX" sz="3600" b="1" dirty="0">
                <a:solidFill>
                  <a:schemeClr val="accent5">
                    <a:lumMod val="50000"/>
                  </a:schemeClr>
                </a:solidFill>
              </a:rPr>
              <a:t>al trámite ingresado para la modificación y</a:t>
            </a:r>
          </a:p>
          <a:p>
            <a:r>
              <a:rPr lang="es-MX" sz="3600" b="1" dirty="0">
                <a:solidFill>
                  <a:schemeClr val="accent5">
                    <a:lumMod val="50000"/>
                  </a:schemeClr>
                </a:solidFill>
              </a:rPr>
              <a:t>extensión del tiempo del comodato entregado a la Junta Barrial por el Progreso de </a:t>
            </a:r>
            <a:r>
              <a:rPr lang="es-MX" sz="3600" b="1" dirty="0" err="1">
                <a:solidFill>
                  <a:schemeClr val="accent5">
                    <a:lumMod val="50000"/>
                  </a:schemeClr>
                </a:solidFill>
              </a:rPr>
              <a:t>Pifo</a:t>
            </a:r>
            <a:endParaRPr lang="es-MX" sz="3600" b="1" dirty="0">
              <a:solidFill>
                <a:schemeClr val="accent5">
                  <a:lumMod val="50000"/>
                </a:schemeClr>
              </a:solidFill>
            </a:endParaRPr>
          </a:p>
          <a:p>
            <a:r>
              <a:rPr lang="es-MX" sz="3600" b="1" dirty="0">
                <a:solidFill>
                  <a:schemeClr val="accent5">
                    <a:lumMod val="50000"/>
                  </a:schemeClr>
                </a:solidFill>
              </a:rPr>
              <a:t>(predio No. 5784129) y resolución al respecto</a:t>
            </a:r>
            <a:endParaRPr lang="es-MX" sz="3200" b="1" dirty="0" smtClean="0">
              <a:latin typeface="Arial Black" panose="020B0A04020102020204" pitchFamily="34" charset="0"/>
            </a:endParaRPr>
          </a:p>
          <a:p>
            <a:endParaRPr lang="es-MX" sz="3200" b="1" dirty="0">
              <a:latin typeface="Arial Black" panose="020B0A04020102020204" pitchFamily="34" charset="0"/>
            </a:endParaRPr>
          </a:p>
        </p:txBody>
      </p:sp>
      <p:grpSp>
        <p:nvGrpSpPr>
          <p:cNvPr id="8" name="Grupo 7"/>
          <p:cNvGrpSpPr/>
          <p:nvPr/>
        </p:nvGrpSpPr>
        <p:grpSpPr>
          <a:xfrm>
            <a:off x="2246171" y="4510519"/>
            <a:ext cx="7393055" cy="141584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Rectángulo 12"/>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Rectángulo 13"/>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215646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6136" y="4426272"/>
            <a:ext cx="5660823" cy="2139864"/>
          </a:xfrm>
        </p:spPr>
        <p:txBody>
          <a:bodyPr>
            <a:noAutofit/>
          </a:bodyPr>
          <a:lstStyle/>
          <a:p>
            <a:pPr algn="just"/>
            <a:r>
              <a:rPr lang="es-MX" sz="1600" dirty="0" smtClean="0">
                <a:latin typeface="+mn-lt"/>
              </a:rPr>
              <a:t>El Municipio del Distrito Metropolitano de Quito es propietario del Predio Nro. 5784129 con clave catastral No. 20434-06-011, por constituir transferencia de dominio otorgada por el señor Cesar Augusto Chávez Reyes a favor del MDMQ, mediante escritura pública, protocolizada el 13 de junio de 1994, ante el notario doctor Gustavo Flores </a:t>
            </a:r>
            <a:r>
              <a:rPr lang="es-MX" sz="1600" dirty="0" err="1" smtClean="0">
                <a:latin typeface="+mn-lt"/>
              </a:rPr>
              <a:t>Uscátegui</a:t>
            </a:r>
            <a:r>
              <a:rPr lang="es-MX" sz="1600" dirty="0" smtClean="0">
                <a:latin typeface="+mn-lt"/>
              </a:rPr>
              <a:t> e inscrita en el Registro de la Propiedad el 28 de junio de 1994. </a:t>
            </a:r>
            <a:endParaRPr lang="es-EC" sz="1600" dirty="0">
              <a:latin typeface="+mn-lt"/>
            </a:endParaRP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13" name="Marcador de contenido 12"/>
          <p:cNvSpPr>
            <a:spLocks noGrp="1"/>
          </p:cNvSpPr>
          <p:nvPr>
            <p:ph sz="half" idx="1"/>
          </p:nvPr>
        </p:nvSpPr>
        <p:spPr>
          <a:xfrm>
            <a:off x="1143747" y="759603"/>
            <a:ext cx="3698278" cy="50853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s-MX" sz="2400" dirty="0" smtClean="0"/>
              <a:t>PREDIO 5784129</a:t>
            </a:r>
            <a:endParaRPr lang="es-EC" sz="2400" dirty="0"/>
          </a:p>
        </p:txBody>
      </p:sp>
      <p:graphicFrame>
        <p:nvGraphicFramePr>
          <p:cNvPr id="16" name="Tabla 15"/>
          <p:cNvGraphicFramePr>
            <a:graphicFrameLocks noGrp="1"/>
          </p:cNvGraphicFramePr>
          <p:nvPr>
            <p:extLst>
              <p:ext uri="{D42A27DB-BD31-4B8C-83A1-F6EECF244321}">
                <p14:modId xmlns:p14="http://schemas.microsoft.com/office/powerpoint/2010/main" val="1534176554"/>
              </p:ext>
            </p:extLst>
          </p:nvPr>
        </p:nvGraphicFramePr>
        <p:xfrm>
          <a:off x="1501970" y="1797550"/>
          <a:ext cx="3505518" cy="2481864"/>
        </p:xfrm>
        <a:graphic>
          <a:graphicData uri="http://schemas.openxmlformats.org/drawingml/2006/table">
            <a:tbl>
              <a:tblPr firstCol="1">
                <a:tableStyleId>{5C22544A-7EE6-4342-B048-85BDC9FD1C3A}</a:tableStyleId>
              </a:tblPr>
              <a:tblGrid>
                <a:gridCol w="1519747">
                  <a:extLst>
                    <a:ext uri="{9D8B030D-6E8A-4147-A177-3AD203B41FA5}">
                      <a16:colId xmlns:a16="http://schemas.microsoft.com/office/drawing/2014/main" val="20000"/>
                    </a:ext>
                  </a:extLst>
                </a:gridCol>
                <a:gridCol w="1985771">
                  <a:extLst>
                    <a:ext uri="{9D8B030D-6E8A-4147-A177-3AD203B41FA5}">
                      <a16:colId xmlns:a16="http://schemas.microsoft.com/office/drawing/2014/main" val="20001"/>
                    </a:ext>
                  </a:extLst>
                </a:gridCol>
              </a:tblGrid>
              <a:tr h="570154">
                <a:tc>
                  <a:txBody>
                    <a:bodyPr/>
                    <a:lstStyle/>
                    <a:p>
                      <a:pPr algn="l" fontAlgn="b"/>
                      <a:r>
                        <a:rPr lang="es-EC" sz="1600" u="none" strike="noStrike" dirty="0" smtClean="0">
                          <a:effectLst/>
                        </a:rPr>
                        <a:t>Área </a:t>
                      </a:r>
                      <a:r>
                        <a:rPr lang="es-EC" sz="1600" u="none" strike="noStrike" dirty="0" smtClean="0">
                          <a:effectLst/>
                        </a:rPr>
                        <a:t>escritura: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800" kern="1200" dirty="0" smtClean="0">
                          <a:effectLst/>
                        </a:rPr>
                        <a:t>3200 m2</a:t>
                      </a:r>
                      <a:endParaRPr lang="es-EC"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428170">
                <a:tc>
                  <a:txBody>
                    <a:bodyPr/>
                    <a:lstStyle/>
                    <a:p>
                      <a:pPr algn="l" fontAlgn="b"/>
                      <a:r>
                        <a:rPr lang="es-EC" sz="1600" u="none" strike="noStrike" dirty="0" smtClean="0">
                          <a:effectLst/>
                        </a:rPr>
                        <a:t>Área Gráfica: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MX" sz="1800" u="none" strike="noStrike" dirty="0" smtClean="0">
                          <a:effectLst/>
                        </a:rPr>
                        <a:t>3046,13 m2</a:t>
                      </a:r>
                      <a:endParaRPr lang="es-EC"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428170">
                <a:tc>
                  <a:txBody>
                    <a:bodyPr/>
                    <a:lstStyle/>
                    <a:p>
                      <a:pPr algn="l" fontAlgn="b"/>
                      <a:r>
                        <a:rPr lang="es-EC" sz="1600" u="none" strike="noStrike" dirty="0" smtClean="0">
                          <a:effectLst/>
                        </a:rPr>
                        <a:t>Área Construcción:</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800" kern="1200" dirty="0" smtClean="0">
                          <a:effectLst/>
                        </a:rPr>
                        <a:t>$ 134,400.00</a:t>
                      </a:r>
                      <a:endParaRPr lang="es-EC" sz="1800" b="0" i="0" u="none" strike="noStrike" dirty="0" smtClean="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428170">
                <a:tc>
                  <a:txBody>
                    <a:bodyPr/>
                    <a:lstStyle/>
                    <a:p>
                      <a:pPr algn="l" fontAlgn="b"/>
                      <a:r>
                        <a:rPr lang="es-EC" sz="1600" u="none" strike="noStrike" dirty="0" smtClean="0">
                          <a:effectLst/>
                        </a:rPr>
                        <a:t>Parroquia: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MX" sz="1800" u="none" strike="noStrike" dirty="0" err="1" smtClean="0">
                          <a:effectLst/>
                        </a:rPr>
                        <a:t>Pifo</a:t>
                      </a:r>
                      <a:endParaRPr lang="es-EC"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352294">
                <a:tc>
                  <a:txBody>
                    <a:bodyPr/>
                    <a:lstStyle/>
                    <a:p>
                      <a:pPr algn="l" fontAlgn="b"/>
                      <a:r>
                        <a:rPr lang="es-EC" sz="1600" dirty="0" smtClean="0"/>
                        <a:t>Dependencia Administrativa:</a:t>
                      </a:r>
                      <a:endParaRPr lang="es-EC"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ctr" fontAlgn="b"/>
                      <a:r>
                        <a:rPr lang="es-EC" sz="1800" kern="1200" dirty="0" smtClean="0">
                          <a:effectLst/>
                        </a:rPr>
                        <a:t>Administración Zonal Tumbaco</a:t>
                      </a:r>
                      <a:endParaRPr lang="es-EC"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bl>
          </a:graphicData>
        </a:graphic>
      </p:graphicFrame>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36221" y="1722179"/>
            <a:ext cx="4397326" cy="3234724"/>
          </a:xfrm>
          <a:prstGeom prst="rect">
            <a:avLst/>
          </a:prstGeom>
        </p:spPr>
      </p:pic>
    </p:spTree>
    <p:extLst>
      <p:ext uri="{BB962C8B-B14F-4D97-AF65-F5344CB8AC3E}">
        <p14:creationId xmlns:p14="http://schemas.microsoft.com/office/powerpoint/2010/main" val="3534289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CuadroTexto"/>
          <p:cNvSpPr txBox="1">
            <a:spLocks noGrp="1"/>
          </p:cNvSpPr>
          <p:nvPr>
            <p:ph type="title"/>
          </p:nvPr>
        </p:nvSpPr>
        <p:spPr>
          <a:xfrm>
            <a:off x="665227" y="1360714"/>
            <a:ext cx="10515600" cy="480131"/>
          </a:xfrm>
          <a:prstGeom prst="rect">
            <a:avLst/>
          </a:prstGeom>
          <a:noFill/>
        </p:spPr>
        <p:txBody>
          <a:bodyPr wrap="square" rtlCol="0">
            <a:spAutoFit/>
          </a:bodyPr>
          <a:lstStyle/>
          <a:p>
            <a:r>
              <a:rPr lang="es-MX" sz="2800" b="1" dirty="0" smtClean="0">
                <a:solidFill>
                  <a:schemeClr val="accent5">
                    <a:lumMod val="75000"/>
                  </a:schemeClr>
                </a:solidFill>
                <a:latin typeface="+mn-lt"/>
              </a:rPr>
              <a:t>Antecedentes</a:t>
            </a:r>
            <a:endParaRPr lang="es-EC" sz="2800" b="1" dirty="0">
              <a:solidFill>
                <a:schemeClr val="accent5">
                  <a:lumMod val="75000"/>
                </a:schemeClr>
              </a:solidFill>
              <a:latin typeface="+mn-lt"/>
            </a:endParaRPr>
          </a:p>
        </p:txBody>
      </p:sp>
      <p:sp>
        <p:nvSpPr>
          <p:cNvPr id="8" name="Marcador de contenido 7"/>
          <p:cNvSpPr>
            <a:spLocks noGrp="1"/>
          </p:cNvSpPr>
          <p:nvPr>
            <p:ph sz="half" idx="1"/>
          </p:nvPr>
        </p:nvSpPr>
        <p:spPr>
          <a:xfrm>
            <a:off x="774345" y="1800307"/>
            <a:ext cx="10018690" cy="4581948"/>
          </a:xfrm>
        </p:spPr>
        <p:txBody>
          <a:bodyPr>
            <a:noAutofit/>
          </a:bodyPr>
          <a:lstStyle/>
          <a:p>
            <a:pPr algn="just"/>
            <a:endParaRPr lang="es-MX" sz="1600" i="1" dirty="0" smtClean="0"/>
          </a:p>
          <a:p>
            <a:pPr marL="0" indent="0" algn="just">
              <a:buNone/>
            </a:pPr>
            <a:r>
              <a:rPr lang="es-EC" sz="2000" b="1" dirty="0" smtClean="0"/>
              <a:t>Comodato </a:t>
            </a:r>
            <a:r>
              <a:rPr lang="es-EC" sz="2000" b="1" dirty="0"/>
              <a:t>otorgado por el Municipio del Distrito Metropolitano de Quito a favor de la Junta Barrial por el Progreso de </a:t>
            </a:r>
            <a:r>
              <a:rPr lang="es-EC" sz="2000" b="1" dirty="0" err="1" smtClean="0"/>
              <a:t>Pifo</a:t>
            </a:r>
            <a:r>
              <a:rPr lang="es-EC" sz="2000" b="1" dirty="0" smtClean="0"/>
              <a:t>: </a:t>
            </a:r>
            <a:endParaRPr lang="es-MX" sz="2000" b="1" dirty="0" smtClean="0"/>
          </a:p>
          <a:p>
            <a:pPr algn="just"/>
            <a:endParaRPr lang="es-MX" sz="1600" dirty="0" smtClean="0"/>
          </a:p>
          <a:p>
            <a:pPr algn="just"/>
            <a:r>
              <a:rPr lang="es-MX" sz="1600" dirty="0"/>
              <a:t>El </a:t>
            </a:r>
            <a:r>
              <a:rPr lang="es-MX" sz="1600" b="1" dirty="0"/>
              <a:t>03 de diciembre del 2004</a:t>
            </a:r>
            <a:r>
              <a:rPr lang="es-MX" sz="1600" dirty="0"/>
              <a:t>, ante del doctor Gonzalo Román Chacón, se celebró en la Notaria Décimo Sexta del Cantón Quito, la escritura de comodato otorgada por el Municipio del Distrito Metropolitano a favor de la Junta Barrial por el Progreso, con el objeto de entregar en comodato el predio ubicado en la parroquia </a:t>
            </a:r>
            <a:r>
              <a:rPr lang="es-MX" sz="1600" dirty="0" err="1"/>
              <a:t>Pifo</a:t>
            </a:r>
            <a:r>
              <a:rPr lang="es-MX" sz="1600" dirty="0"/>
              <a:t>. </a:t>
            </a:r>
            <a:endParaRPr lang="es-MX" sz="1600" dirty="0" smtClean="0"/>
          </a:p>
          <a:p>
            <a:pPr algn="just"/>
            <a:r>
              <a:rPr lang="es-MX" sz="1600" dirty="0"/>
              <a:t>La </a:t>
            </a:r>
            <a:r>
              <a:rPr lang="es-MX" sz="1600" b="1" dirty="0"/>
              <a:t>cláusula quinta</a:t>
            </a:r>
            <a:r>
              <a:rPr lang="es-MX" sz="1600" dirty="0"/>
              <a:t>, manifiesta lo siguiente: </a:t>
            </a:r>
            <a:endParaRPr lang="es-MX" sz="1600" dirty="0" smtClean="0"/>
          </a:p>
          <a:p>
            <a:pPr algn="just"/>
            <a:r>
              <a:rPr lang="es-MX" sz="1600" i="1" dirty="0"/>
              <a:t>“El presente contrato de comodato puede terminar antes de cumplirse el plazo, en los siguientes casos: </a:t>
            </a:r>
            <a:r>
              <a:rPr lang="es-MX" sz="1600" b="1" i="1" dirty="0" smtClean="0"/>
              <a:t>Uno</a:t>
            </a:r>
            <a:r>
              <a:rPr lang="es-MX" sz="1600" b="1" i="1" dirty="0"/>
              <a:t>)</a:t>
            </a:r>
            <a:r>
              <a:rPr lang="es-MX" sz="1600" i="1" dirty="0"/>
              <a:t> Si así lo convienen las partes contratantes. </a:t>
            </a:r>
            <a:r>
              <a:rPr lang="es-MX" sz="1600" b="1" i="1" dirty="0"/>
              <a:t>Dos)</a:t>
            </a:r>
            <a:r>
              <a:rPr lang="es-MX" sz="1600" i="1" dirty="0"/>
              <a:t> Cuando se extinga la personería jurídica de la beneficiaria del comodato. </a:t>
            </a:r>
            <a:r>
              <a:rPr lang="es-MX" sz="1600" b="1" i="1" dirty="0"/>
              <a:t>Tres)</a:t>
            </a:r>
            <a:r>
              <a:rPr lang="es-MX" sz="1600" i="1" dirty="0"/>
              <a:t> Cuando el Concejo Metropolitano de Quito resuelva la reversión y devolución del predio objeto del presente comodato para efectuar o cumplir con un mejor proyecto municipal en beneficio de la ciudad. Además, el presente contrato de comodato se sujetará a las condiciones que para el efecto establece el artículo 2110 del Código Civil”</a:t>
            </a:r>
            <a:endParaRPr lang="es-MX" sz="1600" i="1" dirty="0" smtClean="0"/>
          </a:p>
          <a:p>
            <a:pPr marL="0" indent="0">
              <a:buNone/>
            </a:pPr>
            <a:endParaRPr lang="es-MX" sz="2400" dirty="0"/>
          </a:p>
        </p:txBody>
      </p:sp>
      <p:sp>
        <p:nvSpPr>
          <p:cNvPr id="10" name="Rectángulo 9"/>
          <p:cNvSpPr/>
          <p:nvPr/>
        </p:nvSpPr>
        <p:spPr>
          <a:xfrm>
            <a:off x="8430" y="44415"/>
            <a:ext cx="12233865" cy="1098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10"/>
          <p:cNvSpPr/>
          <p:nvPr/>
        </p:nvSpPr>
        <p:spPr>
          <a:xfrm>
            <a:off x="-10510" y="133514"/>
            <a:ext cx="12202511" cy="156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2" name="AutoShape 2" descr="El Azul Abstracto Creativo Escala La Ley Logo Design Vector Symbol  Illustration De La Justicia Ilustración del Vector - Ilustración de legal,  juez: 154108174"/>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grpSp>
        <p:nvGrpSpPr>
          <p:cNvPr id="16" name="Grupo 15"/>
          <p:cNvGrpSpPr/>
          <p:nvPr/>
        </p:nvGrpSpPr>
        <p:grpSpPr>
          <a:xfrm>
            <a:off x="9085006" y="488340"/>
            <a:ext cx="3106994" cy="824265"/>
            <a:chOff x="0" y="0"/>
            <a:chExt cx="5864860" cy="1162050"/>
          </a:xfrm>
        </p:grpSpPr>
        <p:pic>
          <p:nvPicPr>
            <p:cNvPr id="17" name="Imagen 16"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8" name="Imagen 17"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400152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763" y="908565"/>
            <a:ext cx="8190406" cy="1325563"/>
          </a:xfrm>
        </p:spPr>
        <p:txBody>
          <a:bodyPr>
            <a:normAutofit/>
          </a:bodyPr>
          <a:lstStyle/>
          <a:p>
            <a:pPr algn="ctr"/>
            <a:r>
              <a:rPr lang="es-MX" sz="2000" b="1" dirty="0" smtClean="0">
                <a:solidFill>
                  <a:schemeClr val="accent5">
                    <a:lumMod val="75000"/>
                  </a:schemeClr>
                </a:solidFill>
                <a:latin typeface="+mn-lt"/>
              </a:rPr>
              <a:t/>
            </a:r>
            <a:br>
              <a:rPr lang="es-MX" sz="2000" b="1" dirty="0" smtClean="0">
                <a:solidFill>
                  <a:schemeClr val="accent5">
                    <a:lumMod val="75000"/>
                  </a:schemeClr>
                </a:solidFill>
                <a:latin typeface="+mn-lt"/>
              </a:rPr>
            </a:br>
            <a:r>
              <a:rPr lang="es-MX" sz="2000" b="1" dirty="0" smtClean="0">
                <a:solidFill>
                  <a:schemeClr val="accent5">
                    <a:lumMod val="75000"/>
                  </a:schemeClr>
                </a:solidFill>
                <a:latin typeface="+mn-lt"/>
              </a:rPr>
              <a:t>Solicitud </a:t>
            </a:r>
            <a:r>
              <a:rPr lang="es-MX" sz="2000" b="1" dirty="0">
                <a:solidFill>
                  <a:schemeClr val="accent5">
                    <a:lumMod val="75000"/>
                  </a:schemeClr>
                </a:solidFill>
                <a:latin typeface="+mn-lt"/>
              </a:rPr>
              <a:t>Modificatoria Resolución Concejo Nro. 001</a:t>
            </a:r>
            <a:br>
              <a:rPr lang="es-MX" sz="2000" b="1" dirty="0">
                <a:solidFill>
                  <a:schemeClr val="accent5">
                    <a:lumMod val="75000"/>
                  </a:schemeClr>
                </a:solidFill>
                <a:latin typeface="+mn-lt"/>
              </a:rPr>
            </a:br>
            <a:endParaRPr lang="es-EC" sz="2000" b="1" dirty="0">
              <a:solidFill>
                <a:schemeClr val="accent5">
                  <a:lumMod val="75000"/>
                </a:schemeClr>
              </a:solidFill>
              <a:latin typeface="+mn-lt"/>
            </a:endParaRPr>
          </a:p>
        </p:txBody>
      </p:sp>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842683" y="1983863"/>
            <a:ext cx="10004612" cy="4031873"/>
          </a:xfrm>
          <a:prstGeom prst="rect">
            <a:avLst/>
          </a:prstGeom>
        </p:spPr>
        <p:txBody>
          <a:bodyPr wrap="square">
            <a:spAutoFit/>
          </a:bodyPr>
          <a:lstStyle/>
          <a:p>
            <a:pPr marL="285750" indent="-285750" algn="just">
              <a:buFont typeface="Wingdings" panose="05000000000000000000" pitchFamily="2" charset="2"/>
              <a:buChar char="Ø"/>
            </a:pPr>
            <a:r>
              <a:rPr lang="es-MX" sz="1600" dirty="0"/>
              <a:t>El </a:t>
            </a:r>
            <a:r>
              <a:rPr lang="es-MX" sz="1600" b="1" dirty="0"/>
              <a:t>07 de junio del </a:t>
            </a:r>
            <a:r>
              <a:rPr lang="es-MX" sz="1600" b="1" dirty="0" smtClean="0"/>
              <a:t>2023</a:t>
            </a:r>
            <a:r>
              <a:rPr lang="es-MX" sz="1600" dirty="0" smtClean="0"/>
              <a:t>, a través del Documento </a:t>
            </a:r>
            <a:r>
              <a:rPr lang="es-MX" sz="1600" dirty="0"/>
              <a:t>Nro. GADDMQ-AM-AGD-2023-3457-E, </a:t>
            </a:r>
            <a:r>
              <a:rPr lang="es-MX" sz="1600" dirty="0" smtClean="0"/>
              <a:t>el </a:t>
            </a:r>
            <a:r>
              <a:rPr lang="es-MX" sz="1600" dirty="0"/>
              <a:t>Presidente de la Junta Administradora de Agua Potable y Saneamiento Regional PIFO, solicitó al señor Alcalde del Distrito Metropolitano de Quito, lo siguiente: </a:t>
            </a:r>
            <a:endParaRPr lang="es-MX" sz="1600" dirty="0" smtClean="0"/>
          </a:p>
          <a:p>
            <a:pPr marL="285750" indent="-285750" algn="just">
              <a:buFont typeface="Wingdings" panose="05000000000000000000" pitchFamily="2" charset="2"/>
              <a:buChar char="Ø"/>
            </a:pPr>
            <a:endParaRPr lang="es-MX" sz="1600" dirty="0"/>
          </a:p>
          <a:p>
            <a:pPr marL="268288" algn="just"/>
            <a:r>
              <a:rPr lang="es-MX" sz="1600" i="1" dirty="0" smtClean="0"/>
              <a:t>“(…) </a:t>
            </a:r>
            <a:r>
              <a:rPr lang="es-MX" sz="1600" i="1" dirty="0"/>
              <a:t>la modificatoria de la resolución del Concejo No. 001 de fecha 18 de agosto del 2000, en virtud de que existió un cambio de razón social y por el plazo que les fue concedido, tomando en cuenta que está por finalizar</a:t>
            </a:r>
            <a:r>
              <a:rPr lang="es-MX" sz="1600" i="1" dirty="0" smtClean="0"/>
              <a:t>”</a:t>
            </a:r>
          </a:p>
          <a:p>
            <a:pPr marL="268288" algn="just"/>
            <a:endParaRPr lang="es-MX" sz="1600" i="1" dirty="0"/>
          </a:p>
          <a:p>
            <a:pPr marL="285750" indent="-285750" algn="just">
              <a:buFont typeface="Wingdings" panose="05000000000000000000" pitchFamily="2" charset="2"/>
              <a:buChar char="Ø"/>
            </a:pPr>
            <a:r>
              <a:rPr lang="es-MX" sz="1600" b="1" dirty="0"/>
              <a:t>Resolución Nro. </a:t>
            </a:r>
            <a:r>
              <a:rPr lang="es-MX" sz="1600" b="1" dirty="0" smtClean="0"/>
              <a:t>AG-032-2018: </a:t>
            </a:r>
          </a:p>
          <a:p>
            <a:pPr marL="285750" indent="-285750" algn="just">
              <a:buFont typeface="Wingdings" panose="05000000000000000000" pitchFamily="2" charset="2"/>
              <a:buChar char="Ø"/>
            </a:pPr>
            <a:endParaRPr lang="es-MX" sz="1600" dirty="0"/>
          </a:p>
          <a:p>
            <a:pPr marL="285750" indent="-285750" algn="just">
              <a:buFont typeface="Wingdings" panose="05000000000000000000" pitchFamily="2" charset="2"/>
              <a:buChar char="Ø"/>
            </a:pPr>
            <a:r>
              <a:rPr lang="es-MX" sz="1600" dirty="0" smtClean="0"/>
              <a:t>La </a:t>
            </a:r>
            <a:r>
              <a:rPr lang="es-MX" sz="1600" b="1" dirty="0"/>
              <a:t>Disposición Transitoria Segunda</a:t>
            </a:r>
            <a:r>
              <a:rPr lang="es-MX" sz="1600" dirty="0"/>
              <a:t>, manifiesta lo siguiente: </a:t>
            </a:r>
            <a:endParaRPr lang="es-MX" sz="1600" dirty="0" smtClean="0"/>
          </a:p>
          <a:p>
            <a:pPr marL="285750" indent="-285750" algn="just">
              <a:buFont typeface="Wingdings" panose="05000000000000000000" pitchFamily="2" charset="2"/>
              <a:buChar char="Ø"/>
            </a:pPr>
            <a:endParaRPr lang="es-MX" sz="1600" dirty="0"/>
          </a:p>
          <a:p>
            <a:pPr marL="358775" algn="just"/>
            <a:r>
              <a:rPr lang="es-MX" sz="1600" dirty="0" smtClean="0"/>
              <a:t>“</a:t>
            </a:r>
            <a:r>
              <a:rPr lang="es-MX" sz="1600" i="1" dirty="0"/>
              <a:t>La Administración Zonal competente donde se encuentre ubicado el inmueble objeto del contrato de Comodato, deberá efectuar el seguimiento y control de cumplimiento del Comodato, informando a la Dirección Metropolitana de Gestión de Bienes Inmuebles, el estado del </a:t>
            </a:r>
            <a:r>
              <a:rPr lang="es-MX" sz="1600" i="1" dirty="0" smtClean="0"/>
              <a:t>mismo</a:t>
            </a:r>
            <a:r>
              <a:rPr lang="es-MX" sz="1600" i="1" dirty="0"/>
              <a:t> </a:t>
            </a:r>
            <a:r>
              <a:rPr lang="es-MX" sz="1600" i="1" dirty="0" smtClean="0"/>
              <a:t>(…)”</a:t>
            </a:r>
          </a:p>
          <a:p>
            <a:pPr marL="268288" algn="just"/>
            <a:endParaRPr lang="es-MX" sz="1600" i="1" dirty="0"/>
          </a:p>
          <a:p>
            <a:pPr marL="285750" indent="-285750" algn="just">
              <a:buFont typeface="Wingdings" panose="05000000000000000000" pitchFamily="2" charset="2"/>
              <a:buChar char="Ø"/>
            </a:pPr>
            <a:endParaRPr lang="es-MX" sz="1600" i="1" dirty="0"/>
          </a:p>
        </p:txBody>
      </p:sp>
    </p:spTree>
    <p:extLst>
      <p:ext uri="{BB962C8B-B14F-4D97-AF65-F5344CB8AC3E}">
        <p14:creationId xmlns:p14="http://schemas.microsoft.com/office/powerpoint/2010/main" val="1821624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824753" y="2024401"/>
            <a:ext cx="10004612" cy="4524315"/>
          </a:xfrm>
          <a:prstGeom prst="rect">
            <a:avLst/>
          </a:prstGeom>
        </p:spPr>
        <p:txBody>
          <a:bodyPr wrap="square">
            <a:spAutoFit/>
          </a:bodyPr>
          <a:lstStyle/>
          <a:p>
            <a:pPr marL="285750" indent="-285750" algn="just">
              <a:buFont typeface="Wingdings" panose="05000000000000000000" pitchFamily="2" charset="2"/>
              <a:buChar char="Ø"/>
            </a:pPr>
            <a:r>
              <a:rPr lang="es-MX" sz="1400" b="1" dirty="0" smtClean="0"/>
              <a:t>Resolución </a:t>
            </a:r>
            <a:r>
              <a:rPr lang="es-MX" sz="1400" b="1" dirty="0"/>
              <a:t>Nro. </a:t>
            </a:r>
            <a:r>
              <a:rPr lang="es-MX" sz="1400" b="1" dirty="0" smtClean="0"/>
              <a:t>AG-032-2018: </a:t>
            </a:r>
          </a:p>
          <a:p>
            <a:pPr marL="285750" indent="-285750" algn="just">
              <a:buFont typeface="Wingdings" panose="05000000000000000000" pitchFamily="2" charset="2"/>
              <a:buChar char="Ø"/>
            </a:pPr>
            <a:endParaRPr lang="es-MX" sz="1400" dirty="0"/>
          </a:p>
          <a:p>
            <a:pPr marL="285750" indent="-285750" algn="just">
              <a:buFont typeface="Wingdings" panose="05000000000000000000" pitchFamily="2" charset="2"/>
              <a:buChar char="Ø"/>
            </a:pPr>
            <a:r>
              <a:rPr lang="es-MX" sz="1400" dirty="0"/>
              <a:t>La Disposición Transitoria Tercera, manifiesta lo siguiente: </a:t>
            </a:r>
            <a:endParaRPr lang="es-MX" sz="1400" dirty="0" smtClean="0"/>
          </a:p>
          <a:p>
            <a:pPr marL="285750" indent="-285750" algn="just">
              <a:buFont typeface="Wingdings" panose="05000000000000000000" pitchFamily="2" charset="2"/>
              <a:buChar char="Ø"/>
            </a:pPr>
            <a:endParaRPr lang="es-MX" sz="1400" dirty="0"/>
          </a:p>
          <a:p>
            <a:pPr marL="358775" algn="just"/>
            <a:r>
              <a:rPr lang="es-MX" sz="1400" i="1" dirty="0" smtClean="0"/>
              <a:t>“</a:t>
            </a:r>
            <a:r>
              <a:rPr lang="es-MX" sz="1400" i="1" dirty="0"/>
              <a:t>La Dirección Metropolitana de Gestión de Bienes Inmuebles, en caso de comprobar el incumplimiento del objeto o de una o más cláusulas estipuladas en el contrato de Comodato, iniciará el proceso de modificación, aclaración o </a:t>
            </a:r>
            <a:r>
              <a:rPr lang="es-MX" sz="1400" i="1" dirty="0" err="1"/>
              <a:t>resciliación</a:t>
            </a:r>
            <a:r>
              <a:rPr lang="es-MX" sz="1400" i="1" dirty="0"/>
              <a:t>, según el caso</a:t>
            </a:r>
            <a:r>
              <a:rPr lang="es-MX" sz="1400" i="1" dirty="0" smtClean="0"/>
              <a:t>.”</a:t>
            </a:r>
          </a:p>
          <a:p>
            <a:pPr marL="358775" algn="just"/>
            <a:endParaRPr lang="es-MX" sz="1400" i="1" dirty="0"/>
          </a:p>
          <a:p>
            <a:pPr marL="285750" indent="-285750" algn="just">
              <a:buFont typeface="Wingdings" panose="05000000000000000000" pitchFamily="2" charset="2"/>
              <a:buChar char="Ø"/>
            </a:pPr>
            <a:r>
              <a:rPr lang="es-MX" sz="1400" dirty="0" smtClean="0"/>
              <a:t>El</a:t>
            </a:r>
            <a:r>
              <a:rPr lang="es-MX" sz="1400" i="1" dirty="0" smtClean="0"/>
              <a:t> </a:t>
            </a:r>
            <a:r>
              <a:rPr lang="es-MX" sz="1400" b="1" dirty="0"/>
              <a:t>19 de junio de </a:t>
            </a:r>
            <a:r>
              <a:rPr lang="es-MX" sz="1400" b="1" dirty="0" smtClean="0"/>
              <a:t>2023, </a:t>
            </a:r>
            <a:r>
              <a:rPr lang="es-MX" sz="1400" dirty="0" smtClean="0"/>
              <a:t>a través del </a:t>
            </a:r>
            <a:r>
              <a:rPr lang="es-EC" sz="1400" dirty="0"/>
              <a:t>Oficio Nro. </a:t>
            </a:r>
            <a:r>
              <a:rPr lang="es-EC" sz="1400" dirty="0" smtClean="0"/>
              <a:t>GADDMQ-DMGBI-2023-2423-O, la DMGBI puso en conocimiento de la Administración Zonal Tumbaco, los siguiente: </a:t>
            </a:r>
          </a:p>
          <a:p>
            <a:pPr algn="just"/>
            <a:endParaRPr lang="es-EC" sz="1400" dirty="0" smtClean="0"/>
          </a:p>
          <a:p>
            <a:pPr marL="268288" algn="just"/>
            <a:r>
              <a:rPr lang="es-MX" sz="1400" b="1" i="1" dirty="0" smtClean="0"/>
              <a:t>“</a:t>
            </a:r>
            <a:r>
              <a:rPr lang="es-MX" sz="1400" i="1" dirty="0"/>
              <a:t>En virtud de lo mencionado, y conforme lo establecido en el numeral 2, de la cláusula quinta, del contrato de Comodato otorgado por el Municipio del Distrito Metropolitano de Quito a favor de la Junta Barrial por el Progreso de </a:t>
            </a:r>
            <a:r>
              <a:rPr lang="es-MX" sz="1400" i="1" dirty="0" err="1"/>
              <a:t>Pifo</a:t>
            </a:r>
            <a:r>
              <a:rPr lang="es-MX" sz="1400" i="1" dirty="0"/>
              <a:t>, el contrato de comodato podrá terminar antes de cumplirse el plazo, si se extinguiera la personería jurídica de la beneficiaria de este. </a:t>
            </a:r>
            <a:endParaRPr lang="es-MX" sz="1400" i="1" dirty="0"/>
          </a:p>
          <a:p>
            <a:pPr marL="268288" algn="just"/>
            <a:r>
              <a:rPr lang="es-MX" sz="1400" i="1" dirty="0" smtClean="0"/>
              <a:t>En </a:t>
            </a:r>
            <a:r>
              <a:rPr lang="es-MX" sz="1400" i="1" dirty="0"/>
              <a:t>este sentido, y con la finalidad de comprobar el cumplimiento de la cláusula quinta del contrato de comodato en referencia, solicito de la manera más comedida que, se proceda con la elaboración del respectivo informe técnico-legal, que servirá de sustento para iniciar el procedimiento de modificación, aclaración o </a:t>
            </a:r>
            <a:r>
              <a:rPr lang="es-MX" sz="1400" i="1" dirty="0" err="1"/>
              <a:t>rescicliación</a:t>
            </a:r>
            <a:r>
              <a:rPr lang="es-MX" sz="1400" i="1" dirty="0"/>
              <a:t> según sea el caso.</a:t>
            </a:r>
          </a:p>
          <a:p>
            <a:pPr algn="just"/>
            <a:endParaRPr lang="es-MX" sz="1600" i="1" dirty="0"/>
          </a:p>
          <a:p>
            <a:pPr marL="268288" algn="just"/>
            <a:endParaRPr lang="es-MX" sz="1600" i="1" dirty="0" smtClean="0"/>
          </a:p>
          <a:p>
            <a:pPr algn="just"/>
            <a:endParaRPr lang="es-MX" sz="1600" dirty="0"/>
          </a:p>
          <a:p>
            <a:pPr marL="285750" indent="-285750" algn="just">
              <a:buFont typeface="Wingdings" panose="05000000000000000000" pitchFamily="2" charset="2"/>
              <a:buChar char="Ø"/>
            </a:pPr>
            <a:endParaRPr lang="es-MX" sz="1600" i="1" dirty="0"/>
          </a:p>
        </p:txBody>
      </p:sp>
      <p:sp>
        <p:nvSpPr>
          <p:cNvPr id="13" name="Título 1"/>
          <p:cNvSpPr txBox="1">
            <a:spLocks/>
          </p:cNvSpPr>
          <p:nvPr/>
        </p:nvSpPr>
        <p:spPr>
          <a:xfrm>
            <a:off x="-334763" y="908565"/>
            <a:ext cx="819040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000" b="1" smtClean="0">
                <a:solidFill>
                  <a:schemeClr val="accent5">
                    <a:lumMod val="75000"/>
                  </a:schemeClr>
                </a:solidFill>
                <a:latin typeface="+mn-lt"/>
              </a:rPr>
              <a:t/>
            </a:r>
            <a:br>
              <a:rPr lang="es-MX" sz="2000" b="1" smtClean="0">
                <a:solidFill>
                  <a:schemeClr val="accent5">
                    <a:lumMod val="75000"/>
                  </a:schemeClr>
                </a:solidFill>
                <a:latin typeface="+mn-lt"/>
              </a:rPr>
            </a:br>
            <a:r>
              <a:rPr lang="es-MX" sz="2000" b="1" smtClean="0">
                <a:solidFill>
                  <a:schemeClr val="accent5">
                    <a:lumMod val="75000"/>
                  </a:schemeClr>
                </a:solidFill>
                <a:latin typeface="+mn-lt"/>
              </a:rPr>
              <a:t>Solicitud Modificatoria Resolución Concejo Nro. 001</a:t>
            </a:r>
            <a:br>
              <a:rPr lang="es-MX" sz="2000" b="1" smtClean="0">
                <a:solidFill>
                  <a:schemeClr val="accent5">
                    <a:lumMod val="75000"/>
                  </a:schemeClr>
                </a:solidFill>
                <a:latin typeface="+mn-lt"/>
              </a:rPr>
            </a:br>
            <a:endParaRPr lang="es-EC" sz="2000" b="1" dirty="0">
              <a:solidFill>
                <a:schemeClr val="accent5">
                  <a:lumMod val="75000"/>
                </a:schemeClr>
              </a:solidFill>
              <a:latin typeface="+mn-lt"/>
            </a:endParaRPr>
          </a:p>
        </p:txBody>
      </p:sp>
    </p:spTree>
    <p:extLst>
      <p:ext uri="{BB962C8B-B14F-4D97-AF65-F5344CB8AC3E}">
        <p14:creationId xmlns:p14="http://schemas.microsoft.com/office/powerpoint/2010/main" val="3347201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904" y="0"/>
            <a:ext cx="12097407" cy="147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 name="Rectángulo 8"/>
          <p:cNvSpPr/>
          <p:nvPr/>
        </p:nvSpPr>
        <p:spPr>
          <a:xfrm>
            <a:off x="0" y="94593"/>
            <a:ext cx="12068503" cy="13559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10" name="Grupo 9"/>
          <p:cNvGrpSpPr/>
          <p:nvPr/>
        </p:nvGrpSpPr>
        <p:grpSpPr>
          <a:xfrm>
            <a:off x="8961509" y="521759"/>
            <a:ext cx="3106994" cy="824265"/>
            <a:chOff x="0" y="0"/>
            <a:chExt cx="5864860" cy="1162050"/>
          </a:xfrm>
        </p:grpSpPr>
        <p:pic>
          <p:nvPicPr>
            <p:cNvPr id="11" name="Imagen 10"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2" name="Imagen 11"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
        <p:nvSpPr>
          <p:cNvPr id="3" name="Rectángulo 2"/>
          <p:cNvSpPr/>
          <p:nvPr/>
        </p:nvSpPr>
        <p:spPr>
          <a:xfrm>
            <a:off x="912352" y="1348800"/>
            <a:ext cx="10004612" cy="5293757"/>
          </a:xfrm>
          <a:prstGeom prst="rect">
            <a:avLst/>
          </a:prstGeom>
        </p:spPr>
        <p:txBody>
          <a:bodyPr wrap="square">
            <a:spAutoFit/>
          </a:bodyPr>
          <a:lstStyle/>
          <a:p>
            <a:pPr marL="285750" indent="-285750" algn="just">
              <a:buFont typeface="Wingdings" panose="05000000000000000000" pitchFamily="2" charset="2"/>
              <a:buChar char="Ø"/>
            </a:pPr>
            <a:r>
              <a:rPr lang="es-MX" sz="1400" dirty="0" smtClean="0"/>
              <a:t>El </a:t>
            </a:r>
            <a:r>
              <a:rPr lang="es-MX" sz="1400" b="1" dirty="0" smtClean="0"/>
              <a:t>24 de julio de 2023</a:t>
            </a:r>
            <a:r>
              <a:rPr lang="es-MX" sz="1400" dirty="0" smtClean="0"/>
              <a:t>, mediante oficio No. </a:t>
            </a:r>
            <a:r>
              <a:rPr lang="es-EC" sz="1400" dirty="0" smtClean="0"/>
              <a:t>GADDMQ-DMGBI-2023-2983-O, la DMGBI dirigido a la Administración Zonal Tumbaco, señaló: </a:t>
            </a:r>
            <a:r>
              <a:rPr lang="es-EC" sz="1400" i="1" dirty="0" smtClean="0"/>
              <a:t>“(…) </a:t>
            </a:r>
            <a:r>
              <a:rPr lang="es-MX" sz="1400" i="1" dirty="0"/>
              <a:t>hasta la presente fecha esta Dirección Metropolitana no cuenta con una respuesta por parte de la Administración Zonal Tumbaco, referente a los documentos de sustento que servirán para iniciar el procedimiento de modificación, aclaración o </a:t>
            </a:r>
            <a:r>
              <a:rPr lang="es-MX" sz="1400" i="1" dirty="0" err="1"/>
              <a:t>rescicliación</a:t>
            </a:r>
            <a:r>
              <a:rPr lang="es-MX" sz="1400" i="1" dirty="0"/>
              <a:t>, razón por la cual, en primer lugar, me permito trasladar la información remitida por el Presidente de </a:t>
            </a:r>
            <a:r>
              <a:rPr lang="es-MX" sz="1400" i="1" dirty="0" smtClean="0"/>
              <a:t>la </a:t>
            </a:r>
            <a:r>
              <a:rPr lang="es-MX" sz="1400" i="1" dirty="0"/>
              <a:t>Junta Administradora de Agua Potable y Saneamiento Regional </a:t>
            </a:r>
            <a:r>
              <a:rPr lang="es-MX" sz="1400" i="1" dirty="0" err="1"/>
              <a:t>Pifo</a:t>
            </a:r>
            <a:r>
              <a:rPr lang="es-MX" sz="1400" i="1" dirty="0"/>
              <a:t>, que servirá para la elaboración del informe técnico-legal solicitado en el Oficio Nro. </a:t>
            </a:r>
            <a:r>
              <a:rPr lang="es-MX" sz="1400" i="1" dirty="0" smtClean="0"/>
              <a:t>GADDMQ-DMGBI-2023-2423-O”. </a:t>
            </a:r>
            <a:r>
              <a:rPr lang="es-EC" sz="1400" i="1" dirty="0" smtClean="0"/>
              <a:t> </a:t>
            </a:r>
            <a:r>
              <a:rPr lang="es-MX" sz="1400" i="1" dirty="0" smtClean="0"/>
              <a:t> </a:t>
            </a:r>
          </a:p>
          <a:p>
            <a:pPr algn="just"/>
            <a:endParaRPr lang="es-MX" sz="1400" i="1" dirty="0"/>
          </a:p>
          <a:p>
            <a:pPr marL="285750" indent="-285750" algn="just">
              <a:buFont typeface="Wingdings" panose="05000000000000000000" pitchFamily="2" charset="2"/>
              <a:buChar char="Ø"/>
            </a:pPr>
            <a:r>
              <a:rPr lang="es-MX" sz="1400" b="1" i="1" dirty="0" smtClean="0"/>
              <a:t>El 6 de septiembre de 2023</a:t>
            </a:r>
            <a:r>
              <a:rPr lang="es-MX" sz="1400" i="1" dirty="0" smtClean="0"/>
              <a:t>, mediante oficio No. </a:t>
            </a:r>
            <a:r>
              <a:rPr lang="es-EC" sz="1400" dirty="0" smtClean="0"/>
              <a:t>GADDMQ-AZT-2023-1723-O la Administración Zonal Tumbaco señala: </a:t>
            </a:r>
          </a:p>
          <a:p>
            <a:pPr algn="just"/>
            <a:endParaRPr lang="es-MX" sz="1400" dirty="0" smtClean="0"/>
          </a:p>
          <a:p>
            <a:pPr lvl="1" algn="just"/>
            <a:r>
              <a:rPr lang="es-MX" sz="1400" b="1" dirty="0" smtClean="0"/>
              <a:t>Informe técnico </a:t>
            </a:r>
            <a:r>
              <a:rPr lang="es-MX" sz="1400" i="1" dirty="0" smtClean="0"/>
              <a:t>“una </a:t>
            </a:r>
            <a:r>
              <a:rPr lang="es-MX" sz="1400" i="1" dirty="0"/>
              <a:t>vez revisada la información y visitado el sitio, se evidencia que actualmente se ha dado cumpliendo con el Objeto del Comodato por ambas partes sin embargo, se evidencia la escritura de Cesión y Transferencia de derechos otorgada por la JUNTA BARRIAL POR EL PROGRESO DE PIFO a favor de JUNTA ADMINISTRADORA DE AGUA POTABLE Y SANEAMIENTO REGIONAL DE PIFO por lo cual, en mi calidad de Administrador de Contrato, considerando criterios netamente técnicos, al encontrarse que las dos personerías son distintas, tienen distintos nombres y al entender que, los derechos relacionados con el Comodato de una Personería a otra son intransferibles, se sugiere: NO SE CONTINUE con el Comodato, con el objetivo de dar origen a uno nuevo, bajo la participación de las partes actuales, salvo mejor criterio de la Máxima Autoridad.” </a:t>
            </a:r>
            <a:endParaRPr lang="es-MX" sz="1400" i="1" dirty="0" smtClean="0"/>
          </a:p>
          <a:p>
            <a:pPr algn="just"/>
            <a:endParaRPr lang="es-MX" sz="1400" i="1" dirty="0"/>
          </a:p>
          <a:p>
            <a:pPr lvl="1" algn="just"/>
            <a:r>
              <a:rPr lang="es-MX" sz="1400" b="1" dirty="0"/>
              <a:t>Informe Legal </a:t>
            </a:r>
            <a:r>
              <a:rPr lang="es-MX" sz="1400" dirty="0"/>
              <a:t>Nro. 323-DAJ-AZT-2023, de fecha 05 de septiembre de 2023, mediante el cual se concluye lo siguiente: </a:t>
            </a:r>
            <a:r>
              <a:rPr lang="es-MX" sz="1400" i="1" dirty="0"/>
              <a:t>“(…) el comodato del predio Nro. 5784129 otorgada por el Municipio del Distrito Metropolitano de Quito a favor de la Junta Barrial por el Progreso de </a:t>
            </a:r>
            <a:r>
              <a:rPr lang="es-MX" sz="1400" i="1" dirty="0" err="1"/>
              <a:t>Pifo</a:t>
            </a:r>
            <a:r>
              <a:rPr lang="es-MX" sz="1400" i="1" dirty="0"/>
              <a:t>, se ha configurado una de las causales para terminación del mismo; toda vez que actualmente se encuentra en uso del predio la Junta Administradora de Agua Potable y Saneamiento “Regional </a:t>
            </a:r>
            <a:r>
              <a:rPr lang="es-MX" sz="1400" i="1" dirty="0" err="1"/>
              <a:t>Pifo</a:t>
            </a:r>
            <a:r>
              <a:rPr lang="es-MX" sz="1400" i="1" dirty="0"/>
              <a:t>”, que posee distinta personería jurídica a la beneficiaria del comodato. Finalmente, en concordancia con el análisis realizado, se recomienda a la Dirección Metropolitana de Gestión de Bienes Inmuebles que continúe con el trámite de resciliación del contrato de comodato sobre el predio Nro. 5784129.”</a:t>
            </a:r>
            <a:endParaRPr lang="es-MX" sz="1400" i="1" dirty="0" smtClean="0"/>
          </a:p>
          <a:p>
            <a:pPr marL="285750" indent="-285750" algn="just">
              <a:buFont typeface="Wingdings" panose="05000000000000000000" pitchFamily="2" charset="2"/>
              <a:buChar char="Ø"/>
            </a:pPr>
            <a:endParaRPr lang="es-MX" sz="1600" i="1" dirty="0"/>
          </a:p>
        </p:txBody>
      </p:sp>
    </p:spTree>
    <p:extLst>
      <p:ext uri="{BB962C8B-B14F-4D97-AF65-F5344CB8AC3E}">
        <p14:creationId xmlns:p14="http://schemas.microsoft.com/office/powerpoint/2010/main" val="2140731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1702" y="1209366"/>
            <a:ext cx="10545097" cy="3554362"/>
          </a:xfrm>
        </p:spPr>
        <p:txBody>
          <a:bodyPr>
            <a:normAutofit/>
          </a:bodyPr>
          <a:lstStyle/>
          <a:p>
            <a:pPr algn="ctr"/>
            <a:r>
              <a:rPr lang="es-EC" sz="9600" dirty="0"/>
              <a:t>GRACIAS</a:t>
            </a:r>
          </a:p>
        </p:txBody>
      </p:sp>
      <p:sp>
        <p:nvSpPr>
          <p:cNvPr id="7" name="Rectángulo 6"/>
          <p:cNvSpPr/>
          <p:nvPr/>
        </p:nvSpPr>
        <p:spPr>
          <a:xfrm>
            <a:off x="-28904" y="0"/>
            <a:ext cx="12097407" cy="230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Rectángulo 7"/>
          <p:cNvSpPr/>
          <p:nvPr/>
        </p:nvSpPr>
        <p:spPr>
          <a:xfrm>
            <a:off x="0" y="94593"/>
            <a:ext cx="12068503" cy="16816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pSp>
        <p:nvGrpSpPr>
          <p:cNvPr id="9" name="Grupo 8"/>
          <p:cNvGrpSpPr/>
          <p:nvPr/>
        </p:nvGrpSpPr>
        <p:grpSpPr>
          <a:xfrm>
            <a:off x="2473616" y="4763728"/>
            <a:ext cx="7393055" cy="1415845"/>
            <a:chOff x="0" y="0"/>
            <a:chExt cx="5864860" cy="1162050"/>
          </a:xfrm>
        </p:grpSpPr>
        <p:pic>
          <p:nvPicPr>
            <p:cNvPr id="10" name="Imagen 9" descr="C:\Users\aklasso\Downloads\DMGBI.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5725"/>
              <a:ext cx="2729230" cy="1019175"/>
            </a:xfrm>
            <a:prstGeom prst="rect">
              <a:avLst/>
            </a:prstGeom>
            <a:noFill/>
            <a:ln>
              <a:noFill/>
            </a:ln>
          </p:spPr>
        </p:pic>
        <p:pic>
          <p:nvPicPr>
            <p:cNvPr id="11" name="Imagen 10" descr="C:\Users\aklasso\Downloads\pruebaVerticalfirma.png"/>
            <p:cNvPicPr>
              <a:picLocks noChangeAspect="1"/>
            </p:cNvPicPr>
            <p:nvPr/>
          </p:nvPicPr>
          <p:blipFill rotWithShape="1">
            <a:blip r:embed="rId3">
              <a:extLst>
                <a:ext uri="{28A0092B-C50C-407E-A947-70E740481C1C}">
                  <a14:useLocalDpi xmlns:a14="http://schemas.microsoft.com/office/drawing/2010/main" val="0"/>
                </a:ext>
              </a:extLst>
            </a:blip>
            <a:srcRect t="44546" r="25429" b="10454"/>
            <a:stretch/>
          </p:blipFill>
          <p:spPr bwMode="auto">
            <a:xfrm>
              <a:off x="2800350" y="0"/>
              <a:ext cx="3064510" cy="1162050"/>
            </a:xfrm>
            <a:prstGeom prst="rect">
              <a:avLst/>
            </a:prstGeom>
            <a:noFill/>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571912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3735</TotalTime>
  <Words>1113</Words>
  <Application>Microsoft Office PowerPoint</Application>
  <PresentationFormat>Panorámica</PresentationFormat>
  <Paragraphs>53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Black</vt:lpstr>
      <vt:lpstr>Calibri</vt:lpstr>
      <vt:lpstr>Calibri Light</vt:lpstr>
      <vt:lpstr>Wingdings</vt:lpstr>
      <vt:lpstr>Tema de Office</vt:lpstr>
      <vt:lpstr>Presentación de PowerPoint</vt:lpstr>
      <vt:lpstr>El Municipio del Distrito Metropolitano de Quito es propietario del Predio Nro. 5784129 con clave catastral No. 20434-06-011, por constituir transferencia de dominio otorgada por el señor Cesar Augusto Chávez Reyes a favor del MDMQ, mediante escritura pública, protocolizada el 13 de junio de 1994, ante el notario doctor Gustavo Flores Uscátegui e inscrita en el Registro de la Propiedad el 28 de junio de 1994. </vt:lpstr>
      <vt:lpstr>Antecedentes</vt:lpstr>
      <vt:lpstr> Solicitud Modificatoria Resolución Concejo Nro. 001 </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DIRECCION METROPOLITANA DE GESTION  DE BIENES INMUEBLES</dc:title>
  <dc:creator>Nancy Margoth Alvear Haro</dc:creator>
  <cp:lastModifiedBy>Carlos Andres Yepez Diaz</cp:lastModifiedBy>
  <cp:revision>395</cp:revision>
  <dcterms:created xsi:type="dcterms:W3CDTF">2018-01-23T19:08:58Z</dcterms:created>
  <dcterms:modified xsi:type="dcterms:W3CDTF">2023-09-07T14:48:29Z</dcterms:modified>
</cp:coreProperties>
</file>