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56" r:id="rId3"/>
    <p:sldId id="302" r:id="rId4"/>
    <p:sldId id="301" r:id="rId5"/>
    <p:sldId id="316" r:id="rId6"/>
    <p:sldId id="318" r:id="rId7"/>
    <p:sldId id="320" r:id="rId8"/>
    <p:sldId id="322" r:id="rId9"/>
    <p:sldId id="324" r:id="rId10"/>
    <p:sldId id="295" r:id="rId11"/>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30" autoAdjust="0"/>
    <p:restoredTop sz="94660"/>
  </p:normalViewPr>
  <p:slideViewPr>
    <p:cSldViewPr snapToGrid="0">
      <p:cViewPr varScale="1">
        <p:scale>
          <a:sx n="112" d="100"/>
          <a:sy n="112" d="100"/>
        </p:scale>
        <p:origin x="52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p:cNvSpPr>
            <a:spLocks noGrp="1"/>
          </p:cNvSpPr>
          <p:nvPr>
            <p:ph type="dt" sz="half" idx="10"/>
          </p:nvPr>
        </p:nvSpPr>
        <p:spPr/>
        <p:txBody>
          <a:bodyPr/>
          <a:lstStyle/>
          <a:p>
            <a:fld id="{79731120-B012-45D0-AE6E-701B88A40B37}" type="datetimeFigureOut">
              <a:rPr lang="es-EC" smtClean="0"/>
              <a:t>10/8/2023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690385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79731120-B012-45D0-AE6E-701B88A40B37}" type="datetimeFigureOut">
              <a:rPr lang="es-EC" smtClean="0"/>
              <a:t>10/8/2023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1285970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79731120-B012-45D0-AE6E-701B88A40B37}" type="datetimeFigureOut">
              <a:rPr lang="es-EC" smtClean="0"/>
              <a:t>10/8/2023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2193818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79731120-B012-45D0-AE6E-701B88A40B37}" type="datetimeFigureOut">
              <a:rPr lang="es-EC" smtClean="0"/>
              <a:t>10/8/2023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2297491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9731120-B012-45D0-AE6E-701B88A40B37}" type="datetimeFigureOut">
              <a:rPr lang="es-EC" smtClean="0"/>
              <a:t>10/8/2023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2659147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79731120-B012-45D0-AE6E-701B88A40B37}" type="datetimeFigureOut">
              <a:rPr lang="es-EC" smtClean="0"/>
              <a:t>10/8/2023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1603372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79731120-B012-45D0-AE6E-701B88A40B37}" type="datetimeFigureOut">
              <a:rPr lang="es-EC" smtClean="0"/>
              <a:t>10/8/2023</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3256497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79731120-B012-45D0-AE6E-701B88A40B37}" type="datetimeFigureOut">
              <a:rPr lang="es-EC" smtClean="0"/>
              <a:t>10/8/2023</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3470319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9731120-B012-45D0-AE6E-701B88A40B37}" type="datetimeFigureOut">
              <a:rPr lang="es-EC" smtClean="0"/>
              <a:t>10/8/2023</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225055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9731120-B012-45D0-AE6E-701B88A40B37}" type="datetimeFigureOut">
              <a:rPr lang="es-EC" smtClean="0"/>
              <a:t>10/8/2023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1360028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9731120-B012-45D0-AE6E-701B88A40B37}" type="datetimeFigureOut">
              <a:rPr lang="es-EC" smtClean="0"/>
              <a:t>10/8/2023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36772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31120-B012-45D0-AE6E-701B88A40B37}" type="datetimeFigureOut">
              <a:rPr lang="es-EC" smtClean="0"/>
              <a:t>10/8/2023</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A8693-6025-4316-80C3-0E9EA4F276C6}" type="slidenum">
              <a:rPr lang="es-EC" smtClean="0"/>
              <a:t>‹Nº›</a:t>
            </a:fld>
            <a:endParaRPr lang="es-EC"/>
          </a:p>
        </p:txBody>
      </p:sp>
    </p:spTree>
    <p:extLst>
      <p:ext uri="{BB962C8B-B14F-4D97-AF65-F5344CB8AC3E}">
        <p14:creationId xmlns:p14="http://schemas.microsoft.com/office/powerpoint/2010/main" val="1931463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96162" y="1699381"/>
            <a:ext cx="10058400" cy="2976579"/>
          </a:xfrm>
        </p:spPr>
        <p:txBody>
          <a:bodyPr>
            <a:noAutofit/>
          </a:bodyPr>
          <a:lstStyle/>
          <a:p>
            <a:r>
              <a:rPr lang="es-MX" sz="3600" b="1" dirty="0" smtClean="0">
                <a:solidFill>
                  <a:schemeClr val="accent5">
                    <a:lumMod val="50000"/>
                  </a:schemeClr>
                </a:solidFill>
              </a:rPr>
              <a:t>Presentación respecto al estado del procedimiento de reversión de donación del predio Nro. 141756 otorgado a la Universidad Católica en el año 1983</a:t>
            </a:r>
            <a:endParaRPr lang="es-MX" sz="3600" b="1" dirty="0">
              <a:solidFill>
                <a:schemeClr val="accent5">
                  <a:lumMod val="50000"/>
                </a:schemeClr>
              </a:solidFill>
            </a:endParaRPr>
          </a:p>
          <a:p>
            <a:endParaRPr lang="es-MX" sz="3200" b="1" dirty="0">
              <a:latin typeface="Arial Black" panose="020B0A04020102020204" pitchFamily="34" charset="0"/>
            </a:endParaRPr>
          </a:p>
          <a:p>
            <a:endParaRPr lang="es-MX" sz="3200" b="1" dirty="0">
              <a:latin typeface="Arial Black" panose="020B0A04020102020204" pitchFamily="34" charset="0"/>
            </a:endParaRPr>
          </a:p>
        </p:txBody>
      </p:sp>
      <p:grpSp>
        <p:nvGrpSpPr>
          <p:cNvPr id="8" name="Grupo 7"/>
          <p:cNvGrpSpPr/>
          <p:nvPr/>
        </p:nvGrpSpPr>
        <p:grpSpPr>
          <a:xfrm>
            <a:off x="2246171" y="4510519"/>
            <a:ext cx="7393055" cy="141584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13" name="Rectángulo 12"/>
          <p:cNvSpPr/>
          <p:nvPr/>
        </p:nvSpPr>
        <p:spPr>
          <a:xfrm>
            <a:off x="8430" y="44415"/>
            <a:ext cx="12233865" cy="109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Rectángulo 13"/>
          <p:cNvSpPr/>
          <p:nvPr/>
        </p:nvSpPr>
        <p:spPr>
          <a:xfrm>
            <a:off x="-10510" y="133514"/>
            <a:ext cx="12202511" cy="15608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3215646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1702" y="1209366"/>
            <a:ext cx="10545097" cy="3554362"/>
          </a:xfrm>
        </p:spPr>
        <p:txBody>
          <a:bodyPr>
            <a:normAutofit/>
          </a:bodyPr>
          <a:lstStyle/>
          <a:p>
            <a:pPr algn="ctr"/>
            <a:r>
              <a:rPr lang="es-EC" sz="9600" dirty="0"/>
              <a:t>GRACIAS</a:t>
            </a:r>
          </a:p>
        </p:txBody>
      </p:sp>
      <p:sp>
        <p:nvSpPr>
          <p:cNvPr id="7" name="Rectángulo 6"/>
          <p:cNvSpPr/>
          <p:nvPr/>
        </p:nvSpPr>
        <p:spPr>
          <a:xfrm>
            <a:off x="-28904" y="0"/>
            <a:ext cx="12097407" cy="230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Rectángulo 7"/>
          <p:cNvSpPr/>
          <p:nvPr/>
        </p:nvSpPr>
        <p:spPr>
          <a:xfrm>
            <a:off x="0" y="94593"/>
            <a:ext cx="12068503" cy="16816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9" name="Grupo 8"/>
          <p:cNvGrpSpPr/>
          <p:nvPr/>
        </p:nvGrpSpPr>
        <p:grpSpPr>
          <a:xfrm>
            <a:off x="2473616" y="4763728"/>
            <a:ext cx="7393055" cy="1415845"/>
            <a:chOff x="0" y="0"/>
            <a:chExt cx="5864860" cy="1162050"/>
          </a:xfrm>
        </p:grpSpPr>
        <p:pic>
          <p:nvPicPr>
            <p:cNvPr id="10" name="Imagen 9"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1" name="Imagen 10"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2571912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6 CuadroTexto"/>
          <p:cNvSpPr txBox="1">
            <a:spLocks noGrp="1"/>
          </p:cNvSpPr>
          <p:nvPr>
            <p:ph type="title"/>
          </p:nvPr>
        </p:nvSpPr>
        <p:spPr>
          <a:xfrm>
            <a:off x="525890" y="1077386"/>
            <a:ext cx="10515600" cy="867930"/>
          </a:xfrm>
          <a:prstGeom prst="rect">
            <a:avLst/>
          </a:prstGeom>
          <a:noFill/>
        </p:spPr>
        <p:txBody>
          <a:bodyPr wrap="square" rtlCol="0">
            <a:spAutoFit/>
          </a:bodyPr>
          <a:lstStyle/>
          <a:p>
            <a:pPr algn="ctr"/>
            <a:r>
              <a:rPr lang="es-EC" sz="2800" b="1" u="sng" dirty="0">
                <a:latin typeface="+mn-lt"/>
              </a:rPr>
              <a:t>DIRECCION METROPOLITANA DE GESTION </a:t>
            </a:r>
            <a:br>
              <a:rPr lang="es-EC" sz="2800" b="1" u="sng" dirty="0">
                <a:latin typeface="+mn-lt"/>
              </a:rPr>
            </a:br>
            <a:r>
              <a:rPr lang="es-EC" sz="2800" b="1" u="sng" dirty="0">
                <a:latin typeface="+mn-lt"/>
              </a:rPr>
              <a:t>DE BIENES INMUEBLES</a:t>
            </a:r>
          </a:p>
        </p:txBody>
      </p:sp>
      <p:sp>
        <p:nvSpPr>
          <p:cNvPr id="8" name="Marcador de contenido 7"/>
          <p:cNvSpPr>
            <a:spLocks noGrp="1"/>
          </p:cNvSpPr>
          <p:nvPr>
            <p:ph sz="half" idx="1"/>
          </p:nvPr>
        </p:nvSpPr>
        <p:spPr>
          <a:xfrm>
            <a:off x="774345" y="2100397"/>
            <a:ext cx="10018690" cy="4337790"/>
          </a:xfrm>
        </p:spPr>
        <p:txBody>
          <a:bodyPr>
            <a:noAutofit/>
          </a:bodyPr>
          <a:lstStyle/>
          <a:p>
            <a:pPr algn="just"/>
            <a:endParaRPr lang="es-MX" sz="1600" i="1" dirty="0" smtClean="0"/>
          </a:p>
          <a:p>
            <a:pPr marL="0" indent="0" algn="ctr">
              <a:buNone/>
            </a:pPr>
            <a:r>
              <a:rPr lang="es-MX" sz="2400" b="1" dirty="0" smtClean="0"/>
              <a:t>Procedimiento de Donación</a:t>
            </a:r>
          </a:p>
          <a:p>
            <a:pPr algn="just"/>
            <a:endParaRPr lang="es-MX" sz="1600" dirty="0" smtClean="0"/>
          </a:p>
          <a:p>
            <a:pPr algn="just"/>
            <a:r>
              <a:rPr lang="es-MX" sz="1600" dirty="0" smtClean="0"/>
              <a:t>El 15 de noviembre de 1983, se inscribió la escritura pública mediante la cual, el Ilustre Municipio del Distrito Metropolitano de Quito, dona a favor del “Club Deportivo Universidad Católica, el inmueble ubicado en la calle Vasco de Contreras y Manuela Sáenz, Parroquia Benalcázar, adquirido por la regularización de vías, rellenos de quebradas y restructuración parcelaria, de acuerdo con el artículo 263 de la entonces Ley de Régimen Municipal. </a:t>
            </a:r>
          </a:p>
          <a:p>
            <a:pPr algn="just"/>
            <a:r>
              <a:rPr lang="es-MX" sz="1600" dirty="0" smtClean="0"/>
              <a:t>La Superficie total del inmueble que se donó es de 3059m2. </a:t>
            </a:r>
          </a:p>
          <a:p>
            <a:pPr algn="just"/>
            <a:endParaRPr lang="es-MX" sz="1600" dirty="0" smtClean="0"/>
          </a:p>
          <a:p>
            <a:pPr marL="0" indent="0">
              <a:buNone/>
            </a:pPr>
            <a:endParaRPr lang="es-MX" sz="2400" dirty="0"/>
          </a:p>
        </p:txBody>
      </p:sp>
      <p:sp>
        <p:nvSpPr>
          <p:cNvPr id="10" name="Rectángulo 9"/>
          <p:cNvSpPr/>
          <p:nvPr/>
        </p:nvSpPr>
        <p:spPr>
          <a:xfrm>
            <a:off x="8430" y="44415"/>
            <a:ext cx="12233865" cy="109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Rectángulo 10"/>
          <p:cNvSpPr/>
          <p:nvPr/>
        </p:nvSpPr>
        <p:spPr>
          <a:xfrm>
            <a:off x="-10510" y="133514"/>
            <a:ext cx="12202511" cy="15608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 name="AutoShape 2" descr="El Azul Abstracto Creativo Escala La Ley Logo Design Vector Symbol  Illustration De La Justicia Ilustración del Vector - Ilustración de legal,  juez: 154108174"/>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grpSp>
        <p:nvGrpSpPr>
          <p:cNvPr id="16" name="Grupo 15"/>
          <p:cNvGrpSpPr/>
          <p:nvPr/>
        </p:nvGrpSpPr>
        <p:grpSpPr>
          <a:xfrm>
            <a:off x="9085006" y="488340"/>
            <a:ext cx="3106994" cy="824265"/>
            <a:chOff x="0" y="0"/>
            <a:chExt cx="5864860" cy="1162050"/>
          </a:xfrm>
        </p:grpSpPr>
        <p:pic>
          <p:nvPicPr>
            <p:cNvPr id="17" name="Imagen 16"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8" name="Imagen 17"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3400152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7076" y="402587"/>
            <a:ext cx="10515600" cy="1325563"/>
          </a:xfrm>
        </p:spPr>
        <p:txBody>
          <a:bodyPr>
            <a:normAutofit/>
          </a:bodyPr>
          <a:lstStyle/>
          <a:p>
            <a:pPr algn="ctr"/>
            <a:r>
              <a:rPr lang="es-EC" sz="2800" b="1" u="sng" dirty="0" smtClean="0">
                <a:latin typeface="+mn-lt"/>
              </a:rPr>
              <a:t>Procedimiento de donación</a:t>
            </a:r>
            <a:endParaRPr lang="es-EC" sz="2800" b="1" u="sng" dirty="0">
              <a:latin typeface="+mn-lt"/>
            </a:endParaRPr>
          </a:p>
        </p:txBody>
      </p:sp>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961509" y="521759"/>
            <a:ext cx="3106994"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13" name="Marcador de contenido 12"/>
          <p:cNvSpPr>
            <a:spLocks noGrp="1"/>
          </p:cNvSpPr>
          <p:nvPr>
            <p:ph sz="half" idx="1"/>
          </p:nvPr>
        </p:nvSpPr>
        <p:spPr>
          <a:xfrm>
            <a:off x="3775785" y="1711830"/>
            <a:ext cx="4118182" cy="44623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ctr"/>
            <a:r>
              <a:rPr lang="es-EC" dirty="0" smtClean="0"/>
              <a:t>DATOS TÉCNICOS</a:t>
            </a:r>
            <a:endParaRPr lang="es-EC" dirty="0"/>
          </a:p>
        </p:txBody>
      </p:sp>
      <p:sp>
        <p:nvSpPr>
          <p:cNvPr id="15" name="Rectángulo redondeado 14"/>
          <p:cNvSpPr/>
          <p:nvPr/>
        </p:nvSpPr>
        <p:spPr>
          <a:xfrm>
            <a:off x="697837" y="3334800"/>
            <a:ext cx="1468088" cy="111306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schemeClr val="tx1"/>
                </a:solidFill>
              </a:rPr>
              <a:t>Predio Nro. </a:t>
            </a:r>
            <a:r>
              <a:rPr lang="es-MX" sz="1600" dirty="0">
                <a:solidFill>
                  <a:schemeClr val="tx1"/>
                </a:solidFill>
              </a:rPr>
              <a:t>141756</a:t>
            </a:r>
            <a:endParaRPr lang="es-EC" sz="1600" dirty="0">
              <a:solidFill>
                <a:schemeClr val="tx1"/>
              </a:solidFill>
            </a:endParaRPr>
          </a:p>
        </p:txBody>
      </p:sp>
      <p:graphicFrame>
        <p:nvGraphicFramePr>
          <p:cNvPr id="16" name="Tabla 15"/>
          <p:cNvGraphicFramePr>
            <a:graphicFrameLocks noGrp="1"/>
          </p:cNvGraphicFramePr>
          <p:nvPr>
            <p:extLst>
              <p:ext uri="{D42A27DB-BD31-4B8C-83A1-F6EECF244321}">
                <p14:modId xmlns:p14="http://schemas.microsoft.com/office/powerpoint/2010/main" val="2804825776"/>
              </p:ext>
            </p:extLst>
          </p:nvPr>
        </p:nvGraphicFramePr>
        <p:xfrm>
          <a:off x="3318085" y="2653751"/>
          <a:ext cx="3378867" cy="2825219"/>
        </p:xfrm>
        <a:graphic>
          <a:graphicData uri="http://schemas.openxmlformats.org/drawingml/2006/table">
            <a:tbl>
              <a:tblPr firstCol="1">
                <a:tableStyleId>{00A15C55-8517-42AA-B614-E9B94910E393}</a:tableStyleId>
              </a:tblPr>
              <a:tblGrid>
                <a:gridCol w="1464839">
                  <a:extLst>
                    <a:ext uri="{9D8B030D-6E8A-4147-A177-3AD203B41FA5}">
                      <a16:colId xmlns:a16="http://schemas.microsoft.com/office/drawing/2014/main" val="20000"/>
                    </a:ext>
                  </a:extLst>
                </a:gridCol>
                <a:gridCol w="1914028">
                  <a:extLst>
                    <a:ext uri="{9D8B030D-6E8A-4147-A177-3AD203B41FA5}">
                      <a16:colId xmlns:a16="http://schemas.microsoft.com/office/drawing/2014/main" val="20001"/>
                    </a:ext>
                  </a:extLst>
                </a:gridCol>
              </a:tblGrid>
              <a:tr h="570154">
                <a:tc>
                  <a:txBody>
                    <a:bodyPr/>
                    <a:lstStyle/>
                    <a:p>
                      <a:pPr algn="l" fontAlgn="b"/>
                      <a:r>
                        <a:rPr lang="es-EC" sz="1600" u="none" strike="noStrike" dirty="0" smtClean="0">
                          <a:solidFill>
                            <a:schemeClr val="tx1"/>
                          </a:solidFill>
                          <a:effectLst/>
                        </a:rPr>
                        <a:t>Área Bruta Total Construcción :</a:t>
                      </a:r>
                      <a:endParaRPr lang="es-EC" sz="16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s-EC" sz="1800" b="0" i="0" kern="1200" dirty="0" smtClean="0">
                          <a:solidFill>
                            <a:schemeClr val="dk1"/>
                          </a:solidFill>
                          <a:effectLst/>
                          <a:latin typeface="+mn-lt"/>
                          <a:ea typeface="+mn-ea"/>
                          <a:cs typeface="+mn-cs"/>
                        </a:rPr>
                        <a:t>466.85 m2</a:t>
                      </a:r>
                      <a:endParaRPr lang="es-EC"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428170">
                <a:tc>
                  <a:txBody>
                    <a:bodyPr/>
                    <a:lstStyle/>
                    <a:p>
                      <a:pPr algn="l" fontAlgn="b"/>
                      <a:r>
                        <a:rPr lang="es-EC" sz="1600" u="none" strike="noStrike" dirty="0" smtClean="0">
                          <a:solidFill>
                            <a:schemeClr val="tx1"/>
                          </a:solidFill>
                          <a:effectLst/>
                        </a:rPr>
                        <a:t>Parroquia:</a:t>
                      </a:r>
                      <a:endParaRPr lang="es-EC" sz="16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s-MX" sz="1600" b="0" i="0" u="none" strike="noStrike" dirty="0" err="1" smtClean="0">
                          <a:solidFill>
                            <a:srgbClr val="000000"/>
                          </a:solidFill>
                          <a:effectLst/>
                          <a:latin typeface="Calibri" panose="020F0502020204030204" pitchFamily="34" charset="0"/>
                        </a:rPr>
                        <a:t>Rumipamba</a:t>
                      </a:r>
                      <a:endParaRPr lang="es-EC"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2"/>
                  </a:ext>
                </a:extLst>
              </a:tr>
              <a:tr h="428170">
                <a:tc>
                  <a:txBody>
                    <a:bodyPr/>
                    <a:lstStyle/>
                    <a:p>
                      <a:pPr algn="l" fontAlgn="b"/>
                      <a:r>
                        <a:rPr lang="es-EC" sz="1600" u="none" strike="noStrike" dirty="0" smtClean="0">
                          <a:solidFill>
                            <a:schemeClr val="tx1"/>
                          </a:solidFill>
                          <a:effectLst/>
                        </a:rPr>
                        <a:t>Avalúo del terreno:</a:t>
                      </a:r>
                      <a:endParaRPr lang="es-EC" sz="16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s-EC" sz="1600" b="0" i="0" u="none" strike="noStrike" dirty="0" smtClean="0">
                          <a:solidFill>
                            <a:srgbClr val="000000"/>
                          </a:solidFill>
                          <a:effectLst/>
                          <a:latin typeface="Calibri" panose="020F0502020204030204" pitchFamily="34" charset="0"/>
                        </a:rPr>
                        <a:t>$</a:t>
                      </a:r>
                      <a:r>
                        <a:rPr lang="es-EC" sz="1800" b="0" i="0" kern="1200" dirty="0" smtClean="0">
                          <a:solidFill>
                            <a:schemeClr val="dk1"/>
                          </a:solidFill>
                          <a:effectLst/>
                          <a:latin typeface="+mn-lt"/>
                          <a:ea typeface="+mn-ea"/>
                          <a:cs typeface="+mn-cs"/>
                        </a:rPr>
                        <a:t>$ 529,431.42</a:t>
                      </a:r>
                      <a:endParaRPr lang="es-EC" sz="1600" b="0" i="0" u="none" strike="noStrike" dirty="0" smtClean="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3"/>
                  </a:ext>
                </a:extLst>
              </a:tr>
              <a:tr h="428170">
                <a:tc>
                  <a:txBody>
                    <a:bodyPr/>
                    <a:lstStyle/>
                    <a:p>
                      <a:pPr algn="l" fontAlgn="b"/>
                      <a:r>
                        <a:rPr lang="es-MX" sz="1600" u="none" strike="noStrike" dirty="0" smtClean="0">
                          <a:solidFill>
                            <a:schemeClr val="tx1"/>
                          </a:solidFill>
                          <a:effectLst/>
                        </a:rPr>
                        <a:t>Avalúo total del bien inmueble:</a:t>
                      </a:r>
                      <a:endParaRPr lang="es-EC" sz="16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s-EC" sz="1600" dirty="0" smtClean="0"/>
                        <a:t>$</a:t>
                      </a:r>
                      <a:r>
                        <a:rPr lang="es-EC" sz="1800" b="0" i="0" kern="1200" dirty="0" smtClean="0">
                          <a:solidFill>
                            <a:schemeClr val="dk1"/>
                          </a:solidFill>
                          <a:effectLst/>
                          <a:latin typeface="+mn-lt"/>
                          <a:ea typeface="+mn-ea"/>
                          <a:cs typeface="+mn-cs"/>
                        </a:rPr>
                        <a:t>$ 605,904.44</a:t>
                      </a:r>
                      <a:endParaRPr lang="es-EC"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4"/>
                  </a:ext>
                </a:extLst>
              </a:tr>
              <a:tr h="352294">
                <a:tc>
                  <a:txBody>
                    <a:bodyPr/>
                    <a:lstStyle/>
                    <a:p>
                      <a:pPr algn="l" fontAlgn="b"/>
                      <a:r>
                        <a:rPr lang="es-EC" sz="1600" dirty="0" smtClean="0">
                          <a:solidFill>
                            <a:schemeClr val="tx1"/>
                          </a:solidFill>
                        </a:rPr>
                        <a:t>Dependencia Administrativa:</a:t>
                      </a:r>
                      <a:endParaRPr lang="es-EC" sz="16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s-EC" sz="1800" b="0" i="0" kern="1200" dirty="0" smtClean="0">
                          <a:solidFill>
                            <a:schemeClr val="dk1"/>
                          </a:solidFill>
                          <a:effectLst/>
                          <a:latin typeface="+mn-lt"/>
                          <a:ea typeface="+mn-ea"/>
                          <a:cs typeface="+mn-cs"/>
                        </a:rPr>
                        <a:t>Administración Zonal Norte (Eugenio Espejo)</a:t>
                      </a:r>
                      <a:endParaRPr lang="es-EC"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bl>
          </a:graphicData>
        </a:graphic>
      </p:graphicFrame>
      <p:pic>
        <p:nvPicPr>
          <p:cNvPr id="17" name="Imagen 16"/>
          <p:cNvPicPr>
            <a:picLocks noChangeAspect="1"/>
          </p:cNvPicPr>
          <p:nvPr/>
        </p:nvPicPr>
        <p:blipFill>
          <a:blip r:embed="rId4"/>
          <a:stretch>
            <a:fillRect/>
          </a:stretch>
        </p:blipFill>
        <p:spPr>
          <a:xfrm rot="10800000" flipH="1">
            <a:off x="2457135" y="3756835"/>
            <a:ext cx="603741" cy="268996"/>
          </a:xfrm>
          <a:prstGeom prst="rect">
            <a:avLst/>
          </a:prstGeom>
        </p:spPr>
      </p:pic>
      <p:pic>
        <p:nvPicPr>
          <p:cNvPr id="3" name="Imagen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04314" y="2482488"/>
            <a:ext cx="4223657" cy="3167743"/>
          </a:xfrm>
          <a:prstGeom prst="rect">
            <a:avLst/>
          </a:prstGeom>
        </p:spPr>
      </p:pic>
    </p:spTree>
    <p:extLst>
      <p:ext uri="{BB962C8B-B14F-4D97-AF65-F5344CB8AC3E}">
        <p14:creationId xmlns:p14="http://schemas.microsoft.com/office/powerpoint/2010/main" val="3534289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7076" y="402587"/>
            <a:ext cx="10515600" cy="1325563"/>
          </a:xfrm>
        </p:spPr>
        <p:txBody>
          <a:bodyPr>
            <a:normAutofit/>
          </a:bodyPr>
          <a:lstStyle/>
          <a:p>
            <a:pPr algn="ctr"/>
            <a:r>
              <a:rPr lang="es-EC" sz="2800" b="1" u="sng" dirty="0" smtClean="0">
                <a:latin typeface="+mn-lt"/>
              </a:rPr>
              <a:t>Procedimiento de Reversión </a:t>
            </a:r>
            <a:endParaRPr lang="es-EC" sz="2800" b="1" u="sng" dirty="0">
              <a:latin typeface="+mn-lt"/>
            </a:endParaRPr>
          </a:p>
        </p:txBody>
      </p:sp>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961509" y="521759"/>
            <a:ext cx="3106994"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3" name="Rectángulo 2"/>
          <p:cNvSpPr/>
          <p:nvPr/>
        </p:nvSpPr>
        <p:spPr>
          <a:xfrm>
            <a:off x="1099590" y="1847322"/>
            <a:ext cx="9470572" cy="4770537"/>
          </a:xfrm>
          <a:prstGeom prst="rect">
            <a:avLst/>
          </a:prstGeom>
        </p:spPr>
        <p:txBody>
          <a:bodyPr wrap="square">
            <a:spAutoFit/>
          </a:bodyPr>
          <a:lstStyle/>
          <a:p>
            <a:pPr marL="285750" indent="-285750" algn="just">
              <a:buFont typeface="Wingdings" panose="05000000000000000000" pitchFamily="2" charset="2"/>
              <a:buChar char="Ø"/>
            </a:pPr>
            <a:r>
              <a:rPr lang="es-MX" sz="1600" dirty="0" smtClean="0"/>
              <a:t>El </a:t>
            </a:r>
            <a:r>
              <a:rPr lang="es-MX" sz="1600" b="1" dirty="0" smtClean="0"/>
              <a:t>12 de julio de 2022, </a:t>
            </a:r>
            <a:r>
              <a:rPr lang="es-MX" sz="1600" dirty="0" smtClean="0"/>
              <a:t>mediante </a:t>
            </a:r>
            <a:r>
              <a:rPr lang="es-EC" sz="1600" dirty="0"/>
              <a:t>Memorando Nro. </a:t>
            </a:r>
            <a:r>
              <a:rPr lang="es-EC" sz="1600" dirty="0" smtClean="0"/>
              <a:t>GADDMQ-DMGBI-AT-2022-0402-M, el área técnica de administración de bienes inmuebles, puso en </a:t>
            </a:r>
            <a:r>
              <a:rPr lang="es-EC" sz="1600" dirty="0"/>
              <a:t>conocimiento el informe técnico No. DMGBI-AT-2022-141 de 12 de julio de </a:t>
            </a:r>
            <a:r>
              <a:rPr lang="es-EC" sz="1600" dirty="0" smtClean="0"/>
              <a:t>2022, en el cual se concluyo lo siguiente:  </a:t>
            </a:r>
          </a:p>
          <a:p>
            <a:pPr marL="285750" indent="-285750" algn="just">
              <a:buFont typeface="Wingdings" panose="05000000000000000000" pitchFamily="2" charset="2"/>
              <a:buChar char="Ø"/>
            </a:pPr>
            <a:endParaRPr lang="es-MX" sz="1600" dirty="0"/>
          </a:p>
          <a:p>
            <a:pPr marL="179388" algn="just"/>
            <a:r>
              <a:rPr lang="es-MX" sz="1600" i="1" dirty="0" smtClean="0"/>
              <a:t>“De </a:t>
            </a:r>
            <a:r>
              <a:rPr lang="es-MX" sz="1600" i="1" dirty="0"/>
              <a:t>lo observado en la inspección realizada, se pudo verificar que el </a:t>
            </a:r>
            <a:r>
              <a:rPr lang="es-MX" sz="1600" b="1" i="1" dirty="0"/>
              <a:t>inmueble no goza de buen mantenimiento</a:t>
            </a:r>
            <a:r>
              <a:rPr lang="es-MX" sz="1600" i="1" dirty="0"/>
              <a:t>, y que, por el contrario está teniendo un </a:t>
            </a:r>
            <a:r>
              <a:rPr lang="es-MX" sz="1600" b="1" i="1" dirty="0"/>
              <a:t>deterioro bastante apremiante debido al </a:t>
            </a:r>
            <a:r>
              <a:rPr lang="es-MX" sz="1600" b="1" i="1" dirty="0" smtClean="0"/>
              <a:t>desuso</a:t>
            </a:r>
            <a:r>
              <a:rPr lang="es-MX" sz="1600" i="1" dirty="0" smtClean="0"/>
              <a:t>. Al </a:t>
            </a:r>
            <a:r>
              <a:rPr lang="es-MX" sz="1600" i="1" dirty="0"/>
              <a:t>verificar que la entidad beneficiaria de la donación </a:t>
            </a:r>
            <a:r>
              <a:rPr lang="es-MX" sz="1600" b="1" i="1" dirty="0"/>
              <a:t>no está cumpliendo con el fin para el que fue entregado</a:t>
            </a:r>
            <a:r>
              <a:rPr lang="es-MX" sz="1600" i="1" dirty="0"/>
              <a:t>, </a:t>
            </a:r>
            <a:r>
              <a:rPr lang="es-MX" sz="1600" b="1" i="1" dirty="0"/>
              <a:t>se debe iniciar el proceso de reversión </a:t>
            </a:r>
            <a:r>
              <a:rPr lang="es-MX" sz="1600" b="1" i="1" dirty="0" smtClean="0"/>
              <a:t>inmediatamente</a:t>
            </a:r>
            <a:r>
              <a:rPr lang="es-MX" sz="1600" i="1" dirty="0" smtClean="0"/>
              <a:t>. Cabe </a:t>
            </a:r>
            <a:r>
              <a:rPr lang="es-MX" sz="1600" i="1" dirty="0"/>
              <a:t>mencionar también que, en mesas de trabajo realizadas con representantes del Club Universidad Católica, han manifestado su voluntad de devolver el predio motivo de este informe al Municipio del Distrito de Quito</a:t>
            </a:r>
            <a:r>
              <a:rPr lang="es-MX" sz="1600" i="1" dirty="0" smtClean="0"/>
              <a:t>.”  </a:t>
            </a:r>
          </a:p>
          <a:p>
            <a:pPr marL="179388" algn="just"/>
            <a:endParaRPr lang="es-MX" sz="1600" i="1" dirty="0" smtClean="0"/>
          </a:p>
          <a:p>
            <a:pPr marL="285750" indent="-285750" algn="just">
              <a:buFont typeface="Wingdings" panose="05000000000000000000" pitchFamily="2" charset="2"/>
              <a:buChar char="Ø"/>
            </a:pPr>
            <a:r>
              <a:rPr lang="es-MX" sz="1600" dirty="0" smtClean="0"/>
              <a:t>El </a:t>
            </a:r>
            <a:r>
              <a:rPr lang="es-MX" sz="1600" b="1" dirty="0"/>
              <a:t>21 de julio del 2022</a:t>
            </a:r>
            <a:r>
              <a:rPr lang="es-MX" sz="1600" dirty="0"/>
              <a:t>, mediante Oficio Nro. GADDMQ-DMGBI-2022-2754-O, esta Dirección Metropolitana, solicitó a la Administración Zonal Eugenio Espejo, lo siguiente: </a:t>
            </a:r>
            <a:endParaRPr lang="es-MX" sz="1600" dirty="0" smtClean="0"/>
          </a:p>
          <a:p>
            <a:pPr algn="just"/>
            <a:endParaRPr lang="es-MX" sz="1600" dirty="0" smtClean="0"/>
          </a:p>
          <a:p>
            <a:pPr marL="358775" algn="just"/>
            <a:r>
              <a:rPr lang="es-MX" sz="1600" i="1" dirty="0" smtClean="0"/>
              <a:t>“(…) </a:t>
            </a:r>
            <a:r>
              <a:rPr lang="es-MX" sz="1600" i="1" dirty="0"/>
              <a:t>se proceda con la respectiva elaboración del informe tanto legal como técnico, en el que se determine, de ser el caso, el </a:t>
            </a:r>
            <a:r>
              <a:rPr lang="es-MX" sz="1600" b="1" i="1" dirty="0"/>
              <a:t>criterio favorable </a:t>
            </a:r>
            <a:r>
              <a:rPr lang="es-MX" sz="1600" i="1" dirty="0"/>
              <a:t>para continuar con el procedimiento de reversión del predio No. 141756, entregado al Club Deportivo Universidad Católica, en razón del informe técnico No. DMGBI-AT-2022-141 de 12 de julio de 2022</a:t>
            </a:r>
            <a:r>
              <a:rPr lang="es-MX" sz="1600" i="1" dirty="0" smtClean="0"/>
              <a:t>”</a:t>
            </a:r>
          </a:p>
          <a:p>
            <a:pPr marL="358775" algn="just"/>
            <a:endParaRPr lang="es-MX" sz="1600" i="1" dirty="0"/>
          </a:p>
        </p:txBody>
      </p:sp>
    </p:spTree>
    <p:extLst>
      <p:ext uri="{BB962C8B-B14F-4D97-AF65-F5344CB8AC3E}">
        <p14:creationId xmlns:p14="http://schemas.microsoft.com/office/powerpoint/2010/main" val="1821624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7076" y="402587"/>
            <a:ext cx="10515600" cy="1325563"/>
          </a:xfrm>
        </p:spPr>
        <p:txBody>
          <a:bodyPr>
            <a:normAutofit/>
          </a:bodyPr>
          <a:lstStyle/>
          <a:p>
            <a:pPr algn="ctr"/>
            <a:r>
              <a:rPr lang="es-EC" sz="2800" b="1" u="sng" dirty="0">
                <a:latin typeface="+mn-lt"/>
              </a:rPr>
              <a:t>Procedimiento de Reversión </a:t>
            </a:r>
          </a:p>
        </p:txBody>
      </p:sp>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961509" y="521759"/>
            <a:ext cx="3106994"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3" name="Rectángulo 2"/>
          <p:cNvSpPr/>
          <p:nvPr/>
        </p:nvSpPr>
        <p:spPr>
          <a:xfrm>
            <a:off x="718456" y="1728150"/>
            <a:ext cx="10602686" cy="4524315"/>
          </a:xfrm>
          <a:prstGeom prst="rect">
            <a:avLst/>
          </a:prstGeom>
        </p:spPr>
        <p:txBody>
          <a:bodyPr wrap="square">
            <a:spAutoFit/>
          </a:bodyPr>
          <a:lstStyle/>
          <a:p>
            <a:pPr marL="285750" indent="-285750" algn="just">
              <a:buFont typeface="Wingdings" panose="05000000000000000000" pitchFamily="2" charset="2"/>
              <a:buChar char="Ø"/>
            </a:pPr>
            <a:r>
              <a:rPr lang="es-MX" dirty="0"/>
              <a:t>El </a:t>
            </a:r>
            <a:r>
              <a:rPr lang="es-MX" b="1" dirty="0"/>
              <a:t>11 de agosto de 2022, </a:t>
            </a:r>
            <a:r>
              <a:rPr lang="es-MX" dirty="0"/>
              <a:t>a través del </a:t>
            </a:r>
            <a:r>
              <a:rPr lang="pt-BR" dirty="0"/>
              <a:t>Memorando </a:t>
            </a:r>
            <a:r>
              <a:rPr lang="pt-BR" dirty="0" err="1"/>
              <a:t>Nro</a:t>
            </a:r>
            <a:r>
              <a:rPr lang="pt-BR" dirty="0"/>
              <a:t>. GADDMQ-AZEE-DGT-2022-1383-M, </a:t>
            </a:r>
            <a:r>
              <a:rPr lang="pt-BR" dirty="0" err="1"/>
              <a:t>el</a:t>
            </a:r>
            <a:r>
              <a:rPr lang="pt-BR" dirty="0"/>
              <a:t> </a:t>
            </a:r>
            <a:r>
              <a:rPr lang="pt-BR" dirty="0" err="1"/>
              <a:t>Director</a:t>
            </a:r>
            <a:r>
              <a:rPr lang="pt-BR" dirty="0"/>
              <a:t> de </a:t>
            </a:r>
            <a:r>
              <a:rPr lang="pt-BR" dirty="0" err="1"/>
              <a:t>Gestión</a:t>
            </a:r>
            <a:r>
              <a:rPr lang="pt-BR" dirty="0"/>
              <a:t> </a:t>
            </a:r>
            <a:r>
              <a:rPr lang="pt-BR" dirty="0" err="1"/>
              <a:t>del</a:t>
            </a:r>
            <a:r>
              <a:rPr lang="pt-BR" dirty="0"/>
              <a:t> </a:t>
            </a:r>
            <a:r>
              <a:rPr lang="pt-BR" dirty="0" err="1"/>
              <a:t>Territorio</a:t>
            </a:r>
            <a:r>
              <a:rPr lang="pt-BR" dirty="0"/>
              <a:t>, </a:t>
            </a:r>
            <a:r>
              <a:rPr lang="pt-BR" dirty="0" err="1"/>
              <a:t>puso</a:t>
            </a:r>
            <a:r>
              <a:rPr lang="pt-BR" dirty="0"/>
              <a:t> em </a:t>
            </a:r>
            <a:r>
              <a:rPr lang="pt-BR" dirty="0" err="1"/>
              <a:t>conocimiento</a:t>
            </a:r>
            <a:r>
              <a:rPr lang="pt-BR" dirty="0"/>
              <a:t> </a:t>
            </a:r>
            <a:r>
              <a:rPr lang="pt-BR" dirty="0" err="1"/>
              <a:t>del</a:t>
            </a:r>
            <a:r>
              <a:rPr lang="pt-BR" dirty="0"/>
              <a:t> </a:t>
            </a:r>
            <a:r>
              <a:rPr lang="pt-BR" dirty="0" err="1"/>
              <a:t>Director</a:t>
            </a:r>
            <a:r>
              <a:rPr lang="pt-BR" dirty="0"/>
              <a:t> de </a:t>
            </a:r>
            <a:r>
              <a:rPr lang="pt-BR" dirty="0" err="1"/>
              <a:t>Asesoría</a:t>
            </a:r>
            <a:r>
              <a:rPr lang="pt-BR" dirty="0"/>
              <a:t> </a:t>
            </a:r>
            <a:r>
              <a:rPr lang="pt-BR" dirty="0" err="1"/>
              <a:t>Juridica</a:t>
            </a:r>
            <a:r>
              <a:rPr lang="pt-BR" dirty="0"/>
              <a:t>, </a:t>
            </a:r>
            <a:r>
              <a:rPr lang="pt-BR" dirty="0" err="1"/>
              <a:t>lo</a:t>
            </a:r>
            <a:r>
              <a:rPr lang="pt-BR" dirty="0"/>
              <a:t> </a:t>
            </a:r>
            <a:r>
              <a:rPr lang="pt-BR" dirty="0" err="1"/>
              <a:t>siguiente</a:t>
            </a:r>
            <a:r>
              <a:rPr lang="pt-BR" dirty="0"/>
              <a:t>: </a:t>
            </a:r>
          </a:p>
          <a:p>
            <a:pPr marL="285750" indent="-285750" algn="just">
              <a:buFont typeface="Wingdings" panose="05000000000000000000" pitchFamily="2" charset="2"/>
              <a:buChar char="Ø"/>
            </a:pPr>
            <a:endParaRPr lang="es-MX" dirty="0"/>
          </a:p>
          <a:p>
            <a:pPr marL="179388" algn="just"/>
            <a:r>
              <a:rPr lang="es-MX" i="1" dirty="0"/>
              <a:t>“(…) considerando el Oficio Nro. GADDMQ-DMGBI-2022-2754-O de 21 de julio de 2022 de la Dirección Metropolitana de Gestión de Bienes Inmuebles (DMGBI) y, que la comodataria no se encuentra en uso del predio 141756, el cual se encuentra abandonado, deteriorado y sin uso, la Dirección de Gestión del Territorio emite </a:t>
            </a:r>
            <a:r>
              <a:rPr lang="es-MX" b="1" i="1" dirty="0"/>
              <a:t>criterio técnico Favorable</a:t>
            </a:r>
            <a:r>
              <a:rPr lang="es-MX" i="1" dirty="0"/>
              <a:t>, para que se continúe con el proceso administrativo de reversión de la Donación entregada al Club Deportivo Universidad Católica”</a:t>
            </a:r>
            <a:endParaRPr lang="es-EC" i="1" dirty="0"/>
          </a:p>
          <a:p>
            <a:pPr algn="just"/>
            <a:endParaRPr lang="es-MX" dirty="0" smtClean="0"/>
          </a:p>
          <a:p>
            <a:pPr marL="261938" indent="-261938" algn="just">
              <a:buFont typeface="Wingdings" panose="05000000000000000000" pitchFamily="2" charset="2"/>
              <a:buChar char="Ø"/>
            </a:pPr>
            <a:r>
              <a:rPr lang="es-MX" dirty="0" smtClean="0"/>
              <a:t>El </a:t>
            </a:r>
            <a:r>
              <a:rPr lang="es-MX" b="1" dirty="0" smtClean="0"/>
              <a:t>15 </a:t>
            </a:r>
            <a:r>
              <a:rPr lang="es-MX" b="1" dirty="0"/>
              <a:t>de agosto del </a:t>
            </a:r>
            <a:r>
              <a:rPr lang="es-MX" b="1" dirty="0" smtClean="0"/>
              <a:t>2022, </a:t>
            </a:r>
            <a:r>
              <a:rPr lang="es-MX" dirty="0" smtClean="0"/>
              <a:t>a través del </a:t>
            </a:r>
            <a:r>
              <a:rPr lang="es-MX" dirty="0"/>
              <a:t>INFORME LEGAL </a:t>
            </a:r>
            <a:r>
              <a:rPr lang="es-MX" dirty="0" smtClean="0"/>
              <a:t>DAJ-AZEE, se manifestó lo siguiente: </a:t>
            </a:r>
          </a:p>
          <a:p>
            <a:pPr marL="261938" indent="-261938" algn="just">
              <a:buFont typeface="Wingdings" panose="05000000000000000000" pitchFamily="2" charset="2"/>
              <a:buChar char="Ø"/>
            </a:pPr>
            <a:endParaRPr lang="es-MX" dirty="0"/>
          </a:p>
          <a:p>
            <a:pPr marL="179388" algn="just"/>
            <a:r>
              <a:rPr lang="es-MX" i="1" dirty="0" smtClean="0"/>
              <a:t>“</a:t>
            </a:r>
            <a:r>
              <a:rPr lang="es-MX" i="1" dirty="0"/>
              <a:t>Esta Asesoría Legal, en base a los antecedentes, normativa legal señalada, e Informes Técnicos constantes, emite </a:t>
            </a:r>
            <a:r>
              <a:rPr lang="es-MX" b="1" i="1" dirty="0"/>
              <a:t>Criterio Legal Favorable </a:t>
            </a:r>
            <a:r>
              <a:rPr lang="es-MX" i="1" dirty="0"/>
              <a:t>para la Revocatoria de la Donación del PREDIO 141756, hecha al Club Deportivo Universidad Católica, por no haberse cumplido con el objeto de la donación, dejándose a salvo la decisión que al respecto acuerde el Concejo Metropolitano, conforme a lo prescrito en el Art. 436 del COOTAD.”</a:t>
            </a:r>
            <a:r>
              <a:rPr lang="es-MX" dirty="0"/>
              <a:t> </a:t>
            </a:r>
            <a:endParaRPr lang="es-MX" dirty="0" smtClean="0"/>
          </a:p>
          <a:p>
            <a:pPr marL="261938" indent="-261938" algn="just">
              <a:buFont typeface="Wingdings" panose="05000000000000000000" pitchFamily="2" charset="2"/>
              <a:buChar char="Ø"/>
            </a:pPr>
            <a:endParaRPr lang="es-MX" dirty="0"/>
          </a:p>
        </p:txBody>
      </p:sp>
    </p:spTree>
    <p:extLst>
      <p:ext uri="{BB962C8B-B14F-4D97-AF65-F5344CB8AC3E}">
        <p14:creationId xmlns:p14="http://schemas.microsoft.com/office/powerpoint/2010/main" val="2964152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7076" y="402587"/>
            <a:ext cx="10515600" cy="1325563"/>
          </a:xfrm>
        </p:spPr>
        <p:txBody>
          <a:bodyPr>
            <a:normAutofit/>
          </a:bodyPr>
          <a:lstStyle/>
          <a:p>
            <a:pPr algn="ctr"/>
            <a:r>
              <a:rPr lang="es-EC" sz="2800" b="1" u="sng" dirty="0">
                <a:latin typeface="+mn-lt"/>
              </a:rPr>
              <a:t>Procedimiento de Reversión </a:t>
            </a:r>
          </a:p>
        </p:txBody>
      </p:sp>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961509" y="521759"/>
            <a:ext cx="3106994"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3" name="Rectángulo 2"/>
          <p:cNvSpPr/>
          <p:nvPr/>
        </p:nvSpPr>
        <p:spPr>
          <a:xfrm>
            <a:off x="654083" y="1847322"/>
            <a:ext cx="10602686" cy="4247317"/>
          </a:xfrm>
          <a:prstGeom prst="rect">
            <a:avLst/>
          </a:prstGeom>
        </p:spPr>
        <p:txBody>
          <a:bodyPr wrap="square">
            <a:spAutoFit/>
          </a:bodyPr>
          <a:lstStyle/>
          <a:p>
            <a:pPr marL="261938" indent="-261938" algn="just">
              <a:buFont typeface="Wingdings" panose="05000000000000000000" pitchFamily="2" charset="2"/>
              <a:buChar char="Ø"/>
            </a:pPr>
            <a:r>
              <a:rPr lang="es-MX" dirty="0"/>
              <a:t>El </a:t>
            </a:r>
            <a:r>
              <a:rPr lang="es-MX" b="1" dirty="0"/>
              <a:t>16 de agosto del 2022, </a:t>
            </a:r>
            <a:r>
              <a:rPr lang="es-MX" dirty="0"/>
              <a:t>mediante Oficio Nro. GADDMQ-AZEE-2022-2668-O, la Administradora Zonal Eugenio Espejo, remitió los Informes Técnico No. GADDMQ-AZEE-DGT-2022-1383-M, y criterio legal DAJ-AZEE, de 11 y 15 de agosto de 2022, respectivamente; relacionados con la REVERSION de la donación del predio 141756, entregado al Club Deportivo Universidad Católica, manifestando el </a:t>
            </a:r>
            <a:r>
              <a:rPr lang="es-MX" b="1" dirty="0"/>
              <a:t>CRITERIO FAVORABLE, </a:t>
            </a:r>
            <a:r>
              <a:rPr lang="es-MX" dirty="0"/>
              <a:t>para que se continúe con el </a:t>
            </a:r>
            <a:r>
              <a:rPr lang="es-MX" dirty="0" smtClean="0"/>
              <a:t>proceso </a:t>
            </a:r>
            <a:r>
              <a:rPr lang="es-MX" dirty="0"/>
              <a:t>administrativo de reversión de la Donación entregada al Club Deportivo Universidad Católica.  </a:t>
            </a:r>
          </a:p>
          <a:p>
            <a:pPr marL="261938" indent="-261938" algn="just">
              <a:buFont typeface="Wingdings" panose="05000000000000000000" pitchFamily="2" charset="2"/>
              <a:buChar char="Ø"/>
            </a:pPr>
            <a:endParaRPr lang="es-MX" dirty="0" smtClean="0"/>
          </a:p>
          <a:p>
            <a:pPr marL="261938" indent="-261938" algn="just">
              <a:buFont typeface="Wingdings" panose="05000000000000000000" pitchFamily="2" charset="2"/>
              <a:buChar char="Ø"/>
            </a:pPr>
            <a:r>
              <a:rPr lang="es-MX" dirty="0" smtClean="0"/>
              <a:t>El </a:t>
            </a:r>
            <a:r>
              <a:rPr lang="es-MX" b="1" dirty="0"/>
              <a:t>27 de septiembre del 2022</a:t>
            </a:r>
            <a:r>
              <a:rPr lang="es-MX" dirty="0"/>
              <a:t>, mediante Memorando Nro. GADDMQ-DMF-2022-1526-M, la Dirección Metropolitana Financiera, puso en conocimiento de esta Dirección Metropolitana que una vez realizada la consulta al Sistema Informático del GAD del Distrito Metropolitano de Quito en la Opción “Consulta de Obligaciones” con corte a 26 de septiembre y a nombre del CLUB DEPORTIVO DE LA UNIVERSIDAD CATOLICA para el predio N°0141756 </a:t>
            </a:r>
            <a:r>
              <a:rPr lang="es-MX" b="1" dirty="0"/>
              <a:t>NO constan valores “Pendientes” por Obligaciones Tributarias y No Tributarias</a:t>
            </a:r>
            <a:r>
              <a:rPr lang="es-MX" dirty="0" smtClean="0"/>
              <a:t>.</a:t>
            </a:r>
          </a:p>
          <a:p>
            <a:pPr marL="261938" indent="-261938" algn="just">
              <a:buFont typeface="Wingdings" panose="05000000000000000000" pitchFamily="2" charset="2"/>
              <a:buChar char="Ø"/>
            </a:pPr>
            <a:endParaRPr lang="es-MX" dirty="0"/>
          </a:p>
          <a:p>
            <a:pPr marL="261938" indent="-261938" algn="just">
              <a:buFont typeface="Wingdings" panose="05000000000000000000" pitchFamily="2" charset="2"/>
              <a:buChar char="Ø"/>
            </a:pPr>
            <a:endParaRPr lang="es-MX" dirty="0"/>
          </a:p>
          <a:p>
            <a:pPr marL="261938" indent="-261938" algn="just">
              <a:buFont typeface="Wingdings" panose="05000000000000000000" pitchFamily="2" charset="2"/>
              <a:buChar char="Ø"/>
            </a:pPr>
            <a:endParaRPr lang="es-MX" dirty="0"/>
          </a:p>
        </p:txBody>
      </p:sp>
    </p:spTree>
    <p:extLst>
      <p:ext uri="{BB962C8B-B14F-4D97-AF65-F5344CB8AC3E}">
        <p14:creationId xmlns:p14="http://schemas.microsoft.com/office/powerpoint/2010/main" val="218951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7076" y="402587"/>
            <a:ext cx="10515600" cy="1325563"/>
          </a:xfrm>
        </p:spPr>
        <p:txBody>
          <a:bodyPr>
            <a:normAutofit/>
          </a:bodyPr>
          <a:lstStyle/>
          <a:p>
            <a:pPr algn="ctr"/>
            <a:r>
              <a:rPr lang="es-EC" sz="2800" b="1" u="sng" dirty="0">
                <a:latin typeface="+mn-lt"/>
              </a:rPr>
              <a:t>Procedimiento de Reversión </a:t>
            </a:r>
          </a:p>
        </p:txBody>
      </p:sp>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961509" y="521759"/>
            <a:ext cx="3106994"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3" name="Rectángulo 2"/>
          <p:cNvSpPr/>
          <p:nvPr/>
        </p:nvSpPr>
        <p:spPr>
          <a:xfrm>
            <a:off x="654083" y="2019721"/>
            <a:ext cx="10602686" cy="4524315"/>
          </a:xfrm>
          <a:prstGeom prst="rect">
            <a:avLst/>
          </a:prstGeom>
        </p:spPr>
        <p:txBody>
          <a:bodyPr wrap="square">
            <a:spAutoFit/>
          </a:bodyPr>
          <a:lstStyle/>
          <a:p>
            <a:pPr marL="261938" indent="-261938" algn="just">
              <a:buFont typeface="Wingdings" panose="05000000000000000000" pitchFamily="2" charset="2"/>
              <a:buChar char="Ø"/>
            </a:pPr>
            <a:r>
              <a:rPr lang="es-MX" dirty="0"/>
              <a:t>El </a:t>
            </a:r>
            <a:r>
              <a:rPr lang="es-MX" b="1" dirty="0"/>
              <a:t>12 de diciembre del 2022 </a:t>
            </a:r>
            <a:r>
              <a:rPr lang="es-MX" dirty="0"/>
              <a:t>mediante Oficio Nro. GADDMQ-DMT-AT-2022-0450-O, la Dirección Metropolitana Tributaria, puso en conocimiento de esta Dirección Metropolitana, que una ves revisado el archivo municipal que mantiene la Dirección Metropolitana Tributaria </a:t>
            </a:r>
            <a:r>
              <a:rPr lang="es-MX" b="1" dirty="0"/>
              <a:t>se evidencia que constan emitidas y canceladas obligaciones tributarias por concepto de Impuesto predial y adicionales, por el predio No. 141756 a nombre de Club Deportivo de la Universidad Católica, por los años 2020 al 2022</a:t>
            </a:r>
            <a:r>
              <a:rPr lang="es-MX" dirty="0"/>
              <a:t>.</a:t>
            </a:r>
          </a:p>
          <a:p>
            <a:pPr algn="just"/>
            <a:endParaRPr lang="es-MX" dirty="0" smtClean="0"/>
          </a:p>
          <a:p>
            <a:pPr marL="261938" indent="-261938" algn="just">
              <a:buFont typeface="Wingdings" panose="05000000000000000000" pitchFamily="2" charset="2"/>
              <a:buChar char="Ø"/>
            </a:pPr>
            <a:r>
              <a:rPr lang="es-MX" dirty="0" smtClean="0"/>
              <a:t>El </a:t>
            </a:r>
            <a:r>
              <a:rPr lang="es-MX" b="1" dirty="0" smtClean="0"/>
              <a:t>23 de febrero de 2023, </a:t>
            </a:r>
            <a:r>
              <a:rPr lang="es-MX" dirty="0" smtClean="0"/>
              <a:t>mediante </a:t>
            </a:r>
            <a:r>
              <a:rPr lang="es-EC" dirty="0"/>
              <a:t>Oficio Nro. </a:t>
            </a:r>
            <a:r>
              <a:rPr lang="es-EC" dirty="0" smtClean="0"/>
              <a:t>GADDMQ-DMGBI-2023-0700-O, esta Dirección Metropolitana, solicitó a la Procuraduría Metropolitana, lo siguiente: </a:t>
            </a:r>
          </a:p>
          <a:p>
            <a:pPr marL="261938" indent="-261938" algn="just">
              <a:buFont typeface="Wingdings" panose="05000000000000000000" pitchFamily="2" charset="2"/>
              <a:buChar char="Ø"/>
            </a:pPr>
            <a:endParaRPr lang="es-MX" dirty="0" smtClean="0"/>
          </a:p>
          <a:p>
            <a:pPr marL="179388" algn="just"/>
            <a:r>
              <a:rPr lang="es-MX" i="1" dirty="0"/>
              <a:t>“(…) con la finalidad de continuar con el procedimiento de reversión de donación del predio No. 141756, solicito de la manera más comedida que se proceda con la elaboración del respectivo informe legal, que faculte, de ser el caso, continuar con el procedimiento de reversión de donación del predio en referencia. ”</a:t>
            </a:r>
          </a:p>
          <a:p>
            <a:pPr algn="just"/>
            <a:endParaRPr lang="es-MX" dirty="0" smtClean="0"/>
          </a:p>
          <a:p>
            <a:pPr marL="261938" indent="-261938" algn="just">
              <a:buFont typeface="Wingdings" panose="05000000000000000000" pitchFamily="2" charset="2"/>
              <a:buChar char="Ø"/>
            </a:pPr>
            <a:endParaRPr lang="es-MX" dirty="0"/>
          </a:p>
          <a:p>
            <a:pPr marL="261938" indent="-261938" algn="just">
              <a:buFont typeface="Wingdings" panose="05000000000000000000" pitchFamily="2" charset="2"/>
              <a:buChar char="Ø"/>
            </a:pPr>
            <a:endParaRPr lang="es-MX" dirty="0"/>
          </a:p>
          <a:p>
            <a:pPr marL="261938" indent="-261938" algn="just">
              <a:buFont typeface="Wingdings" panose="05000000000000000000" pitchFamily="2" charset="2"/>
              <a:buChar char="Ø"/>
            </a:pPr>
            <a:endParaRPr lang="es-MX" dirty="0"/>
          </a:p>
        </p:txBody>
      </p:sp>
    </p:spTree>
    <p:extLst>
      <p:ext uri="{BB962C8B-B14F-4D97-AF65-F5344CB8AC3E}">
        <p14:creationId xmlns:p14="http://schemas.microsoft.com/office/powerpoint/2010/main" val="1313711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7076" y="402587"/>
            <a:ext cx="10515600" cy="1325563"/>
          </a:xfrm>
        </p:spPr>
        <p:txBody>
          <a:bodyPr>
            <a:normAutofit/>
          </a:bodyPr>
          <a:lstStyle/>
          <a:p>
            <a:pPr algn="ctr"/>
            <a:r>
              <a:rPr lang="es-EC" sz="2800" b="1" u="sng" dirty="0"/>
              <a:t>Procedimiento de Reversión </a:t>
            </a:r>
            <a:endParaRPr lang="es-EC" sz="2800" b="1" u="sng" dirty="0">
              <a:latin typeface="+mn-lt"/>
            </a:endParaRPr>
          </a:p>
        </p:txBody>
      </p:sp>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961509" y="521759"/>
            <a:ext cx="3106994"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3" name="Rectángulo 2"/>
          <p:cNvSpPr/>
          <p:nvPr/>
        </p:nvSpPr>
        <p:spPr>
          <a:xfrm>
            <a:off x="654083" y="2019721"/>
            <a:ext cx="10602686" cy="4247317"/>
          </a:xfrm>
          <a:prstGeom prst="rect">
            <a:avLst/>
          </a:prstGeom>
        </p:spPr>
        <p:txBody>
          <a:bodyPr wrap="square">
            <a:spAutoFit/>
          </a:bodyPr>
          <a:lstStyle/>
          <a:p>
            <a:pPr marL="261938" indent="-261938" algn="just">
              <a:buFont typeface="Wingdings" panose="05000000000000000000" pitchFamily="2" charset="2"/>
              <a:buChar char="Ø"/>
            </a:pPr>
            <a:r>
              <a:rPr lang="es-MX" dirty="0"/>
              <a:t>El </a:t>
            </a:r>
            <a:r>
              <a:rPr lang="es-MX" b="1" dirty="0"/>
              <a:t>16 de marzo de 2023</a:t>
            </a:r>
            <a:r>
              <a:rPr lang="es-MX" dirty="0"/>
              <a:t>, a través del Oficio Nro. GADDMQ-PM-2023-1053-O, el Subprocurador de Asesoría de Uso y Ocupación de Suelos, puso en conocimiento de esta Dirección Metropolitana, lo siguiente: </a:t>
            </a:r>
            <a:endParaRPr lang="es-MX" dirty="0" smtClean="0"/>
          </a:p>
          <a:p>
            <a:pPr marL="261938" indent="-261938" algn="just">
              <a:buFont typeface="Wingdings" panose="05000000000000000000" pitchFamily="2" charset="2"/>
              <a:buChar char="Ø"/>
            </a:pPr>
            <a:endParaRPr lang="es-MX" dirty="0"/>
          </a:p>
          <a:p>
            <a:pPr marL="179388" algn="just"/>
            <a:r>
              <a:rPr lang="es-MX" i="1" dirty="0" smtClean="0"/>
              <a:t>“</a:t>
            </a:r>
            <a:r>
              <a:rPr lang="es-MX" i="1" dirty="0"/>
              <a:t>Para continuar con el trámite solicitado Procuraduría Metropolitana, requiere: 1. Se remita la Resolución del Concejo Metropolitano mediante la cual se resolvió entregar en donación el predio Nro. 141756 a favor del Club Deportivo Universidad Católica. 2. Copia de la escritura de 19 de julio de 1983, inscrita en el Registro de la Propiedad, de la donación del predio municipal, ubicado en la calle Vasco de Contreras y calle Manuel Sáez realizada por el Municipio del Distrito Metropolitano de Quito a favor del Club Deportivo Universidad Católica, detallada en el Oficio Nro. GADDMQ-DMGBI-222-4871-O de 19 de diciembre de 2022 de la Dirección Metropolitana de Gestión de Bienes Inmuebles. 3. Informe Técnico Nro. DMGBI-AT-2022-141, de 12 de julio de 2022 de la Dirección Metropolitana de Bienes Inmuebles, señalado en el Oficio Nro. GADDMQ-DMGBI-223-070-O de 23 de febrero de 2023.”</a:t>
            </a:r>
            <a:endParaRPr lang="es-MX" i="1" dirty="0" smtClean="0"/>
          </a:p>
          <a:p>
            <a:pPr marL="261938" indent="-261938" algn="just">
              <a:buFont typeface="Wingdings" panose="05000000000000000000" pitchFamily="2" charset="2"/>
              <a:buChar char="Ø"/>
            </a:pPr>
            <a:endParaRPr lang="es-MX" dirty="0"/>
          </a:p>
          <a:p>
            <a:pPr marL="261938" indent="-261938" algn="just">
              <a:buFont typeface="Wingdings" panose="05000000000000000000" pitchFamily="2" charset="2"/>
              <a:buChar char="Ø"/>
            </a:pPr>
            <a:endParaRPr lang="es-MX" dirty="0"/>
          </a:p>
          <a:p>
            <a:pPr marL="261938" indent="-261938" algn="just">
              <a:buFont typeface="Wingdings" panose="05000000000000000000" pitchFamily="2" charset="2"/>
              <a:buChar char="Ø"/>
            </a:pPr>
            <a:endParaRPr lang="es-MX" dirty="0"/>
          </a:p>
        </p:txBody>
      </p:sp>
    </p:spTree>
    <p:extLst>
      <p:ext uri="{BB962C8B-B14F-4D97-AF65-F5344CB8AC3E}">
        <p14:creationId xmlns:p14="http://schemas.microsoft.com/office/powerpoint/2010/main" val="3999375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7076" y="402587"/>
            <a:ext cx="10515600" cy="1325563"/>
          </a:xfrm>
        </p:spPr>
        <p:txBody>
          <a:bodyPr>
            <a:normAutofit/>
          </a:bodyPr>
          <a:lstStyle/>
          <a:p>
            <a:pPr algn="ctr"/>
            <a:r>
              <a:rPr lang="es-EC" sz="2800" b="1" u="sng" dirty="0">
                <a:latin typeface="+mn-lt"/>
              </a:rPr>
              <a:t>Procedimiento de Reversión </a:t>
            </a:r>
          </a:p>
        </p:txBody>
      </p:sp>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961509" y="521759"/>
            <a:ext cx="3106994"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3" name="Rectángulo 2"/>
          <p:cNvSpPr/>
          <p:nvPr/>
        </p:nvSpPr>
        <p:spPr>
          <a:xfrm>
            <a:off x="654083" y="2019721"/>
            <a:ext cx="10602686" cy="4247317"/>
          </a:xfrm>
          <a:prstGeom prst="rect">
            <a:avLst/>
          </a:prstGeom>
        </p:spPr>
        <p:txBody>
          <a:bodyPr wrap="square">
            <a:spAutoFit/>
          </a:bodyPr>
          <a:lstStyle/>
          <a:p>
            <a:pPr marL="261938" indent="-261938" algn="just">
              <a:buFont typeface="Wingdings" panose="05000000000000000000" pitchFamily="2" charset="2"/>
              <a:buChar char="Ø"/>
            </a:pPr>
            <a:r>
              <a:rPr lang="es-MX" dirty="0"/>
              <a:t>El </a:t>
            </a:r>
            <a:r>
              <a:rPr lang="es-MX" b="1" dirty="0" smtClean="0"/>
              <a:t>18 </a:t>
            </a:r>
            <a:r>
              <a:rPr lang="es-MX" b="1" dirty="0"/>
              <a:t>de </a:t>
            </a:r>
            <a:r>
              <a:rPr lang="es-MX" b="1" dirty="0" smtClean="0"/>
              <a:t>abril </a:t>
            </a:r>
            <a:r>
              <a:rPr lang="es-MX" b="1" dirty="0"/>
              <a:t>de 2023</a:t>
            </a:r>
            <a:r>
              <a:rPr lang="es-MX" dirty="0" smtClean="0"/>
              <a:t>, mediante </a:t>
            </a:r>
            <a:r>
              <a:rPr lang="es-EC" dirty="0"/>
              <a:t>Oficio Nro. </a:t>
            </a:r>
            <a:r>
              <a:rPr lang="es-EC" dirty="0" smtClean="0"/>
              <a:t>GADDMQ-DMGBI-2023-1539-O, esta Dirección Metropolitana, solicitó al Procurador Metropolitano, lo siguiente: </a:t>
            </a:r>
          </a:p>
          <a:p>
            <a:pPr algn="just"/>
            <a:endParaRPr lang="es-EC" dirty="0" smtClean="0"/>
          </a:p>
          <a:p>
            <a:pPr marL="179388" algn="just"/>
            <a:r>
              <a:rPr lang="es-EC" dirty="0" smtClean="0"/>
              <a:t>“</a:t>
            </a:r>
            <a:r>
              <a:rPr lang="es-MX" i="1" dirty="0"/>
              <a:t>En virtud de lo mencionado, me permito poner en su conocimiento las gestiones realizadas por esta Dirección Metropolitana, con la finalidad de obtener la información solicitada por la Procuraduría Metropolitana mediante Oficio Nro. GADDMQ-PM-2023-1053-O de fecha 16 de marzo de 2023. </a:t>
            </a:r>
            <a:endParaRPr lang="es-MX" i="1" dirty="0" smtClean="0"/>
          </a:p>
          <a:p>
            <a:pPr marL="179388" algn="just"/>
            <a:endParaRPr lang="es-MX" i="1" dirty="0"/>
          </a:p>
          <a:p>
            <a:pPr marL="179388" algn="just"/>
            <a:r>
              <a:rPr lang="es-MX" i="1" dirty="0" smtClean="0"/>
              <a:t>Dicho </a:t>
            </a:r>
            <a:r>
              <a:rPr lang="es-MX" i="1" dirty="0"/>
              <a:t>esto, procedo a informar que una vez realizada la búsqueda dentro del fondo documental del Archivo Metropolitano de Historia de Quito (AMH), se tuvo como resultado la localización del Informe Nro. IC-83-080 en el libro 5457, información que me permito anexar al presente documento de manera digital y física, con la finalidad de que se proceda con la elaboración del respectivo </a:t>
            </a:r>
            <a:r>
              <a:rPr lang="es-MX" b="1" i="1" dirty="0"/>
              <a:t>informe legal</a:t>
            </a:r>
            <a:r>
              <a:rPr lang="es-MX" i="1" dirty="0"/>
              <a:t>, que faculte, de ser el caso, continuar con el procedimiento de reversión de donación del predio en referencia, solicitado mediante Oficio Nro. GADDMQ-DMGBI-2023-0700-O de fecha 23 de febrero de 2023. </a:t>
            </a:r>
            <a:r>
              <a:rPr lang="es-EC" i="1" dirty="0" smtClean="0"/>
              <a:t>”</a:t>
            </a:r>
            <a:r>
              <a:rPr lang="es-MX" i="1" dirty="0" smtClean="0"/>
              <a:t>  </a:t>
            </a:r>
            <a:endParaRPr lang="es-MX" i="1" dirty="0"/>
          </a:p>
          <a:p>
            <a:pPr marL="261938" indent="-261938" algn="just">
              <a:buFont typeface="Wingdings" panose="05000000000000000000" pitchFamily="2" charset="2"/>
              <a:buChar char="Ø"/>
            </a:pPr>
            <a:endParaRPr lang="es-MX" dirty="0"/>
          </a:p>
          <a:p>
            <a:pPr marL="261938" indent="-261938" algn="just">
              <a:buFont typeface="Wingdings" panose="05000000000000000000" pitchFamily="2" charset="2"/>
              <a:buChar char="Ø"/>
            </a:pPr>
            <a:endParaRPr lang="es-MX" dirty="0"/>
          </a:p>
        </p:txBody>
      </p:sp>
    </p:spTree>
    <p:extLst>
      <p:ext uri="{BB962C8B-B14F-4D97-AF65-F5344CB8AC3E}">
        <p14:creationId xmlns:p14="http://schemas.microsoft.com/office/powerpoint/2010/main" val="42166567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2549</TotalTime>
  <Words>1337</Words>
  <Application>Microsoft Office PowerPoint</Application>
  <PresentationFormat>Panorámica</PresentationFormat>
  <Paragraphs>61</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Arial Black</vt:lpstr>
      <vt:lpstr>Calibri</vt:lpstr>
      <vt:lpstr>Calibri Light</vt:lpstr>
      <vt:lpstr>Wingdings</vt:lpstr>
      <vt:lpstr>Tema de Office</vt:lpstr>
      <vt:lpstr>Presentación de PowerPoint</vt:lpstr>
      <vt:lpstr>DIRECCION METROPOLITANA DE GESTION  DE BIENES INMUEBLES</vt:lpstr>
      <vt:lpstr>Procedimiento de donación</vt:lpstr>
      <vt:lpstr>Procedimiento de Reversión </vt:lpstr>
      <vt:lpstr>Procedimiento de Reversión </vt:lpstr>
      <vt:lpstr>Procedimiento de Reversión </vt:lpstr>
      <vt:lpstr>Procedimiento de Reversión </vt:lpstr>
      <vt:lpstr>Procedimiento de Reversión </vt:lpstr>
      <vt:lpstr>Procedimiento de Reversión </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DIRECCION METROPOLITANA DE GESTION  DE BIENES INMUEBLES</dc:title>
  <dc:creator>Nancy Margoth Alvear Haro</dc:creator>
  <cp:lastModifiedBy>Andres Humberto Villalba Burbano</cp:lastModifiedBy>
  <cp:revision>380</cp:revision>
  <dcterms:created xsi:type="dcterms:W3CDTF">2018-01-23T19:08:58Z</dcterms:created>
  <dcterms:modified xsi:type="dcterms:W3CDTF">2023-08-10T15:46:39Z</dcterms:modified>
</cp:coreProperties>
</file>