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73" r:id="rId5"/>
    <p:sldId id="272" r:id="rId6"/>
    <p:sldId id="266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5BC"/>
    <a:srgbClr val="FFC31F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32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03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1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75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18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256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22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19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270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46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86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2BAD-1B1F-4D3A-B27C-3E023BAD751E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C393-9E72-4192-B00A-57FB75177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887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7"/>
          <a:stretch/>
        </p:blipFill>
        <p:spPr>
          <a:xfrm>
            <a:off x="1778609" y="359314"/>
            <a:ext cx="8605751" cy="4145921"/>
          </a:xfr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9484" y="4505235"/>
            <a:ext cx="9144000" cy="165576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1375BC"/>
                </a:solidFill>
              </a:rPr>
              <a:t>Dirección Metropolitana de Gestión de Bienes Inmuebles</a:t>
            </a:r>
            <a:endParaRPr lang="es-EC" sz="3600" b="1" dirty="0">
              <a:solidFill>
                <a:srgbClr val="13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4" y="639523"/>
            <a:ext cx="6468691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OCUPACIÓN SIN AUTORIZACIÓN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403" y="1047317"/>
            <a:ext cx="7431580" cy="1912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3" y="3013757"/>
            <a:ext cx="7431580" cy="1724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03" y="4804759"/>
            <a:ext cx="7431580" cy="1907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51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4" y="639523"/>
            <a:ext cx="6468691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OCUPACIÓN SIN AUTORIZACIÓN</a:t>
            </a:r>
            <a:endParaRPr lang="es-EC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1058487"/>
            <a:ext cx="7437288" cy="1613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1" y="2763019"/>
            <a:ext cx="7445343" cy="1863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036" y="4717735"/>
            <a:ext cx="7445343" cy="1959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1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4" y="639523"/>
            <a:ext cx="6468691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OCUPACIÓN SIN AUTORIZACIÓN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349" y="1043055"/>
            <a:ext cx="7162454" cy="1957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349" y="3096073"/>
            <a:ext cx="7162454" cy="1767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349" y="4930474"/>
            <a:ext cx="7162454" cy="179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14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4" y="639523"/>
            <a:ext cx="6468691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OCUPACIÓN SIN AUTORIZACIÓN</a:t>
            </a:r>
            <a:endParaRPr lang="es-EC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295" y="1108536"/>
            <a:ext cx="6878608" cy="1733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295" y="2906597"/>
            <a:ext cx="6878608" cy="1634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129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6" y="639523"/>
            <a:ext cx="3009904" cy="297595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COOTAD</a:t>
            </a:r>
            <a:endParaRPr lang="es-EC" b="1" dirty="0"/>
          </a:p>
        </p:txBody>
      </p:sp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957137" y="1629294"/>
            <a:ext cx="9198543" cy="3649287"/>
          </a:xfrm>
        </p:spPr>
        <p:txBody>
          <a:bodyPr>
            <a:noAutofit/>
          </a:bodyPr>
          <a:lstStyle/>
          <a:p>
            <a:pPr algn="just"/>
            <a:r>
              <a:rPr lang="es-MX" sz="2000" b="1" dirty="0" smtClean="0"/>
              <a:t>Art. 6</a:t>
            </a:r>
            <a:r>
              <a:rPr lang="es-MX" sz="2000" dirty="0"/>
              <a:t>.-Garantía de autonomía.- Ninguna función del Estado ni autoridad extraña podrá interferir en la Art. 6 autonomía política</a:t>
            </a:r>
            <a:r>
              <a:rPr lang="es-MX" sz="2000" dirty="0" smtClean="0"/>
              <a:t>, administrativa </a:t>
            </a:r>
            <a:r>
              <a:rPr lang="es-MX" sz="2000" dirty="0"/>
              <a:t>y financiera propia de los gobiernos autónomos descentralizados, salvo lo prescrito por la Constitución y </a:t>
            </a:r>
            <a:r>
              <a:rPr lang="es-MX" sz="2000" dirty="0" smtClean="0"/>
              <a:t>las leyes </a:t>
            </a:r>
            <a:r>
              <a:rPr lang="es-MX" sz="2000" dirty="0"/>
              <a:t>de la República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dirty="0" smtClean="0"/>
              <a:t>Está </a:t>
            </a:r>
            <a:r>
              <a:rPr lang="es-MX" sz="2000" dirty="0"/>
              <a:t>especialmente prohibido a cualquier autoridad o funcionario ajeno a los gobiernos autónomos </a:t>
            </a:r>
            <a:r>
              <a:rPr lang="es-MX" sz="2000" dirty="0"/>
              <a:t>descentralizados</a:t>
            </a:r>
            <a:r>
              <a:rPr lang="es-MX" sz="2000" dirty="0"/>
              <a:t>, </a:t>
            </a:r>
            <a:r>
              <a:rPr lang="es-MX" sz="2000" dirty="0"/>
              <a:t>lo siguiente:</a:t>
            </a:r>
          </a:p>
          <a:p>
            <a:pPr algn="just"/>
            <a:r>
              <a:rPr lang="es-MX" sz="2000" dirty="0" smtClean="0"/>
              <a:t>g</a:t>
            </a:r>
            <a:r>
              <a:rPr lang="es-MX" sz="2000" dirty="0"/>
              <a:t>)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Utilizar u ocupar bienes muebles o inmuebles de un gobierno autónomo descentralizado, sin previa resolución del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mismo y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el pago del justo precio de los bienes de los que se le priven;</a:t>
            </a:r>
            <a:endParaRPr lang="es-EC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6" y="639523"/>
            <a:ext cx="3009904" cy="297595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RESOLUCIÓN C 0076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73" y="2229853"/>
            <a:ext cx="7543800" cy="3819525"/>
          </a:xfrm>
          <a:prstGeom prst="rect">
            <a:avLst/>
          </a:prstGeom>
        </p:spPr>
      </p:pic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2065202" y="1135124"/>
            <a:ext cx="9198543" cy="1094729"/>
          </a:xfrm>
        </p:spPr>
        <p:txBody>
          <a:bodyPr>
            <a:noAutofit/>
          </a:bodyPr>
          <a:lstStyle/>
          <a:p>
            <a:pPr algn="just"/>
            <a:r>
              <a:rPr lang="es-MX" sz="2000" b="1" dirty="0" smtClean="0"/>
              <a:t>Resolución C 0076 </a:t>
            </a:r>
            <a:r>
              <a:rPr lang="es-MX" sz="2000" dirty="0" smtClean="0"/>
              <a:t>de 12 de diciembre de 2007, que establece las competencias y responsabilidades que constan en el Reglamento Orgánico, determina como parte de las Administraciones Zonales la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Unidad: COMISARÍA ZONAL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MX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ítulo 4"/>
          <p:cNvSpPr txBox="1">
            <a:spLocks/>
          </p:cNvSpPr>
          <p:nvPr/>
        </p:nvSpPr>
        <p:spPr>
          <a:xfrm>
            <a:off x="9945668" y="6049378"/>
            <a:ext cx="1667213" cy="42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>
                <a:solidFill>
                  <a:srgbClr val="FF0000"/>
                </a:solidFill>
              </a:rPr>
              <a:t>X Reformado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4205003" cy="306961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ORDENANZA METROPOLITANA No. 0432</a:t>
            </a:r>
            <a:endParaRPr lang="es-EC" b="1" dirty="0"/>
          </a:p>
        </p:txBody>
      </p:sp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2065202" y="1299410"/>
            <a:ext cx="9198543" cy="4299285"/>
          </a:xfrm>
        </p:spPr>
        <p:txBody>
          <a:bodyPr>
            <a:noAutofit/>
          </a:bodyPr>
          <a:lstStyle/>
          <a:p>
            <a:pPr algn="just"/>
            <a:r>
              <a:rPr lang="es-MX" sz="2000" b="1" dirty="0" smtClean="0"/>
              <a:t>INFRACCIONES, SANCIONES Y CORRECTIVOS</a:t>
            </a:r>
          </a:p>
          <a:p>
            <a:pPr algn="just"/>
            <a:r>
              <a:rPr lang="es-MX" sz="2000" b="1" dirty="0" smtClean="0"/>
              <a:t>Artículo (135).- </a:t>
            </a:r>
            <a:r>
              <a:rPr lang="es-MX" sz="2000" dirty="0" smtClean="0"/>
              <a:t>Constituyen infracciones muy graves y serán sancionadas con una multa equivalente a cincuenta salarios básicos, sin perjuicio de los correctivos a que hubieren lugar, las siguiente:</a:t>
            </a:r>
          </a:p>
          <a:p>
            <a:pPr algn="just"/>
            <a:r>
              <a:rPr lang="es-MX" sz="2000" dirty="0" smtClean="0"/>
              <a:t>d)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OCUPAR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sin autorización el espacio público o la propiedad privada de terceros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endParaRPr lang="es-MX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MX" sz="2000" b="1" dirty="0" smtClean="0"/>
              <a:t>Artículo (136).- Correctivo</a:t>
            </a:r>
            <a:r>
              <a:rPr lang="es-MX" sz="2000" dirty="0" smtClean="0"/>
              <a:t>.- Sin perjuicio de la multa establecida en el artículo anterior, para las infracciones muy graves se deberán realizar correctivos a cargo del infractor o por el Municipio del Distrito Metropolitano de Quito, en cuyo caso se cobrará al infractor el valor correspondiente. Los correctivos y medidas preventivas se aplicarán de acuerdo a lo establecido en el siguiente cuadro:</a:t>
            </a:r>
          </a:p>
          <a:p>
            <a:pPr algn="just"/>
            <a:r>
              <a:rPr lang="es-MX" sz="2000" dirty="0" smtClean="0"/>
              <a:t>Plazo correctivo: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15 días</a:t>
            </a:r>
            <a:r>
              <a:rPr lang="es-MX" sz="2000" dirty="0" smtClean="0"/>
              <a:t>, Correctivo: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Derrocamiento</a:t>
            </a: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9945668" y="6049378"/>
            <a:ext cx="1667213" cy="42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>
                <a:solidFill>
                  <a:srgbClr val="FF0000"/>
                </a:solidFill>
              </a:rPr>
              <a:t>X DEROGADA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10" name="Subtítulo 4"/>
          <p:cNvSpPr txBox="1">
            <a:spLocks/>
          </p:cNvSpPr>
          <p:nvPr/>
        </p:nvSpPr>
        <p:spPr>
          <a:xfrm>
            <a:off x="6190614" y="639523"/>
            <a:ext cx="2426587" cy="20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4 de diciembre de 2013</a:t>
            </a:r>
            <a:endParaRPr lang="es-MX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4853688" cy="499466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CÓDIGO MUNICIPAL, ORDENANZA </a:t>
            </a:r>
            <a:r>
              <a:rPr lang="es-EC" b="1" dirty="0"/>
              <a:t>METROPOLITANA No. 037-2022</a:t>
            </a:r>
            <a:endParaRPr lang="es-EC" b="1" dirty="0"/>
          </a:p>
        </p:txBody>
      </p:sp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2065202" y="1299410"/>
            <a:ext cx="9198543" cy="4411579"/>
          </a:xfrm>
        </p:spPr>
        <p:txBody>
          <a:bodyPr>
            <a:noAutofit/>
          </a:bodyPr>
          <a:lstStyle/>
          <a:p>
            <a:pPr algn="just"/>
            <a:r>
              <a:rPr lang="es-MX" sz="2000" b="1" dirty="0" smtClean="0"/>
              <a:t>INFRACCIONES, SANCIONES Y CORRECTIVOS</a:t>
            </a:r>
          </a:p>
          <a:p>
            <a:pPr algn="just"/>
            <a:r>
              <a:rPr lang="es-MX" sz="2000" b="1" dirty="0" smtClean="0"/>
              <a:t>Artículo 2253.- </a:t>
            </a:r>
            <a:r>
              <a:rPr lang="es-MX" sz="2000" dirty="0"/>
              <a:t>- Constituyen infracciones muy graves y serán sancionadas con una multa equivalente a cincuenta salarios básicos, sin perjuicio de los correctivos a que hubieren lugar, las </a:t>
            </a:r>
            <a:r>
              <a:rPr lang="es-MX" sz="2000" dirty="0" smtClean="0"/>
              <a:t>siguientes:</a:t>
            </a:r>
          </a:p>
          <a:p>
            <a:pPr algn="just"/>
            <a:r>
              <a:rPr lang="es-MX" sz="2000" dirty="0" smtClean="0"/>
              <a:t>d)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EDIFICAR sin </a:t>
            </a:r>
            <a:r>
              <a:rPr lang="es-MX" sz="2000" b="1" u="sng" dirty="0">
                <a:solidFill>
                  <a:schemeClr val="accent1">
                    <a:lumMod val="50000"/>
                  </a:schemeClr>
                </a:solidFill>
              </a:rPr>
              <a:t>autorización el espacio público o la propiedad privada de terceros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endParaRPr lang="es-MX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MX" sz="2000" b="1" dirty="0" smtClean="0"/>
              <a:t>Artículo 2254.- Correctivo.- </a:t>
            </a:r>
            <a:r>
              <a:rPr lang="es-MX" sz="2000" dirty="0" smtClean="0"/>
              <a:t>Sin perjuicio de la multa establecida en el artículo anterior, para las infracciones muy graves se deberán realizar correctivos a cargo del infractor o por el Municipio del Distrito Metropolitano de Quito, en cuyo caso se cobrará al infractor el valor correspondiente. Los correctivos y medidas preventivas se aplicarán de acuerdo a lo establecido en el siguiente cuadro:</a:t>
            </a:r>
          </a:p>
          <a:p>
            <a:pPr algn="just"/>
            <a:r>
              <a:rPr lang="es-MX" sz="2000" dirty="0" smtClean="0"/>
              <a:t>Plazo correctivo: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15 días</a:t>
            </a:r>
            <a:r>
              <a:rPr lang="es-MX" sz="2000" dirty="0" smtClean="0"/>
              <a:t>, Correctivo: </a:t>
            </a:r>
            <a:r>
              <a:rPr lang="es-MX" sz="2000" b="1" u="sng" dirty="0" smtClean="0">
                <a:solidFill>
                  <a:schemeClr val="accent1">
                    <a:lumMod val="50000"/>
                  </a:schemeClr>
                </a:solidFill>
              </a:rPr>
              <a:t>Derrocamiento</a:t>
            </a:r>
          </a:p>
        </p:txBody>
      </p:sp>
      <p:sp>
        <p:nvSpPr>
          <p:cNvPr id="10" name="Subtítulo 4"/>
          <p:cNvSpPr txBox="1">
            <a:spLocks/>
          </p:cNvSpPr>
          <p:nvPr/>
        </p:nvSpPr>
        <p:spPr>
          <a:xfrm>
            <a:off x="6839299" y="785948"/>
            <a:ext cx="2426587" cy="20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16 de agosto de 2022</a:t>
            </a:r>
            <a:endParaRPr lang="es-MX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3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5279825" cy="371130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PANORAMA DE BIENES INMUEBLES INVADIDOS</a:t>
            </a:r>
            <a:endParaRPr lang="es-EC" b="1" dirty="0"/>
          </a:p>
        </p:txBody>
      </p:sp>
      <p:sp>
        <p:nvSpPr>
          <p:cNvPr id="8" name="Rectángulo 7"/>
          <p:cNvSpPr/>
          <p:nvPr/>
        </p:nvSpPr>
        <p:spPr>
          <a:xfrm>
            <a:off x="2014409" y="1611675"/>
            <a:ext cx="3912566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INMUEBLES DE PROPIEDAD DEL MDMQ EN LOS QUE SE HA EDIFICADO SIN AUTORIZACIÓN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14409" y="2978462"/>
            <a:ext cx="3912566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TIPIFICACIÓN DE CONDUCTA CONTRARIO A LA NORMA GAD DMQ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ARTÍCULO 2253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03963" y="4313310"/>
            <a:ext cx="4161947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AGENCIA METROPOLITANA DE CONTROL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VERIFICAR – SANCIONAR - CORRECTIVOS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970692" y="2510443"/>
            <a:ext cx="2792" cy="43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3970692" y="3910482"/>
            <a:ext cx="2792" cy="43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951531" y="1611675"/>
            <a:ext cx="3912566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INMUEBLES DE PROPIEDAD DEL MDMQ OCUPADOS SIN AUTORIZACIÓN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8907814" y="2510443"/>
            <a:ext cx="2792" cy="43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951531" y="2945210"/>
            <a:ext cx="3912566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NOTIFICAR LA RESTITUCIÓN DE LA PROPIEDAD AL MDMQ (COA)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DMGBI-A Zonales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8907814" y="3878543"/>
            <a:ext cx="2792" cy="43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951531" y="4417875"/>
            <a:ext cx="3912566" cy="8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Conformar expediente y traslado a Procuraduría Metropolitana para desarrollo de acciones legales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 rot="5400000">
            <a:off x="9320696" y="3276721"/>
            <a:ext cx="3559087" cy="371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FALTA DE PODER DE COHERSIÓN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05352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6310750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EDIFICADO SIN AUTORIZACIÓN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1" y="1070608"/>
            <a:ext cx="883920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81" y="2932401"/>
            <a:ext cx="8839200" cy="1690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81" y="4693407"/>
            <a:ext cx="8839200" cy="1940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48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6310750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EDIFICADO SIN AUTORIZACIÓN</a:t>
            </a:r>
            <a:endParaRPr lang="es-EC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45" y="1099617"/>
            <a:ext cx="8420794" cy="1872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45" y="3046784"/>
            <a:ext cx="8420794" cy="1741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945" y="4862978"/>
            <a:ext cx="8420794" cy="1620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715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316" y="2611725"/>
            <a:ext cx="6858000" cy="163454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10785" y="639523"/>
            <a:ext cx="6310750" cy="308128"/>
          </a:xfrm>
          <a:prstGeom prst="rect">
            <a:avLst/>
          </a:prstGeom>
          <a:solidFill>
            <a:srgbClr val="FF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BIENES INMUEBLES INVADIDOS – EDIFICADO SIN AUTORIZACIÓN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0" y="1113906"/>
            <a:ext cx="8407857" cy="1610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10" y="2799392"/>
            <a:ext cx="8407857" cy="1700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510" y="4574240"/>
            <a:ext cx="8407857" cy="1878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295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560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Xavier Quenguan Diaz</dc:creator>
  <cp:lastModifiedBy>Orlando Xavier Quenguan Diaz</cp:lastModifiedBy>
  <cp:revision>51</cp:revision>
  <dcterms:created xsi:type="dcterms:W3CDTF">2023-06-28T13:18:12Z</dcterms:created>
  <dcterms:modified xsi:type="dcterms:W3CDTF">2023-08-10T15:28:44Z</dcterms:modified>
</cp:coreProperties>
</file>