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300" r:id="rId3"/>
    <p:sldId id="257" r:id="rId4"/>
    <p:sldId id="256" r:id="rId5"/>
    <p:sldId id="266" r:id="rId6"/>
    <p:sldId id="273" r:id="rId7"/>
    <p:sldId id="259" r:id="rId8"/>
    <p:sldId id="302" r:id="rId9"/>
    <p:sldId id="295" r:id="rId10"/>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30" autoAdjust="0"/>
    <p:restoredTop sz="94660"/>
  </p:normalViewPr>
  <p:slideViewPr>
    <p:cSldViewPr snapToGrid="0">
      <p:cViewPr varScale="1">
        <p:scale>
          <a:sx n="112" d="100"/>
          <a:sy n="112" d="100"/>
        </p:scale>
        <p:origin x="52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27/7/2023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69038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27/7/2023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285970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27/7/2023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219381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fld id="{79731120-B012-45D0-AE6E-701B88A40B37}" type="datetimeFigureOut">
              <a:rPr lang="es-EC" smtClean="0"/>
              <a:t>27/7/2023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2297491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79731120-B012-45D0-AE6E-701B88A40B37}" type="datetimeFigureOut">
              <a:rPr lang="es-EC" smtClean="0"/>
              <a:t>27/7/2023</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265914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fld id="{79731120-B012-45D0-AE6E-701B88A40B37}" type="datetimeFigureOut">
              <a:rPr lang="es-EC" smtClean="0"/>
              <a:t>27/7/2023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60337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fld id="{79731120-B012-45D0-AE6E-701B88A40B37}" type="datetimeFigureOut">
              <a:rPr lang="es-EC" smtClean="0"/>
              <a:t>27/7/2023</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325649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fld id="{79731120-B012-45D0-AE6E-701B88A40B37}" type="datetimeFigureOut">
              <a:rPr lang="es-EC" smtClean="0"/>
              <a:t>27/7/2023</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3470319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9731120-B012-45D0-AE6E-701B88A40B37}" type="datetimeFigureOut">
              <a:rPr lang="es-EC" smtClean="0"/>
              <a:t>27/7/2023</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225055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9731120-B012-45D0-AE6E-701B88A40B37}" type="datetimeFigureOut">
              <a:rPr lang="es-EC" smtClean="0"/>
              <a:t>27/7/2023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136002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79731120-B012-45D0-AE6E-701B88A40B37}" type="datetimeFigureOut">
              <a:rPr lang="es-EC" smtClean="0"/>
              <a:t>27/7/2023</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05A8693-6025-4316-80C3-0E9EA4F276C6}" type="slidenum">
              <a:rPr lang="es-EC" smtClean="0"/>
              <a:t>‹Nº›</a:t>
            </a:fld>
            <a:endParaRPr lang="es-EC"/>
          </a:p>
        </p:txBody>
      </p:sp>
    </p:spTree>
    <p:extLst>
      <p:ext uri="{BB962C8B-B14F-4D97-AF65-F5344CB8AC3E}">
        <p14:creationId xmlns:p14="http://schemas.microsoft.com/office/powerpoint/2010/main" val="36772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31120-B012-45D0-AE6E-701B88A40B37}" type="datetimeFigureOut">
              <a:rPr lang="es-EC" smtClean="0"/>
              <a:t>27/7/2023</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A8693-6025-4316-80C3-0E9EA4F276C6}" type="slidenum">
              <a:rPr lang="es-EC" smtClean="0"/>
              <a:t>‹Nº›</a:t>
            </a:fld>
            <a:endParaRPr lang="es-EC"/>
          </a:p>
        </p:txBody>
      </p:sp>
    </p:spTree>
    <p:extLst>
      <p:ext uri="{BB962C8B-B14F-4D97-AF65-F5344CB8AC3E}">
        <p14:creationId xmlns:p14="http://schemas.microsoft.com/office/powerpoint/2010/main" val="1931463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096162" y="828690"/>
            <a:ext cx="10058400" cy="3485615"/>
          </a:xfrm>
        </p:spPr>
        <p:txBody>
          <a:bodyPr>
            <a:noAutofit/>
          </a:bodyPr>
          <a:lstStyle/>
          <a:p>
            <a:r>
              <a:rPr lang="es-MX" sz="3600" b="1" dirty="0" smtClean="0">
                <a:solidFill>
                  <a:schemeClr val="accent5">
                    <a:lumMod val="50000"/>
                  </a:schemeClr>
                </a:solidFill>
              </a:rPr>
              <a:t>Presentación del Estado Actual de la Solicitud por parte de la Fundación “Deporte Estudio” (Escuela Quiteña de Artes y Oficios)</a:t>
            </a:r>
            <a:endParaRPr lang="es-MX" sz="3600" b="1" dirty="0">
              <a:solidFill>
                <a:schemeClr val="accent5">
                  <a:lumMod val="50000"/>
                </a:schemeClr>
              </a:solidFill>
            </a:endParaRPr>
          </a:p>
          <a:p>
            <a:r>
              <a:rPr lang="es-MX" sz="3600" b="1" dirty="0">
                <a:solidFill>
                  <a:schemeClr val="accent5">
                    <a:lumMod val="50000"/>
                  </a:schemeClr>
                </a:solidFill>
              </a:rPr>
              <a:t>Predio Municipal: </a:t>
            </a:r>
            <a:endParaRPr lang="es-MX" sz="3600" b="1" dirty="0">
              <a:solidFill>
                <a:schemeClr val="accent5">
                  <a:lumMod val="50000"/>
                </a:schemeClr>
              </a:solidFill>
            </a:endParaRPr>
          </a:p>
          <a:p>
            <a:r>
              <a:rPr lang="es-EC" sz="3600" b="1" dirty="0">
                <a:solidFill>
                  <a:schemeClr val="accent5">
                    <a:lumMod val="50000"/>
                  </a:schemeClr>
                </a:solidFill>
              </a:rPr>
              <a:t>26512</a:t>
            </a:r>
            <a:endParaRPr lang="es-EC" sz="3600" b="1" dirty="0">
              <a:solidFill>
                <a:schemeClr val="accent5">
                  <a:lumMod val="50000"/>
                </a:schemeClr>
              </a:solidFill>
            </a:endParaRPr>
          </a:p>
          <a:p>
            <a:endParaRPr lang="es-MX" sz="3200" b="1" dirty="0">
              <a:latin typeface="Arial Black" panose="020B0A04020102020204" pitchFamily="34" charset="0"/>
            </a:endParaRPr>
          </a:p>
          <a:p>
            <a:endParaRPr lang="es-MX" sz="3200" b="1" dirty="0">
              <a:latin typeface="Arial Black" panose="020B0A04020102020204" pitchFamily="34" charset="0"/>
            </a:endParaRPr>
          </a:p>
        </p:txBody>
      </p:sp>
      <p:grpSp>
        <p:nvGrpSpPr>
          <p:cNvPr id="8" name="Grupo 7"/>
          <p:cNvGrpSpPr/>
          <p:nvPr/>
        </p:nvGrpSpPr>
        <p:grpSpPr>
          <a:xfrm>
            <a:off x="2246171" y="4510519"/>
            <a:ext cx="7393055" cy="141584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3" name="Rectángulo 12"/>
          <p:cNvSpPr/>
          <p:nvPr/>
        </p:nvSpPr>
        <p:spPr>
          <a:xfrm>
            <a:off x="8430" y="44415"/>
            <a:ext cx="12233865" cy="109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Rectángulo 13"/>
          <p:cNvSpPr/>
          <p:nvPr/>
        </p:nvSpPr>
        <p:spPr>
          <a:xfrm>
            <a:off x="-10510" y="133514"/>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215646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904" y="0"/>
            <a:ext cx="12097407" cy="14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0" y="94593"/>
            <a:ext cx="12068503" cy="1355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3" name="Marcador de contenido 12"/>
          <p:cNvSpPr>
            <a:spLocks noGrp="1"/>
          </p:cNvSpPr>
          <p:nvPr>
            <p:ph sz="half" idx="1"/>
          </p:nvPr>
        </p:nvSpPr>
        <p:spPr>
          <a:xfrm>
            <a:off x="3645157" y="1142622"/>
            <a:ext cx="4118182" cy="4462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lnSpcReduction="10000"/>
          </a:bodyPr>
          <a:lstStyle/>
          <a:p>
            <a:pPr algn="ctr"/>
            <a:r>
              <a:rPr lang="es-EC" dirty="0" smtClean="0"/>
              <a:t>DATOS TÉCNICOS</a:t>
            </a:r>
            <a:endParaRPr lang="es-EC" dirty="0"/>
          </a:p>
        </p:txBody>
      </p:sp>
      <p:sp>
        <p:nvSpPr>
          <p:cNvPr id="15" name="Rectángulo redondeado 14"/>
          <p:cNvSpPr/>
          <p:nvPr/>
        </p:nvSpPr>
        <p:spPr>
          <a:xfrm>
            <a:off x="697837" y="3334800"/>
            <a:ext cx="1468088" cy="111306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solidFill>
                  <a:schemeClr val="tx1"/>
                </a:solidFill>
              </a:rPr>
              <a:t>Predio Nro. </a:t>
            </a:r>
            <a:r>
              <a:rPr lang="es-MX" sz="1600" dirty="0" smtClean="0">
                <a:solidFill>
                  <a:schemeClr val="tx1"/>
                </a:solidFill>
              </a:rPr>
              <a:t>26512</a:t>
            </a:r>
            <a:endParaRPr lang="es-EC" sz="1600" dirty="0">
              <a:solidFill>
                <a:schemeClr val="tx1"/>
              </a:solidFill>
            </a:endParaRPr>
          </a:p>
        </p:txBody>
      </p:sp>
      <p:graphicFrame>
        <p:nvGraphicFramePr>
          <p:cNvPr id="16" name="Tabla 15"/>
          <p:cNvGraphicFramePr>
            <a:graphicFrameLocks noGrp="1"/>
          </p:cNvGraphicFramePr>
          <p:nvPr>
            <p:extLst/>
          </p:nvPr>
        </p:nvGraphicFramePr>
        <p:xfrm>
          <a:off x="3318085" y="2653751"/>
          <a:ext cx="3378867" cy="2733779"/>
        </p:xfrm>
        <a:graphic>
          <a:graphicData uri="http://schemas.openxmlformats.org/drawingml/2006/table">
            <a:tbl>
              <a:tblPr firstCol="1">
                <a:tableStyleId>{00A15C55-8517-42AA-B614-E9B94910E393}</a:tableStyleId>
              </a:tblPr>
              <a:tblGrid>
                <a:gridCol w="1464839">
                  <a:extLst>
                    <a:ext uri="{9D8B030D-6E8A-4147-A177-3AD203B41FA5}">
                      <a16:colId xmlns:a16="http://schemas.microsoft.com/office/drawing/2014/main" val="20000"/>
                    </a:ext>
                  </a:extLst>
                </a:gridCol>
                <a:gridCol w="1914028">
                  <a:extLst>
                    <a:ext uri="{9D8B030D-6E8A-4147-A177-3AD203B41FA5}">
                      <a16:colId xmlns:a16="http://schemas.microsoft.com/office/drawing/2014/main" val="20001"/>
                    </a:ext>
                  </a:extLst>
                </a:gridCol>
              </a:tblGrid>
              <a:tr h="570154">
                <a:tc>
                  <a:txBody>
                    <a:bodyPr/>
                    <a:lstStyle/>
                    <a:p>
                      <a:pPr algn="l" fontAlgn="b"/>
                      <a:r>
                        <a:rPr lang="es-EC" sz="1600" u="none" strike="noStrike" dirty="0" smtClean="0">
                          <a:solidFill>
                            <a:schemeClr val="tx1"/>
                          </a:solidFill>
                          <a:effectLst/>
                        </a:rPr>
                        <a:t>Área Bruta Total Construcción :</a:t>
                      </a:r>
                      <a:endParaRPr lang="es-EC"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s-EC" sz="1800" b="0" i="0" kern="1200" dirty="0" smtClean="0">
                          <a:solidFill>
                            <a:schemeClr val="dk1"/>
                          </a:solidFill>
                          <a:effectLst/>
                          <a:latin typeface="+mn-lt"/>
                          <a:ea typeface="+mn-ea"/>
                          <a:cs typeface="+mn-cs"/>
                        </a:rPr>
                        <a:t>783.90 m2</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428170">
                <a:tc>
                  <a:txBody>
                    <a:bodyPr/>
                    <a:lstStyle/>
                    <a:p>
                      <a:pPr algn="l" fontAlgn="b"/>
                      <a:r>
                        <a:rPr lang="es-EC" sz="1600" u="none" strike="noStrike" dirty="0" smtClean="0">
                          <a:solidFill>
                            <a:schemeClr val="tx1"/>
                          </a:solidFill>
                          <a:effectLst/>
                        </a:rPr>
                        <a:t>Parroquia:</a:t>
                      </a:r>
                      <a:endParaRPr lang="es-EC"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s-MX" sz="1600" b="0" i="0" u="none" strike="noStrike" dirty="0" smtClean="0">
                          <a:solidFill>
                            <a:schemeClr val="dk1"/>
                          </a:solidFill>
                          <a:effectLst/>
                          <a:latin typeface="+mn-lt"/>
                        </a:rPr>
                        <a:t>CENTRO HISTÓRICO</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428170">
                <a:tc>
                  <a:txBody>
                    <a:bodyPr/>
                    <a:lstStyle/>
                    <a:p>
                      <a:pPr algn="l" fontAlgn="b"/>
                      <a:r>
                        <a:rPr lang="es-EC" sz="1600" u="none" strike="noStrike" dirty="0" smtClean="0">
                          <a:solidFill>
                            <a:schemeClr val="tx1"/>
                          </a:solidFill>
                          <a:effectLst/>
                        </a:rPr>
                        <a:t>Avalúo del terreno:</a:t>
                      </a:r>
                      <a:endParaRPr lang="es-EC"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s-EC" sz="1800" b="0" i="0" kern="1200" dirty="0" smtClean="0">
                          <a:solidFill>
                            <a:schemeClr val="dk1"/>
                          </a:solidFill>
                          <a:effectLst/>
                          <a:latin typeface="+mn-lt"/>
                          <a:ea typeface="+mn-ea"/>
                          <a:cs typeface="+mn-cs"/>
                        </a:rPr>
                        <a:t>$ 108,628.90</a:t>
                      </a:r>
                      <a:endParaRPr lang="es-EC" sz="1600" b="0" i="0" u="none" strike="noStrike" dirty="0" smtClean="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428170">
                <a:tc>
                  <a:txBody>
                    <a:bodyPr/>
                    <a:lstStyle/>
                    <a:p>
                      <a:pPr algn="l" fontAlgn="b"/>
                      <a:r>
                        <a:rPr lang="es-MX" sz="1600" u="none" strike="noStrike" dirty="0" smtClean="0">
                          <a:solidFill>
                            <a:schemeClr val="tx1"/>
                          </a:solidFill>
                          <a:effectLst/>
                        </a:rPr>
                        <a:t>Avalúo total del bien inmueble:</a:t>
                      </a:r>
                      <a:endParaRPr lang="es-EC"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s-EC" sz="1800" b="0" i="0" kern="1200" dirty="0" smtClean="0">
                          <a:solidFill>
                            <a:schemeClr val="dk1"/>
                          </a:solidFill>
                          <a:effectLst/>
                          <a:latin typeface="+mn-lt"/>
                          <a:ea typeface="+mn-ea"/>
                          <a:cs typeface="+mn-cs"/>
                        </a:rPr>
                        <a:t>$ 191,095.58</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52294">
                <a:tc>
                  <a:txBody>
                    <a:bodyPr/>
                    <a:lstStyle/>
                    <a:p>
                      <a:pPr algn="l" fontAlgn="b"/>
                      <a:r>
                        <a:rPr lang="es-EC" sz="1600" dirty="0" smtClean="0">
                          <a:solidFill>
                            <a:schemeClr val="tx1"/>
                          </a:solidFill>
                        </a:rPr>
                        <a:t>Dependencia Administrativa:</a:t>
                      </a:r>
                      <a:endParaRPr lang="es-EC" sz="1600" b="0" i="0" u="none" strike="noStrike" dirty="0">
                        <a:solidFill>
                          <a:schemeClr val="tx1"/>
                        </a:solidFill>
                        <a:effectLst/>
                        <a:latin typeface="Calibri" panose="020F0502020204030204" pitchFamily="34" charset="0"/>
                      </a:endParaRPr>
                    </a:p>
                  </a:txBody>
                  <a:tcPr marL="9525" marR="9525" marT="9525" marB="0" anchor="b"/>
                </a:tc>
                <a:tc>
                  <a:txBody>
                    <a:bodyPr/>
                    <a:lstStyle/>
                    <a:p>
                      <a:pPr algn="ctr" fontAlgn="b"/>
                      <a:r>
                        <a:rPr lang="es-EC" sz="1600" u="none" strike="noStrike" dirty="0" smtClean="0">
                          <a:effectLst/>
                        </a:rPr>
                        <a:t>Administración</a:t>
                      </a:r>
                      <a:r>
                        <a:rPr lang="es-EC" sz="1600" u="none" strike="noStrike" baseline="0" dirty="0" smtClean="0">
                          <a:effectLst/>
                        </a:rPr>
                        <a:t> Zonal Centro (Manuela Sáenz) </a:t>
                      </a:r>
                      <a:endParaRPr lang="es-EC"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pic>
        <p:nvPicPr>
          <p:cNvPr id="17" name="Imagen 16"/>
          <p:cNvPicPr>
            <a:picLocks noChangeAspect="1"/>
          </p:cNvPicPr>
          <p:nvPr/>
        </p:nvPicPr>
        <p:blipFill>
          <a:blip r:embed="rId4"/>
          <a:stretch>
            <a:fillRect/>
          </a:stretch>
        </p:blipFill>
        <p:spPr>
          <a:xfrm rot="10800000" flipH="1">
            <a:off x="2457135" y="3756835"/>
            <a:ext cx="603741" cy="268996"/>
          </a:xfrm>
          <a:prstGeom prst="rect">
            <a:avLst/>
          </a:prstGeom>
        </p:spPr>
      </p:pic>
      <p:pic>
        <p:nvPicPr>
          <p:cNvPr id="14" name="Imagen 13"/>
          <p:cNvPicPr>
            <a:picLocks noChangeAspect="1"/>
          </p:cNvPicPr>
          <p:nvPr/>
        </p:nvPicPr>
        <p:blipFill>
          <a:blip r:embed="rId5"/>
          <a:stretch>
            <a:fillRect/>
          </a:stretch>
        </p:blipFill>
        <p:spPr>
          <a:xfrm>
            <a:off x="4444141" y="-2370054"/>
            <a:ext cx="4239491" cy="2211465"/>
          </a:xfrm>
          <a:prstGeom prst="rect">
            <a:avLst/>
          </a:prstGeom>
        </p:spPr>
      </p:pic>
      <p:pic>
        <p:nvPicPr>
          <p:cNvPr id="19" name="Imagen 18"/>
          <p:cNvPicPr>
            <a:picLocks noChangeAspect="1"/>
          </p:cNvPicPr>
          <p:nvPr/>
        </p:nvPicPr>
        <p:blipFill>
          <a:blip r:embed="rId6"/>
          <a:stretch>
            <a:fillRect/>
          </a:stretch>
        </p:blipFill>
        <p:spPr>
          <a:xfrm>
            <a:off x="7309101" y="2441035"/>
            <a:ext cx="4212279" cy="3159209"/>
          </a:xfrm>
          <a:prstGeom prst="rect">
            <a:avLst/>
          </a:prstGeom>
        </p:spPr>
      </p:pic>
    </p:spTree>
    <p:extLst>
      <p:ext uri="{BB962C8B-B14F-4D97-AF65-F5344CB8AC3E}">
        <p14:creationId xmlns:p14="http://schemas.microsoft.com/office/powerpoint/2010/main" val="3263938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904" y="0"/>
            <a:ext cx="12097407" cy="1471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0" y="94593"/>
            <a:ext cx="12068503" cy="135595"/>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p:cNvGrpSpPr/>
          <p:nvPr/>
        </p:nvGrpSpPr>
        <p:grpSpPr>
          <a:xfrm>
            <a:off x="8961509" y="521759"/>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5" name="Rectángulo 4"/>
          <p:cNvSpPr/>
          <p:nvPr/>
        </p:nvSpPr>
        <p:spPr>
          <a:xfrm>
            <a:off x="827570" y="2139378"/>
            <a:ext cx="9737016" cy="1569660"/>
          </a:xfrm>
          <a:prstGeom prst="rect">
            <a:avLst/>
          </a:prstGeom>
        </p:spPr>
        <p:txBody>
          <a:bodyPr wrap="square">
            <a:spAutoFit/>
          </a:bodyPr>
          <a:lstStyle/>
          <a:p>
            <a:pPr marL="285750" indent="-285750" algn="just">
              <a:buFont typeface="Wingdings" panose="05000000000000000000" pitchFamily="2" charset="2"/>
              <a:buChar char="Ø"/>
            </a:pPr>
            <a:r>
              <a:rPr lang="es-MX" sz="1600" dirty="0"/>
              <a:t>El </a:t>
            </a:r>
            <a:r>
              <a:rPr lang="es-MX" sz="1600" b="1" dirty="0"/>
              <a:t>28 de octubre de 2022</a:t>
            </a:r>
            <a:r>
              <a:rPr lang="es-MX" sz="1600" dirty="0"/>
              <a:t>, mediante oficio s/n, el presidente de la Fundación Deporte Estudio, solicitó al señor Alcalde del Distrito Metropolitano de Quito, lo siguiente: </a:t>
            </a:r>
            <a:endParaRPr lang="es-MX" sz="1600" dirty="0" smtClean="0"/>
          </a:p>
          <a:p>
            <a:pPr algn="just"/>
            <a:endParaRPr lang="es-MX" sz="1600" dirty="0"/>
          </a:p>
          <a:p>
            <a:pPr marL="265113" algn="just"/>
            <a:r>
              <a:rPr lang="es-MX" sz="1600" i="1" dirty="0" smtClean="0"/>
              <a:t>“(…) </a:t>
            </a:r>
            <a:r>
              <a:rPr lang="es-MX" sz="1600" i="1" dirty="0"/>
              <a:t>el </a:t>
            </a:r>
            <a:r>
              <a:rPr lang="es-MX" sz="1600" b="1" i="1" dirty="0"/>
              <a:t>COMODATO durante un periodo de 20 años</a:t>
            </a:r>
            <a:r>
              <a:rPr lang="es-MX" sz="1600" i="1" dirty="0"/>
              <a:t>, del bien inmueble municipal (Casa Oe 1-83, antigua numeración 707), signado con el número de predio 26512, clase catastral 3010115012, ubicado en la calle de La Ronda, entre La Guayaquil y la Av. Pedro Vicente Maldonado, parroquia Centro Histórico.”</a:t>
            </a:r>
          </a:p>
        </p:txBody>
      </p:sp>
      <p:pic>
        <p:nvPicPr>
          <p:cNvPr id="7" name="Imagen 6"/>
          <p:cNvPicPr>
            <a:picLocks noChangeAspect="1"/>
          </p:cNvPicPr>
          <p:nvPr/>
        </p:nvPicPr>
        <p:blipFill>
          <a:blip r:embed="rId4"/>
          <a:stretch>
            <a:fillRect/>
          </a:stretch>
        </p:blipFill>
        <p:spPr>
          <a:xfrm>
            <a:off x="2627704" y="4917722"/>
            <a:ext cx="5446522" cy="1379002"/>
          </a:xfrm>
          <a:prstGeom prst="rect">
            <a:avLst/>
          </a:prstGeom>
        </p:spPr>
      </p:pic>
      <p:sp>
        <p:nvSpPr>
          <p:cNvPr id="13" name="Marcador de contenido 12"/>
          <p:cNvSpPr>
            <a:spLocks noGrp="1"/>
          </p:cNvSpPr>
          <p:nvPr>
            <p:ph sz="half" idx="1"/>
          </p:nvPr>
        </p:nvSpPr>
        <p:spPr>
          <a:xfrm>
            <a:off x="2458199" y="1064080"/>
            <a:ext cx="6196969" cy="4150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ctr">
              <a:buNone/>
            </a:pPr>
            <a:r>
              <a:rPr lang="es-MX" b="1" dirty="0" smtClean="0">
                <a:solidFill>
                  <a:schemeClr val="tx1"/>
                </a:solidFill>
              </a:rPr>
              <a:t>Procedimiento de solicitud de comodato</a:t>
            </a:r>
            <a:endParaRPr lang="es-EC" b="1" dirty="0">
              <a:solidFill>
                <a:schemeClr val="tx1"/>
              </a:solidFill>
            </a:endParaRPr>
          </a:p>
        </p:txBody>
      </p:sp>
    </p:spTree>
    <p:extLst>
      <p:ext uri="{BB962C8B-B14F-4D97-AF65-F5344CB8AC3E}">
        <p14:creationId xmlns:p14="http://schemas.microsoft.com/office/powerpoint/2010/main" val="20160312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p:cNvSpPr>
            <a:spLocks noGrp="1"/>
          </p:cNvSpPr>
          <p:nvPr>
            <p:ph sz="half" idx="1"/>
          </p:nvPr>
        </p:nvSpPr>
        <p:spPr>
          <a:xfrm>
            <a:off x="622196" y="1375738"/>
            <a:ext cx="10085121" cy="4672975"/>
          </a:xfrm>
        </p:spPr>
        <p:txBody>
          <a:bodyPr>
            <a:noAutofit/>
          </a:bodyPr>
          <a:lstStyle/>
          <a:p>
            <a:pPr algn="just">
              <a:buFont typeface="Wingdings" panose="05000000000000000000" pitchFamily="2" charset="2"/>
              <a:buChar char="Ø"/>
            </a:pPr>
            <a:r>
              <a:rPr lang="es-MX" sz="1600" dirty="0" smtClean="0"/>
              <a:t>El </a:t>
            </a:r>
            <a:r>
              <a:rPr lang="es-MX" sz="1600" b="1" dirty="0"/>
              <a:t>30 de diciembre del 2022</a:t>
            </a:r>
            <a:r>
              <a:rPr lang="es-MX" sz="1600" dirty="0"/>
              <a:t>, a través del Memorando Nro. GADDMQ-DMGBI-AT-2022-0765-M, el área de administración de bienes inmuebles, remitió el </a:t>
            </a:r>
            <a:r>
              <a:rPr lang="es-MX" sz="1600" b="1" dirty="0"/>
              <a:t>Informe Técnico de Nro.GADDMQ-DMGBI-AT-2022-0264</a:t>
            </a:r>
            <a:r>
              <a:rPr lang="es-MX" sz="1600" dirty="0"/>
              <a:t>, referente al estado y disponibilidad actual de dichos espacios, concluyendo lo siguiente: </a:t>
            </a:r>
            <a:endParaRPr lang="es-MX" sz="1600" dirty="0" smtClean="0"/>
          </a:p>
          <a:p>
            <a:pPr marL="179388" indent="0" algn="just">
              <a:buNone/>
            </a:pPr>
            <a:r>
              <a:rPr lang="es-MX" sz="1600" i="1" dirty="0" smtClean="0"/>
              <a:t>"</a:t>
            </a:r>
            <a:r>
              <a:rPr lang="es-MX" sz="1600" i="1" dirty="0"/>
              <a:t>En relación a la inspección efectuada con fecha 24/11/2022 a los predios Nro. 26512 y 423488, Casa 707, propiedad del Municipio del Distrito Metropolitano de Quito, se considera que este espacio está DISPONIBLE, puesto que no existe un vínculo contractual con el Municipio de Quito, que autoriza a persona natural, entidad pública o privada que justifique la tenencia, ocupación y uso. En el interior de la edificación, se encuentran ocupantes; sobre lo cual, se está efectuando las acciones correspondientes en conjunto con la Administración Zonal Manuela Sáenz y Procuraduría Metropolitana, salvaguardando los intereses de la Municipalidad. En adición, el estado de la infraestructura de la casa 707 es bueno, debido a que no se ha evidenciado afectaciones a componentes estructurales. Sin embargo, es necesario realizar mantenimiento correctivo a la edificación." </a:t>
            </a:r>
            <a:endParaRPr lang="es-MX" sz="1600" i="1" dirty="0" smtClean="0"/>
          </a:p>
          <a:p>
            <a:pPr algn="just">
              <a:buFont typeface="Wingdings" panose="05000000000000000000" pitchFamily="2" charset="2"/>
              <a:buChar char="Ø"/>
            </a:pPr>
            <a:r>
              <a:rPr lang="es-MX" sz="1600" dirty="0"/>
              <a:t>El </a:t>
            </a:r>
            <a:r>
              <a:rPr lang="es-MX" sz="1600" b="1" dirty="0"/>
              <a:t>03 de enero del 2023</a:t>
            </a:r>
            <a:r>
              <a:rPr lang="es-MX" sz="1600" dirty="0"/>
              <a:t>, a través del Memorando Nro. GADDMQ-DMGBI-AT-2023-0002-M, el área de inventario remitió al área legal, el </a:t>
            </a:r>
            <a:r>
              <a:rPr lang="es-MX" sz="1600" b="1" dirty="0"/>
              <a:t>Informe Técnico No. DMGBI-ATI-2023-0002</a:t>
            </a:r>
            <a:r>
              <a:rPr lang="es-MX" sz="1600" dirty="0"/>
              <a:t> de 03 de enero de 2023, con relación a la titularidad de dominio del predio No. 26512 con clave catastral No. 30101-15-012, que manifiesta lo siguiente: </a:t>
            </a:r>
          </a:p>
          <a:p>
            <a:pPr marL="179388" indent="0" algn="just">
              <a:buNone/>
            </a:pPr>
            <a:r>
              <a:rPr lang="es-MX" sz="1600" i="1" dirty="0" smtClean="0"/>
              <a:t>“</a:t>
            </a:r>
            <a:r>
              <a:rPr lang="es-MX" sz="1600" i="1" dirty="0"/>
              <a:t>El Municipio del Distrito Metropolitano de Quito es propietario del predio No. 26512 con clave catastral 30101-15-012, por RESTITUCIÓN FIDUCIARIA otorgada por parte del FIDEICOMISO INMUEBLES CENTRO HISTÓRICO.” </a:t>
            </a:r>
          </a:p>
          <a:p>
            <a:pPr marL="179388" indent="0" algn="just">
              <a:buNone/>
            </a:pPr>
            <a:r>
              <a:rPr lang="es-MX" sz="1600" i="1" dirty="0" smtClean="0"/>
              <a:t>Adicionalmente </a:t>
            </a:r>
            <a:r>
              <a:rPr lang="es-MX" sz="1600" i="1" dirty="0"/>
              <a:t>en el informe se señala que el inmueble corresponde a un bien de "DOMINIO PRIVADO</a:t>
            </a:r>
            <a:r>
              <a:rPr lang="es-MX" sz="1600" b="1" i="1" dirty="0"/>
              <a:t>". </a:t>
            </a:r>
            <a:endParaRPr lang="es-EC" sz="1600" b="1" i="1" dirty="0"/>
          </a:p>
          <a:p>
            <a:pPr marL="179388" indent="0" algn="just">
              <a:buNone/>
            </a:pPr>
            <a:endParaRPr lang="es-EC" sz="1400" i="1" dirty="0"/>
          </a:p>
        </p:txBody>
      </p:sp>
      <p:sp>
        <p:nvSpPr>
          <p:cNvPr id="10" name="Rectángulo 9"/>
          <p:cNvSpPr/>
          <p:nvPr/>
        </p:nvSpPr>
        <p:spPr>
          <a:xfrm>
            <a:off x="-10512" y="0"/>
            <a:ext cx="12202511" cy="142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0"/>
          <p:cNvSpPr/>
          <p:nvPr/>
        </p:nvSpPr>
        <p:spPr>
          <a:xfrm>
            <a:off x="-10511" y="154293"/>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AutoShape 2" descr="El Azul Abstracto Creativo Escala La Ley Logo Design Vector Symbol  Illustration De La Justicia Ilustración del Vector - Ilustración de legal,  juez: 15410817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grpSp>
        <p:nvGrpSpPr>
          <p:cNvPr id="16" name="Grupo 15"/>
          <p:cNvGrpSpPr/>
          <p:nvPr/>
        </p:nvGrpSpPr>
        <p:grpSpPr>
          <a:xfrm>
            <a:off x="9085006" y="488340"/>
            <a:ext cx="3106994" cy="824265"/>
            <a:chOff x="0" y="0"/>
            <a:chExt cx="5864860" cy="1162050"/>
          </a:xfrm>
        </p:grpSpPr>
        <p:pic>
          <p:nvPicPr>
            <p:cNvPr id="17" name="Imagen 16"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8" name="Imagen 17"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13" name="Rectángulo 12"/>
          <p:cNvSpPr/>
          <p:nvPr/>
        </p:nvSpPr>
        <p:spPr>
          <a:xfrm>
            <a:off x="1" y="6614445"/>
            <a:ext cx="12192000" cy="107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4" name="Rectángulo 13"/>
          <p:cNvSpPr/>
          <p:nvPr/>
        </p:nvSpPr>
        <p:spPr>
          <a:xfrm>
            <a:off x="-10513" y="6722073"/>
            <a:ext cx="12202511" cy="1560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400152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904" y="0"/>
            <a:ext cx="12097407" cy="230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0" y="94593"/>
            <a:ext cx="12068503" cy="16816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0" name="Grupo 9"/>
          <p:cNvGrpSpPr/>
          <p:nvPr/>
        </p:nvGrpSpPr>
        <p:grpSpPr>
          <a:xfrm>
            <a:off x="8430567" y="652694"/>
            <a:ext cx="3106994" cy="824265"/>
            <a:chOff x="0" y="0"/>
            <a:chExt cx="5864860" cy="1162050"/>
          </a:xfrm>
        </p:grpSpPr>
        <p:pic>
          <p:nvPicPr>
            <p:cNvPr id="11" name="Imagen 10"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2" name="Imagen 11"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8" name="Rectángulo 7"/>
          <p:cNvSpPr/>
          <p:nvPr/>
        </p:nvSpPr>
        <p:spPr>
          <a:xfrm>
            <a:off x="1064289" y="1476959"/>
            <a:ext cx="9661538" cy="5016758"/>
          </a:xfrm>
          <a:prstGeom prst="rect">
            <a:avLst/>
          </a:prstGeom>
        </p:spPr>
        <p:txBody>
          <a:bodyPr wrap="square">
            <a:spAutoFit/>
          </a:bodyPr>
          <a:lstStyle/>
          <a:p>
            <a:pPr marL="285750" indent="-285750">
              <a:buFont typeface="Wingdings" panose="05000000000000000000" pitchFamily="2" charset="2"/>
              <a:buChar char="Ø"/>
            </a:pPr>
            <a:r>
              <a:rPr lang="es-MX" sz="1600" dirty="0"/>
              <a:t>El </a:t>
            </a:r>
            <a:r>
              <a:rPr lang="es-MX" sz="1600" b="1" dirty="0"/>
              <a:t>03 de enero del 2023</a:t>
            </a:r>
            <a:r>
              <a:rPr lang="es-MX" sz="1600" dirty="0"/>
              <a:t>, mediante Oficio Nro. GADDMQ-DMGBI-2023-0001-O, esta Dirección Metropolitana, solicitó a la Administración Zonal Manuela Sáenz; y, Dirección Metropolitana de Catastro, lo siguiente: </a:t>
            </a:r>
            <a:endParaRPr lang="es-MX" sz="1600" dirty="0" smtClean="0"/>
          </a:p>
          <a:p>
            <a:endParaRPr lang="es-EC" sz="1600" dirty="0"/>
          </a:p>
          <a:p>
            <a:pPr marL="179388"/>
            <a:r>
              <a:rPr lang="es-MX" sz="1600" i="1" dirty="0" smtClean="0"/>
              <a:t>“(…) </a:t>
            </a:r>
            <a:r>
              <a:rPr lang="es-MX" sz="1600" i="1" dirty="0"/>
              <a:t>que se proceda con la elaboración de los siguientes informes técnicos: </a:t>
            </a:r>
            <a:endParaRPr lang="es-MX" sz="1600" i="1" dirty="0" smtClean="0"/>
          </a:p>
          <a:p>
            <a:pPr marL="179388"/>
            <a:endParaRPr lang="es-MX" sz="1600" i="1" dirty="0" smtClean="0"/>
          </a:p>
          <a:p>
            <a:pPr marL="179388"/>
            <a:r>
              <a:rPr lang="es-MX" sz="1600" b="1" i="1" dirty="0" smtClean="0"/>
              <a:t>Administración </a:t>
            </a:r>
            <a:r>
              <a:rPr lang="es-MX" sz="1600" b="1" i="1" dirty="0"/>
              <a:t>Zonal Manuela Sáenz: </a:t>
            </a:r>
            <a:r>
              <a:rPr lang="es-MX" sz="1600" i="1" dirty="0" smtClean="0"/>
              <a:t>Elaboración </a:t>
            </a:r>
            <a:r>
              <a:rPr lang="es-MX" sz="1600" i="1" dirty="0"/>
              <a:t>de los Informes Técnico, Legal, Social y Ambiental, del predio Nro. 26512, solicitado en comodato por la Fundación Deporte Estudio. </a:t>
            </a:r>
            <a:endParaRPr lang="es-MX" sz="1600" i="1" dirty="0" smtClean="0"/>
          </a:p>
          <a:p>
            <a:pPr marL="179388"/>
            <a:endParaRPr lang="es-MX" sz="1600" i="1" dirty="0"/>
          </a:p>
          <a:p>
            <a:pPr marL="179388"/>
            <a:r>
              <a:rPr lang="es-MX" sz="1600" b="1" i="1" dirty="0" smtClean="0"/>
              <a:t>Dirección </a:t>
            </a:r>
            <a:r>
              <a:rPr lang="es-MX" sz="1600" b="1" i="1" dirty="0"/>
              <a:t>Metropolitana de Catastro: </a:t>
            </a:r>
            <a:r>
              <a:rPr lang="es-MX" sz="1600" i="1" dirty="0" smtClean="0"/>
              <a:t>Se </a:t>
            </a:r>
            <a:r>
              <a:rPr lang="es-MX" sz="1600" i="1" dirty="0"/>
              <a:t>proceda con la elaboración de la respectiva ficha técnica, con los datos técnicos del área a entregarse en comodato del predio Nro. 26512 solicitado en comodato por la Fundación Deporte Estudio.” </a:t>
            </a:r>
            <a:endParaRPr lang="es-MX" sz="1600" i="1" dirty="0" smtClean="0"/>
          </a:p>
          <a:p>
            <a:pPr marL="179388"/>
            <a:endParaRPr lang="es-MX" sz="1600" i="1" dirty="0"/>
          </a:p>
          <a:p>
            <a:pPr marL="285750" indent="-285750" algn="just">
              <a:buFont typeface="Wingdings" panose="05000000000000000000" pitchFamily="2" charset="2"/>
              <a:buChar char="Ø"/>
            </a:pPr>
            <a:r>
              <a:rPr lang="es-MX" sz="1600" b="1" dirty="0"/>
              <a:t>El 06 de enero del 2023</a:t>
            </a:r>
            <a:r>
              <a:rPr lang="es-MX" sz="1600" dirty="0"/>
              <a:t> a través del Oficio Nro. GADDMQ-STHV-DMC-UCE-2023-0025-O, el Jefe de la Unidad de Catastro Especial, puso en conocimiento de esta Dirección Metropolitana, lo siguiente: </a:t>
            </a:r>
          </a:p>
          <a:p>
            <a:pPr marL="179388" algn="just"/>
            <a:endParaRPr lang="es-MX" sz="1600" i="1" dirty="0"/>
          </a:p>
          <a:p>
            <a:pPr marL="179388" algn="just"/>
            <a:r>
              <a:rPr lang="es-MX" sz="1600" i="1" dirty="0"/>
              <a:t>“(…) la Dirección Metropolitana de Catastro de la Secretaría de Territorio, Hábitat y Vivienda </a:t>
            </a:r>
            <a:r>
              <a:rPr lang="es-MX" sz="1600" b="1" i="1" dirty="0"/>
              <a:t>procede a emitir la Ficha Técnica Nro. STHV-DMC-UCE-2023-0039 de 05 de enero de 2023, correspondiente al Bien Inmueble con predio No. 26512, clave catastral No. 30101-15-012</a:t>
            </a:r>
            <a:r>
              <a:rPr lang="es-MX" sz="1600" i="1" dirty="0"/>
              <a:t>, registrado en el catastro a nombre del Municipio del Distrito Metropolitano de Quito, misma que se servirá encontrar adjunta al presente.”</a:t>
            </a:r>
          </a:p>
          <a:p>
            <a:pPr marL="179388"/>
            <a:endParaRPr lang="es-EC" sz="1600" i="1" dirty="0"/>
          </a:p>
        </p:txBody>
      </p:sp>
    </p:spTree>
    <p:extLst>
      <p:ext uri="{BB962C8B-B14F-4D97-AF65-F5344CB8AC3E}">
        <p14:creationId xmlns:p14="http://schemas.microsoft.com/office/powerpoint/2010/main" val="3669351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904" y="0"/>
            <a:ext cx="12097407" cy="230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0" y="94593"/>
            <a:ext cx="12068503" cy="16816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9" name="Grupo 8"/>
          <p:cNvGrpSpPr/>
          <p:nvPr/>
        </p:nvGrpSpPr>
        <p:grpSpPr>
          <a:xfrm>
            <a:off x="8017612" y="627117"/>
            <a:ext cx="3106994" cy="824265"/>
            <a:chOff x="0" y="0"/>
            <a:chExt cx="5864860" cy="1162050"/>
          </a:xfrm>
        </p:grpSpPr>
        <p:pic>
          <p:nvPicPr>
            <p:cNvPr id="10" name="Imagen 9"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1" name="Imagen 10"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5" name="Rectángulo 4"/>
          <p:cNvSpPr/>
          <p:nvPr/>
        </p:nvSpPr>
        <p:spPr>
          <a:xfrm>
            <a:off x="444384" y="1410844"/>
            <a:ext cx="10680222" cy="6063198"/>
          </a:xfrm>
          <a:prstGeom prst="rect">
            <a:avLst/>
          </a:prstGeom>
        </p:spPr>
        <p:txBody>
          <a:bodyPr wrap="square">
            <a:spAutoFit/>
          </a:bodyPr>
          <a:lstStyle/>
          <a:p>
            <a:pPr marL="179388" algn="just"/>
            <a:endParaRPr lang="es-MX" sz="1600" i="1" dirty="0" smtClean="0"/>
          </a:p>
          <a:p>
            <a:pPr marL="285750" indent="-285750" algn="just">
              <a:buFont typeface="Wingdings" panose="05000000000000000000" pitchFamily="2" charset="2"/>
              <a:buChar char="Ø"/>
            </a:pPr>
            <a:r>
              <a:rPr lang="es-MX" sz="1600" dirty="0"/>
              <a:t>El </a:t>
            </a:r>
            <a:r>
              <a:rPr lang="es-MX" sz="1600" b="1" dirty="0"/>
              <a:t>26 de enero del 2023 </a:t>
            </a:r>
            <a:r>
              <a:rPr lang="es-MX" sz="1600" dirty="0"/>
              <a:t>a través de Oficio Nro. GADDMQ-AZMS-2023-0241-O, la Administración Zonal Manuela Sáenz, puso en conocimiento de esta Dirección Metropolitana, lo siguiente: </a:t>
            </a:r>
          </a:p>
          <a:p>
            <a:pPr marL="285750" indent="-285750" algn="just">
              <a:buFont typeface="Wingdings" panose="05000000000000000000" pitchFamily="2" charset="2"/>
              <a:buChar char="Ø"/>
            </a:pPr>
            <a:endParaRPr lang="es-MX" sz="1600" dirty="0"/>
          </a:p>
          <a:p>
            <a:pPr marL="179388" algn="just"/>
            <a:r>
              <a:rPr lang="es-MX" sz="1600" i="1" dirty="0"/>
              <a:t>“En memorando No. GADDMQ-AZMS-DAL-2023-005-M de 5 de enero de 2023, se requirió los señalados informes a la Dirección de Gestión del Territorio de esta Administración Zonal, requerimiento del que se obtuvo la siguiente contestación, en su parte pertinente: </a:t>
            </a:r>
          </a:p>
          <a:p>
            <a:pPr marL="179388" algn="just"/>
            <a:endParaRPr lang="es-MX" sz="1600" i="1" dirty="0"/>
          </a:p>
          <a:p>
            <a:pPr marL="179388" algn="just"/>
            <a:r>
              <a:rPr lang="es-MX" sz="1600" i="1" dirty="0"/>
              <a:t>“Con fecha jueves 12 de enero de 2023 el área técnica realiza una inspección de la cual se desprende que el inmueble se encuentra cerrado; sin que, se pueda constatar el uso y estado del mismo. </a:t>
            </a:r>
            <a:r>
              <a:rPr lang="es-MX" sz="1600" i="1" dirty="0" smtClean="0"/>
              <a:t>Finalmente </a:t>
            </a:r>
            <a:r>
              <a:rPr lang="es-MX" sz="1600" i="1" dirty="0"/>
              <a:t>cabe mencionar que realizada la consulta (tenencia de llaves de acceso) verbal en la Unidad de Bienes de la Zona Manuela Sáenz se conoce que el bien no ha sido entregado para custodia a esta Administración y que de momento se encuentran en conversaciones; ya que, al momento el predio se encuentra ocupado habiéndose entregado a un particular por parte de la Directiva del Barrio</a:t>
            </a:r>
            <a:r>
              <a:rPr lang="es-MX" sz="1600" i="1" dirty="0" smtClean="0"/>
              <a:t>.</a:t>
            </a:r>
          </a:p>
          <a:p>
            <a:pPr marL="179388" algn="just"/>
            <a:endParaRPr lang="es-MX" sz="1600" i="1" dirty="0"/>
          </a:p>
          <a:p>
            <a:pPr marL="179388" algn="just"/>
            <a:r>
              <a:rPr lang="es-MX" sz="1600" i="1" dirty="0"/>
              <a:t>Una vez que se solvente el estado legal de ocupación del inmueble y se facilite el acceso para la verificación del estado, se emitirá el informe técnico correspondiente</a:t>
            </a:r>
            <a:r>
              <a:rPr lang="es-MX" sz="1600" i="1" dirty="0" smtClean="0"/>
              <a:t>.</a:t>
            </a:r>
          </a:p>
          <a:p>
            <a:pPr marL="179388" algn="just"/>
            <a:endParaRPr lang="es-MX" sz="1600" i="1" dirty="0"/>
          </a:p>
          <a:p>
            <a:pPr marL="179388" algn="just"/>
            <a:r>
              <a:rPr lang="es-MX" sz="1600" i="1" dirty="0"/>
              <a:t>Lo que comunico a usted a efecto de que se solvente los inconvenientes señalados y, pueda esta Administración Zonal emitir los informes solicitados por su persona” </a:t>
            </a:r>
            <a:endParaRPr lang="es-MX" sz="1600" i="1" dirty="0" smtClean="0"/>
          </a:p>
          <a:p>
            <a:pPr marL="179388"/>
            <a:endParaRPr lang="es-MX" sz="1600" i="1" dirty="0"/>
          </a:p>
          <a:p>
            <a:pPr marL="179388"/>
            <a:endParaRPr lang="es-EC" sz="1600" i="1" dirty="0"/>
          </a:p>
          <a:p>
            <a:pPr marL="285750" indent="-285750" algn="just">
              <a:buFont typeface="Wingdings" panose="05000000000000000000" pitchFamily="2" charset="2"/>
              <a:buChar char="Ø"/>
            </a:pPr>
            <a:endParaRPr lang="es-MX" sz="1600" i="1" dirty="0" smtClean="0"/>
          </a:p>
          <a:p>
            <a:pPr marL="179388" algn="just"/>
            <a:endParaRPr lang="es-MX" sz="1600" i="1" dirty="0"/>
          </a:p>
          <a:p>
            <a:pPr marL="179388" algn="just"/>
            <a:endParaRPr lang="es-EC" sz="1600" i="1" dirty="0"/>
          </a:p>
        </p:txBody>
      </p:sp>
    </p:spTree>
    <p:extLst>
      <p:ext uri="{BB962C8B-B14F-4D97-AF65-F5344CB8AC3E}">
        <p14:creationId xmlns:p14="http://schemas.microsoft.com/office/powerpoint/2010/main" val="2844172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904" y="0"/>
            <a:ext cx="12220904" cy="136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0" y="136634"/>
            <a:ext cx="12192000" cy="1771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7" name="Grupo 6"/>
          <p:cNvGrpSpPr/>
          <p:nvPr/>
        </p:nvGrpSpPr>
        <p:grpSpPr>
          <a:xfrm>
            <a:off x="8519057" y="617881"/>
            <a:ext cx="3106994" cy="824265"/>
            <a:chOff x="0" y="0"/>
            <a:chExt cx="5864860" cy="1162050"/>
          </a:xfrm>
        </p:grpSpPr>
        <p:pic>
          <p:nvPicPr>
            <p:cNvPr id="10" name="Imagen 9"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1" name="Imagen 10"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2" name="Rectángulo 1"/>
          <p:cNvSpPr/>
          <p:nvPr/>
        </p:nvSpPr>
        <p:spPr>
          <a:xfrm>
            <a:off x="440871" y="1442146"/>
            <a:ext cx="11113524" cy="4524315"/>
          </a:xfrm>
          <a:prstGeom prst="rect">
            <a:avLst/>
          </a:prstGeom>
        </p:spPr>
        <p:txBody>
          <a:bodyPr wrap="square">
            <a:spAutoFit/>
          </a:bodyPr>
          <a:lstStyle/>
          <a:p>
            <a:pPr marL="285750" indent="-285750" algn="just">
              <a:buFont typeface="Wingdings" panose="05000000000000000000" pitchFamily="2" charset="2"/>
              <a:buChar char="Ø"/>
            </a:pPr>
            <a:r>
              <a:rPr lang="es-MX" dirty="0"/>
              <a:t>El </a:t>
            </a:r>
            <a:r>
              <a:rPr lang="es-MX" b="1" dirty="0"/>
              <a:t>19 de enero de 2023</a:t>
            </a:r>
            <a:r>
              <a:rPr lang="es-MX" dirty="0"/>
              <a:t>, mediante Oficio Nro. GADDMQ-DMGBI-2023-0257-O, esta Dirección Metropolitana, remitió a la Procuraduría Metropolitana, la documentación inherente a los predios Nro. 26512 y No. 423488, que conforman la Casa 707, con la finalidad de que se inicien las gestiones legales pertinentes, para proceder con la recuperación de los predios mencionados. </a:t>
            </a:r>
            <a:endParaRPr lang="es-MX" dirty="0" smtClean="0"/>
          </a:p>
          <a:p>
            <a:pPr marL="285750" indent="-285750" algn="just">
              <a:buFont typeface="Wingdings" panose="05000000000000000000" pitchFamily="2" charset="2"/>
              <a:buChar char="Ø"/>
            </a:pPr>
            <a:endParaRPr lang="es-MX" dirty="0"/>
          </a:p>
          <a:p>
            <a:pPr marL="285750" indent="-285750" algn="just">
              <a:buFont typeface="Wingdings" panose="05000000000000000000" pitchFamily="2" charset="2"/>
              <a:buChar char="Ø"/>
            </a:pPr>
            <a:r>
              <a:rPr lang="es-MX" dirty="0" smtClean="0"/>
              <a:t>El </a:t>
            </a:r>
            <a:r>
              <a:rPr lang="es-MX" b="1" dirty="0"/>
              <a:t>01 de febrero del 2023</a:t>
            </a:r>
            <a:r>
              <a:rPr lang="es-MX" dirty="0"/>
              <a:t>, a través del Oficio Nro. GADDMQ-DMGBI-2023-0440-O, esta Dirección Metropolitana, puso en conocimiento de la Fundación Deporte Estudio, lo siguiente: </a:t>
            </a:r>
            <a:endParaRPr lang="es-MX" dirty="0" smtClean="0"/>
          </a:p>
          <a:p>
            <a:pPr marL="285750" indent="-285750" algn="just">
              <a:buFont typeface="Wingdings" panose="05000000000000000000" pitchFamily="2" charset="2"/>
              <a:buChar char="Ø"/>
            </a:pPr>
            <a:endParaRPr lang="es-MX" dirty="0"/>
          </a:p>
          <a:p>
            <a:pPr marL="179388" algn="just"/>
            <a:r>
              <a:rPr lang="es-MX" i="1" dirty="0" smtClean="0"/>
              <a:t>“(…) Por </a:t>
            </a:r>
            <a:r>
              <a:rPr lang="es-MX" i="1" dirty="0"/>
              <a:t>otro lado, se pone en su conocimiento el Oficio Nro. GADDMQ-AZMS-2023-0241-O de fecha 26 de enero del 2023, a través del cual, la Administración Zonal Manuela Sáenz, manifestó que el 12 de enero del 2023, se procedió a realizar una inspección al predio solicitado en comodato, verificando que el mismo se encontraba cerrado sin que se pueda constatar el estado del mismo, identificando que el predio se encuentra ocupado habiéndose entregado las llaves a un particular por parte de la Directiva del Barrio. Dicho esto, la Administración Zonal mencionada, solicitó que previo a emitir el informe técnico del predio, se proceda a solventar el estado legal de ocupación del inmueble, para poder acceder al mismo y verificar el estado, con el que se emitirá el informe técnico correspondiente.” </a:t>
            </a:r>
            <a:endParaRPr lang="es-EC" i="1" dirty="0"/>
          </a:p>
        </p:txBody>
      </p:sp>
    </p:spTree>
    <p:extLst>
      <p:ext uri="{BB962C8B-B14F-4D97-AF65-F5344CB8AC3E}">
        <p14:creationId xmlns:p14="http://schemas.microsoft.com/office/powerpoint/2010/main" val="2824797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904" y="0"/>
            <a:ext cx="12220904" cy="1366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9" name="Rectángulo 8"/>
          <p:cNvSpPr/>
          <p:nvPr/>
        </p:nvSpPr>
        <p:spPr>
          <a:xfrm>
            <a:off x="0" y="136634"/>
            <a:ext cx="12192000" cy="177148"/>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7" name="Grupo 6"/>
          <p:cNvGrpSpPr/>
          <p:nvPr/>
        </p:nvGrpSpPr>
        <p:grpSpPr>
          <a:xfrm>
            <a:off x="8519057" y="617881"/>
            <a:ext cx="3106994" cy="824265"/>
            <a:chOff x="0" y="0"/>
            <a:chExt cx="5864860" cy="1162050"/>
          </a:xfrm>
        </p:grpSpPr>
        <p:pic>
          <p:nvPicPr>
            <p:cNvPr id="10" name="Imagen 9"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1" name="Imagen 10"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
        <p:nvSpPr>
          <p:cNvPr id="2" name="Rectángulo 1"/>
          <p:cNvSpPr/>
          <p:nvPr/>
        </p:nvSpPr>
        <p:spPr>
          <a:xfrm>
            <a:off x="440871" y="1442146"/>
            <a:ext cx="11113524" cy="4801314"/>
          </a:xfrm>
          <a:prstGeom prst="rect">
            <a:avLst/>
          </a:prstGeom>
        </p:spPr>
        <p:txBody>
          <a:bodyPr wrap="square">
            <a:spAutoFit/>
          </a:bodyPr>
          <a:lstStyle/>
          <a:p>
            <a:pPr marL="285750" indent="-285750" algn="just">
              <a:buFont typeface="Wingdings" panose="05000000000000000000" pitchFamily="2" charset="2"/>
              <a:buChar char="Ø"/>
            </a:pPr>
            <a:r>
              <a:rPr lang="es-MX" dirty="0"/>
              <a:t>El </a:t>
            </a:r>
            <a:r>
              <a:rPr lang="es-MX" b="1" dirty="0"/>
              <a:t>07 de febrero de 2023</a:t>
            </a:r>
            <a:r>
              <a:rPr lang="es-MX" dirty="0"/>
              <a:t>, a través del Oficio Nro. GADDMQ-DMGBI-2023-0497-O, esta Dirección Metropolitana remitió a la Procuraduría Metropolitana, expediente físicos con copias certificadas y compulsas de los siguientes predios: “Predio 49912, 66 fojas; Predio 63662, 30 fojas; Predio 26512, 27 fojas; </a:t>
            </a:r>
            <a:r>
              <a:rPr lang="es-MX" dirty="0" smtClean="0"/>
              <a:t>y</a:t>
            </a:r>
            <a:r>
              <a:rPr lang="es-EC" dirty="0"/>
              <a:t>Predio 39361, 62 fojas.” </a:t>
            </a:r>
            <a:endParaRPr lang="es-EC" dirty="0" smtClean="0"/>
          </a:p>
          <a:p>
            <a:pPr marL="285750" indent="-285750" algn="just">
              <a:buFont typeface="Wingdings" panose="05000000000000000000" pitchFamily="2" charset="2"/>
              <a:buChar char="Ø"/>
            </a:pPr>
            <a:endParaRPr lang="es-MX" i="1" dirty="0"/>
          </a:p>
          <a:p>
            <a:pPr marL="285750" indent="-285750" algn="just">
              <a:buFont typeface="Wingdings" panose="05000000000000000000" pitchFamily="2" charset="2"/>
              <a:buChar char="Ø"/>
            </a:pPr>
            <a:r>
              <a:rPr lang="es-MX" dirty="0" smtClean="0"/>
              <a:t>El </a:t>
            </a:r>
            <a:r>
              <a:rPr lang="es-MX" b="1" dirty="0" smtClean="0"/>
              <a:t>04 de mayo de 2023</a:t>
            </a:r>
            <a:r>
              <a:rPr lang="es-MX" dirty="0" smtClean="0"/>
              <a:t>, mediante </a:t>
            </a:r>
            <a:r>
              <a:rPr lang="es-EC" dirty="0"/>
              <a:t>Oficio Nro. </a:t>
            </a:r>
            <a:r>
              <a:rPr lang="es-EC" dirty="0" smtClean="0"/>
              <a:t>GADDMQ-DMGBI-2023-1823-O, esta Dirección Metropolitana, puso en conocimiento del Concejal Marco Vinicio </a:t>
            </a:r>
            <a:r>
              <a:rPr lang="es-EC" dirty="0" err="1" smtClean="0"/>
              <a:t>Collaguazo</a:t>
            </a:r>
            <a:r>
              <a:rPr lang="es-EC" dirty="0" smtClean="0"/>
              <a:t> </a:t>
            </a:r>
            <a:r>
              <a:rPr lang="es-EC" dirty="0" err="1" smtClean="0"/>
              <a:t>Pilataxi</a:t>
            </a:r>
            <a:r>
              <a:rPr lang="es-EC" dirty="0" smtClean="0"/>
              <a:t>, lo siguiente: </a:t>
            </a:r>
          </a:p>
          <a:p>
            <a:pPr marL="285750" indent="-285750" algn="just">
              <a:buFont typeface="Wingdings" panose="05000000000000000000" pitchFamily="2" charset="2"/>
              <a:buChar char="Ø"/>
            </a:pPr>
            <a:endParaRPr lang="es-EC" dirty="0" smtClean="0"/>
          </a:p>
          <a:p>
            <a:pPr marL="179388" algn="just"/>
            <a:r>
              <a:rPr lang="es-MX" i="1" dirty="0" smtClean="0"/>
              <a:t>“(…) la </a:t>
            </a:r>
            <a:r>
              <a:rPr lang="es-MX" i="1" dirty="0"/>
              <a:t>Administración Zonal Manuela Sáenz, manifestó que, el 12 de enero del 2023 se procedió a realizar una inspección al predio solicitado en comodato, verificando que el mismo se encontraba cerrado, sin que se pueda constatar el estado del mismo, identificando que el predio se encuentra ocupado. Dicho esto, la Administración Zonal mencionada, solicitó que previo a emitir un informe técnico del predio, se proceda a solventar el estado legal de ocupación del inmueble, para poder acceder al mismo y verificar el estado, con el que se emitirá el informe técnico correspondiente. Sobre este particular, la Dirección Metropolitana de Gestión de Bienes Inmuebles, remitió a la Procuraduría Metropolitana, expedientes físicos con copias certificadas y compulsas, de los predios que se requiere iniciar las gestiones legales respectivas para proceder con la recuperación y desalojo de los predios de propiedad Municipal”</a:t>
            </a:r>
            <a:endParaRPr lang="es-EC" i="1" dirty="0" smtClean="0"/>
          </a:p>
          <a:p>
            <a:pPr marL="285750" indent="-285750" algn="just">
              <a:buFont typeface="Wingdings" panose="05000000000000000000" pitchFamily="2" charset="2"/>
              <a:buChar char="Ø"/>
            </a:pPr>
            <a:endParaRPr lang="es-EC" i="1" dirty="0"/>
          </a:p>
        </p:txBody>
      </p:sp>
    </p:spTree>
    <p:extLst>
      <p:ext uri="{BB962C8B-B14F-4D97-AF65-F5344CB8AC3E}">
        <p14:creationId xmlns:p14="http://schemas.microsoft.com/office/powerpoint/2010/main" val="202995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702" y="1209366"/>
            <a:ext cx="10545097" cy="3554362"/>
          </a:xfrm>
        </p:spPr>
        <p:txBody>
          <a:bodyPr>
            <a:normAutofit/>
          </a:bodyPr>
          <a:lstStyle/>
          <a:p>
            <a:pPr algn="ctr"/>
            <a:r>
              <a:rPr lang="es-EC" sz="9600" dirty="0"/>
              <a:t>GRACIAS</a:t>
            </a:r>
          </a:p>
        </p:txBody>
      </p:sp>
      <p:sp>
        <p:nvSpPr>
          <p:cNvPr id="7" name="Rectángulo 6"/>
          <p:cNvSpPr/>
          <p:nvPr/>
        </p:nvSpPr>
        <p:spPr>
          <a:xfrm>
            <a:off x="-28904" y="0"/>
            <a:ext cx="12097407" cy="230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Rectángulo 7"/>
          <p:cNvSpPr/>
          <p:nvPr/>
        </p:nvSpPr>
        <p:spPr>
          <a:xfrm>
            <a:off x="0" y="94593"/>
            <a:ext cx="12068503" cy="16816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9" name="Grupo 8"/>
          <p:cNvGrpSpPr/>
          <p:nvPr/>
        </p:nvGrpSpPr>
        <p:grpSpPr>
          <a:xfrm>
            <a:off x="2473616" y="4763728"/>
            <a:ext cx="7393055" cy="1415845"/>
            <a:chOff x="0" y="0"/>
            <a:chExt cx="5864860" cy="1162050"/>
          </a:xfrm>
        </p:grpSpPr>
        <p:pic>
          <p:nvPicPr>
            <p:cNvPr id="10" name="Imagen 9" descr="C:\Users\aklasso\Downloads\DMGBI.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
              <a:ext cx="2729230" cy="1019175"/>
            </a:xfrm>
            <a:prstGeom prst="rect">
              <a:avLst/>
            </a:prstGeom>
            <a:noFill/>
            <a:ln>
              <a:noFill/>
            </a:ln>
          </p:spPr>
        </p:pic>
        <p:pic>
          <p:nvPicPr>
            <p:cNvPr id="11" name="Imagen 10" descr="C:\Users\aklasso\Downloads\pruebaVerticalfirma.png"/>
            <p:cNvPicPr>
              <a:picLocks noChangeAspect="1"/>
            </p:cNvPicPr>
            <p:nvPr/>
          </p:nvPicPr>
          <p:blipFill rotWithShape="1">
            <a:blip r:embed="rId3">
              <a:extLst>
                <a:ext uri="{28A0092B-C50C-407E-A947-70E740481C1C}">
                  <a14:useLocalDpi xmlns:a14="http://schemas.microsoft.com/office/drawing/2010/main" val="0"/>
                </a:ext>
              </a:extLst>
            </a:blip>
            <a:srcRect t="44546" r="25429" b="10454"/>
            <a:stretch/>
          </p:blipFill>
          <p:spPr bwMode="auto">
            <a:xfrm>
              <a:off x="2800350" y="0"/>
              <a:ext cx="3064510" cy="11620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571912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2404</TotalTime>
  <Words>1428</Words>
  <Application>Microsoft Office PowerPoint</Application>
  <PresentationFormat>Panorámica</PresentationFormat>
  <Paragraphs>59</Paragraphs>
  <Slides>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Arial Black</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DIRECCION METROPOLITANA DE GESTION  DE BIENES INMUEBLES</dc:title>
  <dc:creator>Nancy Margoth Alvear Haro</dc:creator>
  <cp:lastModifiedBy>Andres Humberto Villalba Burbano</cp:lastModifiedBy>
  <cp:revision>352</cp:revision>
  <dcterms:created xsi:type="dcterms:W3CDTF">2018-01-23T19:08:58Z</dcterms:created>
  <dcterms:modified xsi:type="dcterms:W3CDTF">2023-07-27T15:40:29Z</dcterms:modified>
</cp:coreProperties>
</file>