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56" r:id="rId3"/>
    <p:sldId id="257" r:id="rId4"/>
    <p:sldId id="303" r:id="rId5"/>
    <p:sldId id="302" r:id="rId6"/>
    <p:sldId id="301" r:id="rId7"/>
    <p:sldId id="308" r:id="rId8"/>
    <p:sldId id="307" r:id="rId9"/>
    <p:sldId id="310" r:id="rId10"/>
    <p:sldId id="311" r:id="rId11"/>
    <p:sldId id="312" r:id="rId12"/>
    <p:sldId id="314" r:id="rId13"/>
    <p:sldId id="316" r:id="rId14"/>
    <p:sldId id="295" r:id="rId15"/>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30" autoAdjust="0"/>
    <p:restoredTop sz="94660"/>
  </p:normalViewPr>
  <p:slideViewPr>
    <p:cSldViewPr snapToGrid="0">
      <p:cViewPr varScale="1">
        <p:scale>
          <a:sx n="112" d="100"/>
          <a:sy n="112" d="100"/>
        </p:scale>
        <p:origin x="52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p:cNvSpPr>
            <a:spLocks noGrp="1"/>
          </p:cNvSpPr>
          <p:nvPr>
            <p:ph type="dt" sz="half" idx="10"/>
          </p:nvPr>
        </p:nvSpPr>
        <p:spPr/>
        <p:txBody>
          <a:bodyPr/>
          <a:lstStyle/>
          <a:p>
            <a:fld id="{79731120-B012-45D0-AE6E-701B88A40B37}" type="datetimeFigureOut">
              <a:rPr lang="es-EC" smtClean="0"/>
              <a:t>27/7/2023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69038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79731120-B012-45D0-AE6E-701B88A40B37}" type="datetimeFigureOut">
              <a:rPr lang="es-EC" smtClean="0"/>
              <a:t>27/7/2023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1285970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79731120-B012-45D0-AE6E-701B88A40B37}" type="datetimeFigureOut">
              <a:rPr lang="es-EC" smtClean="0"/>
              <a:t>27/7/2023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219381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79731120-B012-45D0-AE6E-701B88A40B37}" type="datetimeFigureOut">
              <a:rPr lang="es-EC" smtClean="0"/>
              <a:t>27/7/2023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2297491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9731120-B012-45D0-AE6E-701B88A40B37}" type="datetimeFigureOut">
              <a:rPr lang="es-EC" smtClean="0"/>
              <a:t>27/7/2023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2659147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79731120-B012-45D0-AE6E-701B88A40B37}" type="datetimeFigureOut">
              <a:rPr lang="es-EC" smtClean="0"/>
              <a:t>27/7/2023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1603372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79731120-B012-45D0-AE6E-701B88A40B37}" type="datetimeFigureOut">
              <a:rPr lang="es-EC" smtClean="0"/>
              <a:t>27/7/2023</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325649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79731120-B012-45D0-AE6E-701B88A40B37}" type="datetimeFigureOut">
              <a:rPr lang="es-EC" smtClean="0"/>
              <a:t>27/7/2023</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3470319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9731120-B012-45D0-AE6E-701B88A40B37}" type="datetimeFigureOut">
              <a:rPr lang="es-EC" smtClean="0"/>
              <a:t>27/7/2023</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225055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9731120-B012-45D0-AE6E-701B88A40B37}" type="datetimeFigureOut">
              <a:rPr lang="es-EC" smtClean="0"/>
              <a:t>27/7/2023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1360028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9731120-B012-45D0-AE6E-701B88A40B37}" type="datetimeFigureOut">
              <a:rPr lang="es-EC" smtClean="0"/>
              <a:t>27/7/2023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3677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31120-B012-45D0-AE6E-701B88A40B37}" type="datetimeFigureOut">
              <a:rPr lang="es-EC" smtClean="0"/>
              <a:t>27/7/2023</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A8693-6025-4316-80C3-0E9EA4F276C6}" type="slidenum">
              <a:rPr lang="es-EC" smtClean="0"/>
              <a:t>‹Nº›</a:t>
            </a:fld>
            <a:endParaRPr lang="es-EC"/>
          </a:p>
        </p:txBody>
      </p:sp>
    </p:spTree>
    <p:extLst>
      <p:ext uri="{BB962C8B-B14F-4D97-AF65-F5344CB8AC3E}">
        <p14:creationId xmlns:p14="http://schemas.microsoft.com/office/powerpoint/2010/main" val="1931463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96162" y="1699381"/>
            <a:ext cx="10058400" cy="2976579"/>
          </a:xfrm>
        </p:spPr>
        <p:txBody>
          <a:bodyPr>
            <a:noAutofit/>
          </a:bodyPr>
          <a:lstStyle/>
          <a:p>
            <a:r>
              <a:rPr lang="es-MX" sz="3600" b="1" dirty="0" smtClean="0">
                <a:solidFill>
                  <a:schemeClr val="accent5">
                    <a:lumMod val="50000"/>
                  </a:schemeClr>
                </a:solidFill>
              </a:rPr>
              <a:t>Presentación respecto a la petición de revocatoria de la Resolución del Concejo Metropolitano Nro. C057-2022  </a:t>
            </a:r>
            <a:endParaRPr lang="es-MX" sz="3600" b="1" dirty="0">
              <a:solidFill>
                <a:schemeClr val="accent5">
                  <a:lumMod val="50000"/>
                </a:schemeClr>
              </a:solidFill>
            </a:endParaRPr>
          </a:p>
          <a:p>
            <a:endParaRPr lang="es-MX" sz="3200" b="1" dirty="0">
              <a:latin typeface="Arial Black" panose="020B0A04020102020204" pitchFamily="34" charset="0"/>
            </a:endParaRPr>
          </a:p>
          <a:p>
            <a:endParaRPr lang="es-MX" sz="3200" b="1" dirty="0">
              <a:latin typeface="Arial Black" panose="020B0A04020102020204" pitchFamily="34" charset="0"/>
            </a:endParaRPr>
          </a:p>
        </p:txBody>
      </p:sp>
      <p:grpSp>
        <p:nvGrpSpPr>
          <p:cNvPr id="8" name="Grupo 7"/>
          <p:cNvGrpSpPr/>
          <p:nvPr/>
        </p:nvGrpSpPr>
        <p:grpSpPr>
          <a:xfrm>
            <a:off x="2246171" y="4510519"/>
            <a:ext cx="7393055" cy="141584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13" name="Rectángulo 12"/>
          <p:cNvSpPr/>
          <p:nvPr/>
        </p:nvSpPr>
        <p:spPr>
          <a:xfrm>
            <a:off x="8430" y="44415"/>
            <a:ext cx="12233865" cy="109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Rectángulo 13"/>
          <p:cNvSpPr/>
          <p:nvPr/>
        </p:nvSpPr>
        <p:spPr>
          <a:xfrm>
            <a:off x="-10510" y="133514"/>
            <a:ext cx="12202511" cy="15608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215646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5" name="Marcador de contenido 4"/>
          <p:cNvSpPr>
            <a:spLocks noGrp="1"/>
          </p:cNvSpPr>
          <p:nvPr>
            <p:ph sz="half" idx="1"/>
          </p:nvPr>
        </p:nvSpPr>
        <p:spPr>
          <a:xfrm>
            <a:off x="799107" y="1908128"/>
            <a:ext cx="10071538" cy="4351338"/>
          </a:xfrm>
        </p:spPr>
        <p:txBody>
          <a:bodyPr>
            <a:normAutofit/>
          </a:bodyPr>
          <a:lstStyle/>
          <a:p>
            <a:pPr algn="just">
              <a:buFont typeface="Wingdings" panose="05000000000000000000" pitchFamily="2" charset="2"/>
              <a:buChar char="Ø"/>
            </a:pPr>
            <a:r>
              <a:rPr lang="es-MX" sz="1600" dirty="0" smtClean="0"/>
              <a:t>Con </a:t>
            </a:r>
            <a:r>
              <a:rPr lang="es-MX" sz="1600" dirty="0"/>
              <a:t>Oficio Nro. GADDMQ-PM-2021-3593-O de fecha </a:t>
            </a:r>
            <a:r>
              <a:rPr lang="es-MX" sz="1600" b="1" dirty="0"/>
              <a:t>02 de diciembre de 2021</a:t>
            </a:r>
            <a:r>
              <a:rPr lang="es-MX" sz="1600" dirty="0"/>
              <a:t>, la Subprocurador de Asesoría de Uso y Ocupación de Suelos manifestó a la Secretaría General del Concejo Metropolitano de Quito los siguiente: </a:t>
            </a:r>
            <a:endParaRPr lang="es-MX" sz="1600" dirty="0" smtClean="0"/>
          </a:p>
          <a:p>
            <a:pPr marL="179388" indent="0" algn="just">
              <a:buNone/>
            </a:pPr>
            <a:r>
              <a:rPr lang="es-MX" sz="1600" i="1" dirty="0" smtClean="0"/>
              <a:t>“</a:t>
            </a:r>
            <a:r>
              <a:rPr lang="es-MX" sz="1600" i="1" dirty="0"/>
              <a:t>Con los antecedentes y fundamentos jurídicos expuestos, considerando que la aprobación de entrega en comodato, es competencia del Concejo Metropolitano de conformidad con el artículo 3484, literal h, del Código Municipal, Procuraduría Metropolitana </a:t>
            </a:r>
            <a:r>
              <a:rPr lang="es-MX" sz="1600" b="1" i="1" dirty="0"/>
              <a:t>emite criterio legal favorable </a:t>
            </a:r>
            <a:r>
              <a:rPr lang="es-MX" sz="1600" i="1" dirty="0"/>
              <a:t>para que, de estimarlo pertinente la Comisión de Propiedad y Espacio Público, alcance del Concejo Metropolitano de Quito, la autorización para la entrega en comodato del local N° 3 (almacén N° 7) del Centro Comercial “La Manzana”, registrado en el catastro con el número de predio 651223, con clave catastral Nro. 30001- 21-003, ubicado en la calle García Moreno y Rocafuerte, Sector González Suarez, parroquia Centro Histórico, a favor de la Asociación de Personas con Discapacidad Física de Pichincha “APDFIP</a:t>
            </a:r>
            <a:r>
              <a:rPr lang="es-MX" sz="1600" i="1" dirty="0" smtClean="0"/>
              <a:t>”</a:t>
            </a:r>
          </a:p>
          <a:p>
            <a:pPr algn="just">
              <a:buFont typeface="Wingdings" panose="05000000000000000000" pitchFamily="2" charset="2"/>
              <a:buChar char="Ø"/>
            </a:pPr>
            <a:r>
              <a:rPr lang="es-MX" sz="1600" dirty="0" smtClean="0"/>
              <a:t>La </a:t>
            </a:r>
            <a:r>
              <a:rPr lang="es-MX" sz="1600" dirty="0"/>
              <a:t>Comisión de Propiedad y Espacio Público, emitió el Informe No. IC-CPP-2021- 017 de </a:t>
            </a:r>
            <a:r>
              <a:rPr lang="es-MX" sz="1600" b="1" dirty="0"/>
              <a:t>15 de diciembre de 2022</a:t>
            </a:r>
            <a:r>
              <a:rPr lang="es-MX" sz="1600" dirty="0"/>
              <a:t>, el que contiene el </a:t>
            </a:r>
            <a:r>
              <a:rPr lang="es-MX" sz="1600" b="1" dirty="0"/>
              <a:t>dictamen favorable </a:t>
            </a:r>
            <a:r>
              <a:rPr lang="es-MX" sz="1600" dirty="0"/>
              <a:t>para que el Concejo Metropolitano se pronuncie en los términos previstos en la presente </a:t>
            </a:r>
            <a:r>
              <a:rPr lang="es-MX" sz="1600" dirty="0" smtClean="0"/>
              <a:t>resolución. </a:t>
            </a:r>
          </a:p>
          <a:p>
            <a:pPr algn="just">
              <a:buFont typeface="Wingdings" panose="05000000000000000000" pitchFamily="2" charset="2"/>
              <a:buChar char="Ø"/>
            </a:pPr>
            <a:r>
              <a:rPr lang="es-MX" sz="1600" dirty="0" smtClean="0"/>
              <a:t>El </a:t>
            </a:r>
            <a:r>
              <a:rPr lang="es-MX" sz="1600" dirty="0"/>
              <a:t>Concejo Metropolitano de Quito, en sesión pública ordinaria realizada el </a:t>
            </a:r>
            <a:r>
              <a:rPr lang="es-MX" sz="1600" b="1" dirty="0"/>
              <a:t>10 de mayo de 2022</a:t>
            </a:r>
            <a:r>
              <a:rPr lang="es-MX" sz="1600" dirty="0"/>
              <a:t>, analizó el Informe IC-CPP-2021-017 de 15 de diciembre de 2022, emitido por la Comisión de Propiedad y Espacio Público; el cual contiene el </a:t>
            </a:r>
            <a:r>
              <a:rPr lang="es-MX" sz="1600" b="1" dirty="0"/>
              <a:t>DICTAMEN FAVORABLE</a:t>
            </a:r>
            <a:r>
              <a:rPr lang="es-MX" sz="1600" dirty="0"/>
              <a:t>, para que el Concejo Metropolitano se pronuncie en los términos previstos en la presente resolución</a:t>
            </a:r>
            <a:endParaRPr lang="es-EC" sz="1600" b="1" i="1" dirty="0"/>
          </a:p>
        </p:txBody>
      </p:sp>
    </p:spTree>
    <p:extLst>
      <p:ext uri="{BB962C8B-B14F-4D97-AF65-F5344CB8AC3E}">
        <p14:creationId xmlns:p14="http://schemas.microsoft.com/office/powerpoint/2010/main" val="3707903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13" name="Marcador de contenido 12"/>
          <p:cNvSpPr>
            <a:spLocks noGrp="1"/>
          </p:cNvSpPr>
          <p:nvPr>
            <p:ph sz="half" idx="1"/>
          </p:nvPr>
        </p:nvSpPr>
        <p:spPr>
          <a:xfrm>
            <a:off x="2111606" y="1347465"/>
            <a:ext cx="7197271" cy="44313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marL="0" indent="0" algn="ctr">
              <a:buNone/>
            </a:pPr>
            <a:r>
              <a:rPr lang="es-MX" b="1" dirty="0" smtClean="0"/>
              <a:t>Resolución: </a:t>
            </a:r>
            <a:endParaRPr lang="es-EC" b="1" dirty="0"/>
          </a:p>
        </p:txBody>
      </p:sp>
      <p:sp>
        <p:nvSpPr>
          <p:cNvPr id="3" name="Rectángulo 2"/>
          <p:cNvSpPr/>
          <p:nvPr/>
        </p:nvSpPr>
        <p:spPr>
          <a:xfrm>
            <a:off x="718456" y="2497682"/>
            <a:ext cx="10602686" cy="3416320"/>
          </a:xfrm>
          <a:prstGeom prst="rect">
            <a:avLst/>
          </a:prstGeom>
        </p:spPr>
        <p:txBody>
          <a:bodyPr wrap="square">
            <a:spAutoFit/>
          </a:bodyPr>
          <a:lstStyle/>
          <a:p>
            <a:pPr algn="just"/>
            <a:r>
              <a:rPr lang="es-MX" b="1" dirty="0"/>
              <a:t>Artículo 1.- </a:t>
            </a:r>
            <a:r>
              <a:rPr lang="es-MX" dirty="0"/>
              <a:t>Aprobar la entrega en comodato del bien inmueble municipal identificado con el número predial No. 651223, con clave catastral Nro. 30001-21-003, ubicado en la calle García Moreno y Rocafuerte, Sector González Suarez, parroquia Centro Histórico, que conforma el Centro Comercial “La Manzana”, a favor de la Asociación de Personas con Discapacidad Física de Pichincha “APDFIP”, por un plazo de 10 años, para destinarlo al funcionamiento de su sede social, aulas para talleres, cursos y capacitación (manualidades – computación – pastelería – danza- etc.) </a:t>
            </a:r>
            <a:endParaRPr lang="es-MX" dirty="0" smtClean="0"/>
          </a:p>
          <a:p>
            <a:pPr algn="just"/>
            <a:endParaRPr lang="es-MX" dirty="0"/>
          </a:p>
          <a:p>
            <a:pPr algn="just"/>
            <a:r>
              <a:rPr lang="es-MX" dirty="0" smtClean="0"/>
              <a:t>Los </a:t>
            </a:r>
            <a:r>
              <a:rPr lang="es-MX" dirty="0"/>
              <a:t>datos técnicos del predio que se encuentre en comodato, son los que constan en la ficha técnica del inmueble de propiedad municipal, remitido con Oficio Nro. GADDMQSTHV-DMC-UCE-2021-1989-O de 13 de septiembre de 2021, suscrito por el Jefe de la Unidad de Catastro Especial, el cual se adjunta como documento habilitante a la presente resolución. </a:t>
            </a:r>
            <a:endParaRPr lang="es-MX" dirty="0" smtClean="0"/>
          </a:p>
          <a:p>
            <a:pPr algn="just"/>
            <a:endParaRPr lang="es-MX" dirty="0"/>
          </a:p>
        </p:txBody>
      </p:sp>
    </p:spTree>
    <p:extLst>
      <p:ext uri="{BB962C8B-B14F-4D97-AF65-F5344CB8AC3E}">
        <p14:creationId xmlns:p14="http://schemas.microsoft.com/office/powerpoint/2010/main" val="319396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13" name="Marcador de contenido 12"/>
          <p:cNvSpPr>
            <a:spLocks noGrp="1"/>
          </p:cNvSpPr>
          <p:nvPr>
            <p:ph sz="half" idx="1"/>
          </p:nvPr>
        </p:nvSpPr>
        <p:spPr>
          <a:xfrm>
            <a:off x="2209577" y="1445467"/>
            <a:ext cx="7197271" cy="44313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marL="0" indent="0" algn="ctr">
              <a:buNone/>
            </a:pPr>
            <a:r>
              <a:rPr lang="es-MX" b="1" dirty="0" smtClean="0"/>
              <a:t>Resolución: </a:t>
            </a:r>
            <a:endParaRPr lang="es-EC" b="1" dirty="0"/>
          </a:p>
        </p:txBody>
      </p:sp>
      <p:sp>
        <p:nvSpPr>
          <p:cNvPr id="3" name="Rectángulo 2"/>
          <p:cNvSpPr/>
          <p:nvPr/>
        </p:nvSpPr>
        <p:spPr>
          <a:xfrm>
            <a:off x="654083" y="2431189"/>
            <a:ext cx="10602686" cy="4031873"/>
          </a:xfrm>
          <a:prstGeom prst="rect">
            <a:avLst/>
          </a:prstGeom>
        </p:spPr>
        <p:txBody>
          <a:bodyPr wrap="square">
            <a:spAutoFit/>
          </a:bodyPr>
          <a:lstStyle/>
          <a:p>
            <a:pPr algn="just"/>
            <a:r>
              <a:rPr lang="es-MX" sz="1600" b="1" dirty="0"/>
              <a:t>Artículo 2.- </a:t>
            </a:r>
            <a:r>
              <a:rPr lang="es-MX" sz="1600" dirty="0"/>
              <a:t>La Asociación de Personas con Discapacidad Física de Pichincha “</a:t>
            </a:r>
            <a:r>
              <a:rPr lang="es-MX" sz="1600" dirty="0" smtClean="0"/>
              <a:t>APDFIP</a:t>
            </a:r>
            <a:r>
              <a:rPr lang="es-MX" sz="1600" dirty="0"/>
              <a:t>”, en su calidad de comodataria deberá: </a:t>
            </a:r>
            <a:endParaRPr lang="es-MX" sz="1600" dirty="0" smtClean="0"/>
          </a:p>
          <a:p>
            <a:pPr algn="just"/>
            <a:endParaRPr lang="es-MX" sz="1600" dirty="0" smtClean="0"/>
          </a:p>
          <a:p>
            <a:pPr algn="just">
              <a:buAutoNum type="alphaLcParenR"/>
            </a:pPr>
            <a:r>
              <a:rPr lang="es-MX" sz="1600" dirty="0" smtClean="0"/>
              <a:t>Cancelar </a:t>
            </a:r>
            <a:r>
              <a:rPr lang="es-MX" sz="1600" dirty="0"/>
              <a:t>los servicios básicos: agua potable, energía eléctrica, teléfono, y todo otro servicio que se preste en función del predio donde se recibe; y, </a:t>
            </a:r>
            <a:endParaRPr lang="es-MX" sz="1600" dirty="0" smtClean="0"/>
          </a:p>
          <a:p>
            <a:pPr algn="just"/>
            <a:endParaRPr lang="es-MX" sz="1600" dirty="0" smtClean="0"/>
          </a:p>
          <a:p>
            <a:pPr algn="just"/>
            <a:r>
              <a:rPr lang="es-MX" sz="1600" dirty="0" smtClean="0"/>
              <a:t>b</a:t>
            </a:r>
            <a:r>
              <a:rPr lang="es-MX" sz="1600" dirty="0"/>
              <a:t>) Mantener el inmueble en óptimas condiciones y destinarlo para el fin propuesto por la comodataria y aprobado por el Concejo Metropolitano, pues en caso de incumplimiento, se revocará el comodato. </a:t>
            </a:r>
            <a:endParaRPr lang="es-MX" sz="1600" dirty="0" smtClean="0"/>
          </a:p>
          <a:p>
            <a:pPr algn="just"/>
            <a:endParaRPr lang="es-MX" sz="1600" dirty="0"/>
          </a:p>
          <a:p>
            <a:pPr algn="just"/>
            <a:r>
              <a:rPr lang="es-MX" sz="1600" dirty="0" smtClean="0"/>
              <a:t>c</a:t>
            </a:r>
            <a:r>
              <a:rPr lang="es-MX" sz="1600" dirty="0"/>
              <a:t>) </a:t>
            </a:r>
            <a:r>
              <a:rPr lang="es-MX" sz="1600" u="sng" dirty="0"/>
              <a:t>Entregar una garantía bancaria o póliza de seguros contra incendios todo riesgo, con base en el avalúo de las construcciones existentes en el predio requerido en comodato, que es de USD. 55.033,18 (Cincuenta y cinco mil, treinta y tres dólares de los Estados Unidos de América con dieciocho centavos de dólar 18/100), más la diferencia del valor del avalúo actualizado a la fecha</a:t>
            </a:r>
            <a:r>
              <a:rPr lang="es-MX" sz="1600" dirty="0" smtClean="0"/>
              <a:t>.</a:t>
            </a:r>
          </a:p>
          <a:p>
            <a:pPr algn="just"/>
            <a:r>
              <a:rPr lang="es-MX" sz="1600" dirty="0" smtClean="0"/>
              <a:t> </a:t>
            </a:r>
          </a:p>
          <a:p>
            <a:pPr algn="just"/>
            <a:r>
              <a:rPr lang="es-MX" sz="1600" b="1" dirty="0" smtClean="0"/>
              <a:t>Artículo 3.- </a:t>
            </a:r>
            <a:r>
              <a:rPr lang="es-MX" sz="1600" dirty="0"/>
              <a:t>El Municipio del Distrito Metropolitano de Quito, por intermedio de la Dirección Metropolitana de </a:t>
            </a:r>
            <a:r>
              <a:rPr lang="es-MX" sz="1600" dirty="0" smtClean="0"/>
              <a:t>Gestión </a:t>
            </a:r>
            <a:r>
              <a:rPr lang="es-MX" sz="1600" dirty="0"/>
              <a:t>de Bienes Inmuebles y la Administración Zonal "Manuela Sáenz", realizarán el seguimiento y control con el propósito de que el inmueble municipal sea destinado al fin propuesto y se lo mantenga en buenas condiciones.</a:t>
            </a:r>
          </a:p>
        </p:txBody>
      </p:sp>
    </p:spTree>
    <p:extLst>
      <p:ext uri="{BB962C8B-B14F-4D97-AF65-F5344CB8AC3E}">
        <p14:creationId xmlns:p14="http://schemas.microsoft.com/office/powerpoint/2010/main" val="3621960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13" name="Marcador de contenido 12"/>
          <p:cNvSpPr>
            <a:spLocks noGrp="1"/>
          </p:cNvSpPr>
          <p:nvPr>
            <p:ph sz="half" idx="1"/>
          </p:nvPr>
        </p:nvSpPr>
        <p:spPr>
          <a:xfrm>
            <a:off x="2421163" y="1422384"/>
            <a:ext cx="7197271" cy="44313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marL="0" indent="0" algn="ctr">
              <a:buNone/>
            </a:pPr>
            <a:r>
              <a:rPr lang="es-MX" b="1" dirty="0" smtClean="0"/>
              <a:t>Resolución: </a:t>
            </a:r>
            <a:endParaRPr lang="es-EC" b="1" dirty="0"/>
          </a:p>
        </p:txBody>
      </p:sp>
      <p:sp>
        <p:nvSpPr>
          <p:cNvPr id="3" name="Rectángulo 2"/>
          <p:cNvSpPr/>
          <p:nvPr/>
        </p:nvSpPr>
        <p:spPr>
          <a:xfrm>
            <a:off x="718456" y="2497682"/>
            <a:ext cx="10602686" cy="1477328"/>
          </a:xfrm>
          <a:prstGeom prst="rect">
            <a:avLst/>
          </a:prstGeom>
        </p:spPr>
        <p:txBody>
          <a:bodyPr wrap="square">
            <a:spAutoFit/>
          </a:bodyPr>
          <a:lstStyle/>
          <a:p>
            <a:pPr algn="just"/>
            <a:r>
              <a:rPr lang="es-MX" b="1" dirty="0"/>
              <a:t>Artículo 4.-</a:t>
            </a:r>
            <a:r>
              <a:rPr lang="es-MX" dirty="0"/>
              <a:t> Disponer a la Procuraduría Metropolitana, la elaboración y legalización de la escritura pública conforme lo previsto en el artículo IV. 6.20 letra h) del Código Municipal para el Distrito Metropolitano de Quito, para lo cual deberá observar lo señalado en la letra i) del artículo IV. 6.20 ibídem, y las recomendaciones establecidas en el Informe No. IC-CPP-2021-017 de la Comisión de Propiedad y Espacio Público. </a:t>
            </a:r>
            <a:endParaRPr lang="es-MX" dirty="0" smtClean="0"/>
          </a:p>
          <a:p>
            <a:pPr algn="just"/>
            <a:endParaRPr lang="es-MX" dirty="0"/>
          </a:p>
        </p:txBody>
      </p:sp>
    </p:spTree>
    <p:extLst>
      <p:ext uri="{BB962C8B-B14F-4D97-AF65-F5344CB8AC3E}">
        <p14:creationId xmlns:p14="http://schemas.microsoft.com/office/powerpoint/2010/main" val="2964152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1702" y="1209366"/>
            <a:ext cx="10545097" cy="3554362"/>
          </a:xfrm>
        </p:spPr>
        <p:txBody>
          <a:bodyPr>
            <a:normAutofit/>
          </a:bodyPr>
          <a:lstStyle/>
          <a:p>
            <a:pPr algn="ctr"/>
            <a:r>
              <a:rPr lang="es-EC" sz="9600" dirty="0"/>
              <a:t>GRACIAS</a:t>
            </a:r>
          </a:p>
        </p:txBody>
      </p:sp>
      <p:sp>
        <p:nvSpPr>
          <p:cNvPr id="7" name="Rectángulo 6"/>
          <p:cNvSpPr/>
          <p:nvPr/>
        </p:nvSpPr>
        <p:spPr>
          <a:xfrm>
            <a:off x="-28904" y="0"/>
            <a:ext cx="12097407" cy="230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Rectángulo 7"/>
          <p:cNvSpPr/>
          <p:nvPr/>
        </p:nvSpPr>
        <p:spPr>
          <a:xfrm>
            <a:off x="0" y="94593"/>
            <a:ext cx="12068503" cy="16816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9" name="Grupo 8"/>
          <p:cNvGrpSpPr/>
          <p:nvPr/>
        </p:nvGrpSpPr>
        <p:grpSpPr>
          <a:xfrm>
            <a:off x="2473616" y="4763728"/>
            <a:ext cx="7393055" cy="1415845"/>
            <a:chOff x="0" y="0"/>
            <a:chExt cx="5864860" cy="1162050"/>
          </a:xfrm>
        </p:grpSpPr>
        <p:pic>
          <p:nvPicPr>
            <p:cNvPr id="10" name="Imagen 9"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1" name="Imagen 10"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2571912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 CuadroTexto"/>
          <p:cNvSpPr txBox="1">
            <a:spLocks noGrp="1"/>
          </p:cNvSpPr>
          <p:nvPr>
            <p:ph type="title"/>
          </p:nvPr>
        </p:nvSpPr>
        <p:spPr>
          <a:xfrm>
            <a:off x="525890" y="1077386"/>
            <a:ext cx="10515600" cy="867930"/>
          </a:xfrm>
          <a:prstGeom prst="rect">
            <a:avLst/>
          </a:prstGeom>
          <a:noFill/>
        </p:spPr>
        <p:txBody>
          <a:bodyPr wrap="square" rtlCol="0">
            <a:spAutoFit/>
          </a:bodyPr>
          <a:lstStyle/>
          <a:p>
            <a:pPr algn="ctr"/>
            <a:r>
              <a:rPr lang="es-EC" sz="2800" b="1" u="sng" dirty="0">
                <a:latin typeface="+mn-lt"/>
              </a:rPr>
              <a:t>DIRECCION METROPOLITANA DE GESTION </a:t>
            </a:r>
            <a:br>
              <a:rPr lang="es-EC" sz="2800" b="1" u="sng" dirty="0">
                <a:latin typeface="+mn-lt"/>
              </a:rPr>
            </a:br>
            <a:r>
              <a:rPr lang="es-EC" sz="2800" b="1" u="sng" dirty="0">
                <a:latin typeface="+mn-lt"/>
              </a:rPr>
              <a:t>DE BIENES INMUEBLES</a:t>
            </a:r>
          </a:p>
        </p:txBody>
      </p:sp>
      <p:sp>
        <p:nvSpPr>
          <p:cNvPr id="8" name="Marcador de contenido 7"/>
          <p:cNvSpPr>
            <a:spLocks noGrp="1"/>
          </p:cNvSpPr>
          <p:nvPr>
            <p:ph sz="half" idx="1"/>
          </p:nvPr>
        </p:nvSpPr>
        <p:spPr>
          <a:xfrm>
            <a:off x="774345" y="2442159"/>
            <a:ext cx="10018690" cy="3996028"/>
          </a:xfrm>
        </p:spPr>
        <p:txBody>
          <a:bodyPr>
            <a:noAutofit/>
          </a:bodyPr>
          <a:lstStyle/>
          <a:p>
            <a:pPr algn="just"/>
            <a:r>
              <a:rPr lang="es-ES" sz="1600" b="1" dirty="0"/>
              <a:t>La Dirección Metropolitana de Gestión de Bienes Inmuebles, </a:t>
            </a:r>
            <a:r>
              <a:rPr lang="es-ES" sz="1600" dirty="0"/>
              <a:t>es la Entidad de Gestión </a:t>
            </a:r>
            <a:r>
              <a:rPr lang="es-ES" sz="1600" dirty="0" smtClean="0"/>
              <a:t>Municipal, </a:t>
            </a:r>
            <a:r>
              <a:rPr lang="es-MX" sz="1600" dirty="0"/>
              <a:t>responsable de los procesos administrativos de inventario y registro de los Bienes inmuebles a cargo del Municipio del Distrito Metropolitano de Quito, su adquisición, inclusive por vía de expropiación, su administración y disposición, competencias </a:t>
            </a:r>
            <a:r>
              <a:rPr lang="es-ES" sz="1600" dirty="0"/>
              <a:t>establecidas desde su creación mediante Resolución de Alcaldía  No. A-010, del 31 de marzo de 2011.</a:t>
            </a:r>
          </a:p>
          <a:p>
            <a:pPr algn="just"/>
            <a:r>
              <a:rPr lang="es-MX" sz="1600" b="1" dirty="0" smtClean="0"/>
              <a:t>La Resolución Nro. AG-032-2018 de fecha 04 de junio de 2018</a:t>
            </a:r>
            <a:r>
              <a:rPr lang="es-EC" sz="1600" dirty="0" smtClean="0"/>
              <a:t>, establece el Instructivo que Regula el </a:t>
            </a:r>
            <a:r>
              <a:rPr lang="es-EC" sz="1600" dirty="0"/>
              <a:t>procedimiento de entrega de inmuebles de propiedad municipal, mediante contrato de Comodato, dentro del Gobierno Autónomo Descentralizado del Distrito Metropolitano de Quito</a:t>
            </a:r>
            <a:r>
              <a:rPr lang="es-EC" sz="1600" dirty="0" smtClean="0"/>
              <a:t>.</a:t>
            </a:r>
          </a:p>
          <a:p>
            <a:pPr algn="just"/>
            <a:r>
              <a:rPr lang="es-MX" sz="1600" dirty="0" smtClean="0"/>
              <a:t>La letra J), del </a:t>
            </a:r>
            <a:r>
              <a:rPr lang="es-MX" sz="1600" b="1" dirty="0" smtClean="0"/>
              <a:t>artículo 5, </a:t>
            </a:r>
            <a:r>
              <a:rPr lang="es-MX" sz="1600" dirty="0" smtClean="0"/>
              <a:t>de la solicitud y requisitos de Comodato, establece lo siguiente: </a:t>
            </a:r>
          </a:p>
          <a:p>
            <a:pPr algn="just"/>
            <a:r>
              <a:rPr lang="es-MX" sz="1600" i="1" dirty="0"/>
              <a:t>“Carta compromiso de la persona jurídica de derecho privado, donde se obligue a entregar la garantía en caso de ser requerida, previo a la elaboración de la minuta, una vez aprobado el Comodato por el Concejo Metropolitano</a:t>
            </a:r>
            <a:r>
              <a:rPr lang="es-MX" sz="1600" i="1" dirty="0" smtClean="0"/>
              <a:t>”</a:t>
            </a:r>
          </a:p>
          <a:p>
            <a:pPr algn="just"/>
            <a:endParaRPr lang="es-MX" sz="1600" i="1" dirty="0" smtClean="0"/>
          </a:p>
          <a:p>
            <a:pPr algn="just"/>
            <a:endParaRPr lang="es-MX" sz="1600" dirty="0"/>
          </a:p>
        </p:txBody>
      </p:sp>
      <p:sp>
        <p:nvSpPr>
          <p:cNvPr id="10" name="Rectángulo 9"/>
          <p:cNvSpPr/>
          <p:nvPr/>
        </p:nvSpPr>
        <p:spPr>
          <a:xfrm>
            <a:off x="8430" y="44415"/>
            <a:ext cx="12233865" cy="109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Rectángulo 10"/>
          <p:cNvSpPr/>
          <p:nvPr/>
        </p:nvSpPr>
        <p:spPr>
          <a:xfrm>
            <a:off x="-10510" y="133514"/>
            <a:ext cx="12202511" cy="15608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 name="AutoShape 2" descr="El Azul Abstracto Creativo Escala La Ley Logo Design Vector Symbol  Illustration De La Justicia Ilustración del Vector - Ilustración de legal,  juez: 154108174"/>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grpSp>
        <p:nvGrpSpPr>
          <p:cNvPr id="16" name="Grupo 15"/>
          <p:cNvGrpSpPr/>
          <p:nvPr/>
        </p:nvGrpSpPr>
        <p:grpSpPr>
          <a:xfrm>
            <a:off x="9085006" y="488340"/>
            <a:ext cx="3106994" cy="824265"/>
            <a:chOff x="0" y="0"/>
            <a:chExt cx="5864860" cy="1162050"/>
          </a:xfrm>
        </p:grpSpPr>
        <p:pic>
          <p:nvPicPr>
            <p:cNvPr id="17" name="Imagen 16"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8" name="Imagen 17"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3400152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213271" y="521759"/>
            <a:ext cx="3855232"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5" name="Marcador de contenido 4"/>
          <p:cNvSpPr>
            <a:spLocks noGrp="1"/>
          </p:cNvSpPr>
          <p:nvPr>
            <p:ph sz="half" idx="1"/>
          </p:nvPr>
        </p:nvSpPr>
        <p:spPr>
          <a:xfrm>
            <a:off x="799107" y="1908128"/>
            <a:ext cx="10071538" cy="4351338"/>
          </a:xfrm>
        </p:spPr>
        <p:txBody>
          <a:bodyPr>
            <a:normAutofit lnSpcReduction="10000"/>
          </a:bodyPr>
          <a:lstStyle/>
          <a:p>
            <a:pPr algn="just"/>
            <a:r>
              <a:rPr lang="es-MX" sz="1600" dirty="0" smtClean="0"/>
              <a:t>La Letra b.5.1), </a:t>
            </a:r>
            <a:r>
              <a:rPr lang="es-MX" sz="1600" b="1" dirty="0" smtClean="0"/>
              <a:t>del artículo 6, </a:t>
            </a:r>
            <a:r>
              <a:rPr lang="es-MX" sz="1600" dirty="0" smtClean="0"/>
              <a:t>referente al Análisis y Proceso de la Petición de Comodato, manifiesta lo siguiente: </a:t>
            </a:r>
          </a:p>
          <a:p>
            <a:pPr algn="just"/>
            <a:r>
              <a:rPr lang="es-MX" sz="1600" b="1" i="1" dirty="0" smtClean="0"/>
              <a:t>“</a:t>
            </a:r>
            <a:r>
              <a:rPr lang="es-MX" sz="1600" b="1" i="1" dirty="0"/>
              <a:t>Si el comodatario es una persona jurídica de derecho privado</a:t>
            </a:r>
            <a:r>
              <a:rPr lang="es-MX" sz="1600" i="1" dirty="0"/>
              <a:t>: </a:t>
            </a:r>
            <a:endParaRPr lang="es-MX" sz="1600" i="1" dirty="0" smtClean="0"/>
          </a:p>
          <a:p>
            <a:pPr marL="265113" indent="0" algn="just">
              <a:buNone/>
            </a:pPr>
            <a:r>
              <a:rPr lang="es-MX" sz="1600" i="1" dirty="0" smtClean="0"/>
              <a:t>Rendirá garantía inmediata anterior a la elaboración de la minuta, si en el bien inmueble municipal, existe construcción, para lo cual, la Dirección Metropolitana de Gestión de Bienes Inmuebles informará a la Procuraduría Metropolitana su conformidad con la garantía presentada y remitirá copia de la misma. </a:t>
            </a:r>
          </a:p>
          <a:p>
            <a:pPr marL="265113" indent="0" algn="just">
              <a:buNone/>
            </a:pPr>
            <a:r>
              <a:rPr lang="es-MX" sz="1600" i="1" dirty="0" smtClean="0"/>
              <a:t>En el caso de que el Comodato se otorgue sobre un inmueble no edificado (solar) de propiedad municipal; la Dirección Metropolitana de Gestión de Bienes Inmuebles informará sobre este particular al Concejo Metropolitano; el comodatario rendirá garantía, una vez que se haya ejecutado el proyecto hasta dentro de tres años contados desde la fecha de expedición de la Resolución de Comodato aprobado por parte del Concejo Metropolitano. Para el efecto, se deberá considerar lo dispuesto en el literal i) del Art. 1.311 del Código Municipal para el Distrito Metropolitano de Quito (…)</a:t>
            </a:r>
          </a:p>
          <a:p>
            <a:pPr marL="265113" indent="0" algn="just">
              <a:buNone/>
            </a:pPr>
            <a:r>
              <a:rPr lang="es-MX" sz="1600" i="1" dirty="0" smtClean="0"/>
              <a:t>La garantía a rendirse deberá ser efectiva y consistirá en una póliza de seguro o una garantía bancaria o hipoteca de un inmueble de su propiedad, cuyo beneficiario será el Gobierno Autónomo Descentralizado del Distrito Metropolitano de Quito</a:t>
            </a:r>
            <a:r>
              <a:rPr lang="es-MX" sz="1600" b="1" i="1" dirty="0" smtClean="0"/>
              <a:t>”</a:t>
            </a:r>
          </a:p>
          <a:p>
            <a:pPr algn="just"/>
            <a:r>
              <a:rPr lang="es-MX" sz="1600" dirty="0" smtClean="0"/>
              <a:t>La Letra b.5.2), </a:t>
            </a:r>
            <a:r>
              <a:rPr lang="es-MX" sz="1600" b="1" dirty="0"/>
              <a:t>del artículo </a:t>
            </a:r>
            <a:r>
              <a:rPr lang="es-MX" sz="1600" b="1" dirty="0" smtClean="0"/>
              <a:t>6, </a:t>
            </a:r>
            <a:r>
              <a:rPr lang="es-MX" sz="1600" dirty="0" smtClean="0"/>
              <a:t>manifiesta lo siguiente: </a:t>
            </a:r>
          </a:p>
          <a:p>
            <a:pPr marL="0" indent="0" algn="just">
              <a:buNone/>
            </a:pPr>
            <a:r>
              <a:rPr lang="es-MX" sz="1600" dirty="0"/>
              <a:t> </a:t>
            </a:r>
            <a:r>
              <a:rPr lang="es-MX" sz="1600" dirty="0" smtClean="0"/>
              <a:t>    </a:t>
            </a:r>
            <a:r>
              <a:rPr lang="es-MX" sz="1600" i="1" dirty="0" smtClean="0"/>
              <a:t>“</a:t>
            </a:r>
            <a:r>
              <a:rPr lang="es-MX" sz="1600" b="1" i="1" dirty="0"/>
              <a:t>Si el comodatario es una persona jurídica de derecho público</a:t>
            </a:r>
            <a:r>
              <a:rPr lang="es-MX" sz="1600" i="1" dirty="0"/>
              <a:t>, no se exigirá garantía. ”</a:t>
            </a:r>
            <a:endParaRPr lang="es-MX" sz="1600" i="1" dirty="0" smtClean="0"/>
          </a:p>
          <a:p>
            <a:pPr algn="just"/>
            <a:endParaRPr lang="es-EC" sz="1600" b="1" dirty="0"/>
          </a:p>
        </p:txBody>
      </p:sp>
    </p:spTree>
    <p:extLst>
      <p:ext uri="{BB962C8B-B14F-4D97-AF65-F5344CB8AC3E}">
        <p14:creationId xmlns:p14="http://schemas.microsoft.com/office/powerpoint/2010/main" val="2016031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5" name="Marcador de contenido 4"/>
          <p:cNvSpPr>
            <a:spLocks noGrp="1"/>
          </p:cNvSpPr>
          <p:nvPr>
            <p:ph sz="half" idx="1"/>
          </p:nvPr>
        </p:nvSpPr>
        <p:spPr>
          <a:xfrm>
            <a:off x="799107" y="2249443"/>
            <a:ext cx="10071538" cy="4351338"/>
          </a:xfrm>
        </p:spPr>
        <p:txBody>
          <a:bodyPr>
            <a:normAutofit/>
          </a:bodyPr>
          <a:lstStyle/>
          <a:p>
            <a:pPr algn="just">
              <a:buFont typeface="Wingdings" panose="05000000000000000000" pitchFamily="2" charset="2"/>
              <a:buChar char="Ø"/>
            </a:pPr>
            <a:r>
              <a:rPr lang="es-MX" sz="1600" dirty="0" smtClean="0"/>
              <a:t>Con </a:t>
            </a:r>
            <a:r>
              <a:rPr lang="es-MX" sz="1600" dirty="0"/>
              <a:t>oficio Nro. </a:t>
            </a:r>
            <a:r>
              <a:rPr lang="es-MX" sz="1600" b="1" dirty="0"/>
              <a:t>08 de fecha 10 de marzo del 2017</a:t>
            </a:r>
            <a:r>
              <a:rPr lang="es-MX" sz="1600" dirty="0"/>
              <a:t>, la Asociación de Personas con Discapacidad Física de Pichincha “APDFIP”, solicitó al señor Alcalde del Distrito Metropolitano de Quito, la entrega en comodato del local Nro. 03 ubicado en el Centro Comercial “La Manzana”, para destinarlo al funcionamiento de sede social, aulas para talleres, cursos, </a:t>
            </a:r>
            <a:r>
              <a:rPr lang="es-MX" sz="1600" dirty="0" smtClean="0"/>
              <a:t>etc. </a:t>
            </a:r>
          </a:p>
          <a:p>
            <a:pPr algn="just">
              <a:buFont typeface="Wingdings" panose="05000000000000000000" pitchFamily="2" charset="2"/>
              <a:buChar char="Ø"/>
            </a:pPr>
            <a:r>
              <a:rPr lang="es-MX" sz="1600" dirty="0" smtClean="0"/>
              <a:t>Con </a:t>
            </a:r>
            <a:r>
              <a:rPr lang="es-MX" sz="1600" dirty="0"/>
              <a:t>oficio Nro. </a:t>
            </a:r>
            <a:r>
              <a:rPr lang="es-MX" sz="1600" b="1" dirty="0"/>
              <a:t>09 de fecha 12 de abril del 2017</a:t>
            </a:r>
            <a:r>
              <a:rPr lang="es-MX" sz="1600" dirty="0"/>
              <a:t>, la Asociación de Personas con Discapacidad Física de Pichincha “APDFIP”, solicitó al Director Metropolitano de Gestión de Bienes Inmuebles, la entrega en comodato del local Nro. 03 ubicado en el Centro Comercial “La Manzana”, ubicado en la calle García Moreno y Rocafuerte de la ciudad de Quito, el mismo que se encuentran ocupando desde el año </a:t>
            </a:r>
            <a:r>
              <a:rPr lang="es-MX" sz="1600" dirty="0" smtClean="0"/>
              <a:t>2006. </a:t>
            </a:r>
          </a:p>
          <a:p>
            <a:pPr algn="just">
              <a:buFont typeface="Wingdings" panose="05000000000000000000" pitchFamily="2" charset="2"/>
              <a:buChar char="Ø"/>
            </a:pPr>
            <a:r>
              <a:rPr lang="es-MX" sz="1600" dirty="0"/>
              <a:t>El local Nro. 3, solicitado en comodato por la APDFIP es de </a:t>
            </a:r>
            <a:r>
              <a:rPr lang="es-MX" sz="1600" b="1" dirty="0"/>
              <a:t>propiedad municipal </a:t>
            </a:r>
            <a:r>
              <a:rPr lang="es-MX" sz="1600" dirty="0"/>
              <a:t>de conformidad a la escritura de dación de pago, otorgada el 18 de julio de 2016 ante la Notaría Novena del cantón Quito por la Empresa Pública Metropolitana de Desarrollo Urbano de Quito EPMDUQ, a favor del Municipio del Distrito Metropolitano de Quito; y debidamente inscrita en el Registro de la Propiedad el 28 de julio de 2016</a:t>
            </a:r>
            <a:r>
              <a:rPr lang="es-MX" sz="1600" dirty="0" smtClean="0"/>
              <a:t>; </a:t>
            </a:r>
            <a:endParaRPr lang="es-EC" sz="1600" b="1" dirty="0" smtClean="0"/>
          </a:p>
          <a:p>
            <a:pPr marL="0" indent="0" algn="just">
              <a:buNone/>
            </a:pPr>
            <a:endParaRPr lang="es-EC" sz="1600" b="1" dirty="0"/>
          </a:p>
        </p:txBody>
      </p:sp>
      <p:sp>
        <p:nvSpPr>
          <p:cNvPr id="13" name="Marcador de contenido 12"/>
          <p:cNvSpPr>
            <a:spLocks noGrp="1"/>
          </p:cNvSpPr>
          <p:nvPr>
            <p:ph sz="half" idx="1"/>
          </p:nvPr>
        </p:nvSpPr>
        <p:spPr>
          <a:xfrm>
            <a:off x="2726863" y="1175106"/>
            <a:ext cx="6196969" cy="41508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marL="0" indent="0" algn="ctr">
              <a:buNone/>
            </a:pPr>
            <a:r>
              <a:rPr lang="es-MX" b="1" dirty="0" smtClean="0">
                <a:solidFill>
                  <a:schemeClr val="tx1"/>
                </a:solidFill>
              </a:rPr>
              <a:t>Procedimiento de solicitud de comodato</a:t>
            </a:r>
            <a:endParaRPr lang="es-EC" b="1" dirty="0">
              <a:solidFill>
                <a:schemeClr val="tx1"/>
              </a:solidFill>
            </a:endParaRPr>
          </a:p>
        </p:txBody>
      </p:sp>
    </p:spTree>
    <p:extLst>
      <p:ext uri="{BB962C8B-B14F-4D97-AF65-F5344CB8AC3E}">
        <p14:creationId xmlns:p14="http://schemas.microsoft.com/office/powerpoint/2010/main" val="3882351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13" name="Marcador de contenido 12"/>
          <p:cNvSpPr>
            <a:spLocks noGrp="1"/>
          </p:cNvSpPr>
          <p:nvPr>
            <p:ph sz="half" idx="1"/>
          </p:nvPr>
        </p:nvSpPr>
        <p:spPr>
          <a:xfrm>
            <a:off x="3841099" y="1113149"/>
            <a:ext cx="4118182" cy="44623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ctr"/>
            <a:r>
              <a:rPr lang="es-EC" dirty="0" smtClean="0"/>
              <a:t>DATOS TÉCNICOS</a:t>
            </a:r>
            <a:endParaRPr lang="es-EC" dirty="0"/>
          </a:p>
        </p:txBody>
      </p:sp>
      <p:sp>
        <p:nvSpPr>
          <p:cNvPr id="15" name="Rectángulo redondeado 14"/>
          <p:cNvSpPr/>
          <p:nvPr/>
        </p:nvSpPr>
        <p:spPr>
          <a:xfrm>
            <a:off x="697837" y="3334800"/>
            <a:ext cx="1468088" cy="111306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tx1"/>
                </a:solidFill>
              </a:rPr>
              <a:t>Predio Nro. 651223</a:t>
            </a:r>
            <a:endParaRPr lang="es-EC" sz="1600" dirty="0">
              <a:solidFill>
                <a:schemeClr val="tx1"/>
              </a:solidFill>
            </a:endParaRPr>
          </a:p>
        </p:txBody>
      </p:sp>
      <p:graphicFrame>
        <p:nvGraphicFramePr>
          <p:cNvPr id="16" name="Tabla 15"/>
          <p:cNvGraphicFramePr>
            <a:graphicFrameLocks noGrp="1"/>
          </p:cNvGraphicFramePr>
          <p:nvPr>
            <p:extLst>
              <p:ext uri="{D42A27DB-BD31-4B8C-83A1-F6EECF244321}">
                <p14:modId xmlns:p14="http://schemas.microsoft.com/office/powerpoint/2010/main" val="3989988416"/>
              </p:ext>
            </p:extLst>
          </p:nvPr>
        </p:nvGraphicFramePr>
        <p:xfrm>
          <a:off x="3318085" y="2653751"/>
          <a:ext cx="3378867" cy="2733779"/>
        </p:xfrm>
        <a:graphic>
          <a:graphicData uri="http://schemas.openxmlformats.org/drawingml/2006/table">
            <a:tbl>
              <a:tblPr firstCol="1">
                <a:tableStyleId>{00A15C55-8517-42AA-B614-E9B94910E393}</a:tableStyleId>
              </a:tblPr>
              <a:tblGrid>
                <a:gridCol w="1464839">
                  <a:extLst>
                    <a:ext uri="{9D8B030D-6E8A-4147-A177-3AD203B41FA5}">
                      <a16:colId xmlns:a16="http://schemas.microsoft.com/office/drawing/2014/main" val="20000"/>
                    </a:ext>
                  </a:extLst>
                </a:gridCol>
                <a:gridCol w="1914028">
                  <a:extLst>
                    <a:ext uri="{9D8B030D-6E8A-4147-A177-3AD203B41FA5}">
                      <a16:colId xmlns:a16="http://schemas.microsoft.com/office/drawing/2014/main" val="20001"/>
                    </a:ext>
                  </a:extLst>
                </a:gridCol>
              </a:tblGrid>
              <a:tr h="570154">
                <a:tc>
                  <a:txBody>
                    <a:bodyPr/>
                    <a:lstStyle/>
                    <a:p>
                      <a:pPr algn="l" fontAlgn="b"/>
                      <a:r>
                        <a:rPr lang="es-EC" sz="1600" u="none" strike="noStrike" dirty="0" smtClean="0">
                          <a:solidFill>
                            <a:schemeClr val="tx1"/>
                          </a:solidFill>
                          <a:effectLst/>
                        </a:rPr>
                        <a:t>Área Bruta Total Construcción :</a:t>
                      </a:r>
                      <a:endParaRPr lang="es-EC"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s-EC" sz="1600" dirty="0" smtClean="0"/>
                        <a:t>75.06 m2</a:t>
                      </a:r>
                      <a:endParaRPr lang="es-EC"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428170">
                <a:tc>
                  <a:txBody>
                    <a:bodyPr/>
                    <a:lstStyle/>
                    <a:p>
                      <a:pPr algn="l" fontAlgn="b"/>
                      <a:r>
                        <a:rPr lang="es-EC" sz="1600" u="none" strike="noStrike" dirty="0" smtClean="0">
                          <a:solidFill>
                            <a:schemeClr val="tx1"/>
                          </a:solidFill>
                          <a:effectLst/>
                        </a:rPr>
                        <a:t>Parroquia:</a:t>
                      </a:r>
                      <a:endParaRPr lang="es-EC"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s-MX" sz="1600" b="0" i="0" u="none" strike="noStrike" dirty="0" smtClean="0">
                          <a:solidFill>
                            <a:schemeClr val="dk1"/>
                          </a:solidFill>
                          <a:effectLst/>
                          <a:latin typeface="+mn-lt"/>
                        </a:rPr>
                        <a:t>CENTRO HISTÓRICO</a:t>
                      </a:r>
                      <a:endParaRPr lang="es-EC"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2"/>
                  </a:ext>
                </a:extLst>
              </a:tr>
              <a:tr h="428170">
                <a:tc>
                  <a:txBody>
                    <a:bodyPr/>
                    <a:lstStyle/>
                    <a:p>
                      <a:pPr algn="l" fontAlgn="b"/>
                      <a:r>
                        <a:rPr lang="es-EC" sz="1600" u="none" strike="noStrike" dirty="0" smtClean="0">
                          <a:solidFill>
                            <a:schemeClr val="tx1"/>
                          </a:solidFill>
                          <a:effectLst/>
                        </a:rPr>
                        <a:t>Avalúo del terreno:</a:t>
                      </a:r>
                      <a:endParaRPr lang="es-EC"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s-EC" sz="1600" b="0" i="0" u="none" strike="noStrike" dirty="0" smtClean="0">
                          <a:solidFill>
                            <a:srgbClr val="000000"/>
                          </a:solidFill>
                          <a:effectLst/>
                          <a:latin typeface="Calibri" panose="020F0502020204030204" pitchFamily="34" charset="0"/>
                        </a:rPr>
                        <a:t>$ 12,255.72</a:t>
                      </a:r>
                    </a:p>
                  </a:txBody>
                  <a:tcPr marL="9525" marR="9525" marT="9525" marB="0" anchor="b"/>
                </a:tc>
                <a:extLst>
                  <a:ext uri="{0D108BD9-81ED-4DB2-BD59-A6C34878D82A}">
                    <a16:rowId xmlns:a16="http://schemas.microsoft.com/office/drawing/2014/main" val="10003"/>
                  </a:ext>
                </a:extLst>
              </a:tr>
              <a:tr h="428170">
                <a:tc>
                  <a:txBody>
                    <a:bodyPr/>
                    <a:lstStyle/>
                    <a:p>
                      <a:pPr algn="l" fontAlgn="b"/>
                      <a:r>
                        <a:rPr lang="es-MX" sz="1600" u="none" strike="noStrike" dirty="0" smtClean="0">
                          <a:solidFill>
                            <a:schemeClr val="tx1"/>
                          </a:solidFill>
                          <a:effectLst/>
                        </a:rPr>
                        <a:t>Avalúo total del bien inmueble:</a:t>
                      </a:r>
                      <a:endParaRPr lang="es-EC"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s-EC" sz="1600" dirty="0" smtClean="0"/>
                        <a:t>$ 56,032.63</a:t>
                      </a:r>
                      <a:endParaRPr lang="es-EC"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4"/>
                  </a:ext>
                </a:extLst>
              </a:tr>
              <a:tr h="352294">
                <a:tc>
                  <a:txBody>
                    <a:bodyPr/>
                    <a:lstStyle/>
                    <a:p>
                      <a:pPr algn="l" fontAlgn="b"/>
                      <a:r>
                        <a:rPr lang="es-EC" sz="1600" dirty="0" smtClean="0">
                          <a:solidFill>
                            <a:schemeClr val="tx1"/>
                          </a:solidFill>
                        </a:rPr>
                        <a:t>Dependencia Administrativa:</a:t>
                      </a:r>
                      <a:endParaRPr lang="es-EC"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s-EC" sz="1600" u="none" strike="noStrike" dirty="0" smtClean="0">
                          <a:effectLst/>
                        </a:rPr>
                        <a:t>Administración</a:t>
                      </a:r>
                      <a:r>
                        <a:rPr lang="es-EC" sz="1600" u="none" strike="noStrike" baseline="0" dirty="0" smtClean="0">
                          <a:effectLst/>
                        </a:rPr>
                        <a:t> Zonal Centro (Manuela Sáenz) </a:t>
                      </a:r>
                      <a:endParaRPr lang="es-EC"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bl>
          </a:graphicData>
        </a:graphic>
      </p:graphicFrame>
      <p:pic>
        <p:nvPicPr>
          <p:cNvPr id="17" name="Imagen 16"/>
          <p:cNvPicPr>
            <a:picLocks noChangeAspect="1"/>
          </p:cNvPicPr>
          <p:nvPr/>
        </p:nvPicPr>
        <p:blipFill>
          <a:blip r:embed="rId4"/>
          <a:stretch>
            <a:fillRect/>
          </a:stretch>
        </p:blipFill>
        <p:spPr>
          <a:xfrm rot="10800000" flipH="1">
            <a:off x="2457135" y="3756835"/>
            <a:ext cx="603741" cy="268996"/>
          </a:xfrm>
          <a:prstGeom prst="rect">
            <a:avLst/>
          </a:prstGeom>
        </p:spPr>
      </p:pic>
      <p:pic>
        <p:nvPicPr>
          <p:cNvPr id="18" name="Imagen 17"/>
          <p:cNvPicPr>
            <a:picLocks noChangeAspect="1"/>
          </p:cNvPicPr>
          <p:nvPr/>
        </p:nvPicPr>
        <p:blipFill>
          <a:blip r:embed="rId5"/>
          <a:stretch>
            <a:fillRect/>
          </a:stretch>
        </p:blipFill>
        <p:spPr>
          <a:xfrm>
            <a:off x="7652914" y="2272360"/>
            <a:ext cx="3680815" cy="3725162"/>
          </a:xfrm>
          <a:prstGeom prst="rect">
            <a:avLst/>
          </a:prstGeom>
        </p:spPr>
      </p:pic>
    </p:spTree>
    <p:extLst>
      <p:ext uri="{BB962C8B-B14F-4D97-AF65-F5344CB8AC3E}">
        <p14:creationId xmlns:p14="http://schemas.microsoft.com/office/powerpoint/2010/main" val="3534289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13" name="Marcador de contenido 12"/>
          <p:cNvSpPr>
            <a:spLocks noGrp="1"/>
          </p:cNvSpPr>
          <p:nvPr>
            <p:ph sz="half" idx="1"/>
          </p:nvPr>
        </p:nvSpPr>
        <p:spPr>
          <a:xfrm>
            <a:off x="2647928" y="1059218"/>
            <a:ext cx="6313581" cy="49253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s-MX" dirty="0" smtClean="0"/>
              <a:t>INFORME FAVORABLES </a:t>
            </a:r>
            <a:endParaRPr lang="es-EC" dirty="0"/>
          </a:p>
        </p:txBody>
      </p:sp>
      <p:sp>
        <p:nvSpPr>
          <p:cNvPr id="3" name="Rectángulo 2"/>
          <p:cNvSpPr/>
          <p:nvPr/>
        </p:nvSpPr>
        <p:spPr>
          <a:xfrm>
            <a:off x="1143000" y="2413338"/>
            <a:ext cx="9470572" cy="3816429"/>
          </a:xfrm>
          <a:prstGeom prst="rect">
            <a:avLst/>
          </a:prstGeom>
        </p:spPr>
        <p:txBody>
          <a:bodyPr wrap="square">
            <a:spAutoFit/>
          </a:bodyPr>
          <a:lstStyle/>
          <a:p>
            <a:pPr marL="285750" indent="-285750" algn="just">
              <a:buFont typeface="Wingdings" panose="05000000000000000000" pitchFamily="2" charset="2"/>
              <a:buChar char="Ø"/>
            </a:pPr>
            <a:r>
              <a:rPr lang="es-MX" sz="1600" dirty="0" smtClean="0"/>
              <a:t>Mediante </a:t>
            </a:r>
            <a:r>
              <a:rPr lang="es-MX" sz="1600" dirty="0"/>
              <a:t>oficio No. AZMS-0331 de </a:t>
            </a:r>
            <a:r>
              <a:rPr lang="es-MX" sz="1600" b="1" dirty="0"/>
              <a:t>08 de febrero de 2019</a:t>
            </a:r>
            <a:r>
              <a:rPr lang="es-MX" sz="1600" dirty="0"/>
              <a:t>, suscito por la </a:t>
            </a:r>
            <a:r>
              <a:rPr lang="es-MX" sz="1600" dirty="0" smtClean="0"/>
              <a:t>Administradora </a:t>
            </a:r>
            <a:r>
              <a:rPr lang="es-MX" sz="1600" dirty="0"/>
              <a:t>Zonal Centro “Manuela Sáez", </a:t>
            </a:r>
            <a:r>
              <a:rPr lang="es-MX" sz="1600" dirty="0" smtClean="0"/>
              <a:t>se emitió </a:t>
            </a:r>
            <a:r>
              <a:rPr lang="es-MX" sz="1600" b="1" dirty="0"/>
              <a:t>informe técnico favorable</a:t>
            </a:r>
            <a:r>
              <a:rPr lang="es-MX" sz="1600" dirty="0"/>
              <a:t> para la entrega en Comodato del predio No. 651223, clave catastral 30001- 21-003, ubicado en la parroquia Centro Histórico, a favor de Asociación de Personas con Discapacidad Física de Pichincha “APDFIP</a:t>
            </a:r>
            <a:r>
              <a:rPr lang="es-MX" sz="1600" dirty="0" smtClean="0"/>
              <a:t>”. </a:t>
            </a:r>
          </a:p>
          <a:p>
            <a:endParaRPr lang="es-MX" sz="1600" dirty="0" smtClean="0"/>
          </a:p>
          <a:p>
            <a:pPr marL="285750" indent="-285750" algn="just">
              <a:buFont typeface="Wingdings" panose="05000000000000000000" pitchFamily="2" charset="2"/>
              <a:buChar char="Ø"/>
            </a:pPr>
            <a:r>
              <a:rPr lang="es-MX" sz="1600" dirty="0" smtClean="0"/>
              <a:t>A través </a:t>
            </a:r>
            <a:r>
              <a:rPr lang="es-MX" sz="1600" dirty="0"/>
              <a:t>del oficio Nro. STHV-DMGT-1772 de fecha </a:t>
            </a:r>
            <a:r>
              <a:rPr lang="es-MX" sz="1600" b="1" dirty="0"/>
              <a:t>15 de abril del 2019</a:t>
            </a:r>
            <a:r>
              <a:rPr lang="es-MX" sz="1600" dirty="0"/>
              <a:t>, la Secretaría de Territorio, Hábitat y Vivienda, puso en conocimiento del Director Metropolitano de Gestión de Bienes Inmuebles, que: </a:t>
            </a:r>
            <a:endParaRPr lang="es-MX" sz="1600" dirty="0" smtClean="0"/>
          </a:p>
          <a:p>
            <a:pPr marL="285750" indent="-285750" algn="just">
              <a:buFont typeface="Wingdings" panose="05000000000000000000" pitchFamily="2" charset="2"/>
              <a:buChar char="Ø"/>
            </a:pPr>
            <a:endParaRPr lang="es-MX" sz="1600" dirty="0"/>
          </a:p>
          <a:p>
            <a:pPr marL="261938" algn="just"/>
            <a:r>
              <a:rPr lang="es-MX" sz="1600" i="1" dirty="0" smtClean="0"/>
              <a:t>“(…) </a:t>
            </a:r>
            <a:r>
              <a:rPr lang="es-MX" sz="1600" i="1" dirty="0"/>
              <a:t>tomando en consideración los informes técnicos antes indicados, la Secretaría de Territorio, Hábitat y Vivienda a través de la Dirección de Gestión Territorial, </a:t>
            </a:r>
            <a:r>
              <a:rPr lang="es-MX" sz="1600" b="1" i="1" dirty="0"/>
              <a:t>emite criterio favorable</a:t>
            </a:r>
            <a:r>
              <a:rPr lang="es-MX" sz="1600" i="1" dirty="0"/>
              <a:t>, para que la Comisión de Propiedad de Espacio Público se sirva alcanzar del Concejo Metropolitano de Quito, la entrega en comodato del inmueble municipal con número predial 651223, ubicado en la parroquia Centro Histórico, a favor de la Asociación de Personas con Discapacidad Física de Pichincha “APDFIP”, para que sea destinado al funcionamiento de su sede social</a:t>
            </a:r>
            <a:r>
              <a:rPr lang="es-MX" sz="1600" i="1" dirty="0" smtClean="0"/>
              <a:t>”; </a:t>
            </a:r>
            <a:endParaRPr lang="es-MX" dirty="0"/>
          </a:p>
          <a:p>
            <a:endParaRPr lang="es-EC" dirty="0"/>
          </a:p>
        </p:txBody>
      </p:sp>
    </p:spTree>
    <p:extLst>
      <p:ext uri="{BB962C8B-B14F-4D97-AF65-F5344CB8AC3E}">
        <p14:creationId xmlns:p14="http://schemas.microsoft.com/office/powerpoint/2010/main" val="1821624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507186" y="521759"/>
            <a:ext cx="3561317"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5" name="Marcador de contenido 4"/>
          <p:cNvSpPr>
            <a:spLocks noGrp="1"/>
          </p:cNvSpPr>
          <p:nvPr>
            <p:ph sz="half" idx="1"/>
          </p:nvPr>
        </p:nvSpPr>
        <p:spPr>
          <a:xfrm>
            <a:off x="799107" y="1908128"/>
            <a:ext cx="10071538" cy="4351338"/>
          </a:xfrm>
        </p:spPr>
        <p:txBody>
          <a:bodyPr>
            <a:normAutofit lnSpcReduction="10000"/>
          </a:bodyPr>
          <a:lstStyle/>
          <a:p>
            <a:pPr algn="just">
              <a:buFont typeface="Wingdings" panose="05000000000000000000" pitchFamily="2" charset="2"/>
              <a:buChar char="Ø"/>
            </a:pPr>
            <a:r>
              <a:rPr lang="es-MX" sz="1600" dirty="0"/>
              <a:t>Con oficio Nro. STHV-DMGT-2021-1644-O de </a:t>
            </a:r>
            <a:r>
              <a:rPr lang="es-MX" sz="1600" b="1" dirty="0" smtClean="0"/>
              <a:t>28 de abril de 2021</a:t>
            </a:r>
            <a:r>
              <a:rPr lang="es-MX" sz="1600" dirty="0" smtClean="0"/>
              <a:t>, </a:t>
            </a:r>
            <a:r>
              <a:rPr lang="es-MX" sz="1600" dirty="0"/>
              <a:t>el Director Metropolitano de Gestión Territorial de la Secretaria de Territorio, Hábitat y Vivienda; </a:t>
            </a:r>
            <a:r>
              <a:rPr lang="es-MX" sz="1600" b="1" dirty="0"/>
              <a:t>emitió criterio técnico favorable</a:t>
            </a:r>
            <a:r>
              <a:rPr lang="es-MX" sz="1600" dirty="0"/>
              <a:t> para que la Comisión de Propiedad y Espacio Público se sirva alcanzar del Concejo Metropolitano de Quito la entrega en comodato del local No. 3 (almacén No. 7) del Centro Comercial La Manzana registrado en el catastro con el número de predio 651223, con clave catastral No. 3000-21-003 a favor de la Asociación de Personas con Discapacidad Física de Pichincha “APDFIP”;</a:t>
            </a:r>
          </a:p>
          <a:p>
            <a:pPr algn="just">
              <a:buFont typeface="Wingdings" panose="05000000000000000000" pitchFamily="2" charset="2"/>
              <a:buChar char="Ø"/>
            </a:pPr>
            <a:r>
              <a:rPr lang="es-MX" sz="1600" dirty="0" smtClean="0"/>
              <a:t>Mediante </a:t>
            </a:r>
            <a:r>
              <a:rPr lang="es-MX" sz="1600" dirty="0"/>
              <a:t>oficio Nro. DMC-CE-06603 de </a:t>
            </a:r>
            <a:r>
              <a:rPr lang="es-MX" sz="1600" b="1" dirty="0"/>
              <a:t>04 de junio de 2019</a:t>
            </a:r>
            <a:r>
              <a:rPr lang="es-MX" sz="1600" dirty="0"/>
              <a:t>, la Coordinación de Gestión Especial Catastral de la Dirección Metropolitana de Catastro, remite la ficha con los datos técnicos del local </a:t>
            </a:r>
            <a:r>
              <a:rPr lang="es-MX" sz="1600" dirty="0" smtClean="0"/>
              <a:t>mencionado. </a:t>
            </a:r>
          </a:p>
          <a:p>
            <a:pPr algn="just">
              <a:buFont typeface="Wingdings" panose="05000000000000000000" pitchFamily="2" charset="2"/>
              <a:buChar char="Ø"/>
            </a:pPr>
            <a:r>
              <a:rPr lang="es-MX" sz="1600" dirty="0" smtClean="0"/>
              <a:t>A </a:t>
            </a:r>
            <a:r>
              <a:rPr lang="es-MX" sz="1600" dirty="0"/>
              <a:t>través del Informe Técnico Ambiental No. 177 UA-DGPD-2021 de </a:t>
            </a:r>
            <a:r>
              <a:rPr lang="es-MX" sz="1600" b="1" dirty="0"/>
              <a:t>08 de julio de 2021</a:t>
            </a:r>
            <a:r>
              <a:rPr lang="es-MX" sz="1600" dirty="0"/>
              <a:t>, </a:t>
            </a:r>
            <a:r>
              <a:rPr lang="es-MX" sz="1600" dirty="0" smtClean="0"/>
              <a:t>el Jefe </a:t>
            </a:r>
            <a:r>
              <a:rPr lang="es-MX" sz="1600" dirty="0"/>
              <a:t>Zonal Ambiental de la Dirección de Gestión Participativa del Desarrollo de la Zona Centro, manifestó lo siguiente: </a:t>
            </a:r>
            <a:endParaRPr lang="es-MX" sz="1600" dirty="0" smtClean="0"/>
          </a:p>
          <a:p>
            <a:pPr marL="261938" indent="0" algn="just">
              <a:buNone/>
            </a:pPr>
            <a:r>
              <a:rPr lang="es-MX" sz="1600" i="1" dirty="0" smtClean="0"/>
              <a:t>“</a:t>
            </a:r>
            <a:r>
              <a:rPr lang="es-MX" sz="1600" i="1" dirty="0"/>
              <a:t>CONCLUSIONES Y RECOMENDACIONES: Las actividades que se realizan en este local NO GENERAN contaminación ambiental significativa, únicamente generan residuos sólidos de oficina que son reciclados con buenas prácticas ambientales (BPA). Debido a los factores anteriormente mencionados se emite el </a:t>
            </a:r>
            <a:r>
              <a:rPr lang="es-MX" sz="1600" b="1" i="1" dirty="0"/>
              <a:t>criterio ambiental favorable </a:t>
            </a:r>
            <a:r>
              <a:rPr lang="es-MX" sz="1600" i="1" dirty="0"/>
              <a:t>para el local.” </a:t>
            </a:r>
            <a:endParaRPr lang="es-MX" sz="1600" i="1" dirty="0" smtClean="0"/>
          </a:p>
          <a:p>
            <a:pPr marL="261938" indent="-261938" algn="just">
              <a:buFont typeface="Wingdings" panose="05000000000000000000" pitchFamily="2" charset="2"/>
              <a:buChar char="Ø"/>
            </a:pPr>
            <a:r>
              <a:rPr lang="es-MX" sz="1600" dirty="0" smtClean="0"/>
              <a:t>A través </a:t>
            </a:r>
            <a:r>
              <a:rPr lang="es-MX" sz="1600" dirty="0"/>
              <a:t>del Oficio Nro. GADDMQ-AZMS-2021-1473-O, del </a:t>
            </a:r>
            <a:r>
              <a:rPr lang="es-MX" sz="1600" b="1" dirty="0"/>
              <a:t>15 de julio del 2021</a:t>
            </a:r>
            <a:r>
              <a:rPr lang="es-MX" sz="1600" dirty="0"/>
              <a:t>, la Administración Zonal Manuela Sáenz, una vez que las direcciones competentes de la misma administración zonal han emitido los informes técnico, social, ambiental y legal favorables para que se continúe con el trámite de comodato, la Administración Zonal Manuela Sáenz emite la actualización de informes, y su </a:t>
            </a:r>
            <a:r>
              <a:rPr lang="es-MX" sz="1600" b="1" dirty="0"/>
              <a:t>criterio favorable </a:t>
            </a:r>
            <a:r>
              <a:rPr lang="es-MX" sz="1600" dirty="0"/>
              <a:t>para que se continúe con el trámite para la entrega en comodato del predio No. 651223 a favor de la Asociación de Personas con Discapacidad Física de Pichincha “APDFIP”</a:t>
            </a:r>
          </a:p>
          <a:p>
            <a:pPr marL="261938" indent="-261938" algn="just">
              <a:buFont typeface="Wingdings" panose="05000000000000000000" pitchFamily="2" charset="2"/>
              <a:buChar char="Ø"/>
            </a:pPr>
            <a:endParaRPr lang="es-MX" sz="1600" i="1" dirty="0"/>
          </a:p>
          <a:p>
            <a:pPr algn="just">
              <a:buFont typeface="Wingdings" panose="05000000000000000000" pitchFamily="2" charset="2"/>
              <a:buChar char="Ø"/>
            </a:pPr>
            <a:endParaRPr lang="es-MX" sz="1600" b="1" dirty="0" smtClean="0"/>
          </a:p>
        </p:txBody>
      </p:sp>
    </p:spTree>
    <p:extLst>
      <p:ext uri="{BB962C8B-B14F-4D97-AF65-F5344CB8AC3E}">
        <p14:creationId xmlns:p14="http://schemas.microsoft.com/office/powerpoint/2010/main" val="2517230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5" name="Marcador de contenido 4"/>
          <p:cNvSpPr>
            <a:spLocks noGrp="1"/>
          </p:cNvSpPr>
          <p:nvPr>
            <p:ph sz="half" idx="1"/>
          </p:nvPr>
        </p:nvSpPr>
        <p:spPr>
          <a:xfrm>
            <a:off x="799107" y="1908128"/>
            <a:ext cx="10071538" cy="4351338"/>
          </a:xfrm>
        </p:spPr>
        <p:txBody>
          <a:bodyPr>
            <a:normAutofit/>
          </a:bodyPr>
          <a:lstStyle/>
          <a:p>
            <a:pPr algn="just">
              <a:buFont typeface="Wingdings" panose="05000000000000000000" pitchFamily="2" charset="2"/>
              <a:buChar char="Ø"/>
            </a:pPr>
            <a:r>
              <a:rPr lang="es-MX" sz="1600" dirty="0" smtClean="0"/>
              <a:t>Mediante </a:t>
            </a:r>
            <a:r>
              <a:rPr lang="es-MX" sz="1600" dirty="0"/>
              <a:t>memorando Nro. GADDMQ-AZMS-DAL-2021-462-M de 15 de julio de 2021, el </a:t>
            </a:r>
            <a:r>
              <a:rPr lang="es-MX" sz="1600" dirty="0" smtClean="0"/>
              <a:t>Director </a:t>
            </a:r>
            <a:r>
              <a:rPr lang="es-MX" sz="1600" dirty="0"/>
              <a:t>de Asesoría Legal de la Administración Zonal Manuela Sáenz, como criterio legal señaló: </a:t>
            </a:r>
            <a:endParaRPr lang="es-MX" sz="1600" dirty="0" smtClean="0"/>
          </a:p>
          <a:p>
            <a:pPr marL="179388" indent="0" algn="just">
              <a:buNone/>
            </a:pPr>
            <a:r>
              <a:rPr lang="es-MX" sz="1600" i="1" dirty="0" smtClean="0"/>
              <a:t>“[…] </a:t>
            </a:r>
            <a:r>
              <a:rPr lang="es-MX" sz="1600" i="1" dirty="0"/>
              <a:t>esta Dirección de Asesoría Jurídica </a:t>
            </a:r>
            <a:r>
              <a:rPr lang="es-MX" sz="1600" b="1" i="1" dirty="0"/>
              <a:t>emite informe legal favorable </a:t>
            </a:r>
            <a:r>
              <a:rPr lang="es-MX" sz="1600" i="1" dirty="0"/>
              <a:t>para que se continúe con el trámite para la entrega en comodato del predio No. 651223 con clave catastral referencial No. 30001-21-003 ubicado en la calle García Moreno y Rocafuerte (Centro Comercial La Manzana) parroquia Centro Histórico, de propiedad del Municipio del Distrito Metropolitano de Quito</a:t>
            </a:r>
            <a:r>
              <a:rPr lang="es-MX" sz="1600" i="1" dirty="0" smtClean="0"/>
              <a:t>.”</a:t>
            </a:r>
            <a:r>
              <a:rPr lang="es-MX" sz="1600" i="1" dirty="0"/>
              <a:t> </a:t>
            </a:r>
            <a:endParaRPr lang="es-MX" sz="1600" i="1" dirty="0" smtClean="0"/>
          </a:p>
          <a:p>
            <a:pPr algn="just">
              <a:buFont typeface="Wingdings" panose="05000000000000000000" pitchFamily="2" charset="2"/>
              <a:buChar char="Ø"/>
            </a:pPr>
            <a:r>
              <a:rPr lang="es-MX" sz="1600" dirty="0" smtClean="0"/>
              <a:t>Mediante </a:t>
            </a:r>
            <a:r>
              <a:rPr lang="es-MX" sz="1600" dirty="0"/>
              <a:t>oficio Nro. DMGBI-2019-2236 de fecha </a:t>
            </a:r>
            <a:r>
              <a:rPr lang="es-MX" sz="1600" b="1" dirty="0"/>
              <a:t>26 de julio de 2019</a:t>
            </a:r>
            <a:r>
              <a:rPr lang="es-MX" sz="1600" dirty="0"/>
              <a:t>, remitió al Procurador Metropolitano, el </a:t>
            </a:r>
            <a:r>
              <a:rPr lang="es-MX" sz="1600" b="1" dirty="0"/>
              <a:t>criterio técnico favorable</a:t>
            </a:r>
            <a:r>
              <a:rPr lang="es-MX" sz="1600" dirty="0"/>
              <a:t>, para la entrega en comodato del local Nro. 03 (almacén Nro. 7), del Centro Comercial “La Manzana”, registrado en el catastro con número de predio 651223 con clave catastral 30001-21-003, a favor de la Asociación de Personas con Discapacidad Física de Pichincha “APDFIP”;</a:t>
            </a:r>
          </a:p>
          <a:p>
            <a:pPr algn="just">
              <a:buFont typeface="Wingdings" panose="05000000000000000000" pitchFamily="2" charset="2"/>
              <a:buChar char="Ø"/>
            </a:pPr>
            <a:r>
              <a:rPr lang="es-MX" sz="1600" b="1" dirty="0" smtClean="0"/>
              <a:t>Con </a:t>
            </a:r>
            <a:r>
              <a:rPr lang="es-MX" sz="1600" b="1" dirty="0"/>
              <a:t>oficio “APDFIP” N°110 de 11 de agosto de 2021, la Asociación de Personas con Discapacidad Física de Pichincha “APDFIP”, manifiesto que la carta de compromiso de la persona jurídica de derecho privado, donde se obligue a entregar la garantía en caso de ser requerida, previo a la celebración de la minuta, una vez aprobado el Comodato por parte del Concejo Metropolitano, es aceptada por lo que asumen la responsabilidad en cuidado y mantenimiento del local, y pago de los servicios básicos como lo han venido </a:t>
            </a:r>
            <a:r>
              <a:rPr lang="es-MX" sz="1600" b="1" dirty="0" smtClean="0"/>
              <a:t>realizando. </a:t>
            </a:r>
          </a:p>
          <a:p>
            <a:pPr algn="just">
              <a:buFont typeface="Wingdings" panose="05000000000000000000" pitchFamily="2" charset="2"/>
              <a:buChar char="Ø"/>
            </a:pPr>
            <a:endParaRPr lang="es-MX" sz="1600" dirty="0"/>
          </a:p>
          <a:p>
            <a:pPr algn="just">
              <a:buFont typeface="Wingdings" panose="05000000000000000000" pitchFamily="2" charset="2"/>
              <a:buChar char="Ø"/>
            </a:pPr>
            <a:endParaRPr lang="es-EC" sz="1600" b="1" dirty="0"/>
          </a:p>
        </p:txBody>
      </p:sp>
    </p:spTree>
    <p:extLst>
      <p:ext uri="{BB962C8B-B14F-4D97-AF65-F5344CB8AC3E}">
        <p14:creationId xmlns:p14="http://schemas.microsoft.com/office/powerpoint/2010/main" val="559228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5" name="Marcador de contenido 4"/>
          <p:cNvSpPr>
            <a:spLocks noGrp="1"/>
          </p:cNvSpPr>
          <p:nvPr>
            <p:ph sz="half" idx="1"/>
          </p:nvPr>
        </p:nvSpPr>
        <p:spPr>
          <a:xfrm>
            <a:off x="799107" y="1908128"/>
            <a:ext cx="10071538" cy="4351338"/>
          </a:xfrm>
        </p:spPr>
        <p:txBody>
          <a:bodyPr>
            <a:normAutofit/>
          </a:bodyPr>
          <a:lstStyle/>
          <a:p>
            <a:pPr algn="just">
              <a:buFont typeface="Wingdings" panose="05000000000000000000" pitchFamily="2" charset="2"/>
              <a:buChar char="Ø"/>
            </a:pPr>
            <a:r>
              <a:rPr lang="es-MX" sz="1600" dirty="0" smtClean="0"/>
              <a:t>Mediante </a:t>
            </a:r>
            <a:r>
              <a:rPr lang="es-MX" sz="1600" dirty="0"/>
              <a:t>Memorando </a:t>
            </a:r>
            <a:r>
              <a:rPr lang="es-MX" sz="1600" dirty="0" smtClean="0"/>
              <a:t>Nro. </a:t>
            </a:r>
            <a:r>
              <a:rPr lang="es-EC" sz="1600" dirty="0" smtClean="0"/>
              <a:t>GADDMQ-DAL-2021-0441-M</a:t>
            </a:r>
            <a:r>
              <a:rPr lang="es-MX" sz="1600" dirty="0" smtClean="0"/>
              <a:t>, </a:t>
            </a:r>
            <a:r>
              <a:rPr lang="es-MX" sz="1600" dirty="0"/>
              <a:t>el Director de Gestión de Territorio de la Administración Zonal Manuela Sáenz, </a:t>
            </a:r>
            <a:r>
              <a:rPr lang="es-MX" sz="1600" dirty="0" smtClean="0"/>
              <a:t>emitió el </a:t>
            </a:r>
            <a:r>
              <a:rPr lang="es-MX" sz="1600" dirty="0"/>
              <a:t>Informe Técnico del predio No. 651233, Local 3 del Centro Comercial La Manzana, el mismo que estableció: </a:t>
            </a:r>
            <a:endParaRPr lang="es-MX" sz="1600" dirty="0" smtClean="0"/>
          </a:p>
          <a:p>
            <a:pPr marL="179388" indent="0" algn="just">
              <a:buNone/>
            </a:pPr>
            <a:r>
              <a:rPr lang="es-MX" sz="1600" i="1" dirty="0" smtClean="0"/>
              <a:t>“</a:t>
            </a:r>
            <a:r>
              <a:rPr lang="es-MX" sz="1600" i="1" dirty="0"/>
              <a:t>Criterio: Con los antecedentes expuestos el Departamento de Gestión Urbana emite un </a:t>
            </a:r>
            <a:r>
              <a:rPr lang="es-MX" sz="1600" b="1" i="1" dirty="0"/>
              <a:t>criterio FAVORABLE</a:t>
            </a:r>
            <a:r>
              <a:rPr lang="es-MX" sz="1600" i="1" dirty="0"/>
              <a:t>, para dar continuidad al trámite de Comodato.”</a:t>
            </a:r>
            <a:r>
              <a:rPr lang="es-MX" sz="1600" dirty="0"/>
              <a:t>; </a:t>
            </a:r>
          </a:p>
          <a:p>
            <a:pPr algn="just">
              <a:buFont typeface="Wingdings" panose="05000000000000000000" pitchFamily="2" charset="2"/>
              <a:buChar char="Ø"/>
            </a:pPr>
            <a:r>
              <a:rPr lang="es-MX" sz="1600" dirty="0" smtClean="0"/>
              <a:t>Con </a:t>
            </a:r>
            <a:r>
              <a:rPr lang="es-MX" sz="1600" dirty="0"/>
              <a:t>Oficio Nro. GADDMQ-STHV-DMC-UCE-2021-1989-O de </a:t>
            </a:r>
            <a:r>
              <a:rPr lang="es-MX" sz="1600" b="1" dirty="0"/>
              <a:t>13 de septiembre de 2021</a:t>
            </a:r>
            <a:r>
              <a:rPr lang="es-MX" sz="1600" dirty="0"/>
              <a:t>, el Jefe de la Unidad de Catastro Especial, </a:t>
            </a:r>
            <a:r>
              <a:rPr lang="es-MX" sz="1600" dirty="0" smtClean="0"/>
              <a:t>remitió </a:t>
            </a:r>
            <a:r>
              <a:rPr lang="es-MX" sz="1600" dirty="0"/>
              <a:t>la ficha técnica (Informe Técnico No. DMC-UCE-2021-1754) correspondiente al Almacén No. 7 (Alícuota 1,84%), correspondiente al Centro Comercial la Manzana</a:t>
            </a:r>
            <a:r>
              <a:rPr lang="es-MX" sz="1600" dirty="0" smtClean="0"/>
              <a:t>;</a:t>
            </a:r>
          </a:p>
          <a:p>
            <a:pPr algn="just">
              <a:buFont typeface="Wingdings" panose="05000000000000000000" pitchFamily="2" charset="2"/>
              <a:buChar char="Ø"/>
            </a:pPr>
            <a:r>
              <a:rPr lang="es-MX" sz="1600" dirty="0" smtClean="0"/>
              <a:t>Con Oficio </a:t>
            </a:r>
            <a:r>
              <a:rPr lang="es-MX" sz="1600" dirty="0"/>
              <a:t>Nro. GADDMQ-DMGBI-2021-3016-O de 06 de octubre de 2021, el Director Metropolitano de Gestión de Bienes Inmuebles, manifestó: </a:t>
            </a:r>
            <a:endParaRPr lang="es-MX" sz="1600" dirty="0" smtClean="0"/>
          </a:p>
          <a:p>
            <a:pPr marL="179388" indent="0" algn="just">
              <a:buNone/>
            </a:pPr>
            <a:r>
              <a:rPr lang="es-MX" sz="1600" i="1" dirty="0" smtClean="0"/>
              <a:t>“[…] </a:t>
            </a:r>
            <a:r>
              <a:rPr lang="es-MX" sz="1600" i="1" dirty="0"/>
              <a:t>la presente Dirección Metropolitana de Gestión de Bienes Inmuebles </a:t>
            </a:r>
            <a:r>
              <a:rPr lang="es-MX" sz="1600" b="1" i="1" dirty="0"/>
              <a:t>emite criterio favorable </a:t>
            </a:r>
            <a:r>
              <a:rPr lang="es-MX" sz="1600" i="1" dirty="0"/>
              <a:t>para la entrega en comodato del local N° 3 (almacén N° 7) del Centro Comercial “La Manzana”, registrado en el catastro con el número de predio 651223, con clave catastral Nro. 30001-21-003, a favor de la Asociación de Personas con discapacidad Física de Pichincha “APDFIP”</a:t>
            </a:r>
            <a:endParaRPr lang="es-EC" sz="1600" b="1" i="1" dirty="0"/>
          </a:p>
        </p:txBody>
      </p:sp>
    </p:spTree>
    <p:extLst>
      <p:ext uri="{BB962C8B-B14F-4D97-AF65-F5344CB8AC3E}">
        <p14:creationId xmlns:p14="http://schemas.microsoft.com/office/powerpoint/2010/main" val="1409352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2420</TotalTime>
  <Words>2469</Words>
  <Application>Microsoft Office PowerPoint</Application>
  <PresentationFormat>Panorámica</PresentationFormat>
  <Paragraphs>70</Paragraphs>
  <Slides>14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Arial</vt:lpstr>
      <vt:lpstr>Arial Black</vt:lpstr>
      <vt:lpstr>Calibri</vt:lpstr>
      <vt:lpstr>Calibri Light</vt:lpstr>
      <vt:lpstr>Wingdings</vt:lpstr>
      <vt:lpstr>Tema de Office</vt:lpstr>
      <vt:lpstr>Presentación de PowerPoint</vt:lpstr>
      <vt:lpstr>DIRECCION METROPOLITANA DE GESTION  DE BIENES INMUEBLES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DIRECCION METROPOLITANA DE GESTION  DE BIENES INMUEBLES</dc:title>
  <dc:creator>Nancy Margoth Alvear Haro</dc:creator>
  <cp:lastModifiedBy>Andres Humberto Villalba Burbano</cp:lastModifiedBy>
  <cp:revision>357</cp:revision>
  <dcterms:created xsi:type="dcterms:W3CDTF">2018-01-23T19:08:58Z</dcterms:created>
  <dcterms:modified xsi:type="dcterms:W3CDTF">2023-07-27T15:41:18Z</dcterms:modified>
</cp:coreProperties>
</file>