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8" r:id="rId4"/>
    <p:sldId id="275" r:id="rId5"/>
    <p:sldId id="276" r:id="rId6"/>
    <p:sldId id="277" r:id="rId7"/>
    <p:sldId id="259" r:id="rId8"/>
    <p:sldId id="260" r:id="rId9"/>
    <p:sldId id="261" r:id="rId10"/>
    <p:sldId id="266" r:id="rId11"/>
    <p:sldId id="262" r:id="rId12"/>
    <p:sldId id="263" r:id="rId13"/>
    <p:sldId id="264" r:id="rId14"/>
    <p:sldId id="265" r:id="rId15"/>
    <p:sldId id="267" r:id="rId16"/>
    <p:sldId id="269" r:id="rId17"/>
    <p:sldId id="270" r:id="rId18"/>
    <p:sldId id="271" r:id="rId19"/>
    <p:sldId id="272" r:id="rId20"/>
    <p:sldId id="274" r:id="rId21"/>
    <p:sldId id="278" r:id="rId22"/>
    <p:sldId id="279" r:id="rId23"/>
    <p:sldId id="280" r:id="rId24"/>
    <p:sldId id="281" r:id="rId25"/>
    <p:sldId id="282" r:id="rId26"/>
    <p:sldId id="27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2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pueblosoriginarios.com/recursos/colecciones/alban.html/prettyphoto(gallery3-4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CO" dirty="0" smtClean="0"/>
              <a:t> 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</a:t>
            </a:r>
            <a:b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ESCUELA QUITEÑA DE ARTES Y OFICIOS                                                              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CO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“FRAY JODOCO RICKE”</a:t>
            </a:r>
          </a:p>
          <a:p>
            <a:endParaRPr lang="es-CO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735949"/>
          </a:xfrm>
        </p:spPr>
        <p:txBody>
          <a:bodyPr>
            <a:normAutofit/>
          </a:bodyPr>
          <a:lstStyle/>
          <a:p>
            <a:r>
              <a:rPr lang="es-CO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Ubicación geográfica</a:t>
            </a:r>
            <a:endParaRPr lang="es-CO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347735" cy="2983526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1" y="1773717"/>
            <a:ext cx="4878391" cy="4017484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10" y="1773717"/>
            <a:ext cx="4799000" cy="4017483"/>
          </a:xfrm>
        </p:spPr>
      </p:pic>
    </p:spTree>
    <p:extLst>
      <p:ext uri="{BB962C8B-B14F-4D97-AF65-F5344CB8AC3E}">
        <p14:creationId xmlns:p14="http://schemas.microsoft.com/office/powerpoint/2010/main" val="23863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Inspección Casa 707</a:t>
            </a:r>
            <a:br>
              <a:rPr lang="es-CO" dirty="0" smtClean="0"/>
            </a:br>
            <a:r>
              <a:rPr lang="es-CO" dirty="0" smtClean="0"/>
              <a:t>21/04/2023</a:t>
            </a:r>
            <a:endParaRPr lang="es-CO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1024569"/>
            <a:ext cx="5891213" cy="4627083"/>
          </a:xfrm>
        </p:spPr>
      </p:pic>
      <p:sp>
        <p:nvSpPr>
          <p:cNvPr id="8" name="Marcador de texto 7"/>
          <p:cNvSpPr>
            <a:spLocks noGrp="1"/>
          </p:cNvSpPr>
          <p:nvPr>
            <p:ph type="body" sz="half" idx="2"/>
          </p:nvPr>
        </p:nvSpPr>
        <p:spPr>
          <a:xfrm>
            <a:off x="1146705" y="2478794"/>
            <a:ext cx="3856037" cy="331240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Dirección de  </a:t>
            </a:r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Bienes </a:t>
            </a:r>
            <a:r>
              <a:rPr lang="es-EC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Inmuebles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Administración </a:t>
            </a:r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Zonal Manuela </a:t>
            </a:r>
            <a:r>
              <a:rPr lang="es-EC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Procuraduría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Despacho Concejal </a:t>
            </a:r>
            <a:r>
              <a:rPr lang="es-EC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Altamirano</a:t>
            </a:r>
            <a:endParaRPr lang="es-CO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6" name="Rectángulo 5"/>
          <p:cNvSpPr/>
          <p:nvPr/>
        </p:nvSpPr>
        <p:spPr>
          <a:xfrm>
            <a:off x="1619480" y="3244333"/>
            <a:ext cx="5387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/>
              <a:t>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0109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80624"/>
          </a:xfrm>
        </p:spPr>
        <p:txBody>
          <a:bodyPr/>
          <a:lstStyle/>
          <a:p>
            <a:r>
              <a:rPr lang="es-CO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Estado del Bien inmueble</a:t>
            </a:r>
            <a:endParaRPr lang="es-CO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1817783"/>
            <a:ext cx="4878387" cy="3973417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17783"/>
            <a:ext cx="4875213" cy="3973417"/>
          </a:xfrm>
        </p:spPr>
      </p:pic>
    </p:spTree>
    <p:extLst>
      <p:ext uri="{BB962C8B-B14F-4D97-AF65-F5344CB8AC3E}">
        <p14:creationId xmlns:p14="http://schemas.microsoft.com/office/powerpoint/2010/main" val="226411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>
        <p:fade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353501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Posesionarios de mala fe no pagan</a:t>
            </a:r>
            <a:br>
              <a:rPr lang="es-CO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s-CO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arriendo</a:t>
            </a:r>
            <a:br>
              <a:rPr lang="es-CO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-servicios básicos</a:t>
            </a:r>
            <a:br>
              <a:rPr lang="es-CO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-ni guardianía</a:t>
            </a:r>
            <a:endParaRPr lang="es-CO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249486"/>
            <a:ext cx="4878387" cy="3541713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49486"/>
            <a:ext cx="4875213" cy="3541713"/>
          </a:xfrm>
        </p:spPr>
      </p:pic>
    </p:spTree>
    <p:extLst>
      <p:ext uri="{BB962C8B-B14F-4D97-AF65-F5344CB8AC3E}">
        <p14:creationId xmlns:p14="http://schemas.microsoft.com/office/powerpoint/2010/main" val="379836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58" y="1190528"/>
            <a:ext cx="2598424" cy="53896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0528"/>
            <a:ext cx="2824223" cy="53896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41" y="1190528"/>
            <a:ext cx="2882095" cy="538968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41413" y="168442"/>
            <a:ext cx="9905998" cy="1022086"/>
          </a:xfrm>
        </p:spPr>
        <p:txBody>
          <a:bodyPr>
            <a:normAutofit/>
          </a:bodyPr>
          <a:lstStyle/>
          <a:p>
            <a:r>
              <a:rPr lang="es-C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Dirección metropolitana de gestión de bienes inmuebles mdmq</a:t>
            </a:r>
            <a:endParaRPr lang="es-C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360948"/>
            <a:ext cx="9905998" cy="1528010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18-04-23</a:t>
            </a:r>
            <a:b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rocuraduría denuncia </a:t>
            </a:r>
            <a:b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violación de propiedad privada</a:t>
            </a:r>
            <a:br>
              <a:rPr lang="es-C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58" y="1956185"/>
            <a:ext cx="3717758" cy="4103186"/>
          </a:xfrm>
        </p:spPr>
      </p:pic>
    </p:spTree>
    <p:extLst>
      <p:ext uri="{BB962C8B-B14F-4D97-AF65-F5344CB8AC3E}">
        <p14:creationId xmlns:p14="http://schemas.microsoft.com/office/powerpoint/2010/main" val="15377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0562" y="102742"/>
            <a:ext cx="10276847" cy="1510301"/>
          </a:xfrm>
        </p:spPr>
        <p:txBody>
          <a:bodyPr>
            <a:normAutofit/>
          </a:bodyPr>
          <a:lstStyle/>
          <a:p>
            <a:pPr algn="ctr"/>
            <a: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proyecto Escuela quiteña de artes y oficios        “fray jodoco ricke”</a:t>
            </a:r>
            <a:b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el arte barroco</a:t>
            </a:r>
            <a:endParaRPr lang="es-CO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07" y="2013734"/>
            <a:ext cx="5042199" cy="3777465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146705" y="2013735"/>
            <a:ext cx="4093115" cy="418158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CO" dirty="0" smtClean="0">
                <a:solidFill>
                  <a:schemeClr val="tx2">
                    <a:lumMod val="75000"/>
                  </a:schemeClr>
                </a:solidFill>
              </a:rPr>
              <a:t>En 1573, comenzó a  construirse la iglesia de San Francisco en honor al santo que lleva su nombre  de acuerdo a lo que se establece en las normas dictadas en el Concilio de Trento que planteaba  evangelizar no solo con predicas sino con las imágenes y las iglesias. Y fueron un grupo de religiosos flamencos, arquitectos y artistas encabezados por el primo del Emperador Carlos V,  el dinámico Fray Jodoco Ricke,  quienes crearon lo que es considerado como la más excelsa muestra de arquitectura y arte americana, con más 3000 obras de arte forjadas en los 150 años que duró su construcción; Se dice que Felipe II habría dicho que vería desde Madrid las torres del Templo de San Francisco de Quito, y hoy en día es parte del Patrimonio Cultural de los Ecuatorianos.</a:t>
            </a:r>
            <a:endParaRPr lang="es-CO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1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fade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34929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JOYAS PATRIMONIALES DE LA ESCUELA QUITEÑA</a:t>
            </a:r>
            <a:endParaRPr lang="es-CO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05" y="1777429"/>
            <a:ext cx="4817802" cy="4013771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40" y="1777429"/>
            <a:ext cx="3616504" cy="4013771"/>
          </a:xfrm>
        </p:spPr>
      </p:pic>
    </p:spTree>
    <p:extLst>
      <p:ext uri="{BB962C8B-B14F-4D97-AF65-F5344CB8AC3E}">
        <p14:creationId xmlns:p14="http://schemas.microsoft.com/office/powerpoint/2010/main" val="13652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1" y="359597"/>
            <a:ext cx="9906000" cy="1202076"/>
          </a:xfrm>
        </p:spPr>
        <p:txBody>
          <a:bodyPr>
            <a:normAutofit/>
          </a:bodyPr>
          <a:lstStyle/>
          <a:p>
            <a:r>
              <a:rPr lang="es-CO" sz="32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Sincretismos religiosos y culturales</a:t>
            </a:r>
            <a:endParaRPr lang="es-CO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>
          <a:xfrm>
            <a:off x="1370019" y="1561673"/>
            <a:ext cx="4649783" cy="1140430"/>
          </a:xfrm>
        </p:spPr>
        <p:txBody>
          <a:bodyPr>
            <a:normAutofit/>
          </a:bodyPr>
          <a:lstStyle/>
          <a:p>
            <a:pPr algn="just"/>
            <a:r>
              <a:rPr lang="es-CO" sz="1800" cap="none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CO" sz="1800" cap="none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incretismo Religioso</a:t>
            </a:r>
            <a:r>
              <a:rPr lang="es-CO" sz="1800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O" sz="1800" cap="none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un proceso que ocurre, de manera pausada y espontanea, cuando tradiciones religiosas se ven obligadas a cohabitar de forma armónica. </a:t>
            </a:r>
            <a:endParaRPr lang="es-CO" sz="1800" cap="none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39" y="3073400"/>
            <a:ext cx="4027470" cy="2717800"/>
          </a:xfrm>
        </p:spPr>
      </p:pic>
      <p:sp>
        <p:nvSpPr>
          <p:cNvPr id="10" name="Marcador de texto 9"/>
          <p:cNvSpPr>
            <a:spLocks noGrp="1"/>
          </p:cNvSpPr>
          <p:nvPr>
            <p:ph type="body" sz="quarter" idx="3"/>
          </p:nvPr>
        </p:nvSpPr>
        <p:spPr>
          <a:xfrm>
            <a:off x="6400808" y="1561673"/>
            <a:ext cx="4646602" cy="114043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CO" cap="none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Sincretismo Cultural</a:t>
            </a:r>
            <a:r>
              <a:rPr lang="es-CO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CO" cap="none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conoce como el proceso de mestizaje y transculturación que se produce a partir de la unión de distintos pueblos, razas, creencias, y tradiciones</a:t>
            </a:r>
            <a:r>
              <a:rPr lang="es-CO" cap="none" dirty="0" smtClean="0"/>
              <a:t>.</a:t>
            </a:r>
            <a:endParaRPr lang="es-CO" cap="none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682" y="3073400"/>
            <a:ext cx="4201728" cy="2717800"/>
          </a:xfrm>
        </p:spPr>
      </p:pic>
    </p:spTree>
    <p:extLst>
      <p:ext uri="{BB962C8B-B14F-4D97-AF65-F5344CB8AC3E}">
        <p14:creationId xmlns:p14="http://schemas.microsoft.com/office/powerpoint/2010/main" val="288707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571927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Escuela quiteña</a:t>
            </a:r>
            <a:endParaRPr lang="es-CO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75" y="592138"/>
            <a:ext cx="4161033" cy="5199062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146705" y="1376737"/>
            <a:ext cx="4298598" cy="4414463"/>
          </a:xfrm>
        </p:spPr>
        <p:txBody>
          <a:bodyPr>
            <a:normAutofit lnSpcReduction="10000"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chemeClr val="tx2">
                    <a:lumMod val="75000"/>
                  </a:schemeClr>
                </a:solidFill>
              </a:rPr>
              <a:t>Bernardo de Legarda,  Escultor.- su obra más conocida es “La Inmaculada” llamada también “La Virgen de Quito”, que en la actualidad es venerada en la iglesia de San Francisco (WordPress 2015)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chemeClr val="tx2">
                    <a:lumMod val="75000"/>
                  </a:schemeClr>
                </a:solidFill>
              </a:rPr>
              <a:t>Manuel Chili, Escultor.- “Las Virtudes Teologales”, en el Coro de la Catedral de Quito, “El San José de la iglesia de San Agustín de Latacunga; “La Sabana Santa” de la Catedral de Quito.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chemeClr val="tx2">
                    <a:lumMod val="75000"/>
                  </a:schemeClr>
                </a:solidFill>
              </a:rPr>
              <a:t>Manuel Samaniego, Pintor.- La Asunción de la Virgen,  El Nacimiento del niño Dios,  La Adoración de los Reyes, El Sacrificio de San Justo y San Pastor.</a:t>
            </a:r>
            <a:endParaRPr lang="es-CO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8759" y="1023788"/>
            <a:ext cx="6731306" cy="1073300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13" y="925417"/>
            <a:ext cx="7061812" cy="1199231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993" y="2532632"/>
            <a:ext cx="2838390" cy="25681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32632"/>
            <a:ext cx="2831335" cy="26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339047"/>
            <a:ext cx="9905998" cy="760288"/>
          </a:xfrm>
        </p:spPr>
        <p:txBody>
          <a:bodyPr/>
          <a:lstStyle/>
          <a:p>
            <a: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Experiencia cultural y academica </a:t>
            </a:r>
            <a:endParaRPr lang="es-CO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1510300"/>
            <a:ext cx="4878387" cy="4280899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10300"/>
            <a:ext cx="4875213" cy="4280899"/>
          </a:xfrm>
        </p:spPr>
      </p:pic>
    </p:spTree>
    <p:extLst>
      <p:ext uri="{BB962C8B-B14F-4D97-AF65-F5344CB8AC3E}">
        <p14:creationId xmlns:p14="http://schemas.microsoft.com/office/powerpoint/2010/main" val="375323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0000">
        <p:fade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339047"/>
            <a:ext cx="9905998" cy="934949"/>
          </a:xfrm>
        </p:spPr>
        <p:txBody>
          <a:bodyPr>
            <a:normAutofit fontScale="90000"/>
          </a:bodyPr>
          <a:lstStyle/>
          <a:p>
            <a: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Restauración del patrimonio cultural</a:t>
            </a:r>
            <a:endParaRPr lang="es-CO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01" y="1273996"/>
            <a:ext cx="3780889" cy="4517204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73997"/>
            <a:ext cx="4875213" cy="4517204"/>
          </a:xfrm>
        </p:spPr>
      </p:pic>
    </p:spTree>
    <p:extLst>
      <p:ext uri="{BB962C8B-B14F-4D97-AF65-F5344CB8AC3E}">
        <p14:creationId xmlns:p14="http://schemas.microsoft.com/office/powerpoint/2010/main" val="164765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0000">
        <p:fade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93833"/>
          </a:xfrm>
        </p:spPr>
        <p:txBody>
          <a:bodyPr/>
          <a:lstStyle/>
          <a:p>
            <a: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Reconocimientos internacionales </a:t>
            </a:r>
            <a:endParaRPr lang="es-CO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1715784"/>
            <a:ext cx="4878387" cy="4150760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61" y="1715784"/>
            <a:ext cx="4471950" cy="4075416"/>
          </a:xfrm>
        </p:spPr>
      </p:pic>
    </p:spTree>
    <p:extLst>
      <p:ext uri="{BB962C8B-B14F-4D97-AF65-F5344CB8AC3E}">
        <p14:creationId xmlns:p14="http://schemas.microsoft.com/office/powerpoint/2010/main" val="228006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0000">
        <p:fade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3030" y="297952"/>
            <a:ext cx="10520736" cy="842480"/>
          </a:xfrm>
        </p:spPr>
        <p:txBody>
          <a:bodyPr>
            <a:noAutofit/>
          </a:bodyPr>
          <a:lstStyle/>
          <a:p>
            <a:r>
              <a:rPr lang="es-CO" sz="28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Apoyo internacional para rescatar el arte quiteño</a:t>
            </a:r>
            <a:endParaRPr lang="es-CO" sz="28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0978" y="1525713"/>
            <a:ext cx="4219255" cy="4311721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95" y="1571625"/>
            <a:ext cx="4602822" cy="4219575"/>
          </a:xfrm>
        </p:spPr>
      </p:pic>
    </p:spTree>
    <p:extLst>
      <p:ext uri="{BB962C8B-B14F-4D97-AF65-F5344CB8AC3E}">
        <p14:creationId xmlns:p14="http://schemas.microsoft.com/office/powerpoint/2010/main" val="92656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0000">
        <p:fade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267129"/>
            <a:ext cx="9905998" cy="1006868"/>
          </a:xfrm>
        </p:spPr>
        <p:txBody>
          <a:bodyPr/>
          <a:lstStyle/>
          <a:p>
            <a: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Legado de la escuela quiteña</a:t>
            </a:r>
            <a:endParaRPr lang="es-CO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01" y="1448657"/>
            <a:ext cx="4345969" cy="4342544"/>
          </a:xfr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79" y="1448656"/>
            <a:ext cx="4715838" cy="4342544"/>
          </a:xfrm>
        </p:spPr>
      </p:pic>
    </p:spTree>
    <p:extLst>
      <p:ext uri="{BB962C8B-B14F-4D97-AF65-F5344CB8AC3E}">
        <p14:creationId xmlns:p14="http://schemas.microsoft.com/office/powerpoint/2010/main" val="295297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0000">
        <p:fade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267128"/>
            <a:ext cx="9905998" cy="1428107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Equipo de artistas y restauradores del proyecto Escuela quiteña de artes y oficios “fray jodoco ricke” </a:t>
            </a:r>
            <a:endParaRPr lang="es-CO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57" y="1695235"/>
            <a:ext cx="4746661" cy="4520630"/>
          </a:xfrm>
        </p:spPr>
      </p:pic>
    </p:spTree>
    <p:extLst>
      <p:ext uri="{BB962C8B-B14F-4D97-AF65-F5344CB8AC3E}">
        <p14:creationId xmlns:p14="http://schemas.microsoft.com/office/powerpoint/2010/main" val="420221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0000">
        <p:fade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76424" y="359597"/>
            <a:ext cx="8791575" cy="678093"/>
          </a:xfrm>
        </p:spPr>
        <p:txBody>
          <a:bodyPr>
            <a:normAutofit/>
          </a:bodyPr>
          <a:lstStyle/>
          <a:p>
            <a:r>
              <a:rPr lang="es-CO" sz="3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bibliografía</a:t>
            </a:r>
            <a:endParaRPr lang="es-CO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76424" y="1150707"/>
            <a:ext cx="8791575" cy="525009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cap="none" dirty="0" smtClean="0"/>
              <a:t>Cristian de Oliva, E.M. (S.F.) Busca Bibliografías.  Recuperado el 18 de Octubre del 2021, de https//www.buscabibliografias.com/bibliografía/ verdetalle /65/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cap="none" dirty="0" smtClean="0"/>
              <a:t>Enciclopedia de Características (2017). Recuperado noviembre del 2017 de https//www.características.co/barroco/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cap="none" dirty="0" smtClean="0"/>
              <a:t>Franco, S. (2013) Taringa. Recuperación 2018 de Https//www.taringa.net/post/arte/16395065/Rafael-Sanzio-103Obras.html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cap="none" dirty="0" smtClean="0"/>
              <a:t>Pueblos &lt;Originarios. (S.F.) Recuperado 2019, de </a:t>
            </a:r>
            <a:r>
              <a:rPr lang="es-CO" cap="none" dirty="0" smtClean="0">
                <a:hlinkClick r:id="rId2"/>
              </a:rPr>
              <a:t>http://pueblosoriginarios.com/recursos/colecciones/alban.html//prettyphoto(gallery3-4</a:t>
            </a:r>
            <a:endParaRPr lang="es-CO" cap="non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cap="none" dirty="0" smtClean="0"/>
              <a:t>Significados.com. (S.F.),  Junio 2020, https//www.significados.com/sincretismos/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cap="none" dirty="0" smtClean="0"/>
              <a:t>Wikipedia (2020). Junio 202, de https://es.Wikipedia.org/wiki/Arte_mud%C3%A9jar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cap="none" dirty="0"/>
          </a:p>
        </p:txBody>
      </p:sp>
    </p:spTree>
    <p:extLst>
      <p:ext uri="{BB962C8B-B14F-4D97-AF65-F5344CB8AC3E}">
        <p14:creationId xmlns:p14="http://schemas.microsoft.com/office/powerpoint/2010/main" val="396680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56" y="241541"/>
            <a:ext cx="9905955" cy="845388"/>
          </a:xfrm>
        </p:spPr>
        <p:txBody>
          <a:bodyPr/>
          <a:lstStyle/>
          <a:p>
            <a:r>
              <a:rPr lang="es-CO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Fundación deporte estudio</a:t>
            </a:r>
            <a:endParaRPr lang="es-CO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>
          <a:xfrm>
            <a:off x="707366" y="1276709"/>
            <a:ext cx="11007306" cy="5193102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Somos una Organización dedicada a realizar actividades de beneficencia y de apoyo con fines de asistencia social.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Iniciamos nuestras actividades el 4 de agosto del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encuentra dentro del sector Q889009       Estado: ACTIVO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R.U.C. 1792692326001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: Cristian  Rodrigo Reinoso Azuero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C.C. 1719213686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Ubicada en las calles Manuel Rodríguez Pinto y Juan Montalvo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3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Instalaciones de la Unidad Educativa John Osteen</a:t>
            </a:r>
          </a:p>
          <a:p>
            <a:endParaRPr lang="es-CO" sz="20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04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-1"/>
            <a:ext cx="9905998" cy="586598"/>
          </a:xfrm>
        </p:spPr>
        <p:txBody>
          <a:bodyPr>
            <a:normAutofit/>
          </a:bodyPr>
          <a:lstStyle/>
          <a:p>
            <a:r>
              <a:rPr lang="es-C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Unidad educativa John osteen</a:t>
            </a:r>
            <a:endParaRPr lang="es-C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586597"/>
            <a:ext cx="4878387" cy="2863969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8" y="586597"/>
            <a:ext cx="4875213" cy="2863969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3672349"/>
            <a:ext cx="4857989" cy="281471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8" y="3672349"/>
            <a:ext cx="4875213" cy="281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7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3" y="534838"/>
            <a:ext cx="9905998" cy="1562250"/>
          </a:xfrm>
        </p:spPr>
        <p:txBody>
          <a:bodyPr>
            <a:normAutofit fontScale="90000"/>
          </a:bodyPr>
          <a:lstStyle/>
          <a:p>
            <a:r>
              <a:rPr lang="es-CO" cap="none" dirty="0"/>
              <a:t>E</a:t>
            </a:r>
            <a:r>
              <a:rPr lang="es-CO" cap="none" dirty="0" smtClean="0"/>
              <a:t>n el primer año la Fundación </a:t>
            </a:r>
            <a:r>
              <a:rPr lang="es-CO" cap="none" dirty="0"/>
              <a:t>D</a:t>
            </a:r>
            <a:r>
              <a:rPr lang="es-CO" cap="none" dirty="0" smtClean="0"/>
              <a:t>eporte Estudio apadrino a 6 estudiantes, en la actualidad son 22 jóvenes que sueñan con ser futbolistas profesionales.</a:t>
            </a:r>
            <a:endParaRPr lang="es-CO" cap="none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49486"/>
            <a:ext cx="4875213" cy="3541713"/>
          </a:xfrm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249485"/>
            <a:ext cx="4878387" cy="3541714"/>
          </a:xfrm>
        </p:spPr>
      </p:pic>
    </p:spTree>
    <p:extLst>
      <p:ext uri="{BB962C8B-B14F-4D97-AF65-F5344CB8AC3E}">
        <p14:creationId xmlns:p14="http://schemas.microsoft.com/office/powerpoint/2010/main" val="6007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9894" y="618518"/>
            <a:ext cx="10167517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Proyecto escuela quiteña de artes y oficios</a:t>
            </a:r>
            <a:b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“fray jodoco </a:t>
            </a:r>
            <a:r>
              <a:rPr lang="es-CO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s-CO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icke”</a:t>
            </a:r>
            <a:endParaRPr lang="es-CO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51" y="2340851"/>
            <a:ext cx="3888202" cy="2984522"/>
          </a:xfrm>
        </p:spPr>
      </p:pic>
    </p:spTree>
    <p:extLst>
      <p:ext uri="{BB962C8B-B14F-4D97-AF65-F5344CB8AC3E}">
        <p14:creationId xmlns:p14="http://schemas.microsoft.com/office/powerpoint/2010/main" val="2286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Misión</a:t>
            </a:r>
            <a:endParaRPr lang="es-CO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861851"/>
            <a:ext cx="9905999" cy="3929350"/>
          </a:xfrm>
        </p:spPr>
        <p:txBody>
          <a:bodyPr/>
          <a:lstStyle/>
          <a:p>
            <a:pPr marL="0" indent="0">
              <a:buNone/>
            </a:pPr>
            <a:r>
              <a:rPr lang="es-CO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Poner </a:t>
            </a:r>
            <a:r>
              <a:rPr lang="es-CO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las órdenes de  la sociedad  Ecuatoriana  artistas y artesanos comprometidos con su entorno y capacitados para su desarrollo personal, alumnos educados en todas las dimensiones: cognitiva, afectiva, social, tecnológica y humana, respondiendo a las necesidades del alumnado en atención a las demandas sociales.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9403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3000">
        <p:fad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Visión</a:t>
            </a:r>
            <a:endParaRPr lang="es-CO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41412" y="1894901"/>
            <a:ext cx="9905999" cy="3896300"/>
          </a:xfrm>
        </p:spPr>
        <p:txBody>
          <a:bodyPr/>
          <a:lstStyle/>
          <a:p>
            <a:r>
              <a:rPr lang="es-CO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Pretendemos </a:t>
            </a:r>
            <a:r>
              <a:rPr lang="es-CO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la Escuela Quiteña de Artes y Oficios “Fray Jodoco Ricke” sea un modelo en la formación de nuevos artistas y artesanos, y un lugar de encuentro donde profesores y alumnos asuman responsabilidades de manera libre y reflexiva, enmarcados en una malla educativa ética, solida, y, equilibrada, cimentados en valores y actitudes que constituyen nuestro ideal educativo</a:t>
            </a:r>
            <a:r>
              <a:rPr lang="es-CO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362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3000">
        <p:fad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3725" y="297456"/>
            <a:ext cx="4957591" cy="1388126"/>
          </a:xfrm>
        </p:spPr>
        <p:txBody>
          <a:bodyPr>
            <a:normAutofit/>
          </a:bodyPr>
          <a:lstStyle/>
          <a:p>
            <a:r>
              <a:rPr lang="es-CO" sz="27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solicita predio municipal en comodato </a:t>
            </a:r>
            <a:r>
              <a:rPr lang="es-CO" dirty="0" smtClean="0"/>
              <a:t/>
            </a:r>
            <a:br>
              <a:rPr lang="es-CO" dirty="0" smtClean="0"/>
            </a:br>
            <a:endParaRPr lang="es-CO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200" y="859317"/>
            <a:ext cx="6169140" cy="4836404"/>
          </a:xfrm>
        </p:spPr>
      </p:pic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3047" y="1564395"/>
            <a:ext cx="4319696" cy="4226805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de octubre del 2022, según trámite N.-GADDMQ-AM-AGD-2022-7336-E, se ingresó el “Proyecto Escuela Quiteña de Arte y Oficios Fray Jodoco </a:t>
            </a:r>
            <a:r>
              <a:rPr lang="es-CO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Ricke”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inicia el trámite para solicitar la adjudicación del predio Municipal N.- </a:t>
            </a:r>
            <a:r>
              <a:rPr lang="es-CO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26512 y </a:t>
            </a:r>
            <a:r>
              <a:rPr lang="es-CO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423488 a través de un COMODATO por 20 años</a:t>
            </a:r>
            <a:endParaRPr lang="es-CO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Predio ubicado  </a:t>
            </a:r>
            <a:r>
              <a:rPr lang="es-CO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la calle Juan de Dios Morales Oe 1-83 y Guayaquil, denominada casa 707, Provincia de Pichincha, Cantón Quito, Centro Histórico</a:t>
            </a:r>
          </a:p>
        </p:txBody>
      </p:sp>
    </p:spTree>
    <p:extLst>
      <p:ext uri="{BB962C8B-B14F-4D97-AF65-F5344CB8AC3E}">
        <p14:creationId xmlns:p14="http://schemas.microsoft.com/office/powerpoint/2010/main" val="290032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3000">
        <p:fad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Circuito</Template>
  <TotalTime>512</TotalTime>
  <Words>837</Words>
  <Application>Microsoft Office PowerPoint</Application>
  <PresentationFormat>Panorámica</PresentationFormat>
  <Paragraphs>56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Trebuchet MS</vt:lpstr>
      <vt:lpstr>Tw Cen MT</vt:lpstr>
      <vt:lpstr>Circuito</vt:lpstr>
      <vt:lpstr> PROYECTO   ESCUELA QUITEÑA DE ARTES Y OFICIOS                                                               </vt:lpstr>
      <vt:lpstr>Presentación de PowerPoint</vt:lpstr>
      <vt:lpstr>Fundación deporte estudio</vt:lpstr>
      <vt:lpstr>Unidad educativa John osteen</vt:lpstr>
      <vt:lpstr>En el primer año la Fundación Deporte Estudio apadrino a 6 estudiantes, en la actualidad son 22 jóvenes que sueñan con ser futbolistas profesionales.</vt:lpstr>
      <vt:lpstr>Proyecto escuela quiteña de artes y oficios  “fray jodoco ricke”</vt:lpstr>
      <vt:lpstr>Misión</vt:lpstr>
      <vt:lpstr>Visión</vt:lpstr>
      <vt:lpstr>Se solicita predio municipal en comodato  </vt:lpstr>
      <vt:lpstr>Ubicación geográfica</vt:lpstr>
      <vt:lpstr>Inspección Casa 707 21/04/2023</vt:lpstr>
      <vt:lpstr>Estado del Bien inmueble</vt:lpstr>
      <vt:lpstr>Posesionarios de mala fe no pagan -arriendo -servicios básicos -ni guardianía</vt:lpstr>
      <vt:lpstr>Dirección metropolitana de gestión de bienes inmuebles mdmq</vt:lpstr>
      <vt:lpstr>18-04-23 procuraduría denuncia  violación de propiedad privada </vt:lpstr>
      <vt:lpstr> proyecto Escuela quiteña de artes y oficios        “fray jodoco ricke”   el arte barroco</vt:lpstr>
      <vt:lpstr>JOYAS PATRIMONIALES DE LA ESCUELA QUITEÑA</vt:lpstr>
      <vt:lpstr>Sincretismos religiosos y culturales</vt:lpstr>
      <vt:lpstr>Escuela quiteña</vt:lpstr>
      <vt:lpstr>Experiencia cultural y academica </vt:lpstr>
      <vt:lpstr>Restauración del patrimonio cultural</vt:lpstr>
      <vt:lpstr>Reconocimientos internacionales </vt:lpstr>
      <vt:lpstr>Apoyo internacional para rescatar el arte quiteño</vt:lpstr>
      <vt:lpstr>El Legado de la escuela quiteña</vt:lpstr>
      <vt:lpstr>Equipo de artistas y restauradores del proyecto Escuela quiteña de artes y oficios “fray jodoco ricke” </vt:lpstr>
      <vt:lpstr>bibliografía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  ESCUELA QUITEÑA DE ARTES Y OFICIOS</dc:title>
  <dc:creator>jorge jimenez</dc:creator>
  <cp:lastModifiedBy>jorge jimenez</cp:lastModifiedBy>
  <cp:revision>58</cp:revision>
  <dcterms:created xsi:type="dcterms:W3CDTF">2023-07-20T20:00:11Z</dcterms:created>
  <dcterms:modified xsi:type="dcterms:W3CDTF">2023-07-27T00:03:24Z</dcterms:modified>
</cp:coreProperties>
</file>