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317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537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75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449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92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539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246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2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640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404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06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F4FB-ADBC-4059-91D2-4F496A13FEC6}" type="datetimeFigureOut">
              <a:rPr lang="es-EC" smtClean="0"/>
              <a:t>12/7/2023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42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14436" y="1785939"/>
            <a:ext cx="1044416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CONVENIO PARA LA ADMINISTRACIÓN Y USO DE LAS INSTALACIONES Y ESCENARIOS DEPORTIVOS DE PROPIEDAD MUNICIPAL DEL DISTRITO METROPOLITANO DE QUITO </a:t>
            </a:r>
            <a:r>
              <a:rPr lang="es-EC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es-EC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s-EC" sz="3200" b="1" dirty="0"/>
              <a:t>“LA LIGA DEPORTIVA BARRIAL LA JOSEFINA”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766762" y="635951"/>
            <a:ext cx="3286125" cy="594995"/>
            <a:chOff x="0" y="0"/>
            <a:chExt cx="3286125" cy="594995"/>
          </a:xfrm>
        </p:grpSpPr>
        <p:pic>
          <p:nvPicPr>
            <p:cNvPr id="7" name="im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8" name="image3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9" name="image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  <p:pic>
        <p:nvPicPr>
          <p:cNvPr id="10" name="image5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95434" y="5049366"/>
            <a:ext cx="2648903" cy="10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8650" y="1371600"/>
            <a:ext cx="10701338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200" b="1" u="sng" spc="-120" dirty="0">
                <a:solidFill>
                  <a:srgbClr val="2F2C80"/>
                </a:solidFill>
              </a:rPr>
              <a:t>Requerimiento: </a:t>
            </a:r>
          </a:p>
          <a:p>
            <a:pPr marL="114300" indent="0" algn="just">
              <a:buSzPts val="1800"/>
            </a:pPr>
            <a:endParaRPr lang="es-MX" sz="23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/>
            <a:r>
              <a:rPr lang="es-419" sz="2300" spc="-120" dirty="0">
                <a:solidFill>
                  <a:schemeClr val="accent1">
                    <a:lumMod val="75000"/>
                  </a:schemeClr>
                </a:solidFill>
              </a:rPr>
              <a:t>El señor </a:t>
            </a:r>
            <a:r>
              <a:rPr lang="es-ES_tradnl" sz="2300" dirty="0">
                <a:solidFill>
                  <a:schemeClr val="accent1">
                    <a:lumMod val="75000"/>
                  </a:schemeClr>
                </a:solidFill>
              </a:rPr>
              <a:t>Segundo Gustavo Armijos González,</a:t>
            </a:r>
            <a:r>
              <a:rPr lang="es-419" sz="2300" spc="-120" dirty="0">
                <a:solidFill>
                  <a:schemeClr val="accent1">
                    <a:lumMod val="75000"/>
                  </a:schemeClr>
                </a:solidFill>
              </a:rPr>
              <a:t> presidente de</a:t>
            </a:r>
            <a:r>
              <a:rPr lang="es-EC" sz="2300" dirty="0">
                <a:solidFill>
                  <a:schemeClr val="accent1">
                    <a:lumMod val="75000"/>
                  </a:schemeClr>
                </a:solidFill>
              </a:rPr>
              <a:t> la Liga Deportiva Barrial La Josefina </a:t>
            </a:r>
            <a:r>
              <a:rPr lang="es-419" sz="2300" spc="-120" dirty="0">
                <a:solidFill>
                  <a:schemeClr val="accent1">
                    <a:lumMod val="75000"/>
                  </a:schemeClr>
                </a:solidFill>
              </a:rPr>
              <a:t>solicitó la suscripción del CONVENIO PARA LA ADMINISTRACIÓN Y USO DE LAS INSTALACIONES Y ESCENARIOS DEPORTIVOS DE PROPIEDAD MUNICIPAL DEL DISTRITO METROPOLITANO DE QUITO, del predio No. 402065 (parcial)</a:t>
            </a:r>
          </a:p>
          <a:p>
            <a:pPr marL="114300" indent="0" algn="just"/>
            <a:endParaRPr lang="es-419" sz="23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/>
            <a:r>
              <a:rPr lang="es-EC" sz="2300" dirty="0">
                <a:solidFill>
                  <a:schemeClr val="accent1">
                    <a:lumMod val="75000"/>
                  </a:schemeClr>
                </a:solidFill>
              </a:rPr>
              <a:t>“La Liga Deportiva Barrial La Josefina" </a:t>
            </a:r>
            <a:r>
              <a:rPr lang="es-ES" sz="2300" spc="-120" dirty="0">
                <a:solidFill>
                  <a:schemeClr val="accent1">
                    <a:lumMod val="75000"/>
                  </a:schemeClr>
                </a:solidFill>
              </a:rPr>
              <a:t>tiene capacidad legal para suscribir el convenio, sus estatutos fueron aprobados mediante Acuerdo </a:t>
            </a:r>
            <a:r>
              <a:rPr lang="es-EC" sz="2300" dirty="0">
                <a:solidFill>
                  <a:schemeClr val="accent1">
                    <a:lumMod val="75000"/>
                  </a:schemeClr>
                </a:solidFill>
              </a:rPr>
              <a:t>Nro. 0244 de 14 de abril de 2021 </a:t>
            </a:r>
            <a:r>
              <a:rPr lang="es-ES" sz="2300" spc="-120" dirty="0">
                <a:solidFill>
                  <a:schemeClr val="accent1">
                    <a:lumMod val="75000"/>
                  </a:schemeClr>
                </a:solidFill>
              </a:rPr>
              <a:t>de  </a:t>
            </a:r>
            <a:r>
              <a:rPr lang="es-EC" sz="2300" dirty="0">
                <a:solidFill>
                  <a:schemeClr val="accent1">
                    <a:lumMod val="75000"/>
                  </a:schemeClr>
                </a:solidFill>
              </a:rPr>
              <a:t>la Secretaría del Deporte. </a:t>
            </a:r>
            <a:endParaRPr lang="es-MX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8482012" y="259714"/>
            <a:ext cx="3286125" cy="594995"/>
            <a:chOff x="0" y="0"/>
            <a:chExt cx="3286125" cy="594995"/>
          </a:xfrm>
        </p:grpSpPr>
        <p:pic>
          <p:nvPicPr>
            <p:cNvPr id="6" name="im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7" name="image3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8" name="image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75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28638" y="228602"/>
            <a:ext cx="108584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200" b="1" u="sng" spc="-120" dirty="0">
                <a:solidFill>
                  <a:srgbClr val="2F2C80"/>
                </a:solidFill>
              </a:rPr>
              <a:t>Ubicación del predio: </a:t>
            </a:r>
          </a:p>
          <a:p>
            <a:endParaRPr lang="es-ES" sz="2400" u="sng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r>
              <a:rPr lang="es-419" sz="2400" spc="-120" dirty="0">
                <a:solidFill>
                  <a:schemeClr val="accent1">
                    <a:lumMod val="75000"/>
                  </a:schemeClr>
                </a:solidFill>
              </a:rPr>
              <a:t>El inmueble municipal se encuentra ubicado 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entre las calles: Oe2D Turmalina y N88 Ágata (referencia: esquina), parroquia Carcelén.</a:t>
            </a:r>
          </a:p>
          <a:p>
            <a:pPr marL="4572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Predio No.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 402065 (parcial)</a:t>
            </a:r>
          </a:p>
          <a:p>
            <a:pPr marL="4572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Clave Catastral No.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 13907-04-001</a:t>
            </a: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r>
              <a:rPr lang="es-419" sz="2400" spc="-120" dirty="0">
                <a:solidFill>
                  <a:schemeClr val="accent1">
                    <a:lumMod val="75000"/>
                  </a:schemeClr>
                </a:solidFill>
              </a:rPr>
              <a:t>Correspondiente a la Administración Zonal La Delicia.</a:t>
            </a: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sz="2000" spc="-120" dirty="0">
              <a:solidFill>
                <a:srgbClr val="2F2C8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038" y="3200399"/>
            <a:ext cx="3222654" cy="3119437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8596312" y="228602"/>
            <a:ext cx="3286125" cy="594995"/>
            <a:chOff x="0" y="0"/>
            <a:chExt cx="3286125" cy="594995"/>
          </a:xfrm>
        </p:grpSpPr>
        <p:pic>
          <p:nvPicPr>
            <p:cNvPr id="7" name="image2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8" name="image3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9" name="image4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750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476"/>
            <a:ext cx="10763250" cy="611248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200" b="1" u="sng" spc="-120" dirty="0">
                <a:solidFill>
                  <a:srgbClr val="2F2C80"/>
                </a:solidFill>
              </a:rPr>
              <a:t>Informes favorables: </a:t>
            </a: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r>
              <a:rPr lang="es-ES" sz="3200" b="1" spc="-120" dirty="0">
                <a:solidFill>
                  <a:srgbClr val="2F2C80"/>
                </a:solidFill>
              </a:rPr>
              <a:t>Dirección Metropolitana de Gestión de Bienes Inmuebles: </a:t>
            </a:r>
          </a:p>
          <a:p>
            <a:pPr marL="0" indent="0">
              <a:buNone/>
            </a:pPr>
            <a:r>
              <a:rPr lang="es-ES" sz="2600" spc="-120" dirty="0">
                <a:solidFill>
                  <a:schemeClr val="accent1">
                    <a:lumMod val="75000"/>
                  </a:schemeClr>
                </a:solidFill>
              </a:rPr>
              <a:t>      Oficio No. GADDMQ-DMGBI-2022-3533-O de 14 de septiembre de 2022:</a:t>
            </a:r>
          </a:p>
          <a:p>
            <a:pPr marL="0" indent="0">
              <a:buNone/>
            </a:pPr>
            <a:r>
              <a:rPr lang="es-419" sz="2600" spc="-120" dirty="0">
                <a:solidFill>
                  <a:schemeClr val="accent1">
                    <a:lumMod val="75000"/>
                  </a:schemeClr>
                </a:solidFill>
              </a:rPr>
              <a:t>      Informe Técnico favorable</a:t>
            </a: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 No.</a:t>
            </a:r>
            <a:r>
              <a:rPr lang="es-EC" sz="26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DMGBI-ATI-2022-0201 de 13 de septiembre de  2022</a:t>
            </a:r>
          </a:p>
          <a:p>
            <a:pPr marL="0" indent="0">
              <a:buNone/>
            </a:pPr>
            <a:endParaRPr lang="es-ES" sz="3200" b="1" u="sng" spc="-12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3200" b="1" spc="-120" dirty="0">
                <a:solidFill>
                  <a:srgbClr val="2F2C80"/>
                </a:solidFill>
              </a:rPr>
              <a:t>Dirección de Gestión del Territorio:</a:t>
            </a:r>
          </a:p>
          <a:p>
            <a:pPr marL="0" indent="0">
              <a:buNone/>
            </a:pPr>
            <a:r>
              <a:rPr lang="es-ES" sz="2600" dirty="0">
                <a:solidFill>
                  <a:schemeClr val="accent1">
                    <a:lumMod val="75000"/>
                  </a:schemeClr>
                </a:solidFill>
              </a:rPr>
              <a:t>    Memorando No. GADDMQ-AZLD-DGT-2022-0679-M de 18 de octubre de 2022:</a:t>
            </a:r>
          </a:p>
          <a:p>
            <a:pPr marL="0" indent="0">
              <a:buNone/>
            </a:pP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    Informe Técnico Favorable No. 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</a:rPr>
              <a:t> AZLD-DGT-UEP-357</a:t>
            </a: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 de 12 de octubre de 2022</a:t>
            </a: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r>
              <a:rPr lang="es-ES" sz="3200" b="1" spc="-120" dirty="0">
                <a:solidFill>
                  <a:srgbClr val="2F2C80"/>
                </a:solidFill>
              </a:rPr>
              <a:t>Dirección de Gestión Participativa del Desarrollo:</a:t>
            </a:r>
          </a:p>
          <a:p>
            <a:pPr marL="0" indent="0">
              <a:buNone/>
            </a:pPr>
            <a:r>
              <a:rPr lang="es-ES" sz="2600" dirty="0">
                <a:solidFill>
                  <a:schemeClr val="accent1">
                    <a:lumMod val="75000"/>
                  </a:schemeClr>
                </a:solidFill>
              </a:rPr>
              <a:t>   Memorando No. GADDMQ-AZLD-DGPD-2022-0431-M de 20 de octubre de 2022:</a:t>
            </a:r>
          </a:p>
          <a:p>
            <a:pPr marL="0" indent="0">
              <a:buNone/>
            </a:pPr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Informe Social Favorable No. 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</a:rPr>
              <a:t>GADDMQ-AZLD-DGPD-UGP-008 </a:t>
            </a: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de 18 de octubre de 2022</a:t>
            </a:r>
          </a:p>
          <a:p>
            <a:pPr marL="0" indent="0">
              <a:buNone/>
            </a:pPr>
            <a:endParaRPr lang="es-EC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3200" b="1" spc="-120" dirty="0">
                <a:solidFill>
                  <a:srgbClr val="2F2C80"/>
                </a:solidFill>
              </a:rPr>
              <a:t>Dirección Metropolitana de Catastro:</a:t>
            </a:r>
          </a:p>
          <a:p>
            <a:pPr marL="0" indent="0">
              <a:buNone/>
            </a:pPr>
            <a:r>
              <a:rPr lang="es-ES" sz="3200" b="1" spc="-120" dirty="0">
                <a:solidFill>
                  <a:srgbClr val="2F2C80"/>
                </a:solidFill>
              </a:rPr>
              <a:t>    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</a:rPr>
              <a:t>Oficio No. GADDMQ-STHV-DMC-UCE-2022-2584-O de 19 de octubre de 2022:</a:t>
            </a:r>
          </a:p>
          <a:p>
            <a:pPr marL="0" indent="0">
              <a:buNone/>
            </a:pP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    Informe Técnico Favorable Nro. STHV-DMC-UCE-2022-2347 de 19 de octubre de 2022</a:t>
            </a:r>
            <a:endParaRPr lang="es-ES" sz="2600" b="1" u="sng" spc="-120" dirty="0">
              <a:solidFill>
                <a:srgbClr val="2F2C80"/>
              </a:solidFill>
            </a:endParaRP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endParaRPr lang="es-419" spc="-12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EC" sz="3300" dirty="0"/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0" indent="0" algn="just">
              <a:buNone/>
            </a:pPr>
            <a:endParaRPr lang="es-EC" sz="2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s-ES" sz="2600" spc="-12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EC" dirty="0">
              <a:solidFill>
                <a:schemeClr val="tx1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8553450" y="331176"/>
            <a:ext cx="3286125" cy="594995"/>
            <a:chOff x="0" y="0"/>
            <a:chExt cx="3286125" cy="594995"/>
          </a:xfrm>
        </p:grpSpPr>
        <p:pic>
          <p:nvPicPr>
            <p:cNvPr id="6" name="im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7" name="image3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8" name="image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48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476"/>
            <a:ext cx="10744200" cy="59318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r>
              <a:rPr lang="es-ES" sz="2900" b="1" spc="-120" dirty="0">
                <a:solidFill>
                  <a:srgbClr val="2F2C80"/>
                </a:solidFill>
              </a:rPr>
              <a:t>Dirección Metropolitana de Deportes y Recreación: </a:t>
            </a:r>
          </a:p>
          <a:p>
            <a:pPr marL="0" indent="0">
              <a:buNone/>
            </a:pPr>
            <a:r>
              <a:rPr lang="es-ES" sz="2400" spc="-120" dirty="0">
                <a:solidFill>
                  <a:schemeClr val="accent1">
                    <a:lumMod val="75000"/>
                  </a:schemeClr>
                </a:solidFill>
              </a:rPr>
              <a:t>      Memorando No. GADDMQ-SERD-2022-02193-M de 21 de octubre de 2022:</a:t>
            </a:r>
          </a:p>
          <a:p>
            <a:pPr marL="0" indent="0">
              <a:buNone/>
            </a:pPr>
            <a:r>
              <a:rPr lang="es-ES" sz="2400" spc="-120" dirty="0">
                <a:solidFill>
                  <a:schemeClr val="accent1">
                    <a:lumMod val="75000"/>
                  </a:schemeClr>
                </a:solidFill>
              </a:rPr>
              <a:t>      Informe Técnico Favorable Nro. DMDR-AFR-CDU-123-2022  de 20 de octubre de 2022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3200" b="1" u="sng" spc="-12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2900" b="1" spc="-120" dirty="0">
                <a:solidFill>
                  <a:srgbClr val="2F2C80"/>
                </a:solidFill>
              </a:rPr>
              <a:t>Dirección de Asesoría Jurídica:</a:t>
            </a:r>
          </a:p>
          <a:p>
            <a:pPr marL="0" indent="0">
              <a:buNone/>
            </a:pPr>
            <a:r>
              <a:rPr lang="es-ES" sz="2600" spc="-12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s-ES" sz="2400" spc="-120" dirty="0">
                <a:solidFill>
                  <a:schemeClr val="accent1">
                    <a:lumMod val="75000"/>
                  </a:schemeClr>
                </a:solidFill>
              </a:rPr>
              <a:t>Informe Legal No. 003 de 21 de octubre  de 2022</a:t>
            </a:r>
            <a:r>
              <a:rPr lang="es-EC" sz="2400" spc="-12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r>
              <a:rPr lang="es-ES" sz="2900" b="1" spc="-120" dirty="0">
                <a:solidFill>
                  <a:srgbClr val="2F2C80"/>
                </a:solidFill>
              </a:rPr>
              <a:t>Criterio  favorable de la Administración Zonal La Delicia:</a:t>
            </a:r>
          </a:p>
          <a:p>
            <a:pPr marL="0" indent="0">
              <a:buNone/>
            </a:pP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    O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ficio Nro. 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GADDMQ-AZLD-2022-2868-O de 21 de octubre de 2022.</a:t>
            </a:r>
          </a:p>
          <a:p>
            <a:pPr marL="0" indent="0">
              <a:buNone/>
            </a:pP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    O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ficio Nro. 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GADDMQ-AZLD-2022-3344-O de 13 de diciembre de 2022.</a:t>
            </a:r>
          </a:p>
          <a:p>
            <a:pPr marL="0" indent="0">
              <a:buNone/>
            </a:pP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2900" b="1" spc="-120" dirty="0">
                <a:solidFill>
                  <a:srgbClr val="2F2C80"/>
                </a:solidFill>
              </a:rPr>
              <a:t>Procuraduría Metropolitana:</a:t>
            </a:r>
          </a:p>
          <a:p>
            <a:pPr marL="0" indent="0" algn="just">
              <a:buNone/>
            </a:pPr>
            <a:r>
              <a:rPr lang="es-EC" sz="26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Oficio Nro. GADDMQ-PM-2023-0438-O de 02 de febrero de 2023. </a:t>
            </a:r>
          </a:p>
          <a:p>
            <a:pPr marL="0" indent="0" algn="just">
              <a:buNone/>
            </a:pP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(R</a:t>
            </a:r>
            <a:r>
              <a:rPr lang="es-ES" sz="2500" dirty="0">
                <a:solidFill>
                  <a:schemeClr val="accent1">
                    <a:lumMod val="75000"/>
                  </a:schemeClr>
                </a:solidFill>
              </a:rPr>
              <a:t>emite el Informe Legal Favorable para conocimiento de la </a:t>
            </a:r>
            <a:r>
              <a:rPr lang="es-EC" sz="2500" dirty="0">
                <a:solidFill>
                  <a:schemeClr val="accent1">
                    <a:lumMod val="75000"/>
                  </a:schemeClr>
                </a:solidFill>
              </a:rPr>
              <a:t>Comisión de Propiedad y Espacio Público, a fin de que emita su dictamen favorable, previo a la aprobación del Concejo Metropolitano de la suscripción del convenio para la administración y uso de las instalaciones y escenarios deportivos de propiedad municipal, a favor de la Liga Deportiva Barrial “La Josefina”)</a:t>
            </a:r>
          </a:p>
          <a:p>
            <a:pPr marL="0" indent="0">
              <a:buNone/>
            </a:pPr>
            <a:r>
              <a:rPr lang="es-EC" sz="25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s-ES" sz="25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3200" b="1" u="sng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endParaRPr lang="es-419" spc="-12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EC" sz="3300" dirty="0"/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0" indent="0" algn="just">
              <a:buNone/>
            </a:pPr>
            <a:endParaRPr lang="es-EC" sz="2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s-ES" sz="2600" spc="-12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EC" dirty="0">
              <a:solidFill>
                <a:schemeClr val="tx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8596312" y="402613"/>
            <a:ext cx="3286125" cy="594995"/>
            <a:chOff x="0" y="0"/>
            <a:chExt cx="3286125" cy="594995"/>
          </a:xfrm>
        </p:grpSpPr>
        <p:pic>
          <p:nvPicPr>
            <p:cNvPr id="5" name="im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6" name="image3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7" name="image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687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57463" y="2000250"/>
            <a:ext cx="6629400" cy="1785938"/>
            <a:chOff x="0" y="0"/>
            <a:chExt cx="3286125" cy="594995"/>
          </a:xfrm>
        </p:grpSpPr>
        <p:pic>
          <p:nvPicPr>
            <p:cNvPr id="5" name="im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350"/>
              <a:ext cx="1529715" cy="309245"/>
            </a:xfrm>
            <a:prstGeom prst="rect">
              <a:avLst/>
            </a:prstGeom>
          </p:spPr>
        </p:pic>
        <p:pic>
          <p:nvPicPr>
            <p:cNvPr id="6" name="image3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25" y="0"/>
              <a:ext cx="448945" cy="594995"/>
            </a:xfrm>
            <a:prstGeom prst="rect">
              <a:avLst/>
            </a:prstGeom>
          </p:spPr>
        </p:pic>
        <p:pic>
          <p:nvPicPr>
            <p:cNvPr id="7" name="image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650" y="95250"/>
              <a:ext cx="1133475" cy="433070"/>
            </a:xfrm>
            <a:prstGeom prst="rect">
              <a:avLst/>
            </a:prstGeom>
          </p:spPr>
        </p:pic>
      </p:grpSp>
      <p:pic>
        <p:nvPicPr>
          <p:cNvPr id="8" name="image5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33003" y="4872036"/>
            <a:ext cx="3325571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13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456</Words>
  <Application>Microsoft Office PowerPoint</Application>
  <PresentationFormat>Panorámica</PresentationFormat>
  <Paragraphs>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Elizabeth Coello Fernandez</dc:creator>
  <cp:lastModifiedBy>Laura Elizabeth Coello Fernandez</cp:lastModifiedBy>
  <cp:revision>16</cp:revision>
  <dcterms:created xsi:type="dcterms:W3CDTF">2023-07-11T18:56:03Z</dcterms:created>
  <dcterms:modified xsi:type="dcterms:W3CDTF">2023-07-12T20:47:48Z</dcterms:modified>
</cp:coreProperties>
</file>