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02" r:id="rId3"/>
    <p:sldId id="325" r:id="rId4"/>
    <p:sldId id="326" r:id="rId5"/>
    <p:sldId id="316" r:id="rId6"/>
    <p:sldId id="320" r:id="rId7"/>
    <p:sldId id="322" r:id="rId8"/>
    <p:sldId id="330" r:id="rId9"/>
    <p:sldId id="332" r:id="rId10"/>
    <p:sldId id="295" r:id="rId1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3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3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1120-B012-45D0-AE6E-701B88A40B37}" type="datetimeFigureOut">
              <a:rPr lang="es-EC" smtClean="0"/>
              <a:t>28/8/2023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8693-6025-4316-80C3-0E9EA4F276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9038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1120-B012-45D0-AE6E-701B88A40B37}" type="datetimeFigureOut">
              <a:rPr lang="es-EC" smtClean="0"/>
              <a:t>28/8/2023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8693-6025-4316-80C3-0E9EA4F276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8597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1120-B012-45D0-AE6E-701B88A40B37}" type="datetimeFigureOut">
              <a:rPr lang="es-EC" smtClean="0"/>
              <a:t>28/8/2023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8693-6025-4316-80C3-0E9EA4F276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9381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1120-B012-45D0-AE6E-701B88A40B37}" type="datetimeFigureOut">
              <a:rPr lang="es-EC" smtClean="0"/>
              <a:t>28/8/2023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8693-6025-4316-80C3-0E9EA4F276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749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1120-B012-45D0-AE6E-701B88A40B37}" type="datetimeFigureOut">
              <a:rPr lang="es-EC" smtClean="0"/>
              <a:t>28/8/2023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8693-6025-4316-80C3-0E9EA4F276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914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1120-B012-45D0-AE6E-701B88A40B37}" type="datetimeFigureOut">
              <a:rPr lang="es-EC" smtClean="0"/>
              <a:t>28/8/2023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8693-6025-4316-80C3-0E9EA4F276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337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1120-B012-45D0-AE6E-701B88A40B37}" type="datetimeFigureOut">
              <a:rPr lang="es-EC" smtClean="0"/>
              <a:t>28/8/2023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8693-6025-4316-80C3-0E9EA4F276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5649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1120-B012-45D0-AE6E-701B88A40B37}" type="datetimeFigureOut">
              <a:rPr lang="es-EC" smtClean="0"/>
              <a:t>28/8/2023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8693-6025-4316-80C3-0E9EA4F276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0319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1120-B012-45D0-AE6E-701B88A40B37}" type="datetimeFigureOut">
              <a:rPr lang="es-EC" smtClean="0"/>
              <a:t>28/8/2023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8693-6025-4316-80C3-0E9EA4F276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505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1120-B012-45D0-AE6E-701B88A40B37}" type="datetimeFigureOut">
              <a:rPr lang="es-EC" smtClean="0"/>
              <a:t>28/8/2023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8693-6025-4316-80C3-0E9EA4F276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002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1120-B012-45D0-AE6E-701B88A40B37}" type="datetimeFigureOut">
              <a:rPr lang="es-EC" smtClean="0"/>
              <a:t>28/8/2023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8693-6025-4316-80C3-0E9EA4F276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7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31120-B012-45D0-AE6E-701B88A40B37}" type="datetimeFigureOut">
              <a:rPr lang="es-EC" smtClean="0"/>
              <a:t>28/8/2023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A8693-6025-4316-80C3-0E9EA4F276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146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96162" y="1192591"/>
            <a:ext cx="10058400" cy="2976579"/>
          </a:xfrm>
        </p:spPr>
        <p:txBody>
          <a:bodyPr>
            <a:noAutofit/>
          </a:bodyPr>
          <a:lstStyle/>
          <a:p>
            <a:pPr algn="just"/>
            <a:r>
              <a:rPr lang="es-MX" sz="2800" b="1" dirty="0" smtClean="0">
                <a:solidFill>
                  <a:schemeClr val="accent5">
                    <a:lumMod val="50000"/>
                  </a:schemeClr>
                </a:solidFill>
              </a:rPr>
              <a:t>Presentación </a:t>
            </a:r>
            <a:r>
              <a:rPr lang="es-MX" sz="2800" b="1" dirty="0">
                <a:solidFill>
                  <a:schemeClr val="accent5">
                    <a:lumMod val="50000"/>
                  </a:schemeClr>
                </a:solidFill>
              </a:rPr>
              <a:t>respecto a </a:t>
            </a:r>
            <a:r>
              <a:rPr lang="es-MX" sz="2800" b="1" dirty="0" smtClean="0">
                <a:solidFill>
                  <a:schemeClr val="accent5">
                    <a:lumMod val="50000"/>
                  </a:schemeClr>
                </a:solidFill>
              </a:rPr>
              <a:t>la entrega </a:t>
            </a:r>
            <a:r>
              <a:rPr lang="es-MX" sz="2800" b="1" dirty="0">
                <a:solidFill>
                  <a:schemeClr val="accent5">
                    <a:lumMod val="50000"/>
                  </a:schemeClr>
                </a:solidFill>
              </a:rPr>
              <a:t>en comodato de los predios Nos. 189276, 189286 y 194712, ubicados en el </a:t>
            </a:r>
            <a:r>
              <a:rPr lang="es-MX" sz="2800" b="1" dirty="0" smtClean="0">
                <a:solidFill>
                  <a:schemeClr val="accent5">
                    <a:lumMod val="50000"/>
                  </a:schemeClr>
                </a:solidFill>
              </a:rPr>
              <a:t>barrio la </a:t>
            </a:r>
            <a:r>
              <a:rPr lang="es-MX" sz="2800" b="1" dirty="0">
                <a:solidFill>
                  <a:schemeClr val="accent5">
                    <a:lumMod val="50000"/>
                  </a:schemeClr>
                </a:solidFill>
              </a:rPr>
              <a:t>Loma Grande con frente a las calles Sucre, Montufar y Milagros, a favor de la </a:t>
            </a:r>
            <a:r>
              <a:rPr lang="es-MX" sz="2800" b="1" dirty="0" smtClean="0">
                <a:solidFill>
                  <a:schemeClr val="accent5">
                    <a:lumMod val="50000"/>
                  </a:schemeClr>
                </a:solidFill>
              </a:rPr>
              <a:t>Empresa Pública </a:t>
            </a:r>
            <a:r>
              <a:rPr lang="es-MX" sz="2800" b="1" dirty="0">
                <a:solidFill>
                  <a:schemeClr val="accent5">
                    <a:lumMod val="50000"/>
                  </a:schemeClr>
                </a:solidFill>
              </a:rPr>
              <a:t>Metropolitana Metro de Quito “EPMMQ”, con el fin de destinarlos </a:t>
            </a:r>
            <a:r>
              <a:rPr lang="es-MX" sz="2800" b="1" dirty="0" smtClean="0">
                <a:solidFill>
                  <a:schemeClr val="accent5">
                    <a:lumMod val="50000"/>
                  </a:schemeClr>
                </a:solidFill>
              </a:rPr>
              <a:t>al funcionamiento </a:t>
            </a:r>
            <a:r>
              <a:rPr lang="es-MX" sz="2800" b="1" dirty="0">
                <a:solidFill>
                  <a:schemeClr val="accent5">
                    <a:lumMod val="50000"/>
                  </a:schemeClr>
                </a:solidFill>
              </a:rPr>
              <a:t>de sus oficinas y resolución al </a:t>
            </a:r>
            <a:r>
              <a:rPr lang="es-MX" sz="2800" b="1" dirty="0" smtClean="0">
                <a:solidFill>
                  <a:schemeClr val="accent5">
                    <a:lumMod val="50000"/>
                  </a:schemeClr>
                </a:solidFill>
              </a:rPr>
              <a:t>respecto. </a:t>
            </a:r>
            <a:endParaRPr lang="es-MX" sz="28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s-MX" sz="3200" b="1" dirty="0">
              <a:latin typeface="Arial Black" panose="020B0A04020102020204" pitchFamily="34" charset="0"/>
            </a:endParaRPr>
          </a:p>
          <a:p>
            <a:endParaRPr lang="es-MX" sz="3200" b="1" dirty="0">
              <a:latin typeface="Arial Black" panose="020B0A040201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246171" y="4510519"/>
            <a:ext cx="7393055" cy="1415845"/>
            <a:chOff x="0" y="0"/>
            <a:chExt cx="5864860" cy="1162050"/>
          </a:xfrm>
        </p:grpSpPr>
        <p:pic>
          <p:nvPicPr>
            <p:cNvPr id="11" name="Imagen 10" descr="C:\Users\aklasso\Downloads\DMGBI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2729230" cy="1019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 descr="C:\Users\aklasso\Downloads\pruebaVerticalfirma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6" r="25429" b="10454"/>
            <a:stretch/>
          </p:blipFill>
          <p:spPr bwMode="auto">
            <a:xfrm>
              <a:off x="2800350" y="0"/>
              <a:ext cx="3064510" cy="11620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Rectángulo 12"/>
          <p:cNvSpPr/>
          <p:nvPr/>
        </p:nvSpPr>
        <p:spPr>
          <a:xfrm>
            <a:off x="8430" y="44415"/>
            <a:ext cx="12233865" cy="109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/>
          <p:cNvSpPr/>
          <p:nvPr/>
        </p:nvSpPr>
        <p:spPr>
          <a:xfrm>
            <a:off x="-10510" y="133514"/>
            <a:ext cx="12202511" cy="1560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56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1702" y="1209366"/>
            <a:ext cx="10545097" cy="3554362"/>
          </a:xfrm>
        </p:spPr>
        <p:txBody>
          <a:bodyPr>
            <a:normAutofit/>
          </a:bodyPr>
          <a:lstStyle/>
          <a:p>
            <a:pPr algn="ctr"/>
            <a:r>
              <a:rPr lang="es-EC" sz="9600" dirty="0"/>
              <a:t>GRACIAS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-28904" y="0"/>
            <a:ext cx="12097407" cy="23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0" y="94593"/>
            <a:ext cx="12068503" cy="16816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9" name="Grupo 8"/>
          <p:cNvGrpSpPr/>
          <p:nvPr/>
        </p:nvGrpSpPr>
        <p:grpSpPr>
          <a:xfrm>
            <a:off x="2473616" y="4763728"/>
            <a:ext cx="7393055" cy="1415845"/>
            <a:chOff x="0" y="0"/>
            <a:chExt cx="5864860" cy="1162050"/>
          </a:xfrm>
        </p:grpSpPr>
        <p:pic>
          <p:nvPicPr>
            <p:cNvPr id="10" name="Imagen 9" descr="C:\Users\aklasso\Downloads\DMGBI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2729230" cy="1019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10" descr="C:\Users\aklasso\Downloads\pruebaVerticalfirma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6" r="25429" b="10454"/>
            <a:stretch/>
          </p:blipFill>
          <p:spPr bwMode="auto">
            <a:xfrm>
              <a:off x="2800350" y="0"/>
              <a:ext cx="3064510" cy="11620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19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28904" y="0"/>
            <a:ext cx="12097407" cy="147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0" y="94593"/>
            <a:ext cx="12068503" cy="13559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10" name="Grupo 9"/>
          <p:cNvGrpSpPr/>
          <p:nvPr/>
        </p:nvGrpSpPr>
        <p:grpSpPr>
          <a:xfrm>
            <a:off x="8961509" y="521759"/>
            <a:ext cx="3106994" cy="824265"/>
            <a:chOff x="0" y="0"/>
            <a:chExt cx="5864860" cy="1162050"/>
          </a:xfrm>
        </p:grpSpPr>
        <p:pic>
          <p:nvPicPr>
            <p:cNvPr id="11" name="Imagen 10" descr="C:\Users\aklasso\Downloads\DMGBI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2729230" cy="1019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 descr="C:\Users\aklasso\Downloads\pruebaVerticalfirma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6" r="25429" b="10454"/>
            <a:stretch/>
          </p:blipFill>
          <p:spPr bwMode="auto">
            <a:xfrm>
              <a:off x="2800350" y="0"/>
              <a:ext cx="3064510" cy="11620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370012"/>
              </p:ext>
            </p:extLst>
          </p:nvPr>
        </p:nvGraphicFramePr>
        <p:xfrm>
          <a:off x="6453171" y="1862930"/>
          <a:ext cx="5164064" cy="1904298"/>
        </p:xfrm>
        <a:graphic>
          <a:graphicData uri="http://schemas.openxmlformats.org/drawingml/2006/table">
            <a:tbl>
              <a:tblPr firstCol="1">
                <a:tableStyleId>{7DF18680-E054-41AD-8BC1-D1AEF772440D}</a:tableStyleId>
              </a:tblPr>
              <a:tblGrid>
                <a:gridCol w="223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5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674"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u="none" strike="noStrike" dirty="0" smtClean="0">
                          <a:effectLst/>
                        </a:rPr>
                        <a:t>Área Bruta Total Construcción :</a:t>
                      </a:r>
                      <a:endParaRPr lang="es-EC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kern="1200" dirty="0" smtClean="0">
                          <a:effectLst/>
                        </a:rPr>
                        <a:t>3311.00 m2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953"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u="none" strike="noStrike" dirty="0" smtClean="0">
                          <a:effectLst/>
                        </a:rPr>
                        <a:t>Parroquia:</a:t>
                      </a:r>
                      <a:endParaRPr lang="es-EC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 smtClean="0">
                          <a:effectLst/>
                        </a:rPr>
                        <a:t>CENTRO HISTÓRICO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953"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u="none" strike="noStrike" dirty="0" smtClean="0">
                          <a:effectLst/>
                        </a:rPr>
                        <a:t>Avalúo del terreno:</a:t>
                      </a:r>
                      <a:endParaRPr lang="es-EC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u="none" strike="noStrike" dirty="0" smtClean="0">
                          <a:effectLst/>
                        </a:rPr>
                        <a:t>$ 331,809.62</a:t>
                      </a:r>
                      <a:endParaRPr lang="es-EC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953"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u="none" strike="noStrike" dirty="0" smtClean="0">
                          <a:effectLst/>
                        </a:rPr>
                        <a:t>Avalúo total del bien inmueble:</a:t>
                      </a:r>
                      <a:endParaRPr lang="es-EC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kern="1200" dirty="0" smtClean="0">
                          <a:effectLst/>
                        </a:rPr>
                        <a:t>$ 659,280.88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851"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dirty="0" smtClean="0"/>
                        <a:t>Dependencia Administrativa:</a:t>
                      </a:r>
                      <a:endParaRPr lang="es-EC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kern="1200" dirty="0" smtClean="0">
                          <a:effectLst/>
                        </a:rPr>
                        <a:t>Administración Zonal Centro (Manuela Sáenz)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888274" y="2169413"/>
            <a:ext cx="49638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/>
              <a:t>El Municipio del Distrito Metropolitano de Quito es propietario del predio No. </a:t>
            </a:r>
            <a:r>
              <a:rPr lang="es-MX" sz="1400" b="1" dirty="0"/>
              <a:t>189276</a:t>
            </a:r>
            <a:r>
              <a:rPr lang="es-MX" sz="1400" dirty="0"/>
              <a:t> con clave catastral No. 30101-08-011, por ser DONACIÓN realizada por el Ministerio de Educación conforme a escritura pública realizada en la Notaria Vigésima Novena ante el doctor Rodrigo Salgado Valdez el 07 de noviembre de 1994, e inscrita el 01 de diciembre de 1994, en el Registro de la Propiedad. </a:t>
            </a:r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De acuerdo a la revisión de la información en el Sistema de Planificación y Administración de Recursos Institucionales SIPARI-ERP se informa que el predio No. 189276 se encuentra registrado, como: </a:t>
            </a:r>
            <a:r>
              <a:rPr lang="es-MX" sz="1400" b="1" dirty="0" smtClean="0"/>
              <a:t>DOMINIO PRIVADO</a:t>
            </a:r>
            <a:endParaRPr lang="es-EC" sz="1400" b="1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4244406" y="588918"/>
            <a:ext cx="3550786" cy="8337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Predio N° 189276</a:t>
            </a:r>
            <a:endParaRPr lang="es-EC" sz="1600" b="1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749" y="4207467"/>
            <a:ext cx="2523707" cy="20955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0754" y="4207467"/>
            <a:ext cx="231648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8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28904" y="0"/>
            <a:ext cx="12097407" cy="147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0" y="94593"/>
            <a:ext cx="12068503" cy="13559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10" name="Grupo 9"/>
          <p:cNvGrpSpPr/>
          <p:nvPr/>
        </p:nvGrpSpPr>
        <p:grpSpPr>
          <a:xfrm>
            <a:off x="8961509" y="521759"/>
            <a:ext cx="3106994" cy="824265"/>
            <a:chOff x="0" y="0"/>
            <a:chExt cx="5864860" cy="1162050"/>
          </a:xfrm>
        </p:grpSpPr>
        <p:pic>
          <p:nvPicPr>
            <p:cNvPr id="11" name="Imagen 10" descr="C:\Users\aklasso\Downloads\DMGBI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2729230" cy="1019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 descr="C:\Users\aklasso\Downloads\pruebaVerticalfirma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6" r="25429" b="10454"/>
            <a:stretch/>
          </p:blipFill>
          <p:spPr bwMode="auto">
            <a:xfrm>
              <a:off x="2800350" y="0"/>
              <a:ext cx="3064510" cy="11620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028283"/>
              </p:ext>
            </p:extLst>
          </p:nvPr>
        </p:nvGraphicFramePr>
        <p:xfrm>
          <a:off x="6426925" y="1966285"/>
          <a:ext cx="5024845" cy="2118636"/>
        </p:xfrm>
        <a:graphic>
          <a:graphicData uri="http://schemas.openxmlformats.org/drawingml/2006/table">
            <a:tbl>
              <a:tblPr firstCol="1">
                <a:tableStyleId>{7DF18680-E054-41AD-8BC1-D1AEF772440D}</a:tableStyleId>
              </a:tblPr>
              <a:tblGrid>
                <a:gridCol w="2178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6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194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 smtClean="0">
                          <a:effectLst/>
                        </a:rPr>
                        <a:t>Área Bruta Total Construcción:</a:t>
                      </a:r>
                      <a:endParaRPr lang="es-EC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kern="1200" dirty="0" smtClean="0">
                          <a:effectLst/>
                        </a:rPr>
                        <a:t>66.00 m2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9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 smtClean="0">
                          <a:effectLst/>
                        </a:rPr>
                        <a:t>Parroquia:</a:t>
                      </a:r>
                      <a:endParaRPr lang="es-EC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>
                          <a:effectLst/>
                        </a:rPr>
                        <a:t>CENTRO HISTÓRICO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9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 smtClean="0">
                          <a:effectLst/>
                        </a:rPr>
                        <a:t>Avalúo del terreno:</a:t>
                      </a:r>
                      <a:endParaRPr lang="es-EC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 smtClean="0">
                          <a:effectLst/>
                        </a:rPr>
                        <a:t>$ 180,201.20</a:t>
                      </a:r>
                      <a:endParaRPr lang="es-EC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99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 smtClean="0">
                          <a:effectLst/>
                        </a:rPr>
                        <a:t>Avalúo total del bien inmueble:</a:t>
                      </a:r>
                      <a:endParaRPr lang="es-EC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dirty="0" smtClean="0"/>
                        <a:t>$ 188,715.20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724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dirty="0" smtClean="0"/>
                        <a:t>Dependencia Administrativa:</a:t>
                      </a:r>
                      <a:endParaRPr lang="es-EC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kern="1200" dirty="0" smtClean="0">
                          <a:effectLst/>
                        </a:rPr>
                        <a:t>Administración Zonal Centro (Manuela Sáenz)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724987" y="2465006"/>
            <a:ext cx="519030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/>
              <a:t>El Municipio del Distrito Metropolitano de Quito es propietario del predio No. </a:t>
            </a:r>
            <a:r>
              <a:rPr lang="es-MX" sz="1400" b="1" dirty="0"/>
              <a:t>189286</a:t>
            </a:r>
            <a:r>
              <a:rPr lang="es-MX" sz="1400" dirty="0"/>
              <a:t> con clave catastral No. 30101-08-012, por ser DONACIÓN realizada por el Ministerio de Educación conforme a escritura pública realizada en la Notaria Vigésima Novena ante el doctor Rodrigo Salgado Valdez el 07 de noviembre de 1994, e inscrita el 01 de diciembre de 1994, en el Registro de la Propiedad. </a:t>
            </a:r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De acuerdo a la revisión de la información en el Sistema de Planificación y Administración de Recursos Institucionales SIPARI-ERP se informa que el predio No. 189286 se encuentra registrado, como: </a:t>
            </a:r>
            <a:r>
              <a:rPr lang="es-MX" sz="1400" b="1" dirty="0" smtClean="0"/>
              <a:t>DOMINIO PRIVADO</a:t>
            </a:r>
            <a:endParaRPr lang="es-EC" sz="1400" b="1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4244406" y="588918"/>
            <a:ext cx="3550786" cy="8337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Predio N° 189286</a:t>
            </a:r>
            <a:endParaRPr lang="es-EC" sz="1600" b="1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926" y="4327275"/>
            <a:ext cx="2543175" cy="221932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3338" y="4327274"/>
            <a:ext cx="2168433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1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28904" y="0"/>
            <a:ext cx="12097407" cy="147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0" y="94593"/>
            <a:ext cx="12068503" cy="13559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10" name="Grupo 9"/>
          <p:cNvGrpSpPr/>
          <p:nvPr/>
        </p:nvGrpSpPr>
        <p:grpSpPr>
          <a:xfrm>
            <a:off x="8961509" y="521759"/>
            <a:ext cx="3106994" cy="824265"/>
            <a:chOff x="0" y="0"/>
            <a:chExt cx="5864860" cy="1162050"/>
          </a:xfrm>
        </p:grpSpPr>
        <p:pic>
          <p:nvPicPr>
            <p:cNvPr id="11" name="Imagen 10" descr="C:\Users\aklasso\Downloads\DMGBI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2729230" cy="1019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 descr="C:\Users\aklasso\Downloads\pruebaVerticalfirma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6" r="25429" b="10454"/>
            <a:stretch/>
          </p:blipFill>
          <p:spPr bwMode="auto">
            <a:xfrm>
              <a:off x="2800350" y="0"/>
              <a:ext cx="3064510" cy="11620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5" name="Rectángulo redondeado 14"/>
          <p:cNvSpPr/>
          <p:nvPr/>
        </p:nvSpPr>
        <p:spPr>
          <a:xfrm>
            <a:off x="4244406" y="588918"/>
            <a:ext cx="3550786" cy="8337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Predio N° </a:t>
            </a:r>
            <a:r>
              <a:rPr lang="es-MX" sz="1600" b="1" dirty="0">
                <a:solidFill>
                  <a:schemeClr val="bg1"/>
                </a:solidFill>
              </a:rPr>
              <a:t>194712</a:t>
            </a:r>
            <a:endParaRPr lang="es-EC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228367"/>
              </p:ext>
            </p:extLst>
          </p:nvPr>
        </p:nvGraphicFramePr>
        <p:xfrm>
          <a:off x="6469708" y="2007536"/>
          <a:ext cx="5069149" cy="1733817"/>
        </p:xfrm>
        <a:graphic>
          <a:graphicData uri="http://schemas.openxmlformats.org/drawingml/2006/table">
            <a:tbl>
              <a:tblPr firstCol="1">
                <a:tableStyleId>{7DF18680-E054-41AD-8BC1-D1AEF772440D}</a:tableStyleId>
              </a:tblPr>
              <a:tblGrid>
                <a:gridCol w="2197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1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943"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u="none" strike="noStrike" dirty="0" smtClean="0">
                          <a:effectLst/>
                        </a:rPr>
                        <a:t>Área Bruta Total Construcción :</a:t>
                      </a:r>
                      <a:endParaRPr lang="es-EC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kern="1200" dirty="0" smtClean="0">
                          <a:effectLst/>
                        </a:rPr>
                        <a:t>608.00 m2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315"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u="none" strike="noStrike" dirty="0" smtClean="0">
                          <a:effectLst/>
                        </a:rPr>
                        <a:t>Parroquia:</a:t>
                      </a:r>
                      <a:endParaRPr lang="es-EC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 smtClean="0">
                          <a:effectLst/>
                        </a:rPr>
                        <a:t>CENTRO HISTÓRICO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315"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u="none" strike="noStrike" dirty="0" smtClean="0">
                          <a:effectLst/>
                        </a:rPr>
                        <a:t>Avalúo del terreno:</a:t>
                      </a:r>
                      <a:endParaRPr lang="es-EC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u="none" strike="noStrike" dirty="0" smtClean="0">
                          <a:effectLst/>
                        </a:rPr>
                        <a:t>$ 93,776.77</a:t>
                      </a:r>
                      <a:endParaRPr lang="es-EC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019"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u="none" strike="noStrike" dirty="0" smtClean="0">
                          <a:effectLst/>
                        </a:rPr>
                        <a:t>Avalúo total del bien inmueble:</a:t>
                      </a:r>
                      <a:endParaRPr lang="es-EC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dirty="0" smtClean="0"/>
                        <a:t>$ 172,208.77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225"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dirty="0" smtClean="0"/>
                        <a:t>Dependencia Administrativa:</a:t>
                      </a:r>
                      <a:endParaRPr lang="es-EC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kern="1200" dirty="0" smtClean="0">
                          <a:effectLst/>
                        </a:rPr>
                        <a:t>Administración Zonal Centro (Manuela Sáenz)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853438" y="2209523"/>
            <a:ext cx="4650378" cy="3063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Municipio del Distrito Metropolitano de Quito es propietario del predio No. </a:t>
            </a:r>
            <a:r>
              <a:rPr lang="es-EC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194712</a:t>
            </a: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clave catastral No. 30101-08-006, por ser DONACIÓN realizada por el Ministerio de Educación conforme a escritura pública realizada en la Notaria Décimo Tercera del doctor Juan Villacis Medina (encargado) el 30 de noviembre de 2011, e inscrita el 20 de marzo de 2023, en el Registro de la Propiedad</a:t>
            </a:r>
            <a:r>
              <a:rPr lang="es-EC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dirty="0"/>
              <a:t>De acuerdo a la revisión de la información en el Sistema de Planificación y Administración de Recursos Institucionales SIPARI-ERP se informa que el predio No. 194712 está registrado, como: </a:t>
            </a:r>
            <a:r>
              <a:rPr lang="es-MX" sz="1400" b="1" dirty="0" smtClean="0"/>
              <a:t>DOMINIO PRIVADO</a:t>
            </a:r>
            <a:r>
              <a:rPr lang="es-MX" sz="1400" dirty="0" smtClean="0"/>
              <a:t>.</a:t>
            </a:r>
            <a:endParaRPr lang="es-EC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337" y="3966273"/>
            <a:ext cx="2562971" cy="224001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4111" y="3966273"/>
            <a:ext cx="2281847" cy="224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085" y="2471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C" sz="1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Solicitud Inicial</a:t>
            </a:r>
            <a:endParaRPr lang="es-EC" sz="1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28904" y="0"/>
            <a:ext cx="12097407" cy="147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0" y="94593"/>
            <a:ext cx="12068503" cy="13559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10" name="Grupo 9"/>
          <p:cNvGrpSpPr/>
          <p:nvPr/>
        </p:nvGrpSpPr>
        <p:grpSpPr>
          <a:xfrm>
            <a:off x="9030789" y="291523"/>
            <a:ext cx="3037714" cy="730887"/>
            <a:chOff x="0" y="0"/>
            <a:chExt cx="5864860" cy="1162050"/>
          </a:xfrm>
        </p:grpSpPr>
        <p:pic>
          <p:nvPicPr>
            <p:cNvPr id="11" name="Imagen 10" descr="C:\Users\aklasso\Downloads\DMGBI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2729230" cy="1019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 descr="C:\Users\aklasso\Downloads\pruebaVerticalfirma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6" r="25429" b="10454"/>
            <a:stretch/>
          </p:blipFill>
          <p:spPr bwMode="auto">
            <a:xfrm>
              <a:off x="2800350" y="0"/>
              <a:ext cx="3064510" cy="11620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Rectángulo 2"/>
          <p:cNvSpPr/>
          <p:nvPr/>
        </p:nvSpPr>
        <p:spPr>
          <a:xfrm>
            <a:off x="672183" y="1228046"/>
            <a:ext cx="1060268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dirty="0" smtClean="0">
                <a:solidFill>
                  <a:schemeClr val="accent5">
                    <a:lumMod val="75000"/>
                  </a:schemeClr>
                </a:solidFill>
              </a:rPr>
              <a:t>EMPRESA PÚBLICA METROPOLITANA METRO DE QUITO</a:t>
            </a:r>
            <a:endParaRPr lang="es-ES" sz="12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2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200" dirty="0" smtClean="0"/>
              <a:t>El </a:t>
            </a:r>
            <a:r>
              <a:rPr lang="es-ES" sz="1200" b="1" dirty="0" smtClean="0"/>
              <a:t>26 </a:t>
            </a:r>
            <a:r>
              <a:rPr lang="es-ES" sz="1200" b="1" dirty="0"/>
              <a:t>de octubre de </a:t>
            </a:r>
            <a:r>
              <a:rPr lang="es-ES" sz="1200" b="1" dirty="0" smtClean="0"/>
              <a:t>2020</a:t>
            </a:r>
            <a:r>
              <a:rPr lang="es-ES" sz="1200" dirty="0" smtClean="0"/>
              <a:t>, a través del oficio </a:t>
            </a:r>
            <a:r>
              <a:rPr lang="es-ES" sz="1200" dirty="0"/>
              <a:t>No. EPMMQ-GG-2020-0698-O </a:t>
            </a:r>
            <a:r>
              <a:rPr lang="es-ES" sz="1200" dirty="0" smtClean="0"/>
              <a:t>el </a:t>
            </a:r>
            <a:r>
              <a:rPr lang="es-ES" sz="1200" dirty="0"/>
              <a:t>Gerente General de la Empresa Pública Metropolitana Metro de Quito (“EPMMQ”), </a:t>
            </a:r>
            <a:r>
              <a:rPr lang="es-ES" sz="1200" dirty="0" smtClean="0"/>
              <a:t>solicitó </a:t>
            </a:r>
            <a:r>
              <a:rPr lang="es-ES" sz="1200" dirty="0"/>
              <a:t>al señor Alcalde Metropolitano, el comodato de los predios urbanos Nos. </a:t>
            </a:r>
            <a:r>
              <a:rPr lang="es-ES" sz="1200" b="1" dirty="0"/>
              <a:t>189276</a:t>
            </a:r>
            <a:r>
              <a:rPr lang="es-ES" sz="1200" dirty="0"/>
              <a:t>, </a:t>
            </a:r>
            <a:r>
              <a:rPr lang="es-ES" sz="1200" b="1" dirty="0"/>
              <a:t>189286</a:t>
            </a:r>
            <a:r>
              <a:rPr lang="es-ES" sz="1200" dirty="0"/>
              <a:t> y </a:t>
            </a:r>
            <a:r>
              <a:rPr lang="es-ES" sz="1200" b="1" dirty="0"/>
              <a:t>194712 </a:t>
            </a:r>
            <a:r>
              <a:rPr lang="es-ES" sz="1200" dirty="0"/>
              <a:t>ubicados en la calle </a:t>
            </a:r>
            <a:r>
              <a:rPr lang="es-ES" sz="1200" dirty="0" err="1" smtClean="0"/>
              <a:t>Montúfar</a:t>
            </a:r>
            <a:r>
              <a:rPr lang="es-ES" sz="1200" dirty="0" smtClean="0"/>
              <a:t> </a:t>
            </a:r>
            <a:r>
              <a:rPr lang="es-ES" sz="1200" dirty="0"/>
              <a:t>y Sucre, para uso de las oficinas de la </a:t>
            </a:r>
            <a:r>
              <a:rPr lang="es-ES" sz="1200" dirty="0" smtClean="0"/>
              <a:t>empresa. </a:t>
            </a:r>
          </a:p>
          <a:p>
            <a:pPr algn="just"/>
            <a:endParaRPr lang="es-MX" dirty="0" smtClean="0"/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Trámite de Comodato</a:t>
            </a:r>
            <a:endParaRPr lang="es-MX" b="1" dirty="0">
              <a:solidFill>
                <a:schemeClr val="accent5">
                  <a:lumMod val="75000"/>
                </a:schemeClr>
              </a:solidFill>
              <a:ea typeface="+mj-ea"/>
              <a:cs typeface="+mj-cs"/>
            </a:endParaRPr>
          </a:p>
          <a:p>
            <a:pPr algn="just"/>
            <a:endParaRPr lang="es-MX" dirty="0"/>
          </a:p>
        </p:txBody>
      </p:sp>
      <p:sp>
        <p:nvSpPr>
          <p:cNvPr id="13" name="Rectángulo 12"/>
          <p:cNvSpPr/>
          <p:nvPr/>
        </p:nvSpPr>
        <p:spPr>
          <a:xfrm>
            <a:off x="596085" y="2833651"/>
            <a:ext cx="1087633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dirty="0" smtClean="0">
                <a:solidFill>
                  <a:schemeClr val="accent5">
                    <a:lumMod val="75000"/>
                  </a:schemeClr>
                </a:solidFill>
              </a:rPr>
              <a:t>ADMINISTRACIÓN ZONAL MANUELA SÁENZ</a:t>
            </a:r>
            <a:endParaRPr lang="es-MX" sz="1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es-MX" sz="1200" dirty="0" smtClean="0"/>
          </a:p>
          <a:p>
            <a:pPr marL="261938" indent="-261938" algn="just">
              <a:buFont typeface="Wingdings" panose="05000000000000000000" pitchFamily="2" charset="2"/>
              <a:buChar char="Ø"/>
            </a:pPr>
            <a:r>
              <a:rPr lang="es-MX" sz="1200" dirty="0"/>
              <a:t>El </a:t>
            </a:r>
            <a:r>
              <a:rPr lang="es-MX" sz="1200" b="1" dirty="0"/>
              <a:t>25 de noviembre de 2020, </a:t>
            </a:r>
            <a:r>
              <a:rPr lang="es-MX" sz="1200" dirty="0"/>
              <a:t>mediante Informe Técnico Ambiental N° 219 UA-DGPD-2020 el Responsable de Ambiente de la Zona Centro “Manuela Sáenz”, manifestó en su parte pertinente: </a:t>
            </a:r>
          </a:p>
          <a:p>
            <a:pPr marL="261938" indent="-261938" algn="just">
              <a:buFont typeface="Wingdings" panose="05000000000000000000" pitchFamily="2" charset="2"/>
              <a:buChar char="Ø"/>
            </a:pPr>
            <a:endParaRPr lang="es-MX" sz="1200" dirty="0"/>
          </a:p>
          <a:p>
            <a:pPr marL="261938" algn="just"/>
            <a:r>
              <a:rPr lang="es-MX" sz="1200" i="1" dirty="0"/>
              <a:t>“(…) esta Dirección emite </a:t>
            </a:r>
            <a:r>
              <a:rPr lang="es-MX" sz="1200" b="1" i="1" dirty="0">
                <a:solidFill>
                  <a:schemeClr val="accent5">
                    <a:lumMod val="75000"/>
                  </a:schemeClr>
                </a:solidFill>
              </a:rPr>
              <a:t>Informe Técnico FAVORABLE </a:t>
            </a:r>
            <a:r>
              <a:rPr lang="es-MX" sz="1200" i="1" dirty="0"/>
              <a:t>para la entrega en comodato de los predios No. 189276, 189286 y 194712 a la Empresa Pública Metropolitana Metro de Quito. […].”</a:t>
            </a:r>
          </a:p>
          <a:p>
            <a:pPr algn="just"/>
            <a:endParaRPr lang="es-MX" sz="12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200" dirty="0"/>
              <a:t>La Directora de Gestión Participativa del Desarrollo de la Administración Zonal Manuela Sáenz, emitió el </a:t>
            </a:r>
            <a:r>
              <a:rPr lang="es-MX" sz="1200" b="1" dirty="0">
                <a:solidFill>
                  <a:schemeClr val="accent5">
                    <a:lumMod val="75000"/>
                  </a:schemeClr>
                </a:solidFill>
              </a:rPr>
              <a:t>Informe Social FAVORABLE</a:t>
            </a:r>
            <a:r>
              <a:rPr lang="es-MX" sz="1200" b="1" dirty="0"/>
              <a:t> </a:t>
            </a:r>
            <a:r>
              <a:rPr lang="es-MX" sz="1200" dirty="0"/>
              <a:t>de los predios No. 189276, 189286 y 194712. </a:t>
            </a:r>
          </a:p>
          <a:p>
            <a:pPr algn="just"/>
            <a:endParaRPr lang="es-MX" sz="1200" dirty="0" smtClean="0"/>
          </a:p>
          <a:p>
            <a:pPr marL="261938" indent="-261938" algn="just">
              <a:buFont typeface="Wingdings" panose="05000000000000000000" pitchFamily="2" charset="2"/>
              <a:buChar char="Ø"/>
            </a:pPr>
            <a:r>
              <a:rPr lang="es-MX" sz="1200" dirty="0" smtClean="0"/>
              <a:t>El </a:t>
            </a:r>
            <a:r>
              <a:rPr lang="es-MX" sz="1200" b="1" dirty="0" smtClean="0"/>
              <a:t>26 </a:t>
            </a:r>
            <a:r>
              <a:rPr lang="es-MX" sz="1200" b="1" dirty="0"/>
              <a:t>de noviembre de </a:t>
            </a:r>
            <a:r>
              <a:rPr lang="es-MX" sz="1200" b="1" dirty="0" smtClean="0"/>
              <a:t>2020, </a:t>
            </a:r>
            <a:r>
              <a:rPr lang="es-MX" sz="1200" dirty="0" smtClean="0"/>
              <a:t>a través del </a:t>
            </a:r>
            <a:r>
              <a:rPr lang="es-MX" sz="1200" dirty="0"/>
              <a:t>Memorando Nro. GADDMQ-AZMA-DGC-2020-526-M </a:t>
            </a:r>
            <a:r>
              <a:rPr lang="es-MX" sz="1200" dirty="0" smtClean="0"/>
              <a:t>el Director </a:t>
            </a:r>
            <a:r>
              <a:rPr lang="es-MX" sz="1200" dirty="0"/>
              <a:t>de Gestión de Control de la Administración Zonal Centro, emitió el </a:t>
            </a:r>
            <a:r>
              <a:rPr lang="es-MX" sz="1200" b="1" dirty="0">
                <a:solidFill>
                  <a:schemeClr val="accent5">
                    <a:lumMod val="75000"/>
                  </a:schemeClr>
                </a:solidFill>
              </a:rPr>
              <a:t>Informe Técnico FAVORABLE </a:t>
            </a:r>
            <a:r>
              <a:rPr lang="es-MX" sz="1200" dirty="0"/>
              <a:t>para la entrega en comodato de los predios No. 189276, 189286 y 194712 a la Empresa Pública Metropolitana Metro de </a:t>
            </a:r>
            <a:r>
              <a:rPr lang="es-MX" sz="1200" dirty="0" smtClean="0"/>
              <a:t>Quito. </a:t>
            </a:r>
          </a:p>
          <a:p>
            <a:pPr marL="261938" indent="-261938" algn="just">
              <a:buFont typeface="Wingdings" panose="05000000000000000000" pitchFamily="2" charset="2"/>
              <a:buChar char="Ø"/>
            </a:pPr>
            <a:endParaRPr lang="es-MX" sz="1200" dirty="0"/>
          </a:p>
          <a:p>
            <a:pPr marL="261938" indent="-261938" algn="just">
              <a:buFont typeface="Wingdings" panose="05000000000000000000" pitchFamily="2" charset="2"/>
              <a:buChar char="Ø"/>
            </a:pPr>
            <a:r>
              <a:rPr lang="es-ES" sz="1200" dirty="0" smtClean="0"/>
              <a:t>El </a:t>
            </a:r>
            <a:r>
              <a:rPr lang="es-ES" sz="1200" b="1" dirty="0" smtClean="0"/>
              <a:t>08 </a:t>
            </a:r>
            <a:r>
              <a:rPr lang="es-ES" sz="1200" b="1" dirty="0"/>
              <a:t>de diciembre de </a:t>
            </a:r>
            <a:r>
              <a:rPr lang="es-ES" sz="1200" b="1" dirty="0" smtClean="0"/>
              <a:t>2020, </a:t>
            </a:r>
            <a:r>
              <a:rPr lang="es-ES" sz="1200" dirty="0" smtClean="0"/>
              <a:t>mediante </a:t>
            </a:r>
            <a:r>
              <a:rPr lang="es-ES" sz="1200" dirty="0"/>
              <a:t>Memorando Nro. GADDMQ-AZMS-DAL-2020-542-M el</a:t>
            </a:r>
            <a:r>
              <a:rPr lang="es-ES" sz="1200" b="1" dirty="0"/>
              <a:t> </a:t>
            </a:r>
            <a:r>
              <a:rPr lang="es-ES" sz="1200" dirty="0"/>
              <a:t>Director de Asesoría Legal de la Administración Zonal “Manuela Sáenz”, </a:t>
            </a:r>
            <a:r>
              <a:rPr lang="es-ES" sz="1200" dirty="0" smtClean="0"/>
              <a:t>emitió </a:t>
            </a:r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criterio legal FAVORABLE</a:t>
            </a:r>
            <a:r>
              <a:rPr lang="es-ES" sz="12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200" dirty="0"/>
              <a:t>para el proceso de entrega en comodato de los predios No. 189276, 189286 y 194712 ubicados en el barrio La Loma Grande, con frentes a las calles Sucre, Montufar y Milagros de esta ciudad de Quito, a favor de la EMPRESA PÚBLICA METROPOLITANA METRO DE </a:t>
            </a:r>
            <a:r>
              <a:rPr lang="es-ES" sz="1200" dirty="0" smtClean="0"/>
              <a:t>QUITO. </a:t>
            </a:r>
          </a:p>
          <a:p>
            <a:pPr algn="just"/>
            <a:endParaRPr lang="es-ES" sz="1200" dirty="0" smtClean="0"/>
          </a:p>
          <a:p>
            <a:pPr marL="261938" indent="-261938" algn="just">
              <a:buFont typeface="Wingdings" panose="05000000000000000000" pitchFamily="2" charset="2"/>
              <a:buChar char="Ø"/>
            </a:pPr>
            <a:r>
              <a:rPr lang="es-ES" sz="1200" dirty="0" smtClean="0"/>
              <a:t>El </a:t>
            </a:r>
            <a:r>
              <a:rPr lang="es-ES" sz="1200" b="1" dirty="0" smtClean="0"/>
              <a:t>22 </a:t>
            </a:r>
            <a:r>
              <a:rPr lang="es-ES" sz="1200" b="1" dirty="0"/>
              <a:t>de diciembre de </a:t>
            </a:r>
            <a:r>
              <a:rPr lang="es-ES" sz="1200" b="1" dirty="0" smtClean="0"/>
              <a:t>2020, </a:t>
            </a:r>
            <a:r>
              <a:rPr lang="es-ES" sz="1200" dirty="0" smtClean="0"/>
              <a:t>la </a:t>
            </a:r>
            <a:r>
              <a:rPr lang="es-ES" sz="1200" dirty="0"/>
              <a:t>Administradora Zonal Manuela Sáenz, mediante Memorando Nro. GADDMQ-AZMS-2020-0427-M </a:t>
            </a:r>
            <a:r>
              <a:rPr lang="es-ES" sz="1200" dirty="0" smtClean="0"/>
              <a:t>emitió </a:t>
            </a:r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criterio FAVORABLE</a:t>
            </a:r>
            <a:r>
              <a:rPr lang="es-E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200" dirty="0"/>
              <a:t>para la continuación del trámite de COMODATO solicitado por la EMPRESA PÚBLICA METROPOLITANA METRO DE QUITO</a:t>
            </a:r>
            <a:r>
              <a:rPr lang="es-ES" sz="1400" dirty="0"/>
              <a:t>. </a:t>
            </a:r>
            <a:endParaRPr lang="es-MX" sz="1400" dirty="0"/>
          </a:p>
          <a:p>
            <a:pPr marL="261938" indent="-261938" algn="just">
              <a:buFont typeface="Wingdings" panose="05000000000000000000" pitchFamily="2" charset="2"/>
              <a:buChar char="Ø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641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28904" y="0"/>
            <a:ext cx="12097407" cy="147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0" y="94593"/>
            <a:ext cx="12068503" cy="13559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10" name="Grupo 9"/>
          <p:cNvGrpSpPr/>
          <p:nvPr/>
        </p:nvGrpSpPr>
        <p:grpSpPr>
          <a:xfrm>
            <a:off x="8752114" y="350478"/>
            <a:ext cx="3316389" cy="842595"/>
            <a:chOff x="0" y="0"/>
            <a:chExt cx="5864860" cy="1162050"/>
          </a:xfrm>
        </p:grpSpPr>
        <p:pic>
          <p:nvPicPr>
            <p:cNvPr id="11" name="Imagen 10" descr="C:\Users\aklasso\Downloads\DMGBI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2729230" cy="1019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 descr="C:\Users\aklasso\Downloads\pruebaVerticalfirma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6" r="25429" b="10454"/>
            <a:stretch/>
          </p:blipFill>
          <p:spPr bwMode="auto">
            <a:xfrm>
              <a:off x="2800350" y="0"/>
              <a:ext cx="3064510" cy="11620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Rectángulo 2"/>
          <p:cNvSpPr/>
          <p:nvPr/>
        </p:nvSpPr>
        <p:spPr>
          <a:xfrm>
            <a:off x="809896" y="1523677"/>
            <a:ext cx="1028277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dirty="0" smtClean="0">
                <a:solidFill>
                  <a:schemeClr val="accent5">
                    <a:lumMod val="75000"/>
                  </a:schemeClr>
                </a:solidFill>
              </a:rPr>
              <a:t>DIRECCIÓN METROPOLITANA DE CATASTRO</a:t>
            </a:r>
          </a:p>
          <a:p>
            <a:pPr algn="just"/>
            <a:endParaRPr lang="es-MX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200" dirty="0"/>
              <a:t>Mediante Oficio Nro. GADDMQ-DMC-GCE-2020-0909-O de 27 de noviembre de 2020</a:t>
            </a:r>
            <a:r>
              <a:rPr lang="es-MX" sz="1200" dirty="0" smtClean="0"/>
              <a:t>, </a:t>
            </a:r>
            <a:r>
              <a:rPr lang="es-MX" sz="1200" dirty="0"/>
              <a:t>remite las 3 fichas técnicas (Informe Técnico No. DMC-GCE-2020-455) correspondiente a los Nos. 189276, 189286 y 194712</a:t>
            </a:r>
            <a:r>
              <a:rPr lang="es-MX" sz="12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es-MX" sz="1200" b="1" dirty="0" smtClean="0">
                <a:solidFill>
                  <a:schemeClr val="accent5">
                    <a:lumMod val="75000"/>
                  </a:schemeClr>
                </a:solidFill>
              </a:rPr>
              <a:t>SECRETARÍA DE TERRITORIO HÁBITAT Y VIVIENDA</a:t>
            </a:r>
            <a:endParaRPr lang="es-MX" sz="1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es-MX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C" sz="1200" dirty="0"/>
              <a:t>Mediante Oficio No. STHV-DMGT-2021-0321-O de 27 de enero de </a:t>
            </a:r>
            <a:r>
              <a:rPr lang="es-EC" sz="1200" dirty="0" smtClean="0"/>
              <a:t>2021, </a:t>
            </a:r>
            <a:r>
              <a:rPr lang="es-MX" sz="1200" b="1" dirty="0">
                <a:solidFill>
                  <a:schemeClr val="accent5">
                    <a:lumMod val="75000"/>
                  </a:schemeClr>
                </a:solidFill>
              </a:rPr>
              <a:t>emite criterio favorable</a:t>
            </a:r>
            <a:r>
              <a:rPr lang="es-MX" sz="1200" dirty="0"/>
              <a:t>, para que la Comisión de Propiedad de Espacio Público se sirva alcanzar del Consejo Metropolitano de Quito la entrega en Comodato de los inmuebles municipales con número predial 189276, 189286 y 194712, ubicado en la parroquia Centro Histórico, a favor de la Empresa Pública Metropolitana Metro de Quito.</a:t>
            </a:r>
            <a:endParaRPr lang="es-MX" sz="1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es-MX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es-MX" sz="1200" b="1" dirty="0" smtClean="0">
                <a:solidFill>
                  <a:schemeClr val="accent5">
                    <a:lumMod val="75000"/>
                  </a:schemeClr>
                </a:solidFill>
              </a:rPr>
              <a:t>DIRECCIÓN </a:t>
            </a:r>
            <a:r>
              <a:rPr lang="es-MX" sz="1200" b="1" dirty="0" smtClean="0">
                <a:solidFill>
                  <a:schemeClr val="accent5">
                    <a:lumMod val="75000"/>
                  </a:schemeClr>
                </a:solidFill>
              </a:rPr>
              <a:t>METROPOLITANA DE GESTIÓN DE BIENES INMUEBLES</a:t>
            </a:r>
          </a:p>
          <a:p>
            <a:pPr marL="261938" indent="-261938" algn="just">
              <a:buFont typeface="Wingdings" panose="05000000000000000000" pitchFamily="2" charset="2"/>
              <a:buChar char="Ø"/>
            </a:pPr>
            <a:endParaRPr lang="es-MX" sz="1200" dirty="0"/>
          </a:p>
          <a:p>
            <a:pPr marL="261938" indent="-261938" algn="just">
              <a:buFont typeface="Wingdings" panose="05000000000000000000" pitchFamily="2" charset="2"/>
              <a:buChar char="Ø"/>
            </a:pPr>
            <a:r>
              <a:rPr lang="es-MX" sz="1200" dirty="0" smtClean="0"/>
              <a:t>El </a:t>
            </a:r>
            <a:r>
              <a:rPr lang="es-MX" sz="1200" b="1" dirty="0" smtClean="0"/>
              <a:t>09 </a:t>
            </a:r>
            <a:r>
              <a:rPr lang="es-MX" sz="1200" b="1" dirty="0"/>
              <a:t>de febrero de </a:t>
            </a:r>
            <a:r>
              <a:rPr lang="es-MX" sz="1200" b="1" dirty="0" smtClean="0"/>
              <a:t>2021, </a:t>
            </a:r>
            <a:r>
              <a:rPr lang="es-MX" sz="1200" dirty="0" smtClean="0"/>
              <a:t>mediante </a:t>
            </a:r>
            <a:r>
              <a:rPr lang="es-MX" sz="1200" dirty="0"/>
              <a:t>Oficio Nro. GADDMQ-DMGBI-2021-0380-O </a:t>
            </a:r>
            <a:r>
              <a:rPr lang="es-MX" sz="1200" dirty="0" smtClean="0"/>
              <a:t>de, el </a:t>
            </a:r>
            <a:r>
              <a:rPr lang="es-MX" sz="1200" dirty="0"/>
              <a:t>Director Metropolitano de Gestión de Bienes Inmuebles, emitió </a:t>
            </a:r>
            <a:r>
              <a:rPr lang="es-MX" sz="1200" b="1" dirty="0">
                <a:solidFill>
                  <a:schemeClr val="accent5">
                    <a:lumMod val="75000"/>
                  </a:schemeClr>
                </a:solidFill>
              </a:rPr>
              <a:t>CRITERIO TÉCNICO FAVORABLE </a:t>
            </a:r>
            <a:r>
              <a:rPr lang="es-MX" sz="1200" dirty="0"/>
              <a:t>para el estudio y consideración del Concejo Metropolitano, la entrega en comodato de los predios No. 189276, 189286 y 194712 a la Empresa Pública Metropolitana Metro de </a:t>
            </a:r>
            <a:r>
              <a:rPr lang="es-MX" sz="1200" dirty="0" smtClean="0"/>
              <a:t>Quito. </a:t>
            </a:r>
          </a:p>
          <a:p>
            <a:pPr marL="261938" indent="-261938" algn="just">
              <a:buFont typeface="Wingdings" panose="05000000000000000000" pitchFamily="2" charset="2"/>
              <a:buChar char="Ø"/>
            </a:pPr>
            <a:endParaRPr lang="es-MX" sz="1200" dirty="0"/>
          </a:p>
          <a:p>
            <a:pPr algn="just"/>
            <a:r>
              <a:rPr lang="es-MX" sz="1200" b="1" dirty="0">
                <a:solidFill>
                  <a:schemeClr val="accent5">
                    <a:lumMod val="75000"/>
                  </a:schemeClr>
                </a:solidFill>
              </a:rPr>
              <a:t>EMPRESA PÚBLICA METRO QUITO</a:t>
            </a:r>
          </a:p>
          <a:p>
            <a:pPr marL="261938" indent="-261938" algn="just">
              <a:buFont typeface="Wingdings" panose="05000000000000000000" pitchFamily="2" charset="2"/>
              <a:buChar char="Ø"/>
            </a:pPr>
            <a:endParaRPr lang="es-MX" sz="1200" dirty="0" smtClean="0"/>
          </a:p>
          <a:p>
            <a:pPr marL="261938" indent="-261938" algn="just">
              <a:buFont typeface="Wingdings" panose="05000000000000000000" pitchFamily="2" charset="2"/>
              <a:buChar char="Ø"/>
            </a:pPr>
            <a:r>
              <a:rPr lang="es-MX" sz="1200" dirty="0" smtClean="0"/>
              <a:t>El</a:t>
            </a:r>
            <a:r>
              <a:rPr lang="es-MX" sz="1200" b="1" dirty="0" smtClean="0"/>
              <a:t> </a:t>
            </a:r>
            <a:r>
              <a:rPr lang="es-MX" sz="1200" b="1" dirty="0" smtClean="0"/>
              <a:t>11 </a:t>
            </a:r>
            <a:r>
              <a:rPr lang="es-MX" sz="1200" b="1" dirty="0"/>
              <a:t>mayo de </a:t>
            </a:r>
            <a:r>
              <a:rPr lang="es-MX" sz="1200" b="1" dirty="0" smtClean="0"/>
              <a:t>2021</a:t>
            </a:r>
            <a:r>
              <a:rPr lang="es-MX" sz="1200" dirty="0" smtClean="0"/>
              <a:t>, mediante </a:t>
            </a:r>
            <a:r>
              <a:rPr lang="es-MX" sz="1200" dirty="0"/>
              <a:t>Oficio Nro. EPMMQ-GG-2021-0635-O </a:t>
            </a:r>
            <a:r>
              <a:rPr lang="es-MX" sz="1200" dirty="0" smtClean="0"/>
              <a:t>la </a:t>
            </a:r>
            <a:r>
              <a:rPr lang="es-MX" sz="1200" dirty="0"/>
              <a:t>Gerente General de la Empresa Pública Metropolitana del Metro de Quito, adjuntó la propuesta Proyecto </a:t>
            </a:r>
            <a:r>
              <a:rPr lang="es-MX" sz="1200" dirty="0" smtClean="0"/>
              <a:t>Socio ambiental de Empresa </a:t>
            </a:r>
            <a:r>
              <a:rPr lang="es-MX" sz="1200" dirty="0"/>
              <a:t>Pública Metropolitana Metro de Quito, emitida por la Gerencia de Responsabilidad </a:t>
            </a:r>
            <a:r>
              <a:rPr lang="es-MX" sz="1200" dirty="0" smtClean="0"/>
              <a:t>Social.</a:t>
            </a:r>
          </a:p>
          <a:p>
            <a:pPr marL="261938" indent="-261938" algn="just">
              <a:buFont typeface="Wingdings" panose="05000000000000000000" pitchFamily="2" charset="2"/>
              <a:buChar char="Ø"/>
            </a:pPr>
            <a:endParaRPr lang="es-MX" sz="1200" dirty="0"/>
          </a:p>
          <a:p>
            <a:pPr algn="just"/>
            <a:endParaRPr lang="es-MX" dirty="0"/>
          </a:p>
          <a:p>
            <a:pPr marL="261938" indent="-261938" algn="just">
              <a:buFont typeface="Wingdings" panose="05000000000000000000" pitchFamily="2" charset="2"/>
              <a:buChar char="Ø"/>
            </a:pPr>
            <a:endParaRPr lang="es-MX" dirty="0"/>
          </a:p>
          <a:p>
            <a:pPr marL="261938" indent="-261938" algn="just">
              <a:buFont typeface="Wingdings" panose="05000000000000000000" pitchFamily="2" charset="2"/>
              <a:buChar char="Ø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1371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28904" y="0"/>
            <a:ext cx="12097407" cy="147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0" y="94593"/>
            <a:ext cx="12068503" cy="13559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10" name="Grupo 9"/>
          <p:cNvGrpSpPr/>
          <p:nvPr/>
        </p:nvGrpSpPr>
        <p:grpSpPr>
          <a:xfrm>
            <a:off x="8961509" y="521759"/>
            <a:ext cx="3106994" cy="824265"/>
            <a:chOff x="0" y="0"/>
            <a:chExt cx="5864860" cy="1162050"/>
          </a:xfrm>
        </p:grpSpPr>
        <p:pic>
          <p:nvPicPr>
            <p:cNvPr id="11" name="Imagen 10" descr="C:\Users\aklasso\Downloads\DMGBI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2729230" cy="1019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 descr="C:\Users\aklasso\Downloads\pruebaVerticalfirma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6" r="25429" b="10454"/>
            <a:stretch/>
          </p:blipFill>
          <p:spPr bwMode="auto">
            <a:xfrm>
              <a:off x="2800350" y="0"/>
              <a:ext cx="3064510" cy="11620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Rectángulo 2"/>
          <p:cNvSpPr/>
          <p:nvPr/>
        </p:nvSpPr>
        <p:spPr>
          <a:xfrm>
            <a:off x="654083" y="1567772"/>
            <a:ext cx="106026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dirty="0" smtClean="0">
                <a:solidFill>
                  <a:schemeClr val="accent5">
                    <a:lumMod val="75000"/>
                  </a:schemeClr>
                </a:solidFill>
              </a:rPr>
              <a:t>PROCURADURÍA METROPOLITANA</a:t>
            </a:r>
          </a:p>
          <a:p>
            <a:pPr marL="261938" indent="-261938" algn="just">
              <a:buFont typeface="Wingdings" panose="05000000000000000000" pitchFamily="2" charset="2"/>
              <a:buChar char="Ø"/>
            </a:pPr>
            <a:endParaRPr lang="es-MX" sz="1400" dirty="0"/>
          </a:p>
          <a:p>
            <a:pPr marL="261938" indent="-261938" algn="just">
              <a:buFont typeface="Wingdings" panose="05000000000000000000" pitchFamily="2" charset="2"/>
              <a:buChar char="Ø"/>
            </a:pPr>
            <a:r>
              <a:rPr lang="es-MX" sz="1200" dirty="0" smtClean="0"/>
              <a:t>El</a:t>
            </a:r>
            <a:r>
              <a:rPr lang="es-MX" sz="1200" b="1" dirty="0" smtClean="0"/>
              <a:t> 30 </a:t>
            </a:r>
            <a:r>
              <a:rPr lang="es-MX" sz="1200" b="1" dirty="0"/>
              <a:t>de marzo de </a:t>
            </a:r>
            <a:r>
              <a:rPr lang="es-MX" sz="1200" b="1" dirty="0" smtClean="0"/>
              <a:t>2022, </a:t>
            </a:r>
            <a:r>
              <a:rPr lang="es-MX" sz="1200" dirty="0" smtClean="0"/>
              <a:t>a través del </a:t>
            </a:r>
            <a:r>
              <a:rPr lang="es-MX" sz="1200" dirty="0"/>
              <a:t>Oficio. Nro. GADDMQ-PM-2022-1357-O </a:t>
            </a:r>
            <a:r>
              <a:rPr lang="es-MX" sz="1200" dirty="0" smtClean="0"/>
              <a:t>el </a:t>
            </a:r>
            <a:r>
              <a:rPr lang="es-MX" sz="1200" dirty="0"/>
              <a:t>Subprocurador de Asesoría de Uso y Ocupación de Suelos manifestó a la Secretaría General del Concejo Metropolitano de Quito lo siguiente: </a:t>
            </a:r>
            <a:endParaRPr lang="es-MX" sz="1200" dirty="0" smtClean="0"/>
          </a:p>
          <a:p>
            <a:pPr marL="261938" indent="-261938" algn="just">
              <a:buFont typeface="Wingdings" panose="05000000000000000000" pitchFamily="2" charset="2"/>
              <a:buChar char="Ø"/>
            </a:pPr>
            <a:endParaRPr lang="es-MX" sz="1200" dirty="0"/>
          </a:p>
          <a:p>
            <a:pPr lvl="1" algn="just"/>
            <a:r>
              <a:rPr lang="es-MX" sz="1200" i="1" dirty="0"/>
              <a:t>“(…) Procuraduría Metropolitana </a:t>
            </a:r>
            <a:r>
              <a:rPr lang="es-MX" sz="1200" b="1" i="1" dirty="0"/>
              <a:t>emite criterio legal favorable </a:t>
            </a:r>
            <a:r>
              <a:rPr lang="es-MX" sz="1200" i="1" dirty="0"/>
              <a:t>para que, de estimarlo pertinente la Comisión de Propiedad y Espacio Público, alcance del Concejo Metropolitano de Quito, la autorización para la entrega en comodato de los predios Nos. 189276, 189286 y 194712, ubicados en el barrio la Loma Grande con frente a las calles Sucre, Montufar y Milagros, a favor de la Empresa Pública Metropolitana Metro de Quito “EPMMQ”, para destinarlo al funcionamiento de sus oficinas, observando para el efecto el trámite establecido en los artículos 3482 y siguientes del Código Municipal para el Distrito Metropolitano de Quito.”</a:t>
            </a:r>
          </a:p>
          <a:p>
            <a:pPr marL="261938" indent="-261938" algn="just">
              <a:buFont typeface="Wingdings" panose="05000000000000000000" pitchFamily="2" charset="2"/>
              <a:buChar char="Ø"/>
            </a:pPr>
            <a:endParaRPr lang="es-MX" sz="1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es-MX" sz="1200" b="1" dirty="0" smtClean="0">
                <a:solidFill>
                  <a:schemeClr val="accent5">
                    <a:lumMod val="75000"/>
                  </a:schemeClr>
                </a:solidFill>
              </a:rPr>
              <a:t>COMISIÓN DE PROPIEDAD Y ESPACIO PÚBLICO</a:t>
            </a:r>
            <a:endParaRPr lang="es-MX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es-MX" sz="1200" dirty="0" smtClean="0"/>
          </a:p>
          <a:p>
            <a:pPr marL="261938" indent="-261938" algn="just">
              <a:buFont typeface="Wingdings" panose="05000000000000000000" pitchFamily="2" charset="2"/>
              <a:buChar char="Ø"/>
            </a:pPr>
            <a:r>
              <a:rPr lang="es-MX" sz="1200" dirty="0"/>
              <a:t>Mediante Resolución No. 023-CPP-2022 de fecha 17 de noviembre de 2022, La Comisión de Propiedad y Espacio Público, en su sesión No. 82 de miércoles 16 de noviembre de 2022 resolvió lo siguiente: </a:t>
            </a:r>
            <a:r>
              <a:rPr lang="es-MX" sz="1200" i="1" dirty="0"/>
              <a:t>"(...) Solicitar a la Dirección Metropolitana de Bienes Inmuebles, recabe en el término de tres días, las fichas valorativas actualizadas de los predios municipales No. 189276 – 189286 – 194712, y el informe del Instituto Metropolitano de Patrimonio, por ser bienes inmuebles considerados como patrimoniales. De igual manera se solicita a la Dirección Metropolitana de Bienes Inmuebles</a:t>
            </a:r>
            <a:r>
              <a:rPr lang="es-MX" sz="1200" i="1" dirty="0" smtClean="0"/>
              <a:t>, </a:t>
            </a:r>
            <a:r>
              <a:rPr lang="es-MX" sz="1200" i="1" dirty="0"/>
              <a:t>emita un informe en el que se determine la categoría y la titularidad de los bienes inmuebles (...) " </a:t>
            </a:r>
            <a:endParaRPr lang="es-MX" sz="1200" i="1" dirty="0" smtClean="0"/>
          </a:p>
          <a:p>
            <a:pPr marL="358775" algn="just"/>
            <a:endParaRPr lang="es-MX" sz="1600" i="1" dirty="0" smtClean="0"/>
          </a:p>
          <a:p>
            <a:pPr marL="358775" algn="just"/>
            <a:endParaRPr lang="es-MX" sz="1600" i="1" dirty="0"/>
          </a:p>
          <a:p>
            <a:pPr marL="358775" algn="just"/>
            <a:endParaRPr lang="es-MX" sz="1600" i="1" dirty="0"/>
          </a:p>
          <a:p>
            <a:pPr algn="just"/>
            <a:endParaRPr lang="es-MX" sz="1600" dirty="0"/>
          </a:p>
          <a:p>
            <a:pPr marL="358775" algn="just"/>
            <a:endParaRPr lang="es-MX" i="1" dirty="0" smtClean="0"/>
          </a:p>
          <a:p>
            <a:pPr marL="358775" algn="just"/>
            <a:endParaRPr lang="es-MX" i="1" dirty="0" smtClean="0"/>
          </a:p>
          <a:p>
            <a:pPr marL="261938" indent="-261938" algn="just">
              <a:buFont typeface="Wingdings" panose="05000000000000000000" pitchFamily="2" charset="2"/>
              <a:buChar char="Ø"/>
            </a:pPr>
            <a:endParaRPr lang="es-MX" dirty="0" smtClean="0"/>
          </a:p>
          <a:p>
            <a:pPr marL="261938" indent="-261938" algn="just">
              <a:buFont typeface="Wingdings" panose="05000000000000000000" pitchFamily="2" charset="2"/>
              <a:buChar char="Ø"/>
            </a:pPr>
            <a:endParaRPr lang="es-MX" dirty="0"/>
          </a:p>
          <a:p>
            <a:pPr marL="261938" indent="-261938" algn="just">
              <a:buFont typeface="Wingdings" panose="05000000000000000000" pitchFamily="2" charset="2"/>
              <a:buChar char="Ø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93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28904" y="0"/>
            <a:ext cx="12097407" cy="147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0" y="94593"/>
            <a:ext cx="12068503" cy="13559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10" name="Grupo 9"/>
          <p:cNvGrpSpPr/>
          <p:nvPr/>
        </p:nvGrpSpPr>
        <p:grpSpPr>
          <a:xfrm>
            <a:off x="8961509" y="521759"/>
            <a:ext cx="3106994" cy="824265"/>
            <a:chOff x="0" y="0"/>
            <a:chExt cx="5864860" cy="1162050"/>
          </a:xfrm>
        </p:grpSpPr>
        <p:pic>
          <p:nvPicPr>
            <p:cNvPr id="11" name="Imagen 10" descr="C:\Users\aklasso\Downloads\DMGBI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2729230" cy="1019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 descr="C:\Users\aklasso\Downloads\pruebaVerticalfirma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6" r="25429" b="10454"/>
            <a:stretch/>
          </p:blipFill>
          <p:spPr bwMode="auto">
            <a:xfrm>
              <a:off x="2800350" y="0"/>
              <a:ext cx="3064510" cy="11620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Rectángulo 2"/>
          <p:cNvSpPr/>
          <p:nvPr/>
        </p:nvSpPr>
        <p:spPr>
          <a:xfrm>
            <a:off x="654083" y="1093475"/>
            <a:ext cx="1060268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dirty="0" smtClean="0">
                <a:solidFill>
                  <a:schemeClr val="accent5">
                    <a:lumMod val="75000"/>
                  </a:schemeClr>
                </a:solidFill>
              </a:rPr>
              <a:t>DIRECCIÓN METROPOLITANA DE CATASTRO</a:t>
            </a:r>
          </a:p>
          <a:p>
            <a:pPr algn="just"/>
            <a:endParaRPr lang="es-MX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es-EC" sz="1200" dirty="0"/>
              <a:t>Con Oficio No GADDMQ-STHV-DMC-UCE-2022-2826-O de 21 de noviembre de 2022</a:t>
            </a:r>
            <a:r>
              <a:rPr lang="es-EC" sz="1200" dirty="0" smtClean="0"/>
              <a:t>, </a:t>
            </a:r>
            <a:r>
              <a:rPr lang="es-MX" sz="1200" dirty="0"/>
              <a:t>la Dirección Metropolitana de Catastro procede a emitir las Fichas Técnicas Valorativas Nro. STHV-DMC-UCE-2567 ,STHV-DMC-UCE-2568 , STHV-DMC-UCE-2563, de 21 de noviembre de 2022, referente a los Bienes Inmuebles con predio No. 189276,189286 ,194712, y clave catastral No. 30101-08-011 ; 30101-08-012 ; 30101-08-006 correspondientemente, registrado en el catastro</a:t>
            </a:r>
            <a:endParaRPr lang="es-MX" sz="1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es-MX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es-MX" sz="1200" b="1" dirty="0" smtClean="0">
                <a:solidFill>
                  <a:schemeClr val="accent5">
                    <a:lumMod val="75000"/>
                  </a:schemeClr>
                </a:solidFill>
              </a:rPr>
              <a:t>INSTITUTO METROPOLITANO DE PATRIMONIO </a:t>
            </a:r>
          </a:p>
          <a:p>
            <a:pPr algn="just"/>
            <a:endParaRPr lang="es-MX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es-MX" sz="1200" dirty="0"/>
              <a:t>Con Oficio No. GADDMQ-IMP-2022-3375-O de 07 de diciembre de 2022, el Instituto Metropolitano de Patrimonio, pone en conocimiento el informe correspondiente de los predios 189276, 189286, 194712 en los siguientes términos</a:t>
            </a:r>
            <a:r>
              <a:rPr lang="es-MX" sz="1200" dirty="0" smtClean="0"/>
              <a:t>:</a:t>
            </a:r>
          </a:p>
          <a:p>
            <a:pPr algn="just"/>
            <a:endParaRPr lang="es-MX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es-MX" sz="1200" b="1" i="1" dirty="0" smtClean="0"/>
              <a:t>“</a:t>
            </a:r>
            <a:r>
              <a:rPr lang="es-MX" sz="1200" i="1" dirty="0" smtClean="0"/>
              <a:t>Los inmueble </a:t>
            </a:r>
            <a:r>
              <a:rPr lang="es-MX" sz="1200" i="1" dirty="0"/>
              <a:t>con predio No. </a:t>
            </a:r>
            <a:r>
              <a:rPr lang="es-MX" sz="1200" i="1" dirty="0" smtClean="0"/>
              <a:t>189276, </a:t>
            </a:r>
            <a:r>
              <a:rPr lang="es-MX" sz="1200" i="1" dirty="0"/>
              <a:t>189286, </a:t>
            </a:r>
            <a:r>
              <a:rPr lang="es-MX" sz="1200" i="1" dirty="0" smtClean="0"/>
              <a:t>194712, son </a:t>
            </a:r>
            <a:r>
              <a:rPr lang="es-MX" sz="1200" i="1" dirty="0"/>
              <a:t>de propiedad del MUNICIPIO DEL DISTRITO METROPOLITANO DE QUITO (Según IRM), se </a:t>
            </a:r>
            <a:r>
              <a:rPr lang="es-MX" sz="1200" i="1" dirty="0" smtClean="0"/>
              <a:t>encuentran ubicados </a:t>
            </a:r>
            <a:r>
              <a:rPr lang="es-MX" sz="1200" i="1" dirty="0"/>
              <a:t>dentro de la Delimitación del CHQ y está incluido en la Resolución 114-DE-INPC-2020, emitida el 28 de diciembre de 2020, mediante el cual el Instituto Nacional de Patrimonio Cultural, reconoce al inventario preexistente como Patrimonio Cultural </a:t>
            </a:r>
            <a:r>
              <a:rPr lang="es-MX" sz="1200" i="1" dirty="0" smtClean="0"/>
              <a:t>Nacional”. </a:t>
            </a:r>
            <a:endParaRPr lang="es-MX" sz="12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es-MX" sz="1200" dirty="0"/>
          </a:p>
          <a:p>
            <a:pPr algn="just"/>
            <a:r>
              <a:rPr lang="es-MX" sz="1200" b="1" dirty="0" smtClean="0">
                <a:solidFill>
                  <a:schemeClr val="accent5">
                    <a:lumMod val="75000"/>
                  </a:schemeClr>
                </a:solidFill>
              </a:rPr>
              <a:t>DIRECCIÓN METROPOLITANA DE GESTIÓN DE BIENES INMUEBLES </a:t>
            </a:r>
          </a:p>
          <a:p>
            <a:pPr algn="just"/>
            <a:endParaRPr lang="es-MX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es-MX" sz="1200" dirty="0"/>
              <a:t>Con memorando No. GADDMQ-DMGBI-AT-2023-0326-M de fecha 27 de abril de </a:t>
            </a:r>
            <a:r>
              <a:rPr lang="es-MX" sz="1200" dirty="0" smtClean="0"/>
              <a:t>2023, el área de inventario, </a:t>
            </a:r>
            <a:r>
              <a:rPr lang="es-MX" sz="1200" dirty="0"/>
              <a:t>informa lo siguiente</a:t>
            </a:r>
            <a:r>
              <a:rPr lang="es-MX" sz="1200" dirty="0" smtClean="0"/>
              <a:t>:</a:t>
            </a:r>
          </a:p>
          <a:p>
            <a:pPr algn="just"/>
            <a:r>
              <a:rPr lang="es-MX" sz="1200" i="1" dirty="0"/>
              <a:t>"(...) Para los fines pertinentes, me permito indicar que de acuerdo a las varias gestiones realizadas para la obtención de la documentación de respaldo sobre la titularidad de dominio del predio No. 194712; y como también a la actualización del registro contable en el Sistema de Planificación y Administración de Recursos Institucionales SIPARI-ERP por parte de la Dirección Metropolitana Financiera, me permito remitir los Informes Técnicos No. DMGBI-ATI-2023-0098, No. DMGBI-ATI-2023-099 y No. DMGBI-ATI-0100 de 26 de abril de 2023 de los predios No. 194712, No. 189286 y No. 189276, respectivamente(...) "</a:t>
            </a:r>
            <a:r>
              <a:rPr lang="es-MX" sz="12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/>
            <a:endParaRPr lang="es-MX" sz="12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es-MX" sz="1200" i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es-MX" sz="1200" b="1" dirty="0" smtClean="0"/>
              <a:t>CERTIFICA</a:t>
            </a:r>
            <a:r>
              <a:rPr lang="es-MX" sz="1200" dirty="0" smtClean="0"/>
              <a:t>: Los predios Nos. 194712</a:t>
            </a:r>
            <a:r>
              <a:rPr lang="es-MX" sz="1200" dirty="0"/>
              <a:t>, No. 189286 y No. </a:t>
            </a:r>
            <a:r>
              <a:rPr lang="es-MX" sz="1200" dirty="0" smtClean="0"/>
              <a:t>189276 </a:t>
            </a:r>
            <a:r>
              <a:rPr lang="es-MX" sz="1200" b="1" dirty="0" smtClean="0">
                <a:solidFill>
                  <a:schemeClr val="accent5">
                    <a:lumMod val="75000"/>
                  </a:schemeClr>
                </a:solidFill>
              </a:rPr>
              <a:t>son de Propiedad Municipal</a:t>
            </a:r>
            <a:r>
              <a:rPr lang="es-MX" sz="1200" dirty="0" smtClean="0"/>
              <a:t> y se encuentran categorizados como Bienes Inmuebles de </a:t>
            </a:r>
            <a:r>
              <a:rPr lang="es-MX" sz="1200" b="1" dirty="0" smtClean="0">
                <a:solidFill>
                  <a:schemeClr val="accent5">
                    <a:lumMod val="75000"/>
                  </a:schemeClr>
                </a:solidFill>
              </a:rPr>
              <a:t>DOMINIO PRIVADO.</a:t>
            </a:r>
            <a:endParaRPr lang="es-MX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es-MX" sz="1200" i="1" dirty="0" smtClean="0"/>
          </a:p>
          <a:p>
            <a:pPr algn="just"/>
            <a:endParaRPr lang="es-MX" sz="1200" i="1" dirty="0" smtClean="0"/>
          </a:p>
          <a:p>
            <a:pPr algn="just"/>
            <a:endParaRPr lang="es-MX" sz="1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es-MX" sz="1600" dirty="0"/>
          </a:p>
          <a:p>
            <a:pPr lvl="1" algn="just"/>
            <a:endParaRPr lang="es-MX" sz="1400" i="1" dirty="0"/>
          </a:p>
        </p:txBody>
      </p:sp>
    </p:spTree>
    <p:extLst>
      <p:ext uri="{BB962C8B-B14F-4D97-AF65-F5344CB8AC3E}">
        <p14:creationId xmlns:p14="http://schemas.microsoft.com/office/powerpoint/2010/main" val="40807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28904" y="0"/>
            <a:ext cx="12097407" cy="147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0" y="94593"/>
            <a:ext cx="12068503" cy="13559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10" name="Grupo 9"/>
          <p:cNvGrpSpPr/>
          <p:nvPr/>
        </p:nvGrpSpPr>
        <p:grpSpPr>
          <a:xfrm>
            <a:off x="8961509" y="521759"/>
            <a:ext cx="3106994" cy="824265"/>
            <a:chOff x="0" y="0"/>
            <a:chExt cx="5864860" cy="1162050"/>
          </a:xfrm>
        </p:grpSpPr>
        <p:pic>
          <p:nvPicPr>
            <p:cNvPr id="11" name="Imagen 10" descr="C:\Users\aklasso\Downloads\DMGBI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2729230" cy="1019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 descr="C:\Users\aklasso\Downloads\pruebaVerticalfirma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6" r="25429" b="10454"/>
            <a:stretch/>
          </p:blipFill>
          <p:spPr bwMode="auto">
            <a:xfrm>
              <a:off x="2800350" y="0"/>
              <a:ext cx="3064510" cy="11620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Rectángulo 2"/>
          <p:cNvSpPr/>
          <p:nvPr/>
        </p:nvSpPr>
        <p:spPr>
          <a:xfrm>
            <a:off x="540872" y="1149916"/>
            <a:ext cx="1060268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endParaRPr lang="es-MX" sz="1200" i="1" dirty="0" smtClean="0"/>
          </a:p>
          <a:p>
            <a:pPr algn="just"/>
            <a:r>
              <a:rPr lang="es-MX" sz="1200" b="1" dirty="0" smtClean="0">
                <a:solidFill>
                  <a:schemeClr val="accent5">
                    <a:lumMod val="75000"/>
                  </a:schemeClr>
                </a:solidFill>
              </a:rPr>
              <a:t>DIRECCIÓN </a:t>
            </a:r>
            <a:r>
              <a:rPr lang="es-MX" sz="1200" b="1" dirty="0">
                <a:solidFill>
                  <a:schemeClr val="accent5">
                    <a:lumMod val="75000"/>
                  </a:schemeClr>
                </a:solidFill>
              </a:rPr>
              <a:t>METROPOLITANA DE GESTIÓN DE BIENES INMUEBLES.</a:t>
            </a:r>
          </a:p>
          <a:p>
            <a:pPr marL="261938" indent="-261938" algn="just">
              <a:buFont typeface="Wingdings" panose="05000000000000000000" pitchFamily="2" charset="2"/>
              <a:buChar char="Ø"/>
            </a:pPr>
            <a:endParaRPr lang="es-MX" sz="1200" dirty="0"/>
          </a:p>
          <a:p>
            <a:pPr marL="261938" indent="-261938" algn="just">
              <a:buFont typeface="Wingdings" panose="05000000000000000000" pitchFamily="2" charset="2"/>
              <a:buChar char="Ø"/>
            </a:pPr>
            <a:r>
              <a:rPr lang="es-MX" sz="1200" dirty="0"/>
              <a:t>Con oficio No. </a:t>
            </a:r>
            <a:r>
              <a:rPr lang="es-EC" sz="1200" dirty="0"/>
              <a:t>GADDMQ-DMGBI-2023-2679-O de </a:t>
            </a:r>
            <a:r>
              <a:rPr lang="es-MX" sz="1200" dirty="0"/>
              <a:t>29 de junio de 2023, la Dirección Metropolitana de Gestión de Bienes Inmuebles, conforme a lo dispuesto en la Resolución No. 023-CPP-2022, de fecha 17 de noviembre de 2022, se remitió los documentos solicitados y actualizados para que se continúe con el trámite de Comodato de los predios No.189276,189286 y 194712, en favor de la Empresa Metro de Quito.</a:t>
            </a:r>
          </a:p>
          <a:p>
            <a:pPr algn="just"/>
            <a:r>
              <a:rPr lang="es-MX" sz="1200" b="1" dirty="0">
                <a:solidFill>
                  <a:schemeClr val="accent5">
                    <a:lumMod val="75000"/>
                  </a:schemeClr>
                </a:solidFill>
              </a:rPr>
              <a:t>ADMINISTRACIÓN ZONAL MANUELA SÁENZ</a:t>
            </a:r>
          </a:p>
          <a:p>
            <a:pPr algn="just"/>
            <a:endParaRPr lang="es-MX" sz="1200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200" dirty="0"/>
              <a:t>El </a:t>
            </a:r>
            <a:r>
              <a:rPr lang="es-MX" sz="1200" b="1" dirty="0"/>
              <a:t>02 de agosto de 2023</a:t>
            </a:r>
            <a:r>
              <a:rPr lang="es-MX" sz="1200" dirty="0"/>
              <a:t>, con Oficio Nro. GADDMQ-AZMS-2023-2791-O la Administración Zonal Manuela Sáenz, </a:t>
            </a:r>
            <a:r>
              <a:rPr lang="es-MX" sz="1200" b="1" dirty="0"/>
              <a:t>RATIFICA el pronunciamiento FAVORABLE </a:t>
            </a:r>
            <a:r>
              <a:rPr lang="es-MX" sz="1200" dirty="0"/>
              <a:t>realizado mediante Memorando Nro. GADDMQ-AZMS-2020-0427-M de 22 de diciembre de 2020, respecto al trámite de comodato a favor de la Empresa Pública Metropolitana Metro de Quito, de tres inmuebles de propiedad municipal que conforman la ex – Escuela Taller Quito registrados con los predios No. 189276, 189286 y </a:t>
            </a:r>
            <a:r>
              <a:rPr lang="es-MX" sz="1200" dirty="0" smtClean="0"/>
              <a:t>194712.</a:t>
            </a:r>
            <a:endParaRPr lang="es-MX" sz="1200" dirty="0"/>
          </a:p>
          <a:p>
            <a:pPr marL="261938" indent="-261938" algn="just">
              <a:buFont typeface="Wingdings" panose="05000000000000000000" pitchFamily="2" charset="2"/>
              <a:buChar char="Ø"/>
            </a:pPr>
            <a:endParaRPr lang="es-MX" sz="1600" dirty="0"/>
          </a:p>
          <a:p>
            <a:pPr algn="just"/>
            <a:r>
              <a:rPr lang="es-MX" sz="1200" b="1" dirty="0">
                <a:solidFill>
                  <a:schemeClr val="accent5">
                    <a:lumMod val="75000"/>
                  </a:schemeClr>
                </a:solidFill>
              </a:rPr>
              <a:t>PROCURADURÍA METROPOLITANA</a:t>
            </a:r>
          </a:p>
          <a:p>
            <a:pPr algn="just"/>
            <a:endParaRPr lang="es-MX" sz="1200" i="1" dirty="0"/>
          </a:p>
          <a:p>
            <a:pPr marL="261938" indent="-261938" algn="just">
              <a:buFont typeface="Wingdings" panose="05000000000000000000" pitchFamily="2" charset="2"/>
              <a:buChar char="Ø"/>
            </a:pPr>
            <a:r>
              <a:rPr lang="es-MX" sz="1200" dirty="0"/>
              <a:t>El </a:t>
            </a:r>
            <a:r>
              <a:rPr lang="es-MX" sz="1200" b="1" dirty="0"/>
              <a:t>15 de agosto de 2023, </a:t>
            </a:r>
            <a:r>
              <a:rPr lang="es-MX" sz="1200" dirty="0"/>
              <a:t>a través del Memorando. Nro. GADDMQ-PM-2023-2604-M el Procurador Metropolitano </a:t>
            </a:r>
            <a:r>
              <a:rPr lang="es-MX" sz="1200" b="1" dirty="0"/>
              <a:t>ratificó el criterio legal</a:t>
            </a:r>
            <a:r>
              <a:rPr lang="es-MX" sz="1200" dirty="0"/>
              <a:t> emitido mediante Oficio Nro. GADDMQ-PM-2022-1357-O, de fecha 30 de marzo de 2022.</a:t>
            </a:r>
          </a:p>
          <a:p>
            <a:pPr lvl="1" algn="just"/>
            <a:endParaRPr lang="es-MX" sz="1400" i="1" dirty="0"/>
          </a:p>
        </p:txBody>
      </p:sp>
    </p:spTree>
    <p:extLst>
      <p:ext uri="{BB962C8B-B14F-4D97-AF65-F5344CB8AC3E}">
        <p14:creationId xmlns:p14="http://schemas.microsoft.com/office/powerpoint/2010/main" val="49438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2683</TotalTime>
  <Words>1895</Words>
  <Application>Microsoft Office PowerPoint</Application>
  <PresentationFormat>Panorámica</PresentationFormat>
  <Paragraphs>127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Solicitud Inicial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DIRECCION METROPOLITANA DE GESTION  DE BIENES INMUEBLES</dc:title>
  <dc:creator>Nancy Margoth Alvear Haro</dc:creator>
  <cp:lastModifiedBy>Carlos Andres Yepez Diaz</cp:lastModifiedBy>
  <cp:revision>409</cp:revision>
  <dcterms:created xsi:type="dcterms:W3CDTF">2018-01-23T19:08:58Z</dcterms:created>
  <dcterms:modified xsi:type="dcterms:W3CDTF">2023-08-28T18:05:59Z</dcterms:modified>
</cp:coreProperties>
</file>