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25" r:id="rId3"/>
    <p:sldId id="256" r:id="rId4"/>
    <p:sldId id="301" r:id="rId5"/>
    <p:sldId id="323" r:id="rId6"/>
    <p:sldId id="324" r:id="rId7"/>
    <p:sldId id="295" r:id="rId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30" autoAdjust="0"/>
    <p:restoredTop sz="94660"/>
  </p:normalViewPr>
  <p:slideViewPr>
    <p:cSldViewPr snapToGrid="0">
      <p:cViewPr varScale="1">
        <p:scale>
          <a:sx n="88" d="100"/>
          <a:sy n="88" d="100"/>
        </p:scale>
        <p:origin x="53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28/8/2023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69038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28/8/2023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28597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28/8/2023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19381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28/8/2023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29749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9731120-B012-45D0-AE6E-701B88A40B37}" type="datetimeFigureOut">
              <a:rPr lang="es-EC" smtClean="0"/>
              <a:t>28/8/2023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65914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79731120-B012-45D0-AE6E-701B88A40B37}" type="datetimeFigureOut">
              <a:rPr lang="es-EC" smtClean="0"/>
              <a:t>28/8/2023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60337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79731120-B012-45D0-AE6E-701B88A40B37}" type="datetimeFigureOut">
              <a:rPr lang="es-EC" smtClean="0"/>
              <a:t>28/8/2023</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25649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79731120-B012-45D0-AE6E-701B88A40B37}" type="datetimeFigureOut">
              <a:rPr lang="es-EC" smtClean="0"/>
              <a:t>28/8/2023</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47031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731120-B012-45D0-AE6E-701B88A40B37}" type="datetimeFigureOut">
              <a:rPr lang="es-EC" smtClean="0"/>
              <a:t>28/8/2023</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2505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9731120-B012-45D0-AE6E-701B88A40B37}" type="datetimeFigureOut">
              <a:rPr lang="es-EC" smtClean="0"/>
              <a:t>28/8/2023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360028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9731120-B012-45D0-AE6E-701B88A40B37}" type="datetimeFigureOut">
              <a:rPr lang="es-EC" smtClean="0"/>
              <a:t>28/8/2023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677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31120-B012-45D0-AE6E-701B88A40B37}" type="datetimeFigureOut">
              <a:rPr lang="es-EC" smtClean="0"/>
              <a:t>28/8/2023</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A8693-6025-4316-80C3-0E9EA4F276C6}" type="slidenum">
              <a:rPr lang="es-EC" smtClean="0"/>
              <a:t>‹Nº›</a:t>
            </a:fld>
            <a:endParaRPr lang="es-EC"/>
          </a:p>
        </p:txBody>
      </p:sp>
    </p:spTree>
    <p:extLst>
      <p:ext uri="{BB962C8B-B14F-4D97-AF65-F5344CB8AC3E}">
        <p14:creationId xmlns:p14="http://schemas.microsoft.com/office/powerpoint/2010/main" val="1931463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96162" y="1724321"/>
            <a:ext cx="10058400" cy="1326452"/>
          </a:xfrm>
        </p:spPr>
        <p:txBody>
          <a:bodyPr>
            <a:noAutofit/>
          </a:bodyPr>
          <a:lstStyle/>
          <a:p>
            <a:r>
              <a:rPr lang="es-MX" sz="3600" b="1" dirty="0" smtClean="0">
                <a:solidFill>
                  <a:schemeClr val="accent5">
                    <a:lumMod val="50000"/>
                  </a:schemeClr>
                </a:solidFill>
              </a:rPr>
              <a:t>Presentación respecto del </a:t>
            </a:r>
            <a:r>
              <a:rPr lang="es-MX" sz="3600" b="1" dirty="0">
                <a:solidFill>
                  <a:schemeClr val="accent5">
                    <a:lumMod val="50000"/>
                  </a:schemeClr>
                </a:solidFill>
              </a:rPr>
              <a:t>estado de la solicitud de Reversión </a:t>
            </a:r>
            <a:r>
              <a:rPr lang="es-MX" sz="3600" b="1" dirty="0" smtClean="0">
                <a:solidFill>
                  <a:schemeClr val="accent5">
                    <a:lumMod val="50000"/>
                  </a:schemeClr>
                </a:solidFill>
              </a:rPr>
              <a:t>del Comodato </a:t>
            </a:r>
            <a:r>
              <a:rPr lang="es-MX" sz="3600" b="1" dirty="0">
                <a:solidFill>
                  <a:schemeClr val="accent5">
                    <a:lumMod val="50000"/>
                  </a:schemeClr>
                </a:solidFill>
              </a:rPr>
              <a:t>de la Fundación </a:t>
            </a:r>
            <a:r>
              <a:rPr lang="es-MX" sz="3600" b="1" dirty="0" err="1" smtClean="0">
                <a:solidFill>
                  <a:schemeClr val="accent5">
                    <a:lumMod val="50000"/>
                  </a:schemeClr>
                </a:solidFill>
              </a:rPr>
              <a:t>ConCristo</a:t>
            </a:r>
            <a:r>
              <a:rPr lang="es-MX" sz="3600" b="1" dirty="0" smtClean="0">
                <a:solidFill>
                  <a:schemeClr val="accent5">
                    <a:lumMod val="50000"/>
                  </a:schemeClr>
                </a:solidFill>
              </a:rPr>
              <a:t>. </a:t>
            </a:r>
            <a:endParaRPr lang="es-MX" sz="3200" b="1" dirty="0">
              <a:latin typeface="Arial Black" panose="020B0A04020102020204" pitchFamily="34" charset="0"/>
            </a:endParaRPr>
          </a:p>
          <a:p>
            <a:endParaRPr lang="es-MX" sz="3200" b="1" dirty="0">
              <a:latin typeface="Arial Black" panose="020B0A04020102020204" pitchFamily="34" charset="0"/>
            </a:endParaRPr>
          </a:p>
        </p:txBody>
      </p:sp>
      <p:grpSp>
        <p:nvGrpSpPr>
          <p:cNvPr id="8" name="Grupo 7"/>
          <p:cNvGrpSpPr/>
          <p:nvPr/>
        </p:nvGrpSpPr>
        <p:grpSpPr>
          <a:xfrm>
            <a:off x="2304360" y="4277763"/>
            <a:ext cx="7393055" cy="141584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Rectángulo 12"/>
          <p:cNvSpPr/>
          <p:nvPr/>
        </p:nvSpPr>
        <p:spPr>
          <a:xfrm>
            <a:off x="8430" y="44415"/>
            <a:ext cx="12233865" cy="109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Rectángulo 13"/>
          <p:cNvSpPr/>
          <p:nvPr/>
        </p:nvSpPr>
        <p:spPr>
          <a:xfrm>
            <a:off x="-10510" y="133514"/>
            <a:ext cx="12202511" cy="156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215646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8430" y="44415"/>
            <a:ext cx="12233865" cy="109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Rectángulo 10"/>
          <p:cNvSpPr/>
          <p:nvPr/>
        </p:nvSpPr>
        <p:spPr>
          <a:xfrm>
            <a:off x="-10510" y="133514"/>
            <a:ext cx="12202511" cy="156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 name="AutoShape 2" descr="El Azul Abstracto Creativo Escala La Ley Logo Design Vector Symbol  Illustration De La Justicia Ilustración del Vector - Ilustración de legal,  juez: 15410817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grpSp>
        <p:nvGrpSpPr>
          <p:cNvPr id="16" name="Grupo 15"/>
          <p:cNvGrpSpPr/>
          <p:nvPr/>
        </p:nvGrpSpPr>
        <p:grpSpPr>
          <a:xfrm>
            <a:off x="9085006" y="488340"/>
            <a:ext cx="3106994" cy="824265"/>
            <a:chOff x="0" y="0"/>
            <a:chExt cx="5864860" cy="1162050"/>
          </a:xfrm>
        </p:grpSpPr>
        <p:pic>
          <p:nvPicPr>
            <p:cNvPr id="17" name="Imagen 16"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8" name="Imagen 17"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3" name="Título 2"/>
          <p:cNvSpPr>
            <a:spLocks noGrp="1"/>
          </p:cNvSpPr>
          <p:nvPr>
            <p:ph type="title"/>
          </p:nvPr>
        </p:nvSpPr>
        <p:spPr>
          <a:xfrm>
            <a:off x="4860940" y="4136117"/>
            <a:ext cx="2337252" cy="654134"/>
          </a:xfrm>
        </p:spPr>
        <p:txBody>
          <a:bodyPr>
            <a:normAutofit/>
          </a:bodyPr>
          <a:lstStyle/>
          <a:p>
            <a:pPr algn="ctr"/>
            <a:r>
              <a:rPr lang="es-MX" sz="2000" b="1" dirty="0" smtClean="0">
                <a:solidFill>
                  <a:schemeClr val="accent5">
                    <a:lumMod val="50000"/>
                  </a:schemeClr>
                </a:solidFill>
              </a:rPr>
              <a:t>SOLICITUD</a:t>
            </a:r>
            <a:endParaRPr lang="es-EC" sz="2000" b="1" dirty="0">
              <a:solidFill>
                <a:schemeClr val="accent5">
                  <a:lumMod val="50000"/>
                </a:schemeClr>
              </a:solidFill>
            </a:endParaRPr>
          </a:p>
        </p:txBody>
      </p:sp>
      <p:sp>
        <p:nvSpPr>
          <p:cNvPr id="4" name="Rectángulo 3"/>
          <p:cNvSpPr/>
          <p:nvPr/>
        </p:nvSpPr>
        <p:spPr>
          <a:xfrm>
            <a:off x="583474" y="4901419"/>
            <a:ext cx="10755086" cy="1169551"/>
          </a:xfrm>
          <a:prstGeom prst="rect">
            <a:avLst/>
          </a:prstGeom>
        </p:spPr>
        <p:txBody>
          <a:bodyPr wrap="square">
            <a:spAutoFit/>
          </a:bodyPr>
          <a:lstStyle/>
          <a:p>
            <a:pPr algn="just"/>
            <a:r>
              <a:rPr lang="es-MX" sz="1400" dirty="0" smtClean="0"/>
              <a:t>Con documento </a:t>
            </a:r>
            <a:r>
              <a:rPr lang="es-MX" sz="1400" dirty="0"/>
              <a:t>N° GADDMQ-DMGBI-2021-0542-E, con el cual ingresa el trámite S/N, del 28 de diciembre del 2021, emitido por la Coordinadora Unión de Barrios y Conjuntos Residenciales del Plan Ciudad </a:t>
            </a:r>
            <a:r>
              <a:rPr lang="es-MX" sz="1400" dirty="0" err="1"/>
              <a:t>Quitumbe</a:t>
            </a:r>
            <a:r>
              <a:rPr lang="es-MX" sz="1400" dirty="0"/>
              <a:t>, en el cual se expresa</a:t>
            </a:r>
            <a:r>
              <a:rPr lang="es-MX" sz="1400" dirty="0" smtClean="0"/>
              <a:t>:</a:t>
            </a:r>
          </a:p>
          <a:p>
            <a:pPr algn="just"/>
            <a:endParaRPr lang="es-MX" sz="1400" i="1" dirty="0" smtClean="0"/>
          </a:p>
          <a:p>
            <a:pPr algn="just"/>
            <a:r>
              <a:rPr lang="es-MX" sz="1400" i="1" dirty="0" smtClean="0"/>
              <a:t>"(...) </a:t>
            </a:r>
            <a:r>
              <a:rPr lang="es-MX" sz="1400" i="1" dirty="0"/>
              <a:t>como es de conocimiento público, los trámites pertinentes que estamos realizando desde el año 2016, para la reversión del comodato de los predios Municipales que actualmente ocupa la Fundación Con Cristo (...)"</a:t>
            </a:r>
            <a:r>
              <a:rPr lang="es-MX" sz="1400" dirty="0"/>
              <a:t> </a:t>
            </a:r>
            <a:endParaRPr lang="es-EC" sz="1400" dirty="0"/>
          </a:p>
        </p:txBody>
      </p:sp>
      <p:sp>
        <p:nvSpPr>
          <p:cNvPr id="5" name="Rectángulo 4"/>
          <p:cNvSpPr/>
          <p:nvPr/>
        </p:nvSpPr>
        <p:spPr>
          <a:xfrm>
            <a:off x="501237" y="1656788"/>
            <a:ext cx="10923905" cy="2462213"/>
          </a:xfrm>
          <a:prstGeom prst="rect">
            <a:avLst/>
          </a:prstGeom>
        </p:spPr>
        <p:txBody>
          <a:bodyPr wrap="square">
            <a:spAutoFit/>
          </a:bodyPr>
          <a:lstStyle/>
          <a:p>
            <a:pPr algn="just"/>
            <a:r>
              <a:rPr lang="es-MX" sz="1400" dirty="0"/>
              <a:t>El Concejo Metropolitano, en sesión Pública ordinaria realizada el doce de septiembre del dos mil tres, resuelve entregar en comodato precario a la FUNDACIÓN CON </a:t>
            </a:r>
            <a:r>
              <a:rPr lang="es-MX" sz="1400" dirty="0" smtClean="0"/>
              <a:t>CRISTO, </a:t>
            </a:r>
            <a:r>
              <a:rPr lang="es-MX" sz="1400" dirty="0"/>
              <a:t>el inmueble de propiedad municipal ubicado en el Barrio </a:t>
            </a:r>
            <a:r>
              <a:rPr lang="es-MX" sz="1400" dirty="0" err="1"/>
              <a:t>Pacari</a:t>
            </a:r>
            <a:r>
              <a:rPr lang="es-MX" sz="1400" dirty="0"/>
              <a:t> </a:t>
            </a:r>
            <a:r>
              <a:rPr lang="es-MX" sz="1400" dirty="0" err="1"/>
              <a:t>Llagta</a:t>
            </a:r>
            <a:r>
              <a:rPr lang="es-MX" sz="1400" dirty="0"/>
              <a:t> (Área uno, sector cinco, manzana IV), Plan Ciudad </a:t>
            </a:r>
            <a:r>
              <a:rPr lang="es-MX" sz="1400" dirty="0" err="1"/>
              <a:t>Quitumbe</a:t>
            </a:r>
            <a:r>
              <a:rPr lang="es-MX" sz="1400" dirty="0"/>
              <a:t>, parroquia </a:t>
            </a:r>
            <a:r>
              <a:rPr lang="es-MX" sz="1400" dirty="0" err="1"/>
              <a:t>Chillogallo</a:t>
            </a:r>
            <a:r>
              <a:rPr lang="es-MX" sz="1400" dirty="0"/>
              <a:t>, para que continúe funcionando la guardería y la unidad hospitalaria en servicio de la comunidad</a:t>
            </a:r>
            <a:r>
              <a:rPr lang="es-MX" sz="1400" dirty="0" smtClean="0"/>
              <a:t>.</a:t>
            </a:r>
          </a:p>
          <a:p>
            <a:pPr algn="just"/>
            <a:endParaRPr lang="es-MX" sz="1400" dirty="0"/>
          </a:p>
          <a:p>
            <a:pPr algn="just"/>
            <a:r>
              <a:rPr lang="es-MX" sz="1400" b="1" i="1" dirty="0" smtClean="0"/>
              <a:t>“TERCERA</a:t>
            </a:r>
            <a:r>
              <a:rPr lang="es-MX" sz="1400" b="1" i="1" dirty="0"/>
              <a:t>.- OBJETO.- </a:t>
            </a:r>
            <a:r>
              <a:rPr lang="es-MX" sz="1400" i="1" dirty="0"/>
              <a:t>El Municipio del Distrito Metropolitano de Quito entrega </a:t>
            </a:r>
            <a:r>
              <a:rPr lang="es-MX" sz="1400" i="1" dirty="0" smtClean="0"/>
              <a:t>en comodato </a:t>
            </a:r>
            <a:r>
              <a:rPr lang="es-MX" sz="1400" i="1" dirty="0"/>
              <a:t>precario a la FUNDACIÓN CON CRISTO, el lote de terreno municipal</a:t>
            </a:r>
            <a:r>
              <a:rPr lang="es-MX" sz="1400" i="1" dirty="0" smtClean="0"/>
              <a:t>, ubicado </a:t>
            </a:r>
            <a:r>
              <a:rPr lang="es-MX" sz="1400" i="1" dirty="0"/>
              <a:t>en el Barrio </a:t>
            </a:r>
            <a:r>
              <a:rPr lang="es-MX" sz="1400" i="1" dirty="0" err="1"/>
              <a:t>Pacari</a:t>
            </a:r>
            <a:r>
              <a:rPr lang="es-MX" sz="1400" i="1" dirty="0"/>
              <a:t> </a:t>
            </a:r>
            <a:r>
              <a:rPr lang="es-MX" sz="1400" i="1" dirty="0" err="1"/>
              <a:t>Llagta</a:t>
            </a:r>
            <a:r>
              <a:rPr lang="es-MX" sz="1400" i="1" dirty="0"/>
              <a:t> (Área uno, sector cinco, manzana IV), Plan Ciudad </a:t>
            </a:r>
            <a:r>
              <a:rPr lang="es-MX" sz="1400" i="1" dirty="0" err="1"/>
              <a:t>Quitumbe</a:t>
            </a:r>
            <a:r>
              <a:rPr lang="es-MX" sz="1400" i="1" dirty="0"/>
              <a:t>, parroquia </a:t>
            </a:r>
            <a:r>
              <a:rPr lang="es-MX" sz="1400" i="1" dirty="0" err="1"/>
              <a:t>Chillogallo</a:t>
            </a:r>
            <a:r>
              <a:rPr lang="es-MX" sz="1400" i="1" dirty="0"/>
              <a:t> de este Distrito, de una superficie de seis mil ochocientos metros cuadrados, </a:t>
            </a:r>
            <a:r>
              <a:rPr lang="es-MX" sz="1400" i="1" dirty="0" smtClean="0"/>
              <a:t>clave </a:t>
            </a:r>
            <a:r>
              <a:rPr lang="es-MX" sz="1400" i="1" dirty="0"/>
              <a:t>catastral número treinta y dos cero </a:t>
            </a:r>
            <a:r>
              <a:rPr lang="es-MX" sz="1400" i="1" dirty="0" err="1"/>
              <a:t>cero</a:t>
            </a:r>
            <a:r>
              <a:rPr lang="es-MX" sz="1400" i="1" dirty="0"/>
              <a:t> siete – cero cinco – cero </a:t>
            </a:r>
            <a:r>
              <a:rPr lang="es-MX" sz="1400" i="1" dirty="0" err="1"/>
              <a:t>cero</a:t>
            </a:r>
            <a:r>
              <a:rPr lang="es-MX" sz="1400" i="1" dirty="0"/>
              <a:t> dos, predio número cuatrocientos veinte y seis seiscientos sesenta y uno; bajo los siguientes linderos: NORTE: calle tres en noventa metros cincuenta y nueve centímetros, SUR: calle cuatro en setenta y nueve metros cero nueve centímetros; ESTE: Avenida </a:t>
            </a:r>
            <a:r>
              <a:rPr lang="es-MX" sz="1400" i="1" dirty="0" err="1"/>
              <a:t>Otoya</a:t>
            </a:r>
            <a:r>
              <a:rPr lang="es-MX" sz="1400" i="1" dirty="0"/>
              <a:t> </a:t>
            </a:r>
            <a:r>
              <a:rPr lang="es-MX" sz="1400" i="1" dirty="0" err="1"/>
              <a:t>Ñan</a:t>
            </a:r>
            <a:r>
              <a:rPr lang="es-MX" sz="1400" i="1" dirty="0"/>
              <a:t> en cien metros veinte centímetros; y, OESTE: pasaje local en setenta y nueve metros cincuenta centímetros, </a:t>
            </a:r>
            <a:r>
              <a:rPr lang="es-MX" sz="1400" b="1" i="1" dirty="0"/>
              <a:t>para que continúe funcionando la guardería y la unidad hospitalaria en servicio de la comunidad. </a:t>
            </a:r>
            <a:endParaRPr lang="es-EC" sz="1400" b="1" i="1" dirty="0"/>
          </a:p>
        </p:txBody>
      </p:sp>
      <p:sp>
        <p:nvSpPr>
          <p:cNvPr id="9" name="Rectángulo 8"/>
          <p:cNvSpPr/>
          <p:nvPr/>
        </p:nvSpPr>
        <p:spPr>
          <a:xfrm>
            <a:off x="4750352" y="674315"/>
            <a:ext cx="2558429" cy="707886"/>
          </a:xfrm>
          <a:prstGeom prst="rect">
            <a:avLst/>
          </a:prstGeom>
        </p:spPr>
        <p:txBody>
          <a:bodyPr wrap="square">
            <a:spAutoFit/>
          </a:bodyPr>
          <a:lstStyle/>
          <a:p>
            <a:pPr algn="ctr"/>
            <a:r>
              <a:rPr lang="es-MX" sz="2000" b="1" dirty="0" smtClean="0">
                <a:solidFill>
                  <a:schemeClr val="accent5">
                    <a:lumMod val="50000"/>
                  </a:schemeClr>
                </a:solidFill>
                <a:latin typeface="+mj-lt"/>
              </a:rPr>
              <a:t>ANTECEDENTE</a:t>
            </a:r>
          </a:p>
          <a:p>
            <a:pPr algn="ctr"/>
            <a:r>
              <a:rPr lang="es-MX" sz="2000" b="1" dirty="0" smtClean="0">
                <a:solidFill>
                  <a:schemeClr val="accent5">
                    <a:lumMod val="50000"/>
                  </a:schemeClr>
                </a:solidFill>
                <a:latin typeface="+mj-lt"/>
              </a:rPr>
              <a:t>COMODATO</a:t>
            </a:r>
            <a:endParaRPr lang="es-EC" sz="2000" b="1" dirty="0">
              <a:solidFill>
                <a:schemeClr val="accent5">
                  <a:lumMod val="50000"/>
                </a:schemeClr>
              </a:solidFill>
              <a:latin typeface="+mj-lt"/>
            </a:endParaRPr>
          </a:p>
        </p:txBody>
      </p:sp>
    </p:spTree>
    <p:extLst>
      <p:ext uri="{BB962C8B-B14F-4D97-AF65-F5344CB8AC3E}">
        <p14:creationId xmlns:p14="http://schemas.microsoft.com/office/powerpoint/2010/main" val="139292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8430" y="44415"/>
            <a:ext cx="12233865" cy="109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Rectángulo 10"/>
          <p:cNvSpPr/>
          <p:nvPr/>
        </p:nvSpPr>
        <p:spPr>
          <a:xfrm>
            <a:off x="-10510" y="133514"/>
            <a:ext cx="12202511" cy="156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 name="AutoShape 2" descr="El Azul Abstracto Creativo Escala La Ley Logo Design Vector Symbol  Illustration De La Justicia Ilustración del Vector - Ilustración de legal,  juez: 15410817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grpSp>
        <p:nvGrpSpPr>
          <p:cNvPr id="16" name="Grupo 15"/>
          <p:cNvGrpSpPr/>
          <p:nvPr/>
        </p:nvGrpSpPr>
        <p:grpSpPr>
          <a:xfrm>
            <a:off x="9085006" y="488340"/>
            <a:ext cx="3106994" cy="824265"/>
            <a:chOff x="0" y="0"/>
            <a:chExt cx="5864860" cy="1162050"/>
          </a:xfrm>
        </p:grpSpPr>
        <p:pic>
          <p:nvPicPr>
            <p:cNvPr id="17" name="Imagen 16"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8" name="Imagen 17"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6" name="Título 5"/>
          <p:cNvSpPr>
            <a:spLocks noGrp="1"/>
          </p:cNvSpPr>
          <p:nvPr>
            <p:ph type="title"/>
          </p:nvPr>
        </p:nvSpPr>
        <p:spPr>
          <a:xfrm>
            <a:off x="3139908" y="733528"/>
            <a:ext cx="5487785" cy="686702"/>
          </a:xfrm>
        </p:spPr>
        <p:txBody>
          <a:bodyPr>
            <a:normAutofit/>
          </a:bodyPr>
          <a:lstStyle/>
          <a:p>
            <a:pPr algn="ctr"/>
            <a:r>
              <a:rPr lang="es-MX" sz="2800" b="1" dirty="0" smtClean="0">
                <a:solidFill>
                  <a:schemeClr val="accent5">
                    <a:lumMod val="50000"/>
                  </a:schemeClr>
                </a:solidFill>
              </a:rPr>
              <a:t>PREDIO N° 426661</a:t>
            </a:r>
            <a:endParaRPr lang="es-EC" sz="2800" b="1" dirty="0">
              <a:solidFill>
                <a:schemeClr val="accent5">
                  <a:lumMod val="50000"/>
                </a:schemeClr>
              </a:solidFill>
            </a:endParaRPr>
          </a:p>
        </p:txBody>
      </p:sp>
      <p:pic>
        <p:nvPicPr>
          <p:cNvPr id="7" name="Imagen 6"/>
          <p:cNvPicPr>
            <a:picLocks noChangeAspect="1"/>
          </p:cNvPicPr>
          <p:nvPr/>
        </p:nvPicPr>
        <p:blipFill>
          <a:blip r:embed="rId4"/>
          <a:stretch>
            <a:fillRect/>
          </a:stretch>
        </p:blipFill>
        <p:spPr>
          <a:xfrm>
            <a:off x="6723960" y="1716001"/>
            <a:ext cx="4722091" cy="46205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Imagen 4"/>
          <p:cNvPicPr>
            <a:picLocks noChangeAspect="1"/>
          </p:cNvPicPr>
          <p:nvPr/>
        </p:nvPicPr>
        <p:blipFill>
          <a:blip r:embed="rId5"/>
          <a:stretch>
            <a:fillRect/>
          </a:stretch>
        </p:blipFill>
        <p:spPr>
          <a:xfrm>
            <a:off x="778701" y="1519018"/>
            <a:ext cx="2720723" cy="2112373"/>
          </a:xfrm>
          <a:prstGeom prst="rect">
            <a:avLst/>
          </a:prstGeom>
        </p:spPr>
      </p:pic>
      <p:pic>
        <p:nvPicPr>
          <p:cNvPr id="9" name="Imagen 8"/>
          <p:cNvPicPr>
            <a:picLocks noChangeAspect="1"/>
          </p:cNvPicPr>
          <p:nvPr/>
        </p:nvPicPr>
        <p:blipFill>
          <a:blip r:embed="rId6"/>
          <a:stretch>
            <a:fillRect/>
          </a:stretch>
        </p:blipFill>
        <p:spPr>
          <a:xfrm>
            <a:off x="3648525" y="1601564"/>
            <a:ext cx="2777233" cy="1995960"/>
          </a:xfrm>
          <a:prstGeom prst="rect">
            <a:avLst/>
          </a:prstGeom>
        </p:spPr>
      </p:pic>
      <p:pic>
        <p:nvPicPr>
          <p:cNvPr id="12" name="Imagen 11"/>
          <p:cNvPicPr>
            <a:picLocks noChangeAspect="1"/>
          </p:cNvPicPr>
          <p:nvPr/>
        </p:nvPicPr>
        <p:blipFill>
          <a:blip r:embed="rId7"/>
          <a:stretch>
            <a:fillRect/>
          </a:stretch>
        </p:blipFill>
        <p:spPr>
          <a:xfrm>
            <a:off x="778702" y="3730180"/>
            <a:ext cx="2720723" cy="1720560"/>
          </a:xfrm>
          <a:prstGeom prst="rect">
            <a:avLst/>
          </a:prstGeom>
        </p:spPr>
      </p:pic>
      <p:pic>
        <p:nvPicPr>
          <p:cNvPr id="13" name="Imagen 12"/>
          <p:cNvPicPr>
            <a:picLocks noChangeAspect="1"/>
          </p:cNvPicPr>
          <p:nvPr/>
        </p:nvPicPr>
        <p:blipFill>
          <a:blip r:embed="rId8"/>
          <a:stretch>
            <a:fillRect/>
          </a:stretch>
        </p:blipFill>
        <p:spPr>
          <a:xfrm>
            <a:off x="3648526" y="3730180"/>
            <a:ext cx="2777233" cy="1720560"/>
          </a:xfrm>
          <a:prstGeom prst="rect">
            <a:avLst/>
          </a:prstGeom>
        </p:spPr>
      </p:pic>
      <p:sp>
        <p:nvSpPr>
          <p:cNvPr id="14" name="Rectángulo 13"/>
          <p:cNvSpPr/>
          <p:nvPr/>
        </p:nvSpPr>
        <p:spPr>
          <a:xfrm>
            <a:off x="696686" y="5690211"/>
            <a:ext cx="5451566" cy="954107"/>
          </a:xfrm>
          <a:prstGeom prst="rect">
            <a:avLst/>
          </a:prstGeom>
        </p:spPr>
        <p:txBody>
          <a:bodyPr wrap="square">
            <a:spAutoFit/>
          </a:bodyPr>
          <a:lstStyle/>
          <a:p>
            <a:r>
              <a:rPr lang="es-MX" sz="1400" b="1" dirty="0" smtClean="0"/>
              <a:t>Área: </a:t>
            </a:r>
            <a:r>
              <a:rPr lang="es-EC" sz="1200" dirty="0" smtClean="0"/>
              <a:t>6.682,66 m2</a:t>
            </a:r>
            <a:endParaRPr lang="es-MX" sz="1050" b="1" dirty="0" smtClean="0"/>
          </a:p>
          <a:p>
            <a:r>
              <a:rPr lang="es-MX" sz="1400" b="1" dirty="0" smtClean="0"/>
              <a:t>Barrio: </a:t>
            </a:r>
            <a:r>
              <a:rPr lang="es-MX" sz="1400" dirty="0" err="1"/>
              <a:t>Pacari</a:t>
            </a:r>
            <a:r>
              <a:rPr lang="es-MX" sz="1400" dirty="0"/>
              <a:t> </a:t>
            </a:r>
            <a:r>
              <a:rPr lang="es-MX" sz="1400" dirty="0" err="1"/>
              <a:t>Llagta</a:t>
            </a:r>
            <a:r>
              <a:rPr lang="es-MX" sz="1400" dirty="0"/>
              <a:t> (Área uno, sector cinco, manzana </a:t>
            </a:r>
            <a:r>
              <a:rPr lang="es-MX" sz="1400" dirty="0" smtClean="0"/>
              <a:t>IV), Plan </a:t>
            </a:r>
            <a:r>
              <a:rPr lang="es-MX" sz="1400" dirty="0"/>
              <a:t>Ciudad </a:t>
            </a:r>
            <a:r>
              <a:rPr lang="es-MX" sz="1400" dirty="0" err="1" smtClean="0"/>
              <a:t>Quitumbe</a:t>
            </a:r>
            <a:endParaRPr lang="es-MX" sz="1400" dirty="0"/>
          </a:p>
          <a:p>
            <a:r>
              <a:rPr lang="es-MX" sz="1400" b="1" dirty="0" smtClean="0"/>
              <a:t>Parroquia: </a:t>
            </a:r>
            <a:r>
              <a:rPr lang="es-MX" sz="1400" dirty="0" err="1" smtClean="0"/>
              <a:t>Chillogallo</a:t>
            </a:r>
            <a:endParaRPr lang="es-EC" sz="1400" dirty="0"/>
          </a:p>
        </p:txBody>
      </p:sp>
    </p:spTree>
    <p:extLst>
      <p:ext uri="{BB962C8B-B14F-4D97-AF65-F5344CB8AC3E}">
        <p14:creationId xmlns:p14="http://schemas.microsoft.com/office/powerpoint/2010/main" val="3400152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5" name="Título 4"/>
          <p:cNvSpPr>
            <a:spLocks noGrp="1"/>
          </p:cNvSpPr>
          <p:nvPr>
            <p:ph type="title"/>
          </p:nvPr>
        </p:nvSpPr>
        <p:spPr>
          <a:xfrm>
            <a:off x="3186348" y="1126032"/>
            <a:ext cx="5844441" cy="905821"/>
          </a:xfrm>
        </p:spPr>
        <p:txBody>
          <a:bodyPr>
            <a:normAutofit/>
          </a:bodyPr>
          <a:lstStyle/>
          <a:p>
            <a:pPr algn="ctr"/>
            <a:r>
              <a:rPr lang="es-MX" sz="2000" b="1" dirty="0" smtClean="0">
                <a:solidFill>
                  <a:schemeClr val="accent5">
                    <a:lumMod val="50000"/>
                  </a:schemeClr>
                </a:solidFill>
              </a:rPr>
              <a:t>ESTADO ACTUAL DEL TRÁMITE ADMINISTRATIVO</a:t>
            </a:r>
            <a:endParaRPr lang="es-EC" sz="2000" b="1" dirty="0">
              <a:solidFill>
                <a:schemeClr val="accent5">
                  <a:lumMod val="50000"/>
                </a:schemeClr>
              </a:solidFill>
            </a:endParaRPr>
          </a:p>
        </p:txBody>
      </p:sp>
      <p:sp>
        <p:nvSpPr>
          <p:cNvPr id="7" name="Rectángulo 6"/>
          <p:cNvSpPr/>
          <p:nvPr/>
        </p:nvSpPr>
        <p:spPr>
          <a:xfrm>
            <a:off x="307570" y="2072391"/>
            <a:ext cx="11424458" cy="5386090"/>
          </a:xfrm>
          <a:prstGeom prst="rect">
            <a:avLst/>
          </a:prstGeom>
        </p:spPr>
        <p:txBody>
          <a:bodyPr wrap="square">
            <a:spAutoFit/>
          </a:bodyPr>
          <a:lstStyle/>
          <a:p>
            <a:pPr algn="just"/>
            <a:r>
              <a:rPr lang="es-MX" sz="1400" b="1" dirty="0" smtClean="0">
                <a:solidFill>
                  <a:schemeClr val="accent5">
                    <a:lumMod val="50000"/>
                  </a:schemeClr>
                </a:solidFill>
                <a:ea typeface="Calibri" panose="020F0502020204030204" pitchFamily="34" charset="0"/>
              </a:rPr>
              <a:t>ADMINISTRACIÓN ZONAL</a:t>
            </a:r>
            <a:endParaRPr lang="es-MX" sz="1400" b="1" dirty="0">
              <a:solidFill>
                <a:schemeClr val="accent5">
                  <a:lumMod val="50000"/>
                </a:schemeClr>
              </a:solidFill>
              <a:ea typeface="Calibri" panose="020F0502020204030204" pitchFamily="34" charset="0"/>
            </a:endParaRPr>
          </a:p>
          <a:p>
            <a:pPr algn="just"/>
            <a:endParaRPr lang="es-EC" sz="1400" i="1" dirty="0">
              <a:solidFill>
                <a:srgbClr val="222222"/>
              </a:solidFill>
              <a:ea typeface="Calibri" panose="020F0502020204030204" pitchFamily="34" charset="0"/>
            </a:endParaRPr>
          </a:p>
          <a:p>
            <a:pPr marL="285750" indent="-285750" algn="just">
              <a:buFont typeface="Arial" panose="020B0604020202020204" pitchFamily="34" charset="0"/>
              <a:buChar char="•"/>
            </a:pPr>
            <a:r>
              <a:rPr lang="es-EC" sz="1400" b="1" dirty="0"/>
              <a:t>Con fecha 26 de </a:t>
            </a:r>
            <a:r>
              <a:rPr lang="es-EC" sz="1400" b="1" dirty="0" smtClean="0"/>
              <a:t>octubre de 2022</a:t>
            </a:r>
            <a:r>
              <a:rPr lang="es-EC" sz="1400" dirty="0" smtClean="0"/>
              <a:t>, </a:t>
            </a:r>
            <a:r>
              <a:rPr lang="es-EC" sz="1400" dirty="0"/>
              <a:t>a través del Oficio Nro. GADDMQ-AZQ-2022-4590-O, la Administración Zonal </a:t>
            </a:r>
            <a:r>
              <a:rPr lang="es-EC" sz="1400" dirty="0" err="1"/>
              <a:t>Quitumbe</a:t>
            </a:r>
            <a:r>
              <a:rPr lang="es-EC" sz="1400" dirty="0"/>
              <a:t> con base en el Informe Técnico Nro. AZQ-DGT-UTV-IT-2022-142 de fecha 05 de septiembre de 2022, con criterio favorable, el Informe Social AZQ-DGPD-UGP-SM-002-2022 remitido con memorando Nro.GADDMQ-AZQ-DGPD-2022-0689-M de 20 de septiembre de </a:t>
            </a:r>
            <a:r>
              <a:rPr lang="es-EC" sz="1400" dirty="0" smtClean="0"/>
              <a:t>2022, </a:t>
            </a:r>
            <a:r>
              <a:rPr lang="es-EC" sz="1400" dirty="0"/>
              <a:t>con criterio favorable, el Informe legal con memorando GADDMQ-AZQ-DAJ-2022-1106-M de fecha 25 de octubre de 2022, con criterio favorable, remite a la Dirección Metropolitana de Gestión de Bienes Inmuebles el informe favorable para la reversión del comodato, indicando</a:t>
            </a:r>
            <a:r>
              <a:rPr lang="es-EC" sz="1400" dirty="0" smtClean="0"/>
              <a:t>:</a:t>
            </a:r>
          </a:p>
          <a:p>
            <a:pPr lvl="1" algn="just"/>
            <a:r>
              <a:rPr lang="es-EC" sz="1400" dirty="0"/>
              <a:t/>
            </a:r>
            <a:br>
              <a:rPr lang="es-EC" sz="1400" dirty="0"/>
            </a:br>
            <a:r>
              <a:rPr lang="es-EC" sz="1400" i="1" dirty="0"/>
              <a:t>“(…) </a:t>
            </a:r>
            <a:r>
              <a:rPr lang="es-EC" sz="1400" b="1" i="1" dirty="0"/>
              <a:t>al contar con los informes requeridos, me permito emitir CRITERIO FAVORABLE para la reversión del Comodato precario existente a favor de la Fundación Con Cristo</a:t>
            </a:r>
            <a:r>
              <a:rPr lang="es-EC" sz="1400" i="1" dirty="0" smtClean="0"/>
              <a:t>”.</a:t>
            </a:r>
          </a:p>
          <a:p>
            <a:pPr lvl="1" algn="just"/>
            <a:endParaRPr lang="es-MX" sz="1400" i="1" dirty="0"/>
          </a:p>
          <a:p>
            <a:pPr algn="just"/>
            <a:r>
              <a:rPr lang="es-MX" sz="1400" b="1" dirty="0" smtClean="0">
                <a:solidFill>
                  <a:schemeClr val="accent5">
                    <a:lumMod val="50000"/>
                  </a:schemeClr>
                </a:solidFill>
              </a:rPr>
              <a:t>INFORME SOCIAL</a:t>
            </a:r>
          </a:p>
          <a:p>
            <a:pPr algn="just"/>
            <a:endParaRPr lang="es-MX" sz="1400" b="1" dirty="0" smtClean="0">
              <a:solidFill>
                <a:schemeClr val="accent5">
                  <a:lumMod val="50000"/>
                </a:schemeClr>
              </a:solidFill>
            </a:endParaRPr>
          </a:p>
          <a:p>
            <a:pPr marL="285750" indent="-285750" algn="just">
              <a:buFont typeface="Arial" panose="020B0604020202020204" pitchFamily="34" charset="0"/>
              <a:buChar char="•"/>
            </a:pPr>
            <a:r>
              <a:rPr lang="es-MX" sz="1400" dirty="0" smtClean="0"/>
              <a:t>Se </a:t>
            </a:r>
            <a:r>
              <a:rPr lang="es-MX" sz="1400" dirty="0"/>
              <a:t>constata que, en el referido predio, actualmente se brindan servicios de salud proporcionados por un subarrendamiento acordado de la Fundación Con Cristo a la institución Centro Médico </a:t>
            </a:r>
            <a:r>
              <a:rPr lang="es-MX" sz="1400" dirty="0" smtClean="0"/>
              <a:t>VIDMED, </a:t>
            </a:r>
            <a:r>
              <a:rPr lang="es-MX" sz="1400" dirty="0"/>
              <a:t>y servicios de rehabilitación de niños con parálisis </a:t>
            </a:r>
            <a:r>
              <a:rPr lang="es-MX" sz="1400" dirty="0" smtClean="0"/>
              <a:t>cerebral, </a:t>
            </a:r>
            <a:r>
              <a:rPr lang="es-MX" sz="1400" dirty="0"/>
              <a:t>misma que actualmente se encuentra brindando atención a 7 niños con diferentes condiciones de vulnerabilidad, estos servicios no cuentan con permisos de funcionamiento municipales y del MIES</a:t>
            </a:r>
            <a:r>
              <a:rPr lang="es-MX" sz="1400" dirty="0" smtClean="0"/>
              <a:t>.</a:t>
            </a:r>
          </a:p>
          <a:p>
            <a:pPr marL="285750" indent="-285750" algn="just">
              <a:buFont typeface="Arial" panose="020B0604020202020204" pitchFamily="34" charset="0"/>
              <a:buChar char="•"/>
            </a:pPr>
            <a:r>
              <a:rPr lang="es-MX" sz="1400" dirty="0"/>
              <a:t>En la inspección realizada se constata que no se haciendo el correcto cumplimiento al objeto del comodato dado a favor de la “Fundación Con Cristo”, así como el no cumplimiento de los permisos de funcionamiento tanto de la parte municipal como de los servicios de salud</a:t>
            </a:r>
            <a:r>
              <a:rPr lang="es-MX" sz="1400" dirty="0" smtClean="0"/>
              <a:t>.</a:t>
            </a:r>
          </a:p>
          <a:p>
            <a:pPr marL="285750" indent="-285750" algn="just">
              <a:buFont typeface="Arial" panose="020B0604020202020204" pitchFamily="34" charset="0"/>
              <a:buChar char="•"/>
            </a:pPr>
            <a:r>
              <a:rPr lang="es-MX" sz="1400" dirty="0"/>
              <a:t>Por todos los antecedentes expuestos esta Dirección emite criterio FAVORABLE PARA REVERSIÓN DE COMODATO otorgado para el uso del predio municipal 426661 a la Fundación Con Cristo.</a:t>
            </a:r>
            <a:endParaRPr lang="es-MX" sz="1400" i="1" dirty="0"/>
          </a:p>
          <a:p>
            <a:pPr lvl="1" algn="just"/>
            <a:endParaRPr lang="es-EC" sz="1400" i="1" dirty="0" smtClean="0"/>
          </a:p>
          <a:p>
            <a:pPr lvl="1" algn="just"/>
            <a:r>
              <a:rPr lang="es-EC" dirty="0">
                <a:solidFill>
                  <a:srgbClr val="222222"/>
                </a:solidFill>
                <a:ea typeface="Calibri" panose="020F0502020204030204" pitchFamily="34" charset="0"/>
              </a:rPr>
              <a:t/>
            </a:r>
            <a:br>
              <a:rPr lang="es-EC" dirty="0">
                <a:solidFill>
                  <a:srgbClr val="222222"/>
                </a:solidFill>
                <a:ea typeface="Calibri" panose="020F0502020204030204" pitchFamily="34" charset="0"/>
              </a:rPr>
            </a:br>
            <a:endParaRPr lang="es-EC" dirty="0"/>
          </a:p>
        </p:txBody>
      </p:sp>
    </p:spTree>
    <p:extLst>
      <p:ext uri="{BB962C8B-B14F-4D97-AF65-F5344CB8AC3E}">
        <p14:creationId xmlns:p14="http://schemas.microsoft.com/office/powerpoint/2010/main" val="1821624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2" name="Rectángulo 1"/>
          <p:cNvSpPr/>
          <p:nvPr/>
        </p:nvSpPr>
        <p:spPr>
          <a:xfrm>
            <a:off x="435429" y="1562780"/>
            <a:ext cx="11260182" cy="5478423"/>
          </a:xfrm>
          <a:prstGeom prst="rect">
            <a:avLst/>
          </a:prstGeom>
        </p:spPr>
        <p:txBody>
          <a:bodyPr wrap="square">
            <a:spAutoFit/>
          </a:bodyPr>
          <a:lstStyle/>
          <a:p>
            <a:pPr algn="just"/>
            <a:r>
              <a:rPr lang="es-MX" sz="1400" b="1" dirty="0">
                <a:solidFill>
                  <a:schemeClr val="accent5">
                    <a:lumMod val="50000"/>
                  </a:schemeClr>
                </a:solidFill>
              </a:rPr>
              <a:t>DIRECCIÓN METROPOLITANA DE CATASTRO</a:t>
            </a:r>
          </a:p>
          <a:p>
            <a:pPr algn="just"/>
            <a:endParaRPr lang="es-MX" sz="1400" i="1" dirty="0"/>
          </a:p>
          <a:p>
            <a:pPr marL="285750" indent="-285750" algn="just">
              <a:buFont typeface="Arial" panose="020B0604020202020204" pitchFamily="34" charset="0"/>
              <a:buChar char="•"/>
            </a:pPr>
            <a:r>
              <a:rPr lang="es-MX" sz="1400" b="1" i="1" dirty="0">
                <a:solidFill>
                  <a:srgbClr val="222222"/>
                </a:solidFill>
                <a:ea typeface="Calibri" panose="020F0502020204030204" pitchFamily="34" charset="0"/>
                <a:cs typeface="Times New Roman" panose="02020603050405020304" pitchFamily="18" charset="0"/>
              </a:rPr>
              <a:t>Con fecha 19 de enero de 2023, por medio del Oficio Nro. GADDMQ-STHV-DMC-UCE-2023-0104-O</a:t>
            </a:r>
            <a:r>
              <a:rPr lang="es-MX" sz="1400" i="1" dirty="0">
                <a:solidFill>
                  <a:srgbClr val="222222"/>
                </a:solidFill>
                <a:ea typeface="Calibri" panose="020F0502020204030204" pitchFamily="34" charset="0"/>
                <a:cs typeface="Times New Roman" panose="02020603050405020304" pitchFamily="18" charset="0"/>
              </a:rPr>
              <a:t>, la Dirección Metropolitana da respuesta a lo solicitado por esta Dirección, mencionando:</a:t>
            </a:r>
          </a:p>
          <a:p>
            <a:pPr lvl="1" algn="just"/>
            <a:r>
              <a:rPr lang="es-MX" sz="1400" i="1" dirty="0">
                <a:solidFill>
                  <a:srgbClr val="222222"/>
                </a:solidFill>
                <a:ea typeface="Calibri" panose="020F0502020204030204" pitchFamily="34" charset="0"/>
                <a:cs typeface="Times New Roman" panose="02020603050405020304" pitchFamily="18" charset="0"/>
              </a:rPr>
              <a:t/>
            </a:r>
            <a:br>
              <a:rPr lang="es-MX" sz="1400" i="1" dirty="0">
                <a:solidFill>
                  <a:srgbClr val="222222"/>
                </a:solidFill>
                <a:ea typeface="Calibri" panose="020F0502020204030204" pitchFamily="34" charset="0"/>
                <a:cs typeface="Times New Roman" panose="02020603050405020304" pitchFamily="18" charset="0"/>
              </a:rPr>
            </a:br>
            <a:r>
              <a:rPr lang="es-MX" sz="1400" i="1" dirty="0">
                <a:solidFill>
                  <a:srgbClr val="222222"/>
                </a:solidFill>
                <a:ea typeface="Calibri" panose="020F0502020204030204" pitchFamily="34" charset="0"/>
                <a:cs typeface="Times New Roman" panose="02020603050405020304" pitchFamily="18" charset="0"/>
              </a:rPr>
              <a:t>“(…) la Dirección Metropolitana de Catastros de la Secretaria de Territorio, Hábitat y Vivienda, dentro del ámbito de sus competencias y atribuciones </a:t>
            </a:r>
            <a:r>
              <a:rPr lang="es-MX" sz="1400" b="1" i="1" dirty="0">
                <a:solidFill>
                  <a:srgbClr val="222222"/>
                </a:solidFill>
                <a:ea typeface="Calibri" panose="020F0502020204030204" pitchFamily="34" charset="0"/>
                <a:cs typeface="Times New Roman" panose="02020603050405020304" pitchFamily="18" charset="0"/>
              </a:rPr>
              <a:t>procede a emitir el Informe Técnico Nro.STHV-DMC-UCE-2023-0109 de 17 de enero de 2023, del predio No. 426661</a:t>
            </a:r>
            <a:r>
              <a:rPr lang="es-MX" sz="1400" i="1" dirty="0">
                <a:solidFill>
                  <a:srgbClr val="222222"/>
                </a:solidFill>
                <a:ea typeface="Calibri" panose="020F0502020204030204" pitchFamily="34" charset="0"/>
                <a:cs typeface="Times New Roman" panose="02020603050405020304" pitchFamily="18" charset="0"/>
              </a:rPr>
              <a:t> de clave catastral No.32007-05-002 registrado en el catastro a nombre del Municipio del Distrito Metropolitano de Quito, referente al proceso de reversión de comodato otorgado para el uso del predio en mención a la Fundación Con Cristo, mismo que se servirá encontrar adjunto al presente”.</a:t>
            </a:r>
          </a:p>
          <a:p>
            <a:endParaRPr lang="es-MX" sz="1400" b="1" dirty="0" smtClean="0">
              <a:solidFill>
                <a:schemeClr val="accent5">
                  <a:lumMod val="50000"/>
                </a:schemeClr>
              </a:solidFill>
              <a:ea typeface="Calibri" panose="020F0502020204030204" pitchFamily="34" charset="0"/>
              <a:cs typeface="Times New Roman" panose="02020603050405020304" pitchFamily="18" charset="0"/>
            </a:endParaRPr>
          </a:p>
          <a:p>
            <a:r>
              <a:rPr lang="es-MX" sz="1400" b="1" dirty="0" smtClean="0">
                <a:solidFill>
                  <a:schemeClr val="accent5">
                    <a:lumMod val="50000"/>
                  </a:schemeClr>
                </a:solidFill>
                <a:ea typeface="Calibri" panose="020F0502020204030204" pitchFamily="34" charset="0"/>
                <a:cs typeface="Times New Roman" panose="02020603050405020304" pitchFamily="18" charset="0"/>
              </a:rPr>
              <a:t>DIRECCIÓN METROPOLITANA FINANCIERA</a:t>
            </a:r>
          </a:p>
          <a:p>
            <a:pPr marL="285750" indent="-285750">
              <a:buFont typeface="Arial" panose="020B0604020202020204" pitchFamily="34" charset="0"/>
              <a:buChar char="•"/>
            </a:pPr>
            <a:endParaRPr lang="es-EC" sz="1400" dirty="0" smtClean="0">
              <a:solidFill>
                <a:srgbClr val="222222"/>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s-EC" sz="1400" dirty="0" smtClean="0">
                <a:solidFill>
                  <a:srgbClr val="222222"/>
                </a:solidFill>
                <a:ea typeface="Calibri" panose="020F0502020204030204" pitchFamily="34" charset="0"/>
                <a:cs typeface="Times New Roman" panose="02020603050405020304" pitchFamily="18" charset="0"/>
              </a:rPr>
              <a:t>Con </a:t>
            </a:r>
            <a:r>
              <a:rPr lang="es-EC" sz="1400" dirty="0">
                <a:solidFill>
                  <a:srgbClr val="222222"/>
                </a:solidFill>
                <a:ea typeface="Calibri" panose="020F0502020204030204" pitchFamily="34" charset="0"/>
                <a:cs typeface="Times New Roman" panose="02020603050405020304" pitchFamily="18" charset="0"/>
              </a:rPr>
              <a:t>fecha 07 de marzo de 2023, con Oficio Nro. </a:t>
            </a:r>
            <a:r>
              <a:rPr lang="es-EC" sz="1400" b="1" dirty="0">
                <a:solidFill>
                  <a:srgbClr val="222222"/>
                </a:solidFill>
                <a:ea typeface="Calibri" panose="020F0502020204030204" pitchFamily="34" charset="0"/>
                <a:cs typeface="Times New Roman" panose="02020603050405020304" pitchFamily="18" charset="0"/>
              </a:rPr>
              <a:t>GADDMQ-DMF-2023-0204-O, la Dirección Metropolitana Financiera</a:t>
            </a:r>
            <a:r>
              <a:rPr lang="es-EC" sz="1400" dirty="0">
                <a:solidFill>
                  <a:srgbClr val="222222"/>
                </a:solidFill>
                <a:ea typeface="Calibri" panose="020F0502020204030204" pitchFamily="34" charset="0"/>
                <a:cs typeface="Times New Roman" panose="02020603050405020304" pitchFamily="18" charset="0"/>
              </a:rPr>
              <a:t>, responde mencionando:</a:t>
            </a:r>
            <a:br>
              <a:rPr lang="es-EC" sz="1400" dirty="0">
                <a:solidFill>
                  <a:srgbClr val="222222"/>
                </a:solidFill>
                <a:ea typeface="Calibri" panose="020F0502020204030204" pitchFamily="34" charset="0"/>
                <a:cs typeface="Times New Roman" panose="02020603050405020304" pitchFamily="18" charset="0"/>
              </a:rPr>
            </a:br>
            <a:r>
              <a:rPr lang="es-EC" sz="1400" dirty="0">
                <a:solidFill>
                  <a:srgbClr val="222222"/>
                </a:solidFill>
                <a:ea typeface="Calibri" panose="020F0502020204030204" pitchFamily="34" charset="0"/>
                <a:cs typeface="Times New Roman" panose="02020603050405020304" pitchFamily="18" charset="0"/>
              </a:rPr>
              <a:t/>
            </a:r>
            <a:br>
              <a:rPr lang="es-EC" sz="1400" dirty="0">
                <a:solidFill>
                  <a:srgbClr val="222222"/>
                </a:solidFill>
                <a:ea typeface="Calibri" panose="020F0502020204030204" pitchFamily="34" charset="0"/>
                <a:cs typeface="Times New Roman" panose="02020603050405020304" pitchFamily="18" charset="0"/>
              </a:rPr>
            </a:br>
            <a:r>
              <a:rPr lang="es-EC" sz="1400" i="1" dirty="0">
                <a:solidFill>
                  <a:srgbClr val="222222"/>
                </a:solidFill>
                <a:ea typeface="Calibri" panose="020F0502020204030204" pitchFamily="34" charset="0"/>
                <a:cs typeface="Times New Roman" panose="02020603050405020304" pitchFamily="18" charset="0"/>
              </a:rPr>
              <a:t>“(…) me permito </a:t>
            </a:r>
            <a:r>
              <a:rPr lang="es-EC" sz="1400" b="1" i="1" dirty="0">
                <a:solidFill>
                  <a:srgbClr val="222222"/>
                </a:solidFill>
                <a:ea typeface="Calibri" panose="020F0502020204030204" pitchFamily="34" charset="0"/>
                <a:cs typeface="Times New Roman" panose="02020603050405020304" pitchFamily="18" charset="0"/>
              </a:rPr>
              <a:t>informar que con memorando Nro. GADDMQ-DMF-T-2023-0244-M de 23 de febrero de 2023, la Tesorería Metropolitana dio atención a este requerimiento, el cual me permito adjuntar al presente para su conocimiento</a:t>
            </a:r>
            <a:r>
              <a:rPr lang="es-EC" sz="1400" i="1" dirty="0">
                <a:solidFill>
                  <a:srgbClr val="222222"/>
                </a:solidFill>
                <a:ea typeface="Calibri" panose="020F0502020204030204" pitchFamily="34" charset="0"/>
                <a:cs typeface="Times New Roman" panose="02020603050405020304" pitchFamily="18" charset="0"/>
              </a:rPr>
              <a:t>”.</a:t>
            </a:r>
            <a:r>
              <a:rPr lang="es-EC" sz="1400" dirty="0">
                <a:solidFill>
                  <a:srgbClr val="222222"/>
                </a:solidFill>
                <a:ea typeface="Calibri" panose="020F0502020204030204" pitchFamily="34" charset="0"/>
                <a:cs typeface="Times New Roman" panose="02020603050405020304" pitchFamily="18" charset="0"/>
              </a:rPr>
              <a:t/>
            </a:r>
            <a:br>
              <a:rPr lang="es-EC" sz="1400" dirty="0">
                <a:solidFill>
                  <a:srgbClr val="222222"/>
                </a:solidFill>
                <a:ea typeface="Calibri" panose="020F0502020204030204" pitchFamily="34" charset="0"/>
                <a:cs typeface="Times New Roman" panose="02020603050405020304" pitchFamily="18" charset="0"/>
              </a:rPr>
            </a:br>
            <a:r>
              <a:rPr lang="es-EC" sz="1400" dirty="0">
                <a:solidFill>
                  <a:srgbClr val="222222"/>
                </a:solidFill>
                <a:ea typeface="Calibri" panose="020F0502020204030204" pitchFamily="34" charset="0"/>
                <a:cs typeface="Times New Roman" panose="02020603050405020304" pitchFamily="18" charset="0"/>
              </a:rPr>
              <a:t/>
            </a:r>
            <a:br>
              <a:rPr lang="es-EC" sz="1400" dirty="0">
                <a:solidFill>
                  <a:srgbClr val="222222"/>
                </a:solidFill>
                <a:ea typeface="Calibri" panose="020F0502020204030204" pitchFamily="34" charset="0"/>
                <a:cs typeface="Times New Roman" panose="02020603050405020304" pitchFamily="18" charset="0"/>
              </a:rPr>
            </a:br>
            <a:r>
              <a:rPr lang="es-EC" sz="1400" dirty="0">
                <a:solidFill>
                  <a:srgbClr val="222222"/>
                </a:solidFill>
                <a:ea typeface="Calibri" panose="020F0502020204030204" pitchFamily="34" charset="0"/>
                <a:cs typeface="Times New Roman" panose="02020603050405020304" pitchFamily="18" charset="0"/>
              </a:rPr>
              <a:t>En el referido memorando se encuentra la siguiente información:</a:t>
            </a:r>
            <a:br>
              <a:rPr lang="es-EC" sz="1400" dirty="0">
                <a:solidFill>
                  <a:srgbClr val="222222"/>
                </a:solidFill>
                <a:ea typeface="Calibri" panose="020F0502020204030204" pitchFamily="34" charset="0"/>
                <a:cs typeface="Times New Roman" panose="02020603050405020304" pitchFamily="18" charset="0"/>
              </a:rPr>
            </a:br>
            <a:r>
              <a:rPr lang="es-EC" sz="1400" dirty="0">
                <a:solidFill>
                  <a:srgbClr val="222222"/>
                </a:solidFill>
                <a:ea typeface="Calibri" panose="020F0502020204030204" pitchFamily="34" charset="0"/>
                <a:cs typeface="Times New Roman" panose="02020603050405020304" pitchFamily="18" charset="0"/>
              </a:rPr>
              <a:t/>
            </a:r>
            <a:br>
              <a:rPr lang="es-EC" sz="1400" dirty="0">
                <a:solidFill>
                  <a:srgbClr val="222222"/>
                </a:solidFill>
                <a:ea typeface="Calibri" panose="020F0502020204030204" pitchFamily="34" charset="0"/>
                <a:cs typeface="Times New Roman" panose="02020603050405020304" pitchFamily="18" charset="0"/>
              </a:rPr>
            </a:br>
            <a:r>
              <a:rPr lang="es-EC" sz="1400" dirty="0">
                <a:solidFill>
                  <a:srgbClr val="222222"/>
                </a:solidFill>
                <a:ea typeface="Calibri" panose="020F0502020204030204" pitchFamily="34" charset="0"/>
                <a:cs typeface="Times New Roman" panose="02020603050405020304" pitchFamily="18" charset="0"/>
              </a:rPr>
              <a:t> </a:t>
            </a:r>
            <a:endParaRPr lang="es-EC" sz="1400" dirty="0" smtClean="0">
              <a:solidFill>
                <a:srgbClr val="222222"/>
              </a:solidFill>
              <a:ea typeface="Calibri" panose="020F0502020204030204" pitchFamily="34" charset="0"/>
              <a:cs typeface="Times New Roman" panose="02020603050405020304" pitchFamily="18" charset="0"/>
            </a:endParaRPr>
          </a:p>
          <a:p>
            <a:r>
              <a:rPr lang="es-EC" sz="1400" dirty="0">
                <a:solidFill>
                  <a:srgbClr val="222222"/>
                </a:solidFill>
                <a:ea typeface="Calibri" panose="020F0502020204030204" pitchFamily="34" charset="0"/>
                <a:cs typeface="Times New Roman" panose="02020603050405020304" pitchFamily="18" charset="0"/>
              </a:rPr>
              <a:t/>
            </a:r>
            <a:br>
              <a:rPr lang="es-EC" sz="1400" dirty="0">
                <a:solidFill>
                  <a:srgbClr val="222222"/>
                </a:solidFill>
                <a:ea typeface="Calibri" panose="020F0502020204030204" pitchFamily="34" charset="0"/>
                <a:cs typeface="Times New Roman" panose="02020603050405020304" pitchFamily="18" charset="0"/>
              </a:rPr>
            </a:br>
            <a:r>
              <a:rPr lang="es-EC" sz="1400" dirty="0">
                <a:solidFill>
                  <a:srgbClr val="222222"/>
                </a:solidFill>
                <a:ea typeface="Calibri" panose="020F0502020204030204" pitchFamily="34" charset="0"/>
                <a:cs typeface="Times New Roman" panose="02020603050405020304" pitchFamily="18" charset="0"/>
              </a:rPr>
              <a:t/>
            </a:r>
            <a:br>
              <a:rPr lang="es-EC" sz="1400" dirty="0">
                <a:solidFill>
                  <a:srgbClr val="222222"/>
                </a:solidFill>
                <a:ea typeface="Calibri" panose="020F0502020204030204" pitchFamily="34" charset="0"/>
                <a:cs typeface="Times New Roman" panose="02020603050405020304" pitchFamily="18" charset="0"/>
              </a:rPr>
            </a:br>
            <a:endParaRPr lang="es-EC" sz="1400" dirty="0" smtClean="0">
              <a:solidFill>
                <a:srgbClr val="222222"/>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s-EC" sz="1400" dirty="0" smtClean="0">
              <a:solidFill>
                <a:srgbClr val="222222"/>
              </a:solidFill>
              <a:ea typeface="Calibri" panose="020F0502020204030204" pitchFamily="34" charset="0"/>
              <a:cs typeface="Times New Roman" panose="02020603050405020304" pitchFamily="18" charset="0"/>
            </a:endParaRPr>
          </a:p>
          <a:p>
            <a:pPr lvl="1" algn="just"/>
            <a:endParaRPr lang="es-EC" sz="1400" dirty="0">
              <a:solidFill>
                <a:srgbClr val="222222"/>
              </a:solidFill>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4"/>
          <a:stretch>
            <a:fillRect/>
          </a:stretch>
        </p:blipFill>
        <p:spPr>
          <a:xfrm>
            <a:off x="3486858" y="5750418"/>
            <a:ext cx="5961944" cy="647908"/>
          </a:xfrm>
          <a:prstGeom prst="rect">
            <a:avLst/>
          </a:prstGeom>
        </p:spPr>
      </p:pic>
    </p:spTree>
    <p:extLst>
      <p:ext uri="{BB962C8B-B14F-4D97-AF65-F5344CB8AC3E}">
        <p14:creationId xmlns:p14="http://schemas.microsoft.com/office/powerpoint/2010/main" val="555990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743406" y="345049"/>
            <a:ext cx="3133509" cy="646629"/>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6" name="Rectángulo 5"/>
          <p:cNvSpPr/>
          <p:nvPr/>
        </p:nvSpPr>
        <p:spPr>
          <a:xfrm>
            <a:off x="521724" y="991678"/>
            <a:ext cx="11025053" cy="6242735"/>
          </a:xfrm>
          <a:prstGeom prst="rect">
            <a:avLst/>
          </a:prstGeom>
        </p:spPr>
        <p:txBody>
          <a:bodyPr wrap="square">
            <a:spAutoFit/>
          </a:bodyPr>
          <a:lstStyle/>
          <a:p>
            <a:pPr>
              <a:lnSpc>
                <a:spcPct val="107000"/>
              </a:lnSpc>
              <a:spcAft>
                <a:spcPts val="800"/>
              </a:spcAft>
            </a:pPr>
            <a:r>
              <a:rPr lang="es-MX" sz="1400" b="1" dirty="0" smtClean="0">
                <a:solidFill>
                  <a:schemeClr val="accent5">
                    <a:lumMod val="50000"/>
                  </a:schemeClr>
                </a:solidFill>
                <a:ea typeface="Calibri" panose="020F0502020204030204" pitchFamily="34" charset="0"/>
                <a:cs typeface="Times New Roman" panose="02020603050405020304" pitchFamily="18" charset="0"/>
              </a:rPr>
              <a:t>DIRECCIÓN METROPOLITANA TRIBUTARIA</a:t>
            </a:r>
          </a:p>
          <a:p>
            <a:pPr marL="171450" indent="-171450" algn="just">
              <a:lnSpc>
                <a:spcPct val="107000"/>
              </a:lnSpc>
              <a:spcAft>
                <a:spcPts val="800"/>
              </a:spcAft>
              <a:buFont typeface="Arial" panose="020B0604020202020204" pitchFamily="34" charset="0"/>
              <a:buChar char="•"/>
            </a:pPr>
            <a:r>
              <a:rPr lang="es-MX" sz="1400" dirty="0" smtClean="0">
                <a:solidFill>
                  <a:srgbClr val="222222"/>
                </a:solidFill>
                <a:ea typeface="Calibri" panose="020F0502020204030204" pitchFamily="34" charset="0"/>
                <a:cs typeface="Times New Roman" panose="02020603050405020304" pitchFamily="18" charset="0"/>
              </a:rPr>
              <a:t>Mediante </a:t>
            </a:r>
            <a:r>
              <a:rPr lang="es-EC" sz="1400" dirty="0"/>
              <a:t>Oficio Nro. GADDMQ-DMT-SG-2023-0274-O, de </a:t>
            </a:r>
            <a:r>
              <a:rPr lang="pt-BR" sz="1400" dirty="0"/>
              <a:t>22 de agosto de 2023, remitido por </a:t>
            </a:r>
            <a:r>
              <a:rPr lang="pt-BR" sz="1400" dirty="0" err="1"/>
              <a:t>la</a:t>
            </a:r>
            <a:r>
              <a:rPr lang="pt-BR" sz="1400" dirty="0"/>
              <a:t> </a:t>
            </a:r>
            <a:r>
              <a:rPr lang="es-MX" sz="1400" dirty="0"/>
              <a:t>DIRECCIÓN METROPOLITANA TRIBUTARIA - SECRETARÍA GENERAL , misma que indica:</a:t>
            </a:r>
          </a:p>
          <a:p>
            <a:pPr marL="636588" lvl="1" algn="just">
              <a:lnSpc>
                <a:spcPct val="107000"/>
              </a:lnSpc>
              <a:spcAft>
                <a:spcPts val="800"/>
              </a:spcAft>
            </a:pPr>
            <a:r>
              <a:rPr lang="es-MX" sz="1400" i="1" dirty="0">
                <a:ea typeface="Calibri" panose="020F0502020204030204" pitchFamily="34" charset="0"/>
                <a:cs typeface="Times New Roman" panose="02020603050405020304" pitchFamily="18" charset="0"/>
              </a:rPr>
              <a:t>“(…) </a:t>
            </a:r>
            <a:r>
              <a:rPr lang="es-MX" sz="1400" i="1" dirty="0"/>
              <a:t>De conformidad con lo establecido en los artículos 164, 165 y 172 del Código Orgánico Administrativo, en concordancia con los artículos 85, 105, 107 numeral 7), 119 numeral 3) del Código Tributario, por medio del presente, se procede a notificar la Resolución Nro. RESOL-DMT-JAT-2023-007178 de 18 de agosto del 2023, emitida por la Dirección Metropolitana Tributaria, en atención al trámite que se detalla a continuación: </a:t>
            </a:r>
            <a:r>
              <a:rPr lang="es-EC" sz="1400" i="1" dirty="0" smtClean="0"/>
              <a:t>GADDMQ-DMGBI-2023-3154-O”</a:t>
            </a:r>
            <a:endParaRPr lang="es-MX" sz="1400" i="1" dirty="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s-EC" sz="1400" dirty="0"/>
              <a:t>RESOL-DMT-JAT-2023-007178 , de 18 de agosto de 2023, misma que resuelve:</a:t>
            </a:r>
          </a:p>
          <a:p>
            <a:pPr lvl="1" algn="just">
              <a:lnSpc>
                <a:spcPct val="107000"/>
              </a:lnSpc>
              <a:spcAft>
                <a:spcPts val="800"/>
              </a:spcAft>
            </a:pPr>
            <a:r>
              <a:rPr lang="es-MX" sz="1400" i="1" dirty="0"/>
              <a:t>“(…) 2. </a:t>
            </a:r>
            <a:r>
              <a:rPr lang="es-MX" sz="1400" b="1" i="1" dirty="0"/>
              <a:t>DAR DE BAJA las obligaciones tributarias detalladas en el numeral 2.1. del presente acto administrativo, correspondientes a los predios No. 426661</a:t>
            </a:r>
            <a:r>
              <a:rPr lang="es-MX" sz="1400" i="1" dirty="0"/>
              <a:t>, 131794, 998796, 49708, 49709, 49711 y 21847 </a:t>
            </a:r>
            <a:r>
              <a:rPr lang="es-MX" sz="1400" b="1" i="1" dirty="0"/>
              <a:t>catastrado a nombre del GAD del Distrito Metropolitano de Quito, por cuanto se establece la figura legal de la confusión como mecanismo de extinción de la obligación tributaria en relación a las tasas y contribuciones, además de estar exento del pago de impuestos por tratarse de una entidad pública</a:t>
            </a:r>
            <a:r>
              <a:rPr lang="es-MX" sz="1400" i="1" dirty="0"/>
              <a:t>. </a:t>
            </a:r>
            <a:r>
              <a:rPr lang="es-MX" sz="1400" i="1" dirty="0" smtClean="0"/>
              <a:t>(…)”</a:t>
            </a:r>
          </a:p>
          <a:p>
            <a:pPr algn="just">
              <a:lnSpc>
                <a:spcPct val="107000"/>
              </a:lnSpc>
              <a:spcAft>
                <a:spcPts val="800"/>
              </a:spcAft>
            </a:pPr>
            <a:r>
              <a:rPr lang="es-MX" sz="1400" b="1" dirty="0" smtClean="0">
                <a:solidFill>
                  <a:schemeClr val="accent5">
                    <a:lumMod val="50000"/>
                  </a:schemeClr>
                </a:solidFill>
                <a:ea typeface="Calibri" panose="020F0502020204030204" pitchFamily="34" charset="0"/>
                <a:cs typeface="Times New Roman" panose="02020603050405020304" pitchFamily="18" charset="0"/>
              </a:rPr>
              <a:t>DIRECCIÓN METROPOLITANA DE GESTIÓN DE BIENES INMUEBLES</a:t>
            </a:r>
          </a:p>
          <a:p>
            <a:pPr marL="285750" indent="-285750">
              <a:buFont typeface="Arial" panose="020B0604020202020204" pitchFamily="34" charset="0"/>
              <a:buChar char="•"/>
            </a:pPr>
            <a:r>
              <a:rPr lang="pt-BR" sz="1400" dirty="0" err="1" smtClean="0"/>
              <a:t>Con</a:t>
            </a:r>
            <a:r>
              <a:rPr lang="pt-BR" sz="1400" dirty="0" smtClean="0"/>
              <a:t> </a:t>
            </a:r>
            <a:r>
              <a:rPr lang="pt-BR" sz="1400" dirty="0"/>
              <a:t>Oficio </a:t>
            </a:r>
            <a:r>
              <a:rPr lang="pt-BR" sz="1400" dirty="0" err="1"/>
              <a:t>Nro</a:t>
            </a:r>
            <a:r>
              <a:rPr lang="pt-BR" sz="1400" dirty="0"/>
              <a:t>. GADDMQ-DMGBI-2023-3405-O, de 24 de agosto de 2023, </a:t>
            </a:r>
            <a:r>
              <a:rPr lang="pt-BR" sz="1400" dirty="0" smtClean="0"/>
              <a:t>se </a:t>
            </a:r>
            <a:r>
              <a:rPr lang="pt-BR" sz="1400" dirty="0" err="1" smtClean="0"/>
              <a:t>remitió</a:t>
            </a:r>
            <a:r>
              <a:rPr lang="pt-BR" sz="1400" dirty="0" smtClean="0"/>
              <a:t> </a:t>
            </a:r>
            <a:r>
              <a:rPr lang="pt-BR" sz="1400" dirty="0" err="1" smtClean="0"/>
              <a:t>el</a:t>
            </a:r>
            <a:r>
              <a:rPr lang="pt-BR" sz="1400" dirty="0" smtClean="0"/>
              <a:t> expediente a </a:t>
            </a:r>
            <a:r>
              <a:rPr lang="pt-BR" sz="1400" dirty="0" err="1" smtClean="0"/>
              <a:t>la</a:t>
            </a:r>
            <a:r>
              <a:rPr lang="pt-BR" sz="1400" dirty="0" smtClean="0"/>
              <a:t> </a:t>
            </a:r>
            <a:r>
              <a:rPr lang="es-EC" sz="1400" dirty="0" smtClean="0"/>
              <a:t>PROCURADURÍA </a:t>
            </a:r>
            <a:r>
              <a:rPr lang="es-EC" sz="1400" dirty="0"/>
              <a:t>METROPOLITANA</a:t>
            </a:r>
            <a:r>
              <a:rPr lang="es-EC" sz="1400" dirty="0" smtClean="0"/>
              <a:t>: </a:t>
            </a:r>
            <a:r>
              <a:rPr lang="es-MX" sz="1400" i="1" dirty="0" smtClean="0"/>
              <a:t>“(…) </a:t>
            </a:r>
            <a:r>
              <a:rPr lang="es-MX" sz="1400" i="1" dirty="0"/>
              <a:t>Por lo expuesto, me ratifico en todos los informes antes descritos y actuados en el proceso de reversión de Comodato del predio No. 426661, otorgado a la Fundación Con Cristo. </a:t>
            </a:r>
          </a:p>
          <a:p>
            <a:pPr marL="358775"/>
            <a:endParaRPr lang="es-MX" sz="1400" i="1" dirty="0"/>
          </a:p>
          <a:p>
            <a:pPr marL="358775"/>
            <a:r>
              <a:rPr lang="es-MX" sz="1400" i="1" dirty="0"/>
              <a:t>Finalmente y conforme a lo anotado, esta Dirección Metropolitana </a:t>
            </a:r>
            <a:r>
              <a:rPr lang="es-MX" sz="1400" b="1" i="1" dirty="0"/>
              <a:t>emite criterio favorable para la reversión del Comodato existente a favor de la Fundación Con Cristo</a:t>
            </a:r>
            <a:r>
              <a:rPr lang="es-MX" sz="1400" i="1" dirty="0"/>
              <a:t>.”</a:t>
            </a:r>
            <a:endParaRPr lang="es-EC" sz="1400" i="1" dirty="0"/>
          </a:p>
          <a:p>
            <a:pPr algn="just">
              <a:lnSpc>
                <a:spcPct val="107000"/>
              </a:lnSpc>
              <a:spcAft>
                <a:spcPts val="800"/>
              </a:spcAft>
            </a:pPr>
            <a:endParaRPr lang="es-MX" sz="1400" b="1" dirty="0" smtClean="0">
              <a:solidFill>
                <a:schemeClr val="accent5">
                  <a:lumMod val="50000"/>
                </a:schemeClr>
              </a:solidFill>
              <a:ea typeface="Calibri" panose="020F0502020204030204" pitchFamily="34" charset="0"/>
              <a:cs typeface="Times New Roman" panose="02020603050405020304" pitchFamily="18" charset="0"/>
            </a:endParaRPr>
          </a:p>
          <a:p>
            <a:pPr algn="just">
              <a:lnSpc>
                <a:spcPct val="107000"/>
              </a:lnSpc>
              <a:spcAft>
                <a:spcPts val="800"/>
              </a:spcAft>
            </a:pPr>
            <a:endParaRPr lang="es-MX" sz="1400" b="1" dirty="0">
              <a:solidFill>
                <a:schemeClr val="accent5">
                  <a:lumMod val="50000"/>
                </a:schemeClr>
              </a:solidFill>
              <a:ea typeface="Calibri" panose="020F0502020204030204" pitchFamily="34" charset="0"/>
              <a:cs typeface="Times New Roman" panose="02020603050405020304" pitchFamily="18" charset="0"/>
            </a:endParaRPr>
          </a:p>
          <a:p>
            <a:pPr algn="just">
              <a:lnSpc>
                <a:spcPct val="107000"/>
              </a:lnSpc>
              <a:spcAft>
                <a:spcPts val="800"/>
              </a:spcAft>
            </a:pPr>
            <a:endParaRPr lang="es-MX" sz="1400" b="1" dirty="0">
              <a:solidFill>
                <a:schemeClr val="accent5">
                  <a:lumMod val="50000"/>
                </a:schemeClr>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s-EC" sz="1600" dirty="0"/>
          </a:p>
        </p:txBody>
      </p:sp>
    </p:spTree>
    <p:extLst>
      <p:ext uri="{BB962C8B-B14F-4D97-AF65-F5344CB8AC3E}">
        <p14:creationId xmlns:p14="http://schemas.microsoft.com/office/powerpoint/2010/main" val="99166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1702" y="1209366"/>
            <a:ext cx="10545097" cy="3554362"/>
          </a:xfrm>
        </p:spPr>
        <p:txBody>
          <a:bodyPr>
            <a:normAutofit/>
          </a:bodyPr>
          <a:lstStyle/>
          <a:p>
            <a:pPr algn="ctr"/>
            <a:r>
              <a:rPr lang="es-EC" sz="4800" b="1" dirty="0">
                <a:solidFill>
                  <a:schemeClr val="accent5">
                    <a:lumMod val="50000"/>
                  </a:schemeClr>
                </a:solidFill>
              </a:rPr>
              <a:t>GRACIAS</a:t>
            </a:r>
          </a:p>
        </p:txBody>
      </p:sp>
      <p:sp>
        <p:nvSpPr>
          <p:cNvPr id="7" name="Rectángulo 6"/>
          <p:cNvSpPr/>
          <p:nvPr/>
        </p:nvSpPr>
        <p:spPr>
          <a:xfrm>
            <a:off x="-28904" y="0"/>
            <a:ext cx="12097407" cy="230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Rectángulo 7"/>
          <p:cNvSpPr/>
          <p:nvPr/>
        </p:nvSpPr>
        <p:spPr>
          <a:xfrm>
            <a:off x="0" y="94593"/>
            <a:ext cx="12068503" cy="16816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9" name="Grupo 8"/>
          <p:cNvGrpSpPr/>
          <p:nvPr/>
        </p:nvGrpSpPr>
        <p:grpSpPr>
          <a:xfrm>
            <a:off x="2473616" y="4763728"/>
            <a:ext cx="7393055" cy="1415845"/>
            <a:chOff x="0" y="0"/>
            <a:chExt cx="5864860" cy="1162050"/>
          </a:xfrm>
        </p:grpSpPr>
        <p:pic>
          <p:nvPicPr>
            <p:cNvPr id="10" name="Imagen 9"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1" name="Imagen 10"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571912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2803</TotalTime>
  <Words>807</Words>
  <Application>Microsoft Office PowerPoint</Application>
  <PresentationFormat>Panorámica</PresentationFormat>
  <Paragraphs>48</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Arial Black</vt:lpstr>
      <vt:lpstr>Calibri</vt:lpstr>
      <vt:lpstr>Calibri Light</vt:lpstr>
      <vt:lpstr>Times New Roman</vt:lpstr>
      <vt:lpstr>Tema de Office</vt:lpstr>
      <vt:lpstr>Presentación de PowerPoint</vt:lpstr>
      <vt:lpstr>SOLICITUD</vt:lpstr>
      <vt:lpstr>PREDIO N° 426661</vt:lpstr>
      <vt:lpstr>ESTADO ACTUAL DEL TRÁMITE ADMINISTRATIVO</vt:lpstr>
      <vt:lpstr>Presentación de PowerPoint</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DIRECCION METROPOLITANA DE GESTION  DE BIENES INMUEBLES</dc:title>
  <dc:creator>Nancy Margoth Alvear Haro</dc:creator>
  <cp:lastModifiedBy>Carlos Andres Yepez Diaz</cp:lastModifiedBy>
  <cp:revision>400</cp:revision>
  <dcterms:created xsi:type="dcterms:W3CDTF">2018-01-23T19:08:58Z</dcterms:created>
  <dcterms:modified xsi:type="dcterms:W3CDTF">2023-08-28T17:08:45Z</dcterms:modified>
</cp:coreProperties>
</file>