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9" r:id="rId2"/>
  </p:sldMasterIdLst>
  <p:notesMasterIdLst>
    <p:notesMasterId r:id="rId11"/>
  </p:notesMasterIdLst>
  <p:sldIdLst>
    <p:sldId id="271" r:id="rId3"/>
    <p:sldId id="277" r:id="rId4"/>
    <p:sldId id="278" r:id="rId5"/>
    <p:sldId id="280" r:id="rId6"/>
    <p:sldId id="279" r:id="rId7"/>
    <p:sldId id="281" r:id="rId8"/>
    <p:sldId id="283" r:id="rId9"/>
    <p:sldId id="284"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C80"/>
    <a:srgbClr val="312782"/>
    <a:srgbClr val="C32130"/>
    <a:srgbClr val="2F2C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4674"/>
  </p:normalViewPr>
  <p:slideViewPr>
    <p:cSldViewPr snapToGrid="0" snapToObjects="1">
      <p:cViewPr varScale="1">
        <p:scale>
          <a:sx n="88" d="100"/>
          <a:sy n="88" d="100"/>
        </p:scale>
        <p:origin x="3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B4B2-F613-C34F-87E4-BBB9ED35DC92}" type="datetimeFigureOut">
              <a:rPr lang="es-EC" smtClean="0"/>
              <a:t>24/8/2023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17031-A5FA-C14C-BD47-D0A8C306605B}" type="slidenum">
              <a:rPr lang="es-EC" smtClean="0"/>
              <a:t>‹Nº›</a:t>
            </a:fld>
            <a:endParaRPr lang="es-EC"/>
          </a:p>
        </p:txBody>
      </p:sp>
    </p:spTree>
    <p:extLst>
      <p:ext uri="{BB962C8B-B14F-4D97-AF65-F5344CB8AC3E}">
        <p14:creationId xmlns:p14="http://schemas.microsoft.com/office/powerpoint/2010/main" val="51623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245910A-9ED6-4ADE-BE45-A83445352FB3}" type="datetime1">
              <a:rPr lang="es-EC" smtClean="0"/>
              <a:t>24/8/2023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E172E0E-3BBF-4FC8-B6EC-C691AF5CBC5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6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CA4B1A-E100-48ED-A33F-A60E841DFCFA}" type="datetime1">
              <a:rPr lang="es-EC" smtClean="0"/>
              <a:t>24/8/2023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393758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8D73EA-1178-45FD-8AEF-6F46E0681BAA}" type="datetime1">
              <a:rPr lang="es-EC" smtClean="0"/>
              <a:t>24/8/2023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363434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24/8/2023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87378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24/8/2023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843483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9731120-B012-45D0-AE6E-701B88A40B37}" type="datetimeFigureOut">
              <a:rPr lang="es-EC" smtClean="0"/>
              <a:t>24/8/2023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56057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79731120-B012-45D0-AE6E-701B88A40B37}" type="datetimeFigureOut">
              <a:rPr lang="es-EC" smtClean="0"/>
              <a:t>24/8/2023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33649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79731120-B012-45D0-AE6E-701B88A40B37}" type="datetimeFigureOut">
              <a:rPr lang="es-EC" smtClean="0"/>
              <a:t>24/8/2023</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025583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79731120-B012-45D0-AE6E-701B88A40B37}" type="datetimeFigureOut">
              <a:rPr lang="es-EC" smtClean="0"/>
              <a:t>24/8/2023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39896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731120-B012-45D0-AE6E-701B88A40B37}" type="datetimeFigureOut">
              <a:rPr lang="es-EC" smtClean="0"/>
              <a:t>24/8/2023</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05463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9731120-B012-45D0-AE6E-701B88A40B37}" type="datetimeFigureOut">
              <a:rPr lang="es-EC" smtClean="0"/>
              <a:t>24/8/2023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1778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E52CA40-4A60-44CA-9157-753118E0C70C}" type="datetime1">
              <a:rPr lang="es-EC" smtClean="0"/>
              <a:t>24/8/2023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2632628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9731120-B012-45D0-AE6E-701B88A40B37}" type="datetimeFigureOut">
              <a:rPr lang="es-EC" smtClean="0"/>
              <a:t>24/8/2023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47980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24/8/2023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524009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24/8/2023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413010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23A6699-30F0-4CE9-A789-943CBA41FCCE}" type="datetime1">
              <a:rPr lang="es-EC" smtClean="0"/>
              <a:t>24/8/2023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E172E0E-3BBF-4FC8-B6EC-C691AF5CBC5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30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4ACDA0A-429B-4808-83B5-ED682F2A281B}" type="datetime1">
              <a:rPr lang="es-EC" smtClean="0"/>
              <a:t>24/8/2023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3535638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882994E-AABB-4C55-BD87-512301B541F8}" type="datetime1">
              <a:rPr lang="es-EC" smtClean="0"/>
              <a:t>24/8/2023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182115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8F4BAC2-73BB-4381-A061-81329287B857}" type="datetime1">
              <a:rPr lang="es-EC" smtClean="0"/>
              <a:t>24/8/2023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4147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28533B-FDD9-4542-BF95-ABD3EC97E7C7}" type="datetime1">
              <a:rPr lang="es-EC" smtClean="0"/>
              <a:t>24/8/2023</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157596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CE24396-42A2-4256-968D-FF4299EB6943}" type="datetime1">
              <a:rPr lang="es-EC" smtClean="0"/>
              <a:t>24/8/2023</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172E0E-3BBF-4FC8-B6EC-C691AF5CBC58}" type="slidenum">
              <a:rPr lang="es-EC" smtClean="0"/>
              <a:t>‹Nº›</a:t>
            </a:fld>
            <a:endParaRPr lang="es-EC"/>
          </a:p>
        </p:txBody>
      </p:sp>
    </p:spTree>
    <p:extLst>
      <p:ext uri="{BB962C8B-B14F-4D97-AF65-F5344CB8AC3E}">
        <p14:creationId xmlns:p14="http://schemas.microsoft.com/office/powerpoint/2010/main" val="60865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3CD1AD2-18D5-4734-B2E6-BBAD066D0198}" type="datetime1">
              <a:rPr lang="es-EC" smtClean="0"/>
              <a:t>24/8/2023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E172E0E-3BBF-4FC8-B6EC-C691AF5CBC58}" type="slidenum">
              <a:rPr lang="es-EC" smtClean="0"/>
              <a:t>‹Nº›</a:t>
            </a:fld>
            <a:endParaRPr lang="es-EC"/>
          </a:p>
        </p:txBody>
      </p:sp>
    </p:spTree>
    <p:extLst>
      <p:ext uri="{BB962C8B-B14F-4D97-AF65-F5344CB8AC3E}">
        <p14:creationId xmlns:p14="http://schemas.microsoft.com/office/powerpoint/2010/main" val="397276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C51BE4-AF63-4036-B609-208442D562E8}" type="datetime1">
              <a:rPr lang="es-EC" smtClean="0"/>
              <a:t>24/8/2023</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E172E0E-3BBF-4FC8-B6EC-C691AF5CBC5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6631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31120-B012-45D0-AE6E-701B88A40B37}" type="datetimeFigureOut">
              <a:rPr lang="es-EC" smtClean="0"/>
              <a:t>24/8/2023</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A8693-6025-4316-80C3-0E9EA4F276C6}" type="slidenum">
              <a:rPr lang="es-EC" smtClean="0"/>
              <a:t>‹Nº›</a:t>
            </a:fld>
            <a:endParaRPr lang="es-EC"/>
          </a:p>
        </p:txBody>
      </p:sp>
    </p:spTree>
    <p:extLst>
      <p:ext uri="{BB962C8B-B14F-4D97-AF65-F5344CB8AC3E}">
        <p14:creationId xmlns:p14="http://schemas.microsoft.com/office/powerpoint/2010/main" val="130528301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341945" y="706059"/>
            <a:ext cx="7091239" cy="1143000"/>
          </a:xfrm>
        </p:spPr>
        <p:txBody>
          <a:bodyPr>
            <a:noAutofit/>
          </a:bodyPr>
          <a:lstStyle/>
          <a:p>
            <a:pPr algn="ctr"/>
            <a:r>
              <a:rPr lang="es-MX" sz="2800" b="1" dirty="0" smtClean="0">
                <a:latin typeface="Arial Black" panose="020B0A04020102020204" pitchFamily="34" charset="0"/>
              </a:rPr>
              <a:t>Bien mostrenco de Predios (80508, 246309, 246310, 246337 y 666704)</a:t>
            </a:r>
          </a:p>
          <a:p>
            <a:pPr algn="ctr"/>
            <a:endParaRPr lang="es-MX" sz="2800" b="1" dirty="0" smtClean="0">
              <a:latin typeface="Arial Black" panose="020B0A04020102020204" pitchFamily="34" charset="0"/>
            </a:endParaRPr>
          </a:p>
          <a:p>
            <a:pPr algn="ctr"/>
            <a:r>
              <a:rPr lang="es-MX" sz="2800" b="1" cap="none" dirty="0" smtClean="0">
                <a:latin typeface="Arial" panose="020B0604020202020204" pitchFamily="34" charset="0"/>
                <a:cs typeface="Arial" panose="020B0604020202020204" pitchFamily="34" charset="0"/>
              </a:rPr>
              <a:t>Ubicado en el barrio Santa Fe de </a:t>
            </a:r>
            <a:r>
              <a:rPr lang="es-MX" sz="2800" b="1" cap="none" dirty="0" err="1">
                <a:latin typeface="Arial" panose="020B0604020202020204" pitchFamily="34" charset="0"/>
                <a:cs typeface="Arial" panose="020B0604020202020204" pitchFamily="34" charset="0"/>
              </a:rPr>
              <a:t>C</a:t>
            </a:r>
            <a:r>
              <a:rPr lang="es-MX" sz="2800" b="1" cap="none" dirty="0" err="1" smtClean="0">
                <a:latin typeface="Arial" panose="020B0604020202020204" pitchFamily="34" charset="0"/>
                <a:cs typeface="Arial" panose="020B0604020202020204" pitchFamily="34" charset="0"/>
              </a:rPr>
              <a:t>ollaloma</a:t>
            </a:r>
            <a:r>
              <a:rPr lang="es-MX" sz="2800" b="1" cap="none" dirty="0" smtClean="0">
                <a:latin typeface="Arial" panose="020B0604020202020204" pitchFamily="34" charset="0"/>
                <a:cs typeface="Arial" panose="020B0604020202020204" pitchFamily="34" charset="0"/>
              </a:rPr>
              <a:t>,</a:t>
            </a:r>
          </a:p>
          <a:p>
            <a:pPr algn="ctr"/>
            <a:r>
              <a:rPr lang="es-MX" sz="2800" b="1" cap="none" dirty="0" smtClean="0">
                <a:latin typeface="Arial" panose="020B0604020202020204" pitchFamily="34" charset="0"/>
                <a:cs typeface="Arial" panose="020B0604020202020204" pitchFamily="34" charset="0"/>
              </a:rPr>
              <a:t>Parroquia </a:t>
            </a:r>
            <a:r>
              <a:rPr lang="es-MX" sz="2800" b="1" cap="none" dirty="0">
                <a:latin typeface="Arial" panose="020B0604020202020204" pitchFamily="34" charset="0"/>
                <a:cs typeface="Arial" panose="020B0604020202020204" pitchFamily="34" charset="0"/>
              </a:rPr>
              <a:t>K</a:t>
            </a:r>
            <a:r>
              <a:rPr lang="es-MX" sz="2800" b="1" cap="none" dirty="0" smtClean="0">
                <a:latin typeface="Arial" panose="020B0604020202020204" pitchFamily="34" charset="0"/>
                <a:cs typeface="Arial" panose="020B0604020202020204" pitchFamily="34" charset="0"/>
              </a:rPr>
              <a:t>ennedy</a:t>
            </a:r>
          </a:p>
        </p:txBody>
      </p:sp>
      <p:grpSp>
        <p:nvGrpSpPr>
          <p:cNvPr id="5" name="Grupo 4"/>
          <p:cNvGrpSpPr/>
          <p:nvPr/>
        </p:nvGrpSpPr>
        <p:grpSpPr>
          <a:xfrm>
            <a:off x="2227810" y="4476833"/>
            <a:ext cx="7664739" cy="1554481"/>
            <a:chOff x="0" y="0"/>
            <a:chExt cx="5864860" cy="1162050"/>
          </a:xfrm>
        </p:grpSpPr>
        <p:pic>
          <p:nvPicPr>
            <p:cNvPr id="6" name="Imagen 5"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7" name="Imagen 6"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0" name="Marcador de pie de página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8" name="Rectángulo 7"/>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ángulo 1"/>
          <p:cNvSpPr/>
          <p:nvPr/>
        </p:nvSpPr>
        <p:spPr>
          <a:xfrm>
            <a:off x="-10510" y="6266329"/>
            <a:ext cx="12202510" cy="591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64476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435344" y="678076"/>
            <a:ext cx="8526165" cy="707886"/>
          </a:xfrm>
          <a:prstGeom prst="rect">
            <a:avLst/>
          </a:prstGeom>
          <a:noFill/>
        </p:spPr>
        <p:txBody>
          <a:bodyPr wrap="square" rtlCol="0">
            <a:spAutoFit/>
          </a:bodyPr>
          <a:lstStyle/>
          <a:p>
            <a:pPr algn="ctr"/>
            <a:r>
              <a:rPr lang="es-EC" sz="2000" b="1" u="sng" dirty="0"/>
              <a:t>DECLARATORIA DE BIEN MOSTRENCO </a:t>
            </a:r>
            <a:r>
              <a:rPr lang="es-EC" sz="2000" b="1" u="sng" dirty="0" smtClean="0"/>
              <a:t>DE PREDIOS (</a:t>
            </a:r>
            <a:r>
              <a:rPr lang="es-EC" sz="2000" b="1" u="sng" dirty="0"/>
              <a:t>80508, 246309, 246310, 246337 y 666704)</a:t>
            </a:r>
          </a:p>
        </p:txBody>
      </p:sp>
      <p:graphicFrame>
        <p:nvGraphicFramePr>
          <p:cNvPr id="18" name="Tabla 17"/>
          <p:cNvGraphicFramePr>
            <a:graphicFrameLocks noGrp="1"/>
          </p:cNvGraphicFramePr>
          <p:nvPr>
            <p:extLst>
              <p:ext uri="{D42A27DB-BD31-4B8C-83A1-F6EECF244321}">
                <p14:modId xmlns:p14="http://schemas.microsoft.com/office/powerpoint/2010/main" val="2242662713"/>
              </p:ext>
            </p:extLst>
          </p:nvPr>
        </p:nvGraphicFramePr>
        <p:xfrm>
          <a:off x="520260" y="1412999"/>
          <a:ext cx="11114690" cy="5174025"/>
        </p:xfrm>
        <a:graphic>
          <a:graphicData uri="http://schemas.openxmlformats.org/drawingml/2006/table">
            <a:tbl>
              <a:tblPr firstRow="1" bandRow="1">
                <a:tableStyleId>{5C22544A-7EE6-4342-B048-85BDC9FD1C3A}</a:tableStyleId>
              </a:tblPr>
              <a:tblGrid>
                <a:gridCol w="937837">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897924">
                  <a:extLst>
                    <a:ext uri="{9D8B030D-6E8A-4147-A177-3AD203B41FA5}">
                      <a16:colId xmlns:a16="http://schemas.microsoft.com/office/drawing/2014/main" val="20002"/>
                    </a:ext>
                  </a:extLst>
                </a:gridCol>
                <a:gridCol w="889687">
                  <a:extLst>
                    <a:ext uri="{9D8B030D-6E8A-4147-A177-3AD203B41FA5}">
                      <a16:colId xmlns:a16="http://schemas.microsoft.com/office/drawing/2014/main" val="20003"/>
                    </a:ext>
                  </a:extLst>
                </a:gridCol>
                <a:gridCol w="642551">
                  <a:extLst>
                    <a:ext uri="{9D8B030D-6E8A-4147-A177-3AD203B41FA5}">
                      <a16:colId xmlns:a16="http://schemas.microsoft.com/office/drawing/2014/main" val="20004"/>
                    </a:ext>
                  </a:extLst>
                </a:gridCol>
                <a:gridCol w="691979">
                  <a:extLst>
                    <a:ext uri="{9D8B030D-6E8A-4147-A177-3AD203B41FA5}">
                      <a16:colId xmlns:a16="http://schemas.microsoft.com/office/drawing/2014/main" val="20005"/>
                    </a:ext>
                  </a:extLst>
                </a:gridCol>
                <a:gridCol w="1037967">
                  <a:extLst>
                    <a:ext uri="{9D8B030D-6E8A-4147-A177-3AD203B41FA5}">
                      <a16:colId xmlns:a16="http://schemas.microsoft.com/office/drawing/2014/main" val="20006"/>
                    </a:ext>
                  </a:extLst>
                </a:gridCol>
                <a:gridCol w="1532238">
                  <a:extLst>
                    <a:ext uri="{9D8B030D-6E8A-4147-A177-3AD203B41FA5}">
                      <a16:colId xmlns:a16="http://schemas.microsoft.com/office/drawing/2014/main" val="20007"/>
                    </a:ext>
                  </a:extLst>
                </a:gridCol>
                <a:gridCol w="2158314">
                  <a:extLst>
                    <a:ext uri="{9D8B030D-6E8A-4147-A177-3AD203B41FA5}">
                      <a16:colId xmlns:a16="http://schemas.microsoft.com/office/drawing/2014/main" val="20008"/>
                    </a:ext>
                  </a:extLst>
                </a:gridCol>
                <a:gridCol w="1403555">
                  <a:extLst>
                    <a:ext uri="{9D8B030D-6E8A-4147-A177-3AD203B41FA5}">
                      <a16:colId xmlns:a16="http://schemas.microsoft.com/office/drawing/2014/main" val="20009"/>
                    </a:ext>
                  </a:extLst>
                </a:gridCol>
              </a:tblGrid>
              <a:tr h="426723">
                <a:tc gridSpan="7">
                  <a:txBody>
                    <a:bodyPr/>
                    <a:lstStyle/>
                    <a:p>
                      <a:pPr algn="ctr"/>
                      <a:r>
                        <a:rPr lang="es-EC" sz="1200" dirty="0" smtClean="0"/>
                        <a:t>DATOS TÉCNICOS</a:t>
                      </a:r>
                      <a:endParaRPr lang="es-EC" sz="1200" dirty="0"/>
                    </a:p>
                  </a:txBody>
                  <a:tcPr anchor="ctr">
                    <a:solidFill>
                      <a:srgbClr val="312782"/>
                    </a:solidFill>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a:txBody>
                    <a:bodyPr/>
                    <a:lstStyle/>
                    <a:p>
                      <a:pPr algn="ctr"/>
                      <a:r>
                        <a:rPr lang="es-EC" sz="1200" dirty="0" smtClean="0"/>
                        <a:t>DEPENDENCIA</a:t>
                      </a:r>
                      <a:endParaRPr lang="es-EC" sz="1200" dirty="0"/>
                    </a:p>
                  </a:txBody>
                  <a:tcPr anchor="ctr">
                    <a:solidFill>
                      <a:srgbClr val="312782"/>
                    </a:solidFill>
                  </a:tcPr>
                </a:tc>
                <a:tc>
                  <a:txBody>
                    <a:bodyPr/>
                    <a:lstStyle/>
                    <a:p>
                      <a:pPr algn="ctr"/>
                      <a:r>
                        <a:rPr lang="es-EC" sz="1200" dirty="0" smtClean="0"/>
                        <a:t>No. OFICIO</a:t>
                      </a:r>
                      <a:endParaRPr lang="es-EC" sz="1200" dirty="0"/>
                    </a:p>
                  </a:txBody>
                  <a:tcPr anchor="ctr">
                    <a:solidFill>
                      <a:srgbClr val="312782"/>
                    </a:solidFill>
                  </a:tcPr>
                </a:tc>
                <a:tc>
                  <a:txBody>
                    <a:bodyPr/>
                    <a:lstStyle/>
                    <a:p>
                      <a:pPr algn="ctr"/>
                      <a:r>
                        <a:rPr lang="es-EC" sz="1200" dirty="0" smtClean="0"/>
                        <a:t>CRITERIO</a:t>
                      </a:r>
                      <a:endParaRPr lang="es-EC" sz="1200" dirty="0"/>
                    </a:p>
                  </a:txBody>
                  <a:tcPr anchor="ctr">
                    <a:solidFill>
                      <a:srgbClr val="312782"/>
                    </a:solidFill>
                  </a:tcPr>
                </a:tc>
                <a:extLst>
                  <a:ext uri="{0D108BD9-81ED-4DB2-BD59-A6C34878D82A}">
                    <a16:rowId xmlns:a16="http://schemas.microsoft.com/office/drawing/2014/main" val="10000"/>
                  </a:ext>
                </a:extLst>
              </a:tr>
              <a:tr h="639916">
                <a:tc>
                  <a:txBody>
                    <a:bodyPr/>
                    <a:lstStyle/>
                    <a:p>
                      <a:pPr algn="ctr"/>
                      <a:r>
                        <a:rPr lang="es-EC" sz="1000" dirty="0" smtClean="0">
                          <a:solidFill>
                            <a:schemeClr val="bg1"/>
                          </a:solidFill>
                        </a:rPr>
                        <a:t>PREDIO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CLAVE CATASTRAL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SECTOR</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PARROQUIA</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ADM. ZONAL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TERRENO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CONST.</a:t>
                      </a:r>
                      <a:endParaRPr lang="es-EC" sz="1000" dirty="0">
                        <a:solidFill>
                          <a:schemeClr val="bg1"/>
                        </a:solidFill>
                      </a:endParaRPr>
                    </a:p>
                  </a:txBody>
                  <a:tcPr anchor="ctr">
                    <a:solidFill>
                      <a:schemeClr val="tx2">
                        <a:lumMod val="60000"/>
                        <a:lumOff val="40000"/>
                      </a:schemeClr>
                    </a:solidFill>
                  </a:tcP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GADDMQ-STHV-DMC-UCE-2022-2119-O</a:t>
                      </a:r>
                    </a:p>
                    <a:p>
                      <a:pPr algn="ctr"/>
                      <a:r>
                        <a:rPr lang="es-EC" sz="1000" baseline="0" dirty="0" smtClean="0"/>
                        <a:t>23 de agosto de 2022</a:t>
                      </a:r>
                      <a:endParaRPr lang="es-EC" sz="1000" dirty="0"/>
                    </a:p>
                  </a:txBody>
                  <a:tcPr anchor="ctr"/>
                </a:tc>
                <a:tc>
                  <a:txBody>
                    <a:bodyPr/>
                    <a:lstStyle/>
                    <a:p>
                      <a:pPr algn="ctr"/>
                      <a:r>
                        <a:rPr lang="es-EC" sz="1000" dirty="0" smtClean="0"/>
                        <a:t>Fichas técnicas (80508, 246309 y 246310)</a:t>
                      </a:r>
                      <a:endParaRPr lang="es-EC" sz="1000" dirty="0"/>
                    </a:p>
                  </a:txBody>
                  <a:tcPr anchor="ctr"/>
                </a:tc>
                <a:extLst>
                  <a:ext uri="{0D108BD9-81ED-4DB2-BD59-A6C34878D82A}">
                    <a16:rowId xmlns:a16="http://schemas.microsoft.com/office/drawing/2014/main" val="10001"/>
                  </a:ext>
                </a:extLst>
              </a:tr>
              <a:tr h="626076">
                <a:tc>
                  <a:txBody>
                    <a:bodyPr/>
                    <a:lstStyle/>
                    <a:p>
                      <a:pPr algn="ctr"/>
                      <a:r>
                        <a:rPr lang="es-EC" sz="1000" dirty="0" smtClean="0"/>
                        <a:t>80508</a:t>
                      </a:r>
                      <a:endParaRPr lang="es-EC" sz="1000" dirty="0"/>
                    </a:p>
                  </a:txBody>
                  <a:tcPr anchor="ctr"/>
                </a:tc>
                <a:tc>
                  <a:txBody>
                    <a:bodyPr/>
                    <a:lstStyle/>
                    <a:p>
                      <a:pPr algn="ctr"/>
                      <a:r>
                        <a:rPr lang="es-EC" sz="1000" dirty="0" smtClean="0"/>
                        <a:t>12706 07 002</a:t>
                      </a:r>
                      <a:endParaRPr lang="es-EC" sz="1000" dirty="0"/>
                    </a:p>
                  </a:txBody>
                  <a:tcPr anchor="ctr"/>
                </a:tc>
                <a:tc>
                  <a:txBody>
                    <a:bodyPr/>
                    <a:lstStyle/>
                    <a:p>
                      <a:pPr algn="ctr"/>
                      <a:r>
                        <a:rPr lang="es-EC" sz="1000" dirty="0" smtClean="0"/>
                        <a:t>Lucía Albán Der.</a:t>
                      </a:r>
                      <a:endParaRPr lang="es-EC" sz="1000" dirty="0"/>
                    </a:p>
                  </a:txBody>
                  <a:tcPr anchor="ctr"/>
                </a:tc>
                <a:tc>
                  <a:txBody>
                    <a:bodyPr/>
                    <a:lstStyle/>
                    <a:p>
                      <a:pPr algn="ctr"/>
                      <a:r>
                        <a:rPr lang="es-EC" sz="1000" dirty="0" smtClean="0"/>
                        <a:t>Kennedy</a:t>
                      </a:r>
                      <a:endParaRPr lang="es-EC" sz="1000" dirty="0"/>
                    </a:p>
                  </a:txBody>
                  <a:tcPr anchor="ctr"/>
                </a:tc>
                <a:tc>
                  <a:txBody>
                    <a:bodyPr/>
                    <a:lstStyle/>
                    <a:p>
                      <a:pPr algn="ctr"/>
                      <a:r>
                        <a:rPr lang="es-EC" sz="1000" dirty="0" smtClean="0"/>
                        <a:t>Eugenio Espejo</a:t>
                      </a:r>
                      <a:endParaRPr lang="es-EC" sz="1000" dirty="0"/>
                    </a:p>
                  </a:txBody>
                  <a:tcPr anchor="ctr"/>
                </a:tc>
                <a:tc>
                  <a:txBody>
                    <a:bodyPr/>
                    <a:lstStyle/>
                    <a:p>
                      <a:pPr algn="ctr"/>
                      <a:r>
                        <a:rPr lang="es-EC" sz="1000" dirty="0" smtClean="0"/>
                        <a:t>1366.21 m2</a:t>
                      </a:r>
                      <a:endParaRPr lang="es-EC" sz="1000" dirty="0"/>
                    </a:p>
                  </a:txBody>
                  <a:tcPr anchor="ctr"/>
                </a:tc>
                <a:tc>
                  <a:txBody>
                    <a:bodyPr/>
                    <a:lstStyle/>
                    <a:p>
                      <a:pPr algn="ctr"/>
                      <a:r>
                        <a:rPr lang="es-EC" sz="1000" dirty="0" smtClean="0"/>
                        <a:t>1035.06 m2</a:t>
                      </a:r>
                      <a:endParaRPr lang="es-EC" sz="1000" dirty="0"/>
                    </a:p>
                  </a:txBody>
                  <a:tcPr anchor="ct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GADDMQ-STHV-DMC-UCE-2022-2862-O</a:t>
                      </a:r>
                    </a:p>
                    <a:p>
                      <a:pPr algn="ctr"/>
                      <a:r>
                        <a:rPr lang="es-EC" sz="1000" baseline="0" dirty="0" smtClean="0"/>
                        <a:t>25 de noviembre de 2022</a:t>
                      </a:r>
                      <a:endParaRPr lang="es-EC" sz="1000" dirty="0"/>
                    </a:p>
                  </a:txBody>
                  <a:tcPr anchor="ctr"/>
                </a:tc>
                <a:tc>
                  <a:txBody>
                    <a:bodyPr/>
                    <a:lstStyle/>
                    <a:p>
                      <a:pPr algn="ctr"/>
                      <a:r>
                        <a:rPr lang="es-EC" sz="1000" dirty="0" smtClean="0"/>
                        <a:t>Fichas técnicas (246337 y 666704)</a:t>
                      </a:r>
                      <a:endParaRPr lang="es-EC" sz="1000" dirty="0"/>
                    </a:p>
                  </a:txBody>
                  <a:tcPr anchor="ctr"/>
                </a:tc>
                <a:extLst>
                  <a:ext uri="{0D108BD9-81ED-4DB2-BD59-A6C34878D82A}">
                    <a16:rowId xmlns:a16="http://schemas.microsoft.com/office/drawing/2014/main" val="10002"/>
                  </a:ext>
                </a:extLst>
              </a:tr>
              <a:tr h="617838">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REGISTRO DE LA PROPIEDAD</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RPDMQ-DG-2018-143</a:t>
                      </a:r>
                    </a:p>
                    <a:p>
                      <a:pPr algn="ctr"/>
                      <a:r>
                        <a:rPr lang="es-EC" sz="1000" dirty="0" smtClean="0"/>
                        <a:t>31</a:t>
                      </a:r>
                      <a:r>
                        <a:rPr lang="es-EC" sz="1000" baseline="0" dirty="0" smtClean="0"/>
                        <a:t> de agosto de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smtClean="0"/>
                        <a:t>GADDMQ-</a:t>
                      </a:r>
                      <a:r>
                        <a:rPr lang="es-EC" sz="1000" dirty="0" smtClean="0"/>
                        <a:t>RPDMQ-DA-2023-2191-OF 31</a:t>
                      </a:r>
                      <a:r>
                        <a:rPr lang="es-EC" sz="1000" baseline="0" dirty="0" smtClean="0"/>
                        <a:t> de julio de 2023</a:t>
                      </a:r>
                      <a:endParaRPr lang="es-EC" sz="1000" dirty="0"/>
                    </a:p>
                  </a:txBody>
                  <a:tcPr anchor="ctr"/>
                </a:tc>
                <a:tc>
                  <a:txBody>
                    <a:bodyPr/>
                    <a:lstStyle/>
                    <a:p>
                      <a:pPr algn="ctr"/>
                      <a:r>
                        <a:rPr lang="es-EC" sz="1000" dirty="0" smtClean="0"/>
                        <a:t>Esta entidad</a:t>
                      </a:r>
                      <a:r>
                        <a:rPr lang="es-EC" sz="1000" baseline="0" dirty="0" smtClean="0"/>
                        <a:t> no encuentra el acta que constituye título de propiedad del inmueble</a:t>
                      </a:r>
                      <a:endParaRPr lang="es-EC" sz="1000" dirty="0"/>
                    </a:p>
                  </a:txBody>
                  <a:tcPr anchor="ctr"/>
                </a:tc>
                <a:extLst>
                  <a:ext uri="{0D108BD9-81ED-4DB2-BD59-A6C34878D82A}">
                    <a16:rowId xmlns:a16="http://schemas.microsoft.com/office/drawing/2014/main" val="10003"/>
                  </a:ext>
                </a:extLst>
              </a:tr>
              <a:tr h="626075">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ADMINISTRACIÓN ZONAL EUGENIO</a:t>
                      </a:r>
                      <a:r>
                        <a:rPr lang="es-EC" sz="1000" u="none" strike="noStrike" baseline="0" dirty="0" smtClean="0">
                          <a:solidFill>
                            <a:schemeClr val="tx1"/>
                          </a:solidFill>
                          <a:effectLst/>
                        </a:rPr>
                        <a:t> ESPEJO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GADDMQ-AZEE-2021-2321-O</a:t>
                      </a:r>
                    </a:p>
                    <a:p>
                      <a:pPr algn="ctr"/>
                      <a:r>
                        <a:rPr lang="es-EC" sz="1000" dirty="0" smtClean="0"/>
                        <a:t>12 de octubre del 2021</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4"/>
                  </a:ext>
                </a:extLst>
              </a:tr>
              <a:tr h="700217">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DIRECCIÓN METROPOLITANA GESTIÓN DE BIENES INMUEBLES</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GADDMQ-DMGBI-2023-0752-O</a:t>
                      </a:r>
                    </a:p>
                    <a:p>
                      <a:pPr algn="ctr"/>
                      <a:r>
                        <a:rPr lang="es-EC" sz="1000" dirty="0" smtClean="0"/>
                        <a:t>26 de</a:t>
                      </a:r>
                      <a:r>
                        <a:rPr lang="es-EC" sz="1000" baseline="0" dirty="0" smtClean="0"/>
                        <a:t> febrero del 2023</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5"/>
                  </a:ext>
                </a:extLst>
              </a:tr>
              <a:tr h="650789">
                <a:tc gridSpan="4">
                  <a:txBody>
                    <a:bodyPr/>
                    <a:lstStyle/>
                    <a:p>
                      <a:pPr algn="ctr"/>
                      <a:r>
                        <a:rPr lang="es-EC" sz="1000" dirty="0" smtClean="0"/>
                        <a:t>UBICACIÓN</a:t>
                      </a:r>
                    </a:p>
                    <a:p>
                      <a:pPr algn="ctr"/>
                      <a:r>
                        <a:rPr lang="es-EC" sz="1000" dirty="0" smtClean="0"/>
                        <a:t>6 de Diciembre – S/N</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gridSpan="3">
                  <a:txBody>
                    <a:bodyPr/>
                    <a:lstStyle/>
                    <a:p>
                      <a:pPr algn="ctr"/>
                      <a:r>
                        <a:rPr lang="es-EC" sz="1000" dirty="0" smtClean="0"/>
                        <a:t>FACHADA</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r>
                        <a:rPr lang="es-EC" sz="1000" b="0" i="0" u="none" strike="noStrike" dirty="0" smtClean="0">
                          <a:solidFill>
                            <a:schemeClr val="tx1"/>
                          </a:solidFill>
                          <a:effectLst/>
                          <a:latin typeface="Calibri" panose="020F0502020204030204" pitchFamily="34" charset="0"/>
                        </a:rPr>
                        <a:t>PROCURADURÍA METROPOLITANA</a:t>
                      </a:r>
                      <a:r>
                        <a:rPr lang="es-EC" sz="1000" b="0" i="0" u="none" strike="noStrike" baseline="0" dirty="0" smtClean="0">
                          <a:solidFill>
                            <a:schemeClr val="tx1"/>
                          </a:solidFill>
                          <a:effectLst/>
                          <a:latin typeface="Calibri" panose="020F0502020204030204" pitchFamily="34" charset="0"/>
                        </a:rPr>
                        <a:t> </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GADDMQ-PM-2023-3408-O</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6"/>
                  </a:ext>
                </a:extLst>
              </a:tr>
              <a:tr h="650789">
                <a:tc gridSpan="7">
                  <a:txBody>
                    <a:bodyPr/>
                    <a:lstStyle/>
                    <a:p>
                      <a:pPr algn="ctr"/>
                      <a:r>
                        <a:rPr lang="es-EC" sz="1600" b="1" dirty="0" smtClean="0">
                          <a:solidFill>
                            <a:schemeClr val="bg1"/>
                          </a:solidFill>
                        </a:rPr>
                        <a:t>PREDIO 80508</a:t>
                      </a:r>
                      <a:endParaRPr lang="es-EC" sz="1600" b="1" dirty="0">
                        <a:solidFill>
                          <a:schemeClr val="bg1"/>
                        </a:solidFill>
                      </a:endParaRPr>
                    </a:p>
                  </a:txBody>
                  <a:tcPr anchor="ctr">
                    <a:solidFill>
                      <a:srgbClr val="312782"/>
                    </a:solidFill>
                  </a:tcP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endParaRPr lang="es-EC" dirty="0"/>
                    </a:p>
                  </a:txBody>
                  <a:tcPr marL="9525" marR="9525" marT="9525" marB="0" anchor="ctr">
                    <a:solidFill>
                      <a:schemeClr val="accent2">
                        <a:lumMod val="40000"/>
                        <a:lumOff val="60000"/>
                      </a:schemeClr>
                    </a:solidFill>
                  </a:tcPr>
                </a:tc>
                <a:tc>
                  <a:txBody>
                    <a:bodyPr/>
                    <a:lstStyle/>
                    <a:p>
                      <a:endParaRPr lang="es-EC" dirty="0"/>
                    </a:p>
                  </a:txBody>
                  <a:tcPr anchor="ctr"/>
                </a:tc>
                <a:tc>
                  <a:txBody>
                    <a:bodyPr/>
                    <a:lstStyle/>
                    <a:p>
                      <a:endParaRPr lang="es-EC" dirty="0"/>
                    </a:p>
                  </a:txBody>
                  <a:tcPr anchor="ctr"/>
                </a:tc>
                <a:extLst>
                  <a:ext uri="{0D108BD9-81ED-4DB2-BD59-A6C34878D82A}">
                    <a16:rowId xmlns:a16="http://schemas.microsoft.com/office/drawing/2014/main" val="10007"/>
                  </a:ext>
                </a:extLst>
              </a:tr>
            </a:tbl>
          </a:graphicData>
        </a:graphic>
      </p:graphicFrame>
      <p:sp>
        <p:nvSpPr>
          <p:cNvPr id="19" name="Forma libre 18"/>
          <p:cNvSpPr/>
          <p:nvPr/>
        </p:nvSpPr>
        <p:spPr>
          <a:xfrm>
            <a:off x="1103870" y="3624698"/>
            <a:ext cx="469557" cy="642552"/>
          </a:xfrm>
          <a:custGeom>
            <a:avLst/>
            <a:gdLst>
              <a:gd name="connsiteX0" fmla="*/ 0 w 469557"/>
              <a:gd name="connsiteY0" fmla="*/ 609600 h 642552"/>
              <a:gd name="connsiteX1" fmla="*/ 436606 w 469557"/>
              <a:gd name="connsiteY1" fmla="*/ 0 h 642552"/>
              <a:gd name="connsiteX2" fmla="*/ 469557 w 469557"/>
              <a:gd name="connsiteY2" fmla="*/ 8238 h 642552"/>
              <a:gd name="connsiteX3" fmla="*/ 49427 w 469557"/>
              <a:gd name="connsiteY3" fmla="*/ 642552 h 642552"/>
              <a:gd name="connsiteX4" fmla="*/ 0 w 469557"/>
              <a:gd name="connsiteY4" fmla="*/ 609600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57" h="642552">
                <a:moveTo>
                  <a:pt x="0" y="609600"/>
                </a:moveTo>
                <a:lnTo>
                  <a:pt x="436606" y="0"/>
                </a:lnTo>
                <a:lnTo>
                  <a:pt x="469557" y="8238"/>
                </a:lnTo>
                <a:lnTo>
                  <a:pt x="49427" y="642552"/>
                </a:lnTo>
                <a:lnTo>
                  <a:pt x="0" y="609600"/>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p:cNvPicPr>
            <a:picLocks noChangeAspect="1"/>
          </p:cNvPicPr>
          <p:nvPr/>
        </p:nvPicPr>
        <p:blipFill>
          <a:blip r:embed="rId4"/>
          <a:stretch>
            <a:fillRect/>
          </a:stretch>
        </p:blipFill>
        <p:spPr>
          <a:xfrm>
            <a:off x="520260" y="3048744"/>
            <a:ext cx="2042050" cy="2042050"/>
          </a:xfrm>
          <a:prstGeom prst="rect">
            <a:avLst/>
          </a:prstGeom>
        </p:spPr>
      </p:pic>
      <p:pic>
        <p:nvPicPr>
          <p:cNvPr id="21" name="Imagen 20"/>
          <p:cNvPicPr>
            <a:picLocks noChangeAspect="1"/>
          </p:cNvPicPr>
          <p:nvPr/>
        </p:nvPicPr>
        <p:blipFill>
          <a:blip r:embed="rId5"/>
          <a:stretch>
            <a:fillRect/>
          </a:stretch>
        </p:blipFill>
        <p:spPr>
          <a:xfrm>
            <a:off x="4377151" y="3048744"/>
            <a:ext cx="2168623" cy="2042050"/>
          </a:xfrm>
          <a:prstGeom prst="rect">
            <a:avLst/>
          </a:prstGeom>
        </p:spPr>
      </p:pic>
      <p:pic>
        <p:nvPicPr>
          <p:cNvPr id="22" name="Imagen 21"/>
          <p:cNvPicPr>
            <a:picLocks noChangeAspect="1"/>
          </p:cNvPicPr>
          <p:nvPr/>
        </p:nvPicPr>
        <p:blipFill>
          <a:blip r:embed="rId6"/>
          <a:stretch>
            <a:fillRect/>
          </a:stretch>
        </p:blipFill>
        <p:spPr>
          <a:xfrm>
            <a:off x="2562310" y="3048744"/>
            <a:ext cx="1814841" cy="2042050"/>
          </a:xfrm>
          <a:prstGeom prst="rect">
            <a:avLst/>
          </a:prstGeom>
        </p:spPr>
      </p:pic>
    </p:spTree>
    <p:extLst>
      <p:ext uri="{BB962C8B-B14F-4D97-AF65-F5344CB8AC3E}">
        <p14:creationId xmlns:p14="http://schemas.microsoft.com/office/powerpoint/2010/main" val="130443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435344" y="678076"/>
            <a:ext cx="8526165" cy="707886"/>
          </a:xfrm>
          <a:prstGeom prst="rect">
            <a:avLst/>
          </a:prstGeom>
          <a:noFill/>
        </p:spPr>
        <p:txBody>
          <a:bodyPr wrap="square" rtlCol="0">
            <a:spAutoFit/>
          </a:bodyPr>
          <a:lstStyle/>
          <a:p>
            <a:pPr algn="ctr"/>
            <a:r>
              <a:rPr lang="es-EC" sz="2000" b="1" u="sng" dirty="0"/>
              <a:t>DECLARATORIA DE BIEN MOSTRENCO </a:t>
            </a:r>
            <a:r>
              <a:rPr lang="es-EC" sz="2000" b="1" u="sng" dirty="0" smtClean="0"/>
              <a:t>DE PREDIOS (</a:t>
            </a:r>
            <a:r>
              <a:rPr lang="es-EC" sz="2000" b="1" u="sng" dirty="0"/>
              <a:t>80508, 246309, 246310, 246337 y 666704)</a:t>
            </a:r>
          </a:p>
        </p:txBody>
      </p:sp>
      <p:graphicFrame>
        <p:nvGraphicFramePr>
          <p:cNvPr id="8" name="Tabla 7"/>
          <p:cNvGraphicFramePr>
            <a:graphicFrameLocks noGrp="1"/>
          </p:cNvGraphicFramePr>
          <p:nvPr>
            <p:extLst>
              <p:ext uri="{D42A27DB-BD31-4B8C-83A1-F6EECF244321}">
                <p14:modId xmlns:p14="http://schemas.microsoft.com/office/powerpoint/2010/main" val="2190943873"/>
              </p:ext>
            </p:extLst>
          </p:nvPr>
        </p:nvGraphicFramePr>
        <p:xfrm>
          <a:off x="520260" y="1441535"/>
          <a:ext cx="11114690" cy="5174025"/>
        </p:xfrm>
        <a:graphic>
          <a:graphicData uri="http://schemas.openxmlformats.org/drawingml/2006/table">
            <a:tbl>
              <a:tblPr firstRow="1" bandRow="1">
                <a:tableStyleId>{5C22544A-7EE6-4342-B048-85BDC9FD1C3A}</a:tableStyleId>
              </a:tblPr>
              <a:tblGrid>
                <a:gridCol w="937837">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897924">
                  <a:extLst>
                    <a:ext uri="{9D8B030D-6E8A-4147-A177-3AD203B41FA5}">
                      <a16:colId xmlns:a16="http://schemas.microsoft.com/office/drawing/2014/main" val="20002"/>
                    </a:ext>
                  </a:extLst>
                </a:gridCol>
                <a:gridCol w="889687">
                  <a:extLst>
                    <a:ext uri="{9D8B030D-6E8A-4147-A177-3AD203B41FA5}">
                      <a16:colId xmlns:a16="http://schemas.microsoft.com/office/drawing/2014/main" val="20003"/>
                    </a:ext>
                  </a:extLst>
                </a:gridCol>
                <a:gridCol w="642551">
                  <a:extLst>
                    <a:ext uri="{9D8B030D-6E8A-4147-A177-3AD203B41FA5}">
                      <a16:colId xmlns:a16="http://schemas.microsoft.com/office/drawing/2014/main" val="20004"/>
                    </a:ext>
                  </a:extLst>
                </a:gridCol>
                <a:gridCol w="691979">
                  <a:extLst>
                    <a:ext uri="{9D8B030D-6E8A-4147-A177-3AD203B41FA5}">
                      <a16:colId xmlns:a16="http://schemas.microsoft.com/office/drawing/2014/main" val="20005"/>
                    </a:ext>
                  </a:extLst>
                </a:gridCol>
                <a:gridCol w="1037967">
                  <a:extLst>
                    <a:ext uri="{9D8B030D-6E8A-4147-A177-3AD203B41FA5}">
                      <a16:colId xmlns:a16="http://schemas.microsoft.com/office/drawing/2014/main" val="20006"/>
                    </a:ext>
                  </a:extLst>
                </a:gridCol>
                <a:gridCol w="1532238">
                  <a:extLst>
                    <a:ext uri="{9D8B030D-6E8A-4147-A177-3AD203B41FA5}">
                      <a16:colId xmlns:a16="http://schemas.microsoft.com/office/drawing/2014/main" val="20007"/>
                    </a:ext>
                  </a:extLst>
                </a:gridCol>
                <a:gridCol w="2158314">
                  <a:extLst>
                    <a:ext uri="{9D8B030D-6E8A-4147-A177-3AD203B41FA5}">
                      <a16:colId xmlns:a16="http://schemas.microsoft.com/office/drawing/2014/main" val="20008"/>
                    </a:ext>
                  </a:extLst>
                </a:gridCol>
                <a:gridCol w="1403555">
                  <a:extLst>
                    <a:ext uri="{9D8B030D-6E8A-4147-A177-3AD203B41FA5}">
                      <a16:colId xmlns:a16="http://schemas.microsoft.com/office/drawing/2014/main" val="20009"/>
                    </a:ext>
                  </a:extLst>
                </a:gridCol>
              </a:tblGrid>
              <a:tr h="426723">
                <a:tc gridSpan="7">
                  <a:txBody>
                    <a:bodyPr/>
                    <a:lstStyle/>
                    <a:p>
                      <a:pPr algn="ctr"/>
                      <a:r>
                        <a:rPr lang="es-EC" sz="1200" dirty="0" smtClean="0"/>
                        <a:t>DATOS TÉCNICOS</a:t>
                      </a:r>
                      <a:endParaRPr lang="es-EC" sz="1200" dirty="0"/>
                    </a:p>
                  </a:txBody>
                  <a:tcPr anchor="ctr">
                    <a:solidFill>
                      <a:srgbClr val="312782"/>
                    </a:solidFill>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a:txBody>
                    <a:bodyPr/>
                    <a:lstStyle/>
                    <a:p>
                      <a:pPr algn="ctr"/>
                      <a:r>
                        <a:rPr lang="es-EC" sz="1200" dirty="0" smtClean="0"/>
                        <a:t>DEPENDENCIA</a:t>
                      </a:r>
                      <a:endParaRPr lang="es-EC" sz="1200" dirty="0"/>
                    </a:p>
                  </a:txBody>
                  <a:tcPr anchor="ctr">
                    <a:solidFill>
                      <a:srgbClr val="312782"/>
                    </a:solidFill>
                  </a:tcPr>
                </a:tc>
                <a:tc>
                  <a:txBody>
                    <a:bodyPr/>
                    <a:lstStyle/>
                    <a:p>
                      <a:pPr algn="ctr"/>
                      <a:r>
                        <a:rPr lang="es-EC" sz="1200" dirty="0" smtClean="0"/>
                        <a:t>No. OFICIO</a:t>
                      </a:r>
                      <a:endParaRPr lang="es-EC" sz="1200" dirty="0"/>
                    </a:p>
                  </a:txBody>
                  <a:tcPr anchor="ctr">
                    <a:solidFill>
                      <a:srgbClr val="312782"/>
                    </a:solidFill>
                  </a:tcPr>
                </a:tc>
                <a:tc>
                  <a:txBody>
                    <a:bodyPr/>
                    <a:lstStyle/>
                    <a:p>
                      <a:pPr algn="ctr"/>
                      <a:r>
                        <a:rPr lang="es-EC" sz="1200" dirty="0" smtClean="0"/>
                        <a:t>CRITERIO</a:t>
                      </a:r>
                      <a:endParaRPr lang="es-EC" sz="1200" dirty="0"/>
                    </a:p>
                  </a:txBody>
                  <a:tcPr anchor="ctr">
                    <a:solidFill>
                      <a:srgbClr val="312782"/>
                    </a:solidFill>
                  </a:tcPr>
                </a:tc>
                <a:extLst>
                  <a:ext uri="{0D108BD9-81ED-4DB2-BD59-A6C34878D82A}">
                    <a16:rowId xmlns:a16="http://schemas.microsoft.com/office/drawing/2014/main" val="10000"/>
                  </a:ext>
                </a:extLst>
              </a:tr>
              <a:tr h="639916">
                <a:tc>
                  <a:txBody>
                    <a:bodyPr/>
                    <a:lstStyle/>
                    <a:p>
                      <a:pPr algn="ctr"/>
                      <a:r>
                        <a:rPr lang="es-EC" sz="1000" dirty="0" smtClean="0">
                          <a:solidFill>
                            <a:schemeClr val="bg1"/>
                          </a:solidFill>
                        </a:rPr>
                        <a:t>PREDIO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CLAVE CATASTRAL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SECTOR</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PARROQUIA</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ADM. ZONAL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TERRENO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CONST.</a:t>
                      </a:r>
                      <a:endParaRPr lang="es-EC" sz="1000" dirty="0">
                        <a:solidFill>
                          <a:schemeClr val="bg1"/>
                        </a:solidFill>
                      </a:endParaRPr>
                    </a:p>
                  </a:txBody>
                  <a:tcPr anchor="ctr">
                    <a:solidFill>
                      <a:schemeClr val="tx2">
                        <a:lumMod val="60000"/>
                        <a:lumOff val="40000"/>
                      </a:schemeClr>
                    </a:solidFill>
                  </a:tcP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GADDMQ-STHV-DMC-UCE-2022-2119-O</a:t>
                      </a:r>
                    </a:p>
                    <a:p>
                      <a:pPr algn="ctr"/>
                      <a:r>
                        <a:rPr lang="es-EC" sz="1000" baseline="0" dirty="0" smtClean="0"/>
                        <a:t>23 de agosto de 2022</a:t>
                      </a:r>
                      <a:endParaRPr lang="es-EC" sz="1000" dirty="0"/>
                    </a:p>
                  </a:txBody>
                  <a:tcPr anchor="ctr"/>
                </a:tc>
                <a:tc>
                  <a:txBody>
                    <a:bodyPr/>
                    <a:lstStyle/>
                    <a:p>
                      <a:pPr algn="ctr"/>
                      <a:r>
                        <a:rPr lang="es-EC" sz="1000" dirty="0" smtClean="0"/>
                        <a:t>Fichas técnicas (80508, 246309 y 246310)</a:t>
                      </a:r>
                      <a:endParaRPr lang="es-EC" sz="1000" dirty="0"/>
                    </a:p>
                  </a:txBody>
                  <a:tcPr anchor="ctr"/>
                </a:tc>
                <a:extLst>
                  <a:ext uri="{0D108BD9-81ED-4DB2-BD59-A6C34878D82A}">
                    <a16:rowId xmlns:a16="http://schemas.microsoft.com/office/drawing/2014/main" val="10001"/>
                  </a:ext>
                </a:extLst>
              </a:tr>
              <a:tr h="626076">
                <a:tc>
                  <a:txBody>
                    <a:bodyPr/>
                    <a:lstStyle/>
                    <a:p>
                      <a:pPr algn="ctr"/>
                      <a:r>
                        <a:rPr lang="es-EC" sz="1000" dirty="0" smtClean="0"/>
                        <a:t>246309</a:t>
                      </a:r>
                      <a:endParaRPr lang="es-EC" sz="1000" dirty="0"/>
                    </a:p>
                  </a:txBody>
                  <a:tcPr anchor="ctr"/>
                </a:tc>
                <a:tc>
                  <a:txBody>
                    <a:bodyPr/>
                    <a:lstStyle/>
                    <a:p>
                      <a:pPr algn="ctr"/>
                      <a:r>
                        <a:rPr lang="es-EC" sz="1000" dirty="0" smtClean="0"/>
                        <a:t>12606 02 002</a:t>
                      </a:r>
                      <a:endParaRPr lang="es-EC" sz="1000" dirty="0"/>
                    </a:p>
                  </a:txBody>
                  <a:tcPr anchor="ctr"/>
                </a:tc>
                <a:tc>
                  <a:txBody>
                    <a:bodyPr/>
                    <a:lstStyle/>
                    <a:p>
                      <a:pPr algn="ctr"/>
                      <a:r>
                        <a:rPr lang="es-EC" sz="1000" dirty="0" smtClean="0"/>
                        <a:t>Lucía Albán Der.</a:t>
                      </a:r>
                      <a:endParaRPr lang="es-EC" sz="1000" dirty="0"/>
                    </a:p>
                  </a:txBody>
                  <a:tcPr anchor="ctr"/>
                </a:tc>
                <a:tc>
                  <a:txBody>
                    <a:bodyPr/>
                    <a:lstStyle/>
                    <a:p>
                      <a:pPr algn="ctr"/>
                      <a:r>
                        <a:rPr lang="es-EC" sz="1000" dirty="0" smtClean="0"/>
                        <a:t>Kennedy</a:t>
                      </a:r>
                      <a:endParaRPr lang="es-EC" sz="1000" dirty="0"/>
                    </a:p>
                  </a:txBody>
                  <a:tcPr anchor="ctr"/>
                </a:tc>
                <a:tc>
                  <a:txBody>
                    <a:bodyPr/>
                    <a:lstStyle/>
                    <a:p>
                      <a:pPr algn="ctr"/>
                      <a:r>
                        <a:rPr lang="es-EC" sz="1000" dirty="0" smtClean="0"/>
                        <a:t>Eugenio Espejo</a:t>
                      </a:r>
                      <a:endParaRPr lang="es-EC" sz="1000" dirty="0"/>
                    </a:p>
                  </a:txBody>
                  <a:tcPr anchor="ctr"/>
                </a:tc>
                <a:tc>
                  <a:txBody>
                    <a:bodyPr/>
                    <a:lstStyle/>
                    <a:p>
                      <a:pPr algn="ctr"/>
                      <a:r>
                        <a:rPr lang="es-EC" sz="1000" dirty="0" smtClean="0"/>
                        <a:t>1524.25m2</a:t>
                      </a:r>
                      <a:endParaRPr lang="es-EC" sz="1000" dirty="0"/>
                    </a:p>
                  </a:txBody>
                  <a:tcPr anchor="ctr"/>
                </a:tc>
                <a:tc>
                  <a:txBody>
                    <a:bodyPr/>
                    <a:lstStyle/>
                    <a:p>
                      <a:pPr algn="ctr"/>
                      <a:r>
                        <a:rPr lang="es-EC" sz="1000" dirty="0" smtClean="0"/>
                        <a:t>1427.77 m2</a:t>
                      </a:r>
                      <a:endParaRPr lang="es-EC" sz="1000" dirty="0"/>
                    </a:p>
                  </a:txBody>
                  <a:tcPr anchor="ct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GADDMQ-STHV-DMC-UCE-2022-2862-O</a:t>
                      </a:r>
                    </a:p>
                    <a:p>
                      <a:pPr algn="ctr"/>
                      <a:r>
                        <a:rPr lang="es-EC" sz="1000" baseline="0" dirty="0" smtClean="0"/>
                        <a:t>25 de noviembre de 2022</a:t>
                      </a:r>
                      <a:endParaRPr lang="es-EC" sz="1000" dirty="0"/>
                    </a:p>
                  </a:txBody>
                  <a:tcPr anchor="ctr"/>
                </a:tc>
                <a:tc>
                  <a:txBody>
                    <a:bodyPr/>
                    <a:lstStyle/>
                    <a:p>
                      <a:pPr algn="ctr"/>
                      <a:r>
                        <a:rPr lang="es-EC" sz="1000" dirty="0" smtClean="0"/>
                        <a:t>Fichas técnicas (246337 y 666704)</a:t>
                      </a:r>
                      <a:endParaRPr lang="es-EC" sz="1000" dirty="0"/>
                    </a:p>
                  </a:txBody>
                  <a:tcPr anchor="ctr"/>
                </a:tc>
                <a:extLst>
                  <a:ext uri="{0D108BD9-81ED-4DB2-BD59-A6C34878D82A}">
                    <a16:rowId xmlns:a16="http://schemas.microsoft.com/office/drawing/2014/main" val="10002"/>
                  </a:ext>
                </a:extLst>
              </a:tr>
              <a:tr h="617838">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REGISTRO DE LA PROPIEDAD</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RPDMQ-DG-2018-143</a:t>
                      </a:r>
                    </a:p>
                    <a:p>
                      <a:pPr algn="ctr"/>
                      <a:r>
                        <a:rPr lang="es-EC" sz="1000" dirty="0" smtClean="0"/>
                        <a:t>31</a:t>
                      </a:r>
                      <a:r>
                        <a:rPr lang="es-EC" sz="1000" baseline="0" dirty="0" smtClean="0"/>
                        <a:t> de agosto de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smtClean="0"/>
                        <a:t>GADDMQ-</a:t>
                      </a:r>
                      <a:r>
                        <a:rPr lang="es-EC" sz="1000" dirty="0" smtClean="0"/>
                        <a:t>RPDMQ-DA-2023-2191-OF 31</a:t>
                      </a:r>
                      <a:r>
                        <a:rPr lang="es-EC" sz="1000" baseline="0" dirty="0" smtClean="0"/>
                        <a:t> de julio de 2023</a:t>
                      </a:r>
                      <a:endParaRPr lang="es-EC" sz="1000" dirty="0" smtClean="0"/>
                    </a:p>
                  </a:txBody>
                  <a:tcPr anchor="ctr"/>
                </a:tc>
                <a:tc>
                  <a:txBody>
                    <a:bodyPr/>
                    <a:lstStyle/>
                    <a:p>
                      <a:pPr algn="ctr"/>
                      <a:r>
                        <a:rPr lang="es-EC" sz="1000" dirty="0" smtClean="0"/>
                        <a:t>Esta entidad</a:t>
                      </a:r>
                      <a:r>
                        <a:rPr lang="es-EC" sz="1000" baseline="0" dirty="0" smtClean="0"/>
                        <a:t> no encuentra el acta que constituye título de propiedad del inmueble</a:t>
                      </a:r>
                      <a:endParaRPr lang="es-EC" sz="1000" dirty="0"/>
                    </a:p>
                  </a:txBody>
                  <a:tcPr anchor="ctr"/>
                </a:tc>
                <a:extLst>
                  <a:ext uri="{0D108BD9-81ED-4DB2-BD59-A6C34878D82A}">
                    <a16:rowId xmlns:a16="http://schemas.microsoft.com/office/drawing/2014/main" val="10003"/>
                  </a:ext>
                </a:extLst>
              </a:tr>
              <a:tr h="626075">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ADMINISTRACIÓN ZONAL EUGENIO</a:t>
                      </a:r>
                      <a:r>
                        <a:rPr lang="es-EC" sz="1000" u="none" strike="noStrike" baseline="0" dirty="0" smtClean="0">
                          <a:solidFill>
                            <a:schemeClr val="tx1"/>
                          </a:solidFill>
                          <a:effectLst/>
                        </a:rPr>
                        <a:t> ESPEJO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GADDMQ-AZEE-2021-2321-O</a:t>
                      </a:r>
                    </a:p>
                    <a:p>
                      <a:pPr algn="ctr"/>
                      <a:r>
                        <a:rPr lang="es-EC" sz="1000" dirty="0" smtClean="0"/>
                        <a:t>12 de octubre del 2021</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4"/>
                  </a:ext>
                </a:extLst>
              </a:tr>
              <a:tr h="700217">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DIRECCIÓN METROPOLITANA GESTIÓN DE BIENES INMUEBLES</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GADDMQ-DMGBI-2023-0752-O</a:t>
                      </a:r>
                    </a:p>
                    <a:p>
                      <a:pPr algn="ctr"/>
                      <a:r>
                        <a:rPr lang="es-EC" sz="1000" dirty="0" smtClean="0"/>
                        <a:t>26 de</a:t>
                      </a:r>
                      <a:r>
                        <a:rPr lang="es-EC" sz="1000" baseline="0" dirty="0" smtClean="0"/>
                        <a:t> febrero del 2023</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5"/>
                  </a:ext>
                </a:extLst>
              </a:tr>
              <a:tr h="650789">
                <a:tc gridSpan="4">
                  <a:txBody>
                    <a:bodyPr/>
                    <a:lstStyle/>
                    <a:p>
                      <a:pPr algn="ctr"/>
                      <a:r>
                        <a:rPr lang="es-EC" sz="1000" dirty="0" smtClean="0"/>
                        <a:t>UBICACIÓN</a:t>
                      </a:r>
                    </a:p>
                    <a:p>
                      <a:pPr algn="ctr"/>
                      <a:r>
                        <a:rPr lang="pt-BR" sz="1000" dirty="0" smtClean="0"/>
                        <a:t>N63A DE LOS CEDROS - E1-159</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gridSpan="3">
                  <a:txBody>
                    <a:bodyPr/>
                    <a:lstStyle/>
                    <a:p>
                      <a:pPr algn="ctr"/>
                      <a:r>
                        <a:rPr lang="es-EC" sz="1000" dirty="0" smtClean="0"/>
                        <a:t>FACHADA</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r>
                        <a:rPr lang="es-EC" sz="1000" b="0" i="0" u="none" strike="noStrike" dirty="0" smtClean="0">
                          <a:solidFill>
                            <a:schemeClr val="tx1"/>
                          </a:solidFill>
                          <a:effectLst/>
                          <a:latin typeface="Calibri" panose="020F0502020204030204" pitchFamily="34" charset="0"/>
                        </a:rPr>
                        <a:t>PROCURADURÍA METROPOLITANA</a:t>
                      </a:r>
                      <a:r>
                        <a:rPr lang="es-EC" sz="1000" b="0" i="0" u="none" strike="noStrike" baseline="0" dirty="0" smtClean="0">
                          <a:solidFill>
                            <a:schemeClr val="tx1"/>
                          </a:solidFill>
                          <a:effectLst/>
                          <a:latin typeface="Calibri" panose="020F0502020204030204" pitchFamily="34" charset="0"/>
                        </a:rPr>
                        <a:t> </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GADDMQ-PM-2023-3408-O</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6"/>
                  </a:ext>
                </a:extLst>
              </a:tr>
              <a:tr h="650789">
                <a:tc gridSpan="7">
                  <a:txBody>
                    <a:bodyPr/>
                    <a:lstStyle/>
                    <a:p>
                      <a:pPr algn="ctr"/>
                      <a:r>
                        <a:rPr lang="es-EC" sz="1600" b="1" dirty="0" smtClean="0">
                          <a:solidFill>
                            <a:schemeClr val="bg1"/>
                          </a:solidFill>
                        </a:rPr>
                        <a:t>PREDIO 246309</a:t>
                      </a:r>
                      <a:endParaRPr lang="es-EC" sz="1600" b="1" dirty="0">
                        <a:solidFill>
                          <a:schemeClr val="bg1"/>
                        </a:solidFill>
                      </a:endParaRPr>
                    </a:p>
                  </a:txBody>
                  <a:tcPr anchor="ctr">
                    <a:solidFill>
                      <a:srgbClr val="312782"/>
                    </a:solidFill>
                  </a:tcP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endParaRPr lang="es-EC" sz="1000" b="0" i="0" u="none" strike="noStrike" dirty="0">
                        <a:solidFill>
                          <a:srgbClr val="FF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endParaRPr lang="es-EC" sz="1000" dirty="0"/>
                    </a:p>
                  </a:txBody>
                  <a:tcPr anchor="ctr"/>
                </a:tc>
                <a:tc>
                  <a:txBody>
                    <a:bodyPr/>
                    <a:lstStyle/>
                    <a:p>
                      <a:pPr algn="ctr"/>
                      <a:endParaRPr lang="es-EC" sz="1000" dirty="0"/>
                    </a:p>
                  </a:txBody>
                  <a:tcPr anchor="ctr"/>
                </a:tc>
                <a:extLst>
                  <a:ext uri="{0D108BD9-81ED-4DB2-BD59-A6C34878D82A}">
                    <a16:rowId xmlns:a16="http://schemas.microsoft.com/office/drawing/2014/main" val="10007"/>
                  </a:ext>
                </a:extLst>
              </a:tr>
            </a:tbl>
          </a:graphicData>
        </a:graphic>
      </p:graphicFrame>
      <p:sp>
        <p:nvSpPr>
          <p:cNvPr id="9" name="Forma libre 8"/>
          <p:cNvSpPr/>
          <p:nvPr/>
        </p:nvSpPr>
        <p:spPr>
          <a:xfrm>
            <a:off x="1103870" y="3653234"/>
            <a:ext cx="469557" cy="642552"/>
          </a:xfrm>
          <a:custGeom>
            <a:avLst/>
            <a:gdLst>
              <a:gd name="connsiteX0" fmla="*/ 0 w 469557"/>
              <a:gd name="connsiteY0" fmla="*/ 609600 h 642552"/>
              <a:gd name="connsiteX1" fmla="*/ 436606 w 469557"/>
              <a:gd name="connsiteY1" fmla="*/ 0 h 642552"/>
              <a:gd name="connsiteX2" fmla="*/ 469557 w 469557"/>
              <a:gd name="connsiteY2" fmla="*/ 8238 h 642552"/>
              <a:gd name="connsiteX3" fmla="*/ 49427 w 469557"/>
              <a:gd name="connsiteY3" fmla="*/ 642552 h 642552"/>
              <a:gd name="connsiteX4" fmla="*/ 0 w 469557"/>
              <a:gd name="connsiteY4" fmla="*/ 609600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57" h="642552">
                <a:moveTo>
                  <a:pt x="0" y="609600"/>
                </a:moveTo>
                <a:lnTo>
                  <a:pt x="436606" y="0"/>
                </a:lnTo>
                <a:lnTo>
                  <a:pt x="469557" y="8238"/>
                </a:lnTo>
                <a:lnTo>
                  <a:pt x="49427" y="642552"/>
                </a:lnTo>
                <a:lnTo>
                  <a:pt x="0" y="609600"/>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p:cNvPicPr>
            <a:picLocks noChangeAspect="1"/>
          </p:cNvPicPr>
          <p:nvPr/>
        </p:nvPicPr>
        <p:blipFill>
          <a:blip r:embed="rId4"/>
          <a:stretch>
            <a:fillRect/>
          </a:stretch>
        </p:blipFill>
        <p:spPr>
          <a:xfrm>
            <a:off x="520260" y="3076586"/>
            <a:ext cx="2026785" cy="2042744"/>
          </a:xfrm>
          <a:prstGeom prst="rect">
            <a:avLst/>
          </a:prstGeom>
        </p:spPr>
      </p:pic>
      <p:pic>
        <p:nvPicPr>
          <p:cNvPr id="17" name="Imagen 16"/>
          <p:cNvPicPr>
            <a:picLocks noChangeAspect="1"/>
          </p:cNvPicPr>
          <p:nvPr/>
        </p:nvPicPr>
        <p:blipFill>
          <a:blip r:embed="rId5"/>
          <a:stretch>
            <a:fillRect/>
          </a:stretch>
        </p:blipFill>
        <p:spPr>
          <a:xfrm>
            <a:off x="4339395" y="3077280"/>
            <a:ext cx="2187300" cy="2042050"/>
          </a:xfrm>
          <a:prstGeom prst="rect">
            <a:avLst/>
          </a:prstGeom>
        </p:spPr>
      </p:pic>
      <p:pic>
        <p:nvPicPr>
          <p:cNvPr id="18" name="Imagen 17"/>
          <p:cNvPicPr>
            <a:picLocks noChangeAspect="1"/>
          </p:cNvPicPr>
          <p:nvPr/>
        </p:nvPicPr>
        <p:blipFill rotWithShape="1">
          <a:blip r:embed="rId6"/>
          <a:srcRect t="7490"/>
          <a:stretch/>
        </p:blipFill>
        <p:spPr>
          <a:xfrm>
            <a:off x="2539290" y="3095734"/>
            <a:ext cx="1813026" cy="1982975"/>
          </a:xfrm>
          <a:prstGeom prst="rect">
            <a:avLst/>
          </a:prstGeom>
        </p:spPr>
      </p:pic>
    </p:spTree>
    <p:extLst>
      <p:ext uri="{BB962C8B-B14F-4D97-AF65-F5344CB8AC3E}">
        <p14:creationId xmlns:p14="http://schemas.microsoft.com/office/powerpoint/2010/main" val="1061601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435344" y="678076"/>
            <a:ext cx="8526165" cy="707886"/>
          </a:xfrm>
          <a:prstGeom prst="rect">
            <a:avLst/>
          </a:prstGeom>
          <a:noFill/>
        </p:spPr>
        <p:txBody>
          <a:bodyPr wrap="square" rtlCol="0">
            <a:spAutoFit/>
          </a:bodyPr>
          <a:lstStyle/>
          <a:p>
            <a:pPr algn="ctr"/>
            <a:r>
              <a:rPr lang="es-EC" sz="2000" b="1" u="sng" dirty="0"/>
              <a:t>DECLARATORIA DE BIEN MOSTRENCO </a:t>
            </a:r>
            <a:r>
              <a:rPr lang="es-EC" sz="2000" b="1" u="sng" dirty="0" smtClean="0"/>
              <a:t>DE PREDIOS (</a:t>
            </a:r>
            <a:r>
              <a:rPr lang="es-EC" sz="2000" b="1" u="sng" dirty="0"/>
              <a:t>80508, 246309, 246310, 246337 y 666704)</a:t>
            </a:r>
          </a:p>
        </p:txBody>
      </p:sp>
      <p:graphicFrame>
        <p:nvGraphicFramePr>
          <p:cNvPr id="8" name="Tabla 7"/>
          <p:cNvGraphicFramePr>
            <a:graphicFrameLocks noGrp="1"/>
          </p:cNvGraphicFramePr>
          <p:nvPr>
            <p:extLst>
              <p:ext uri="{D42A27DB-BD31-4B8C-83A1-F6EECF244321}">
                <p14:modId xmlns:p14="http://schemas.microsoft.com/office/powerpoint/2010/main" val="3024968729"/>
              </p:ext>
            </p:extLst>
          </p:nvPr>
        </p:nvGraphicFramePr>
        <p:xfrm>
          <a:off x="520260" y="1436325"/>
          <a:ext cx="11114690" cy="5174025"/>
        </p:xfrm>
        <a:graphic>
          <a:graphicData uri="http://schemas.openxmlformats.org/drawingml/2006/table">
            <a:tbl>
              <a:tblPr firstRow="1" bandRow="1">
                <a:tableStyleId>{5C22544A-7EE6-4342-B048-85BDC9FD1C3A}</a:tableStyleId>
              </a:tblPr>
              <a:tblGrid>
                <a:gridCol w="937837">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897924">
                  <a:extLst>
                    <a:ext uri="{9D8B030D-6E8A-4147-A177-3AD203B41FA5}">
                      <a16:colId xmlns:a16="http://schemas.microsoft.com/office/drawing/2014/main" val="20002"/>
                    </a:ext>
                  </a:extLst>
                </a:gridCol>
                <a:gridCol w="889687">
                  <a:extLst>
                    <a:ext uri="{9D8B030D-6E8A-4147-A177-3AD203B41FA5}">
                      <a16:colId xmlns:a16="http://schemas.microsoft.com/office/drawing/2014/main" val="20003"/>
                    </a:ext>
                  </a:extLst>
                </a:gridCol>
                <a:gridCol w="642551">
                  <a:extLst>
                    <a:ext uri="{9D8B030D-6E8A-4147-A177-3AD203B41FA5}">
                      <a16:colId xmlns:a16="http://schemas.microsoft.com/office/drawing/2014/main" val="20004"/>
                    </a:ext>
                  </a:extLst>
                </a:gridCol>
                <a:gridCol w="691979">
                  <a:extLst>
                    <a:ext uri="{9D8B030D-6E8A-4147-A177-3AD203B41FA5}">
                      <a16:colId xmlns:a16="http://schemas.microsoft.com/office/drawing/2014/main" val="20005"/>
                    </a:ext>
                  </a:extLst>
                </a:gridCol>
                <a:gridCol w="1037967">
                  <a:extLst>
                    <a:ext uri="{9D8B030D-6E8A-4147-A177-3AD203B41FA5}">
                      <a16:colId xmlns:a16="http://schemas.microsoft.com/office/drawing/2014/main" val="20006"/>
                    </a:ext>
                  </a:extLst>
                </a:gridCol>
                <a:gridCol w="1532238">
                  <a:extLst>
                    <a:ext uri="{9D8B030D-6E8A-4147-A177-3AD203B41FA5}">
                      <a16:colId xmlns:a16="http://schemas.microsoft.com/office/drawing/2014/main" val="20007"/>
                    </a:ext>
                  </a:extLst>
                </a:gridCol>
                <a:gridCol w="2158314">
                  <a:extLst>
                    <a:ext uri="{9D8B030D-6E8A-4147-A177-3AD203B41FA5}">
                      <a16:colId xmlns:a16="http://schemas.microsoft.com/office/drawing/2014/main" val="20008"/>
                    </a:ext>
                  </a:extLst>
                </a:gridCol>
                <a:gridCol w="1403555">
                  <a:extLst>
                    <a:ext uri="{9D8B030D-6E8A-4147-A177-3AD203B41FA5}">
                      <a16:colId xmlns:a16="http://schemas.microsoft.com/office/drawing/2014/main" val="20009"/>
                    </a:ext>
                  </a:extLst>
                </a:gridCol>
              </a:tblGrid>
              <a:tr h="426723">
                <a:tc gridSpan="7">
                  <a:txBody>
                    <a:bodyPr/>
                    <a:lstStyle/>
                    <a:p>
                      <a:pPr algn="ctr"/>
                      <a:r>
                        <a:rPr lang="es-EC" sz="1200" dirty="0" smtClean="0"/>
                        <a:t>DATOS TÉCNICOS</a:t>
                      </a:r>
                      <a:endParaRPr lang="es-EC" sz="1200" dirty="0"/>
                    </a:p>
                  </a:txBody>
                  <a:tcPr anchor="ctr">
                    <a:solidFill>
                      <a:srgbClr val="312782"/>
                    </a:solidFill>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a:txBody>
                    <a:bodyPr/>
                    <a:lstStyle/>
                    <a:p>
                      <a:pPr algn="ctr"/>
                      <a:r>
                        <a:rPr lang="es-EC" sz="1200" dirty="0" smtClean="0"/>
                        <a:t>DEPENDENCIA</a:t>
                      </a:r>
                      <a:endParaRPr lang="es-EC" sz="1200" dirty="0"/>
                    </a:p>
                  </a:txBody>
                  <a:tcPr anchor="ctr">
                    <a:solidFill>
                      <a:srgbClr val="312782"/>
                    </a:solidFill>
                  </a:tcPr>
                </a:tc>
                <a:tc>
                  <a:txBody>
                    <a:bodyPr/>
                    <a:lstStyle/>
                    <a:p>
                      <a:pPr algn="ctr"/>
                      <a:r>
                        <a:rPr lang="es-EC" sz="1200" dirty="0" smtClean="0"/>
                        <a:t>No. OFICIO</a:t>
                      </a:r>
                      <a:endParaRPr lang="es-EC" sz="1200" dirty="0"/>
                    </a:p>
                  </a:txBody>
                  <a:tcPr anchor="ctr">
                    <a:solidFill>
                      <a:srgbClr val="312782"/>
                    </a:solidFill>
                  </a:tcPr>
                </a:tc>
                <a:tc>
                  <a:txBody>
                    <a:bodyPr/>
                    <a:lstStyle/>
                    <a:p>
                      <a:pPr algn="ctr"/>
                      <a:r>
                        <a:rPr lang="es-EC" sz="1200" dirty="0" smtClean="0"/>
                        <a:t>CRITERIO</a:t>
                      </a:r>
                      <a:endParaRPr lang="es-EC" sz="1200" dirty="0"/>
                    </a:p>
                  </a:txBody>
                  <a:tcPr anchor="ctr">
                    <a:solidFill>
                      <a:srgbClr val="312782"/>
                    </a:solidFill>
                  </a:tcPr>
                </a:tc>
                <a:extLst>
                  <a:ext uri="{0D108BD9-81ED-4DB2-BD59-A6C34878D82A}">
                    <a16:rowId xmlns:a16="http://schemas.microsoft.com/office/drawing/2014/main" val="10000"/>
                  </a:ext>
                </a:extLst>
              </a:tr>
              <a:tr h="639916">
                <a:tc>
                  <a:txBody>
                    <a:bodyPr/>
                    <a:lstStyle/>
                    <a:p>
                      <a:pPr algn="ctr"/>
                      <a:r>
                        <a:rPr lang="es-EC" sz="1000" dirty="0" smtClean="0">
                          <a:solidFill>
                            <a:schemeClr val="bg1"/>
                          </a:solidFill>
                        </a:rPr>
                        <a:t>PREDIO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CLAVE CATASTRAL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SECTOR</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PARROQUIA</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ADM. ZONAL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TERRENO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CONST.</a:t>
                      </a:r>
                      <a:endParaRPr lang="es-EC" sz="1000" dirty="0">
                        <a:solidFill>
                          <a:schemeClr val="bg1"/>
                        </a:solidFill>
                      </a:endParaRPr>
                    </a:p>
                  </a:txBody>
                  <a:tcPr anchor="ctr">
                    <a:solidFill>
                      <a:schemeClr val="tx2">
                        <a:lumMod val="60000"/>
                        <a:lumOff val="40000"/>
                      </a:schemeClr>
                    </a:solidFill>
                  </a:tcP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GADDMQ-STHV-DMC-UCE-2022-2119-O</a:t>
                      </a:r>
                    </a:p>
                    <a:p>
                      <a:pPr algn="ctr"/>
                      <a:r>
                        <a:rPr lang="es-EC" sz="1000" baseline="0" dirty="0" smtClean="0"/>
                        <a:t>23 de agosto de 2022</a:t>
                      </a:r>
                      <a:endParaRPr lang="es-EC" sz="1000" dirty="0"/>
                    </a:p>
                  </a:txBody>
                  <a:tcPr anchor="ctr"/>
                </a:tc>
                <a:tc>
                  <a:txBody>
                    <a:bodyPr/>
                    <a:lstStyle/>
                    <a:p>
                      <a:pPr algn="ctr"/>
                      <a:r>
                        <a:rPr lang="es-EC" sz="1000" dirty="0" smtClean="0"/>
                        <a:t>Fichas técnicas (80508, 246309 y 246310)</a:t>
                      </a:r>
                      <a:endParaRPr lang="es-EC" sz="1000" dirty="0"/>
                    </a:p>
                  </a:txBody>
                  <a:tcPr anchor="ctr"/>
                </a:tc>
                <a:extLst>
                  <a:ext uri="{0D108BD9-81ED-4DB2-BD59-A6C34878D82A}">
                    <a16:rowId xmlns:a16="http://schemas.microsoft.com/office/drawing/2014/main" val="10001"/>
                  </a:ext>
                </a:extLst>
              </a:tr>
              <a:tr h="626076">
                <a:tc>
                  <a:txBody>
                    <a:bodyPr/>
                    <a:lstStyle/>
                    <a:p>
                      <a:pPr algn="ctr"/>
                      <a:r>
                        <a:rPr lang="es-EC" sz="1000" dirty="0" smtClean="0"/>
                        <a:t>246310</a:t>
                      </a:r>
                      <a:endParaRPr lang="es-EC" sz="1000" dirty="0"/>
                    </a:p>
                  </a:txBody>
                  <a:tcPr anchor="ctr"/>
                </a:tc>
                <a:tc>
                  <a:txBody>
                    <a:bodyPr/>
                    <a:lstStyle/>
                    <a:p>
                      <a:pPr algn="ctr"/>
                      <a:r>
                        <a:rPr lang="es-EC" sz="1000" dirty="0" smtClean="0"/>
                        <a:t>12606 03 006</a:t>
                      </a:r>
                      <a:endParaRPr lang="es-EC" sz="1000" dirty="0"/>
                    </a:p>
                  </a:txBody>
                  <a:tcPr anchor="ctr"/>
                </a:tc>
                <a:tc>
                  <a:txBody>
                    <a:bodyPr/>
                    <a:lstStyle/>
                    <a:p>
                      <a:pPr algn="ctr"/>
                      <a:r>
                        <a:rPr lang="es-EC" sz="1000" dirty="0" smtClean="0"/>
                        <a:t>Santa Lucía Alta</a:t>
                      </a:r>
                      <a:endParaRPr lang="es-EC" sz="1000" dirty="0"/>
                    </a:p>
                  </a:txBody>
                  <a:tcPr anchor="ctr"/>
                </a:tc>
                <a:tc>
                  <a:txBody>
                    <a:bodyPr/>
                    <a:lstStyle/>
                    <a:p>
                      <a:pPr algn="ctr"/>
                      <a:r>
                        <a:rPr lang="es-EC" sz="1000" dirty="0" smtClean="0"/>
                        <a:t>Kennedy</a:t>
                      </a:r>
                      <a:endParaRPr lang="es-EC" sz="1000" dirty="0"/>
                    </a:p>
                  </a:txBody>
                  <a:tcPr anchor="ctr"/>
                </a:tc>
                <a:tc>
                  <a:txBody>
                    <a:bodyPr/>
                    <a:lstStyle/>
                    <a:p>
                      <a:pPr algn="ctr"/>
                      <a:r>
                        <a:rPr lang="es-EC" sz="1000" dirty="0" smtClean="0"/>
                        <a:t>Eugenio Espejo</a:t>
                      </a:r>
                      <a:endParaRPr lang="es-EC" sz="1000" dirty="0"/>
                    </a:p>
                  </a:txBody>
                  <a:tcPr anchor="ctr"/>
                </a:tc>
                <a:tc>
                  <a:txBody>
                    <a:bodyPr/>
                    <a:lstStyle/>
                    <a:p>
                      <a:pPr algn="ctr"/>
                      <a:r>
                        <a:rPr lang="es-EC" sz="1000" dirty="0" smtClean="0"/>
                        <a:t>1243.34m2</a:t>
                      </a:r>
                      <a:endParaRPr lang="es-EC" sz="1000" dirty="0"/>
                    </a:p>
                  </a:txBody>
                  <a:tcPr anchor="ctr"/>
                </a:tc>
                <a:tc>
                  <a:txBody>
                    <a:bodyPr/>
                    <a:lstStyle/>
                    <a:p>
                      <a:pPr algn="ctr"/>
                      <a:r>
                        <a:rPr lang="es-EC" sz="1000" dirty="0" smtClean="0"/>
                        <a:t>1620.43 m2</a:t>
                      </a:r>
                      <a:endParaRPr lang="es-EC" sz="1000" dirty="0"/>
                    </a:p>
                  </a:txBody>
                  <a:tcPr anchor="ct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GADDMQ-STHV-DMC-UCE-2022-2862-O</a:t>
                      </a:r>
                    </a:p>
                    <a:p>
                      <a:pPr algn="ctr"/>
                      <a:r>
                        <a:rPr lang="es-EC" sz="1000" baseline="0" dirty="0" smtClean="0"/>
                        <a:t>25 de noviembre de 2022</a:t>
                      </a:r>
                      <a:endParaRPr lang="es-EC" sz="1000" dirty="0"/>
                    </a:p>
                  </a:txBody>
                  <a:tcPr anchor="ctr"/>
                </a:tc>
                <a:tc>
                  <a:txBody>
                    <a:bodyPr/>
                    <a:lstStyle/>
                    <a:p>
                      <a:pPr algn="ctr"/>
                      <a:r>
                        <a:rPr lang="es-EC" sz="1000" dirty="0" smtClean="0"/>
                        <a:t>Fichas técnicas (246337 y 666704)</a:t>
                      </a:r>
                      <a:endParaRPr lang="es-EC" sz="1000" dirty="0"/>
                    </a:p>
                  </a:txBody>
                  <a:tcPr anchor="ctr"/>
                </a:tc>
                <a:extLst>
                  <a:ext uri="{0D108BD9-81ED-4DB2-BD59-A6C34878D82A}">
                    <a16:rowId xmlns:a16="http://schemas.microsoft.com/office/drawing/2014/main" val="10002"/>
                  </a:ext>
                </a:extLst>
              </a:tr>
              <a:tr h="617838">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REGISTRO DE LA PROPIEDAD</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RPDMQ-DG-2018-143</a:t>
                      </a:r>
                    </a:p>
                    <a:p>
                      <a:pPr algn="ctr"/>
                      <a:r>
                        <a:rPr lang="es-EC" sz="1000" dirty="0" smtClean="0"/>
                        <a:t>31</a:t>
                      </a:r>
                      <a:r>
                        <a:rPr lang="es-EC" sz="1000" baseline="0" dirty="0" smtClean="0"/>
                        <a:t> de agosto de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smtClean="0"/>
                        <a:t>GADDMQ-</a:t>
                      </a:r>
                      <a:r>
                        <a:rPr lang="es-EC" sz="1000" dirty="0" smtClean="0"/>
                        <a:t>RPDMQ-DA-2023-2191-OF 31</a:t>
                      </a:r>
                      <a:r>
                        <a:rPr lang="es-EC" sz="1000" baseline="0" dirty="0" smtClean="0"/>
                        <a:t> de julio de 2023</a:t>
                      </a:r>
                      <a:endParaRPr lang="es-EC" sz="1000" dirty="0" smtClean="0"/>
                    </a:p>
                  </a:txBody>
                  <a:tcPr anchor="ctr"/>
                </a:tc>
                <a:tc>
                  <a:txBody>
                    <a:bodyPr/>
                    <a:lstStyle/>
                    <a:p>
                      <a:pPr algn="ctr"/>
                      <a:r>
                        <a:rPr lang="es-EC" sz="1000" dirty="0" smtClean="0"/>
                        <a:t>Esta entidad</a:t>
                      </a:r>
                      <a:r>
                        <a:rPr lang="es-EC" sz="1000" baseline="0" dirty="0" smtClean="0"/>
                        <a:t> no encuentra el acta que constituye título de propiedad del inmueble</a:t>
                      </a:r>
                      <a:endParaRPr lang="es-EC" sz="1000" dirty="0"/>
                    </a:p>
                  </a:txBody>
                  <a:tcPr anchor="ctr"/>
                </a:tc>
                <a:extLst>
                  <a:ext uri="{0D108BD9-81ED-4DB2-BD59-A6C34878D82A}">
                    <a16:rowId xmlns:a16="http://schemas.microsoft.com/office/drawing/2014/main" val="10003"/>
                  </a:ext>
                </a:extLst>
              </a:tr>
              <a:tr h="626075">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ADMINISTRACIÓN ZONAL EUGENIO</a:t>
                      </a:r>
                      <a:r>
                        <a:rPr lang="es-EC" sz="1000" u="none" strike="noStrike" baseline="0" dirty="0" smtClean="0">
                          <a:solidFill>
                            <a:schemeClr val="tx1"/>
                          </a:solidFill>
                          <a:effectLst/>
                        </a:rPr>
                        <a:t> ESPEJO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GADDMQ-AZEE-2021-2321-O</a:t>
                      </a:r>
                    </a:p>
                    <a:p>
                      <a:pPr algn="ctr"/>
                      <a:r>
                        <a:rPr lang="es-EC" sz="1000" dirty="0" smtClean="0"/>
                        <a:t>12 de octubre del 2021</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4"/>
                  </a:ext>
                </a:extLst>
              </a:tr>
              <a:tr h="700217">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DIRECCIÓN METROPOLITANA GESTIÓN DE BIENES INMUEBLES</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GADDMQ-DMGBI-2023-0752-O</a:t>
                      </a:r>
                    </a:p>
                    <a:p>
                      <a:pPr algn="ctr"/>
                      <a:r>
                        <a:rPr lang="es-EC" sz="1000" dirty="0" smtClean="0"/>
                        <a:t>26 de</a:t>
                      </a:r>
                      <a:r>
                        <a:rPr lang="es-EC" sz="1000" baseline="0" dirty="0" smtClean="0"/>
                        <a:t> febrero del 2023</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5"/>
                  </a:ext>
                </a:extLst>
              </a:tr>
              <a:tr h="650789">
                <a:tc gridSpan="4">
                  <a:txBody>
                    <a:bodyPr/>
                    <a:lstStyle/>
                    <a:p>
                      <a:pPr algn="ctr"/>
                      <a:r>
                        <a:rPr lang="es-EC" sz="1000" dirty="0" smtClean="0"/>
                        <a:t>UBICACIÓN</a:t>
                      </a:r>
                    </a:p>
                    <a:p>
                      <a:pPr algn="ctr"/>
                      <a:r>
                        <a:rPr lang="es-EC" sz="1000" dirty="0" smtClean="0"/>
                        <a:t>6 de Diciembre</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gridSpan="3">
                  <a:txBody>
                    <a:bodyPr/>
                    <a:lstStyle/>
                    <a:p>
                      <a:pPr algn="ctr"/>
                      <a:r>
                        <a:rPr lang="es-EC" sz="1000" dirty="0" smtClean="0"/>
                        <a:t>FACHADA</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r>
                        <a:rPr lang="es-EC" sz="1000" b="0" i="0" u="none" strike="noStrike" dirty="0" smtClean="0">
                          <a:solidFill>
                            <a:schemeClr val="tx1"/>
                          </a:solidFill>
                          <a:effectLst/>
                          <a:latin typeface="Calibri" panose="020F0502020204030204" pitchFamily="34" charset="0"/>
                        </a:rPr>
                        <a:t>PROCURADURÍA METROPOLITANA</a:t>
                      </a:r>
                      <a:r>
                        <a:rPr lang="es-EC" sz="1000" b="0" i="0" u="none" strike="noStrike" baseline="0" dirty="0" smtClean="0">
                          <a:solidFill>
                            <a:schemeClr val="tx1"/>
                          </a:solidFill>
                          <a:effectLst/>
                          <a:latin typeface="Calibri" panose="020F0502020204030204" pitchFamily="34" charset="0"/>
                        </a:rPr>
                        <a:t> </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GADDMQ-PM-2023-3408-O</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6"/>
                  </a:ext>
                </a:extLst>
              </a:tr>
              <a:tr h="650789">
                <a:tc gridSpan="7">
                  <a:txBody>
                    <a:bodyPr/>
                    <a:lstStyle/>
                    <a:p>
                      <a:pPr algn="ctr"/>
                      <a:r>
                        <a:rPr lang="es-EC" sz="1600" b="1" dirty="0" smtClean="0">
                          <a:solidFill>
                            <a:schemeClr val="bg1"/>
                          </a:solidFill>
                        </a:rPr>
                        <a:t>PREDIO 246310</a:t>
                      </a:r>
                      <a:endParaRPr lang="es-EC" sz="1600" b="1" dirty="0">
                        <a:solidFill>
                          <a:schemeClr val="bg1"/>
                        </a:solidFill>
                      </a:endParaRPr>
                    </a:p>
                  </a:txBody>
                  <a:tcPr anchor="ctr">
                    <a:solidFill>
                      <a:srgbClr val="312782"/>
                    </a:solidFill>
                  </a:tcP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endParaRPr lang="es-EC" sz="1000" b="0" i="0" u="none" strike="noStrike" dirty="0">
                        <a:solidFill>
                          <a:srgbClr val="FF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endParaRPr lang="es-EC" sz="1000" dirty="0"/>
                    </a:p>
                  </a:txBody>
                  <a:tcPr anchor="ctr"/>
                </a:tc>
                <a:tc>
                  <a:txBody>
                    <a:bodyPr/>
                    <a:lstStyle/>
                    <a:p>
                      <a:pPr algn="ctr"/>
                      <a:endParaRPr lang="es-EC" sz="1000" dirty="0"/>
                    </a:p>
                  </a:txBody>
                  <a:tcPr anchor="ctr"/>
                </a:tc>
                <a:extLst>
                  <a:ext uri="{0D108BD9-81ED-4DB2-BD59-A6C34878D82A}">
                    <a16:rowId xmlns:a16="http://schemas.microsoft.com/office/drawing/2014/main" val="10007"/>
                  </a:ext>
                </a:extLst>
              </a:tr>
            </a:tbl>
          </a:graphicData>
        </a:graphic>
      </p:graphicFrame>
      <p:sp>
        <p:nvSpPr>
          <p:cNvPr id="9" name="Forma libre 8"/>
          <p:cNvSpPr/>
          <p:nvPr/>
        </p:nvSpPr>
        <p:spPr>
          <a:xfrm>
            <a:off x="1103870" y="3648024"/>
            <a:ext cx="469557" cy="642552"/>
          </a:xfrm>
          <a:custGeom>
            <a:avLst/>
            <a:gdLst>
              <a:gd name="connsiteX0" fmla="*/ 0 w 469557"/>
              <a:gd name="connsiteY0" fmla="*/ 609600 h 642552"/>
              <a:gd name="connsiteX1" fmla="*/ 436606 w 469557"/>
              <a:gd name="connsiteY1" fmla="*/ 0 h 642552"/>
              <a:gd name="connsiteX2" fmla="*/ 469557 w 469557"/>
              <a:gd name="connsiteY2" fmla="*/ 8238 h 642552"/>
              <a:gd name="connsiteX3" fmla="*/ 49427 w 469557"/>
              <a:gd name="connsiteY3" fmla="*/ 642552 h 642552"/>
              <a:gd name="connsiteX4" fmla="*/ 0 w 469557"/>
              <a:gd name="connsiteY4" fmla="*/ 609600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57" h="642552">
                <a:moveTo>
                  <a:pt x="0" y="609600"/>
                </a:moveTo>
                <a:lnTo>
                  <a:pt x="436606" y="0"/>
                </a:lnTo>
                <a:lnTo>
                  <a:pt x="469557" y="8238"/>
                </a:lnTo>
                <a:lnTo>
                  <a:pt x="49427" y="642552"/>
                </a:lnTo>
                <a:lnTo>
                  <a:pt x="0" y="609600"/>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p:cNvPicPr>
            <a:picLocks noChangeAspect="1"/>
          </p:cNvPicPr>
          <p:nvPr/>
        </p:nvPicPr>
        <p:blipFill>
          <a:blip r:embed="rId4"/>
          <a:stretch>
            <a:fillRect/>
          </a:stretch>
        </p:blipFill>
        <p:spPr>
          <a:xfrm>
            <a:off x="520260" y="3072070"/>
            <a:ext cx="2111667" cy="2111667"/>
          </a:xfrm>
          <a:prstGeom prst="rect">
            <a:avLst/>
          </a:prstGeom>
        </p:spPr>
      </p:pic>
      <p:pic>
        <p:nvPicPr>
          <p:cNvPr id="17" name="Imagen 16"/>
          <p:cNvPicPr>
            <a:picLocks noChangeAspect="1"/>
          </p:cNvPicPr>
          <p:nvPr/>
        </p:nvPicPr>
        <p:blipFill>
          <a:blip r:embed="rId5"/>
          <a:stretch>
            <a:fillRect/>
          </a:stretch>
        </p:blipFill>
        <p:spPr>
          <a:xfrm>
            <a:off x="4377151" y="3072070"/>
            <a:ext cx="2175227" cy="2042050"/>
          </a:xfrm>
          <a:prstGeom prst="rect">
            <a:avLst/>
          </a:prstGeom>
        </p:spPr>
      </p:pic>
      <p:pic>
        <p:nvPicPr>
          <p:cNvPr id="18" name="Imagen 17"/>
          <p:cNvPicPr>
            <a:picLocks noChangeAspect="1"/>
          </p:cNvPicPr>
          <p:nvPr/>
        </p:nvPicPr>
        <p:blipFill rotWithShape="1">
          <a:blip r:embed="rId6"/>
          <a:srcRect l="16684" t="8371" r="26450"/>
          <a:stretch/>
        </p:blipFill>
        <p:spPr>
          <a:xfrm>
            <a:off x="2631927" y="3072071"/>
            <a:ext cx="1774819" cy="2042050"/>
          </a:xfrm>
          <a:prstGeom prst="rect">
            <a:avLst/>
          </a:prstGeom>
        </p:spPr>
      </p:pic>
    </p:spTree>
    <p:extLst>
      <p:ext uri="{BB962C8B-B14F-4D97-AF65-F5344CB8AC3E}">
        <p14:creationId xmlns:p14="http://schemas.microsoft.com/office/powerpoint/2010/main" val="746922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435344" y="678076"/>
            <a:ext cx="8526165" cy="707886"/>
          </a:xfrm>
          <a:prstGeom prst="rect">
            <a:avLst/>
          </a:prstGeom>
          <a:noFill/>
        </p:spPr>
        <p:txBody>
          <a:bodyPr wrap="square" rtlCol="0">
            <a:spAutoFit/>
          </a:bodyPr>
          <a:lstStyle/>
          <a:p>
            <a:pPr algn="ctr"/>
            <a:r>
              <a:rPr lang="es-EC" sz="2000" b="1" u="sng" dirty="0"/>
              <a:t>DECLARATORIA DE BIEN MOSTRENCO </a:t>
            </a:r>
            <a:r>
              <a:rPr lang="es-EC" sz="2000" b="1" u="sng" dirty="0" smtClean="0"/>
              <a:t>DE PREDIOS (</a:t>
            </a:r>
            <a:r>
              <a:rPr lang="es-EC" sz="2000" b="1" u="sng" dirty="0"/>
              <a:t>80508, 246309, 246310, 246337 y 666704)</a:t>
            </a:r>
          </a:p>
        </p:txBody>
      </p:sp>
      <p:graphicFrame>
        <p:nvGraphicFramePr>
          <p:cNvPr id="8" name="Tabla 7"/>
          <p:cNvGraphicFramePr>
            <a:graphicFrameLocks noGrp="1"/>
          </p:cNvGraphicFramePr>
          <p:nvPr>
            <p:extLst>
              <p:ext uri="{D42A27DB-BD31-4B8C-83A1-F6EECF244321}">
                <p14:modId xmlns:p14="http://schemas.microsoft.com/office/powerpoint/2010/main" val="2413218060"/>
              </p:ext>
            </p:extLst>
          </p:nvPr>
        </p:nvGraphicFramePr>
        <p:xfrm>
          <a:off x="520260" y="1441290"/>
          <a:ext cx="11114690" cy="5174025"/>
        </p:xfrm>
        <a:graphic>
          <a:graphicData uri="http://schemas.openxmlformats.org/drawingml/2006/table">
            <a:tbl>
              <a:tblPr firstRow="1" bandRow="1">
                <a:tableStyleId>{5C22544A-7EE6-4342-B048-85BDC9FD1C3A}</a:tableStyleId>
              </a:tblPr>
              <a:tblGrid>
                <a:gridCol w="937837">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897924">
                  <a:extLst>
                    <a:ext uri="{9D8B030D-6E8A-4147-A177-3AD203B41FA5}">
                      <a16:colId xmlns:a16="http://schemas.microsoft.com/office/drawing/2014/main" val="20002"/>
                    </a:ext>
                  </a:extLst>
                </a:gridCol>
                <a:gridCol w="889687">
                  <a:extLst>
                    <a:ext uri="{9D8B030D-6E8A-4147-A177-3AD203B41FA5}">
                      <a16:colId xmlns:a16="http://schemas.microsoft.com/office/drawing/2014/main" val="20003"/>
                    </a:ext>
                  </a:extLst>
                </a:gridCol>
                <a:gridCol w="642551">
                  <a:extLst>
                    <a:ext uri="{9D8B030D-6E8A-4147-A177-3AD203B41FA5}">
                      <a16:colId xmlns:a16="http://schemas.microsoft.com/office/drawing/2014/main" val="20004"/>
                    </a:ext>
                  </a:extLst>
                </a:gridCol>
                <a:gridCol w="691979">
                  <a:extLst>
                    <a:ext uri="{9D8B030D-6E8A-4147-A177-3AD203B41FA5}">
                      <a16:colId xmlns:a16="http://schemas.microsoft.com/office/drawing/2014/main" val="20005"/>
                    </a:ext>
                  </a:extLst>
                </a:gridCol>
                <a:gridCol w="1037967">
                  <a:extLst>
                    <a:ext uri="{9D8B030D-6E8A-4147-A177-3AD203B41FA5}">
                      <a16:colId xmlns:a16="http://schemas.microsoft.com/office/drawing/2014/main" val="20006"/>
                    </a:ext>
                  </a:extLst>
                </a:gridCol>
                <a:gridCol w="1532238">
                  <a:extLst>
                    <a:ext uri="{9D8B030D-6E8A-4147-A177-3AD203B41FA5}">
                      <a16:colId xmlns:a16="http://schemas.microsoft.com/office/drawing/2014/main" val="20007"/>
                    </a:ext>
                  </a:extLst>
                </a:gridCol>
                <a:gridCol w="2158314">
                  <a:extLst>
                    <a:ext uri="{9D8B030D-6E8A-4147-A177-3AD203B41FA5}">
                      <a16:colId xmlns:a16="http://schemas.microsoft.com/office/drawing/2014/main" val="20008"/>
                    </a:ext>
                  </a:extLst>
                </a:gridCol>
                <a:gridCol w="1403555">
                  <a:extLst>
                    <a:ext uri="{9D8B030D-6E8A-4147-A177-3AD203B41FA5}">
                      <a16:colId xmlns:a16="http://schemas.microsoft.com/office/drawing/2014/main" val="20009"/>
                    </a:ext>
                  </a:extLst>
                </a:gridCol>
              </a:tblGrid>
              <a:tr h="426723">
                <a:tc gridSpan="7">
                  <a:txBody>
                    <a:bodyPr/>
                    <a:lstStyle/>
                    <a:p>
                      <a:pPr algn="ctr"/>
                      <a:r>
                        <a:rPr lang="es-EC" sz="1200" dirty="0" smtClean="0"/>
                        <a:t>DATOS TÉCNICOS</a:t>
                      </a:r>
                      <a:endParaRPr lang="es-EC" sz="1200" dirty="0"/>
                    </a:p>
                  </a:txBody>
                  <a:tcPr anchor="ctr">
                    <a:solidFill>
                      <a:srgbClr val="312782"/>
                    </a:solidFill>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a:txBody>
                    <a:bodyPr/>
                    <a:lstStyle/>
                    <a:p>
                      <a:pPr algn="ctr"/>
                      <a:r>
                        <a:rPr lang="es-EC" sz="1200" dirty="0" smtClean="0"/>
                        <a:t>DEPENDENCIA</a:t>
                      </a:r>
                      <a:endParaRPr lang="es-EC" sz="1200" dirty="0"/>
                    </a:p>
                  </a:txBody>
                  <a:tcPr anchor="ctr">
                    <a:solidFill>
                      <a:srgbClr val="312782"/>
                    </a:solidFill>
                  </a:tcPr>
                </a:tc>
                <a:tc>
                  <a:txBody>
                    <a:bodyPr/>
                    <a:lstStyle/>
                    <a:p>
                      <a:pPr algn="ctr"/>
                      <a:r>
                        <a:rPr lang="es-EC" sz="1200" dirty="0" smtClean="0"/>
                        <a:t>No. OFICIO</a:t>
                      </a:r>
                      <a:endParaRPr lang="es-EC" sz="1200" dirty="0"/>
                    </a:p>
                  </a:txBody>
                  <a:tcPr anchor="ctr">
                    <a:solidFill>
                      <a:srgbClr val="312782"/>
                    </a:solidFill>
                  </a:tcPr>
                </a:tc>
                <a:tc>
                  <a:txBody>
                    <a:bodyPr/>
                    <a:lstStyle/>
                    <a:p>
                      <a:pPr algn="ctr"/>
                      <a:r>
                        <a:rPr lang="es-EC" sz="1200" dirty="0" smtClean="0"/>
                        <a:t>CRITERIO</a:t>
                      </a:r>
                      <a:endParaRPr lang="es-EC" sz="1200" dirty="0"/>
                    </a:p>
                  </a:txBody>
                  <a:tcPr anchor="ctr">
                    <a:solidFill>
                      <a:srgbClr val="312782"/>
                    </a:solidFill>
                  </a:tcPr>
                </a:tc>
                <a:extLst>
                  <a:ext uri="{0D108BD9-81ED-4DB2-BD59-A6C34878D82A}">
                    <a16:rowId xmlns:a16="http://schemas.microsoft.com/office/drawing/2014/main" val="10000"/>
                  </a:ext>
                </a:extLst>
              </a:tr>
              <a:tr h="639916">
                <a:tc>
                  <a:txBody>
                    <a:bodyPr/>
                    <a:lstStyle/>
                    <a:p>
                      <a:pPr algn="ctr"/>
                      <a:r>
                        <a:rPr lang="es-EC" sz="1000" dirty="0" smtClean="0">
                          <a:solidFill>
                            <a:schemeClr val="bg1"/>
                          </a:solidFill>
                        </a:rPr>
                        <a:t>PREDIO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CLAVE CATASTRAL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SECTOR</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PARROQUIA</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ADM. ZONAL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TERRENO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CONST.</a:t>
                      </a:r>
                      <a:endParaRPr lang="es-EC" sz="1000" dirty="0">
                        <a:solidFill>
                          <a:schemeClr val="bg1"/>
                        </a:solidFill>
                      </a:endParaRPr>
                    </a:p>
                  </a:txBody>
                  <a:tcPr anchor="ctr">
                    <a:solidFill>
                      <a:schemeClr val="tx2">
                        <a:lumMod val="60000"/>
                        <a:lumOff val="40000"/>
                      </a:schemeClr>
                    </a:solidFill>
                  </a:tcP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GADDMQ-STHV-DMC-UCE-2022-2119-O</a:t>
                      </a:r>
                    </a:p>
                    <a:p>
                      <a:pPr algn="ctr"/>
                      <a:r>
                        <a:rPr lang="es-EC" sz="1000" baseline="0" dirty="0" smtClean="0"/>
                        <a:t>23 de agosto de 2022</a:t>
                      </a:r>
                      <a:endParaRPr lang="es-EC" sz="1000" dirty="0"/>
                    </a:p>
                  </a:txBody>
                  <a:tcPr anchor="ctr"/>
                </a:tc>
                <a:tc>
                  <a:txBody>
                    <a:bodyPr/>
                    <a:lstStyle/>
                    <a:p>
                      <a:pPr algn="ctr"/>
                      <a:r>
                        <a:rPr lang="es-EC" sz="1000" dirty="0" smtClean="0"/>
                        <a:t>Fichas técnicas (80508, 246309 y 246310)</a:t>
                      </a:r>
                      <a:endParaRPr lang="es-EC" sz="1000" dirty="0"/>
                    </a:p>
                  </a:txBody>
                  <a:tcPr anchor="ctr"/>
                </a:tc>
                <a:extLst>
                  <a:ext uri="{0D108BD9-81ED-4DB2-BD59-A6C34878D82A}">
                    <a16:rowId xmlns:a16="http://schemas.microsoft.com/office/drawing/2014/main" val="10001"/>
                  </a:ext>
                </a:extLst>
              </a:tr>
              <a:tr h="626076">
                <a:tc>
                  <a:txBody>
                    <a:bodyPr/>
                    <a:lstStyle/>
                    <a:p>
                      <a:pPr algn="ctr"/>
                      <a:r>
                        <a:rPr lang="es-EC" sz="1000" dirty="0" smtClean="0"/>
                        <a:t>246337</a:t>
                      </a:r>
                      <a:endParaRPr lang="es-EC" sz="1000" dirty="0"/>
                    </a:p>
                  </a:txBody>
                  <a:tcPr anchor="ctr"/>
                </a:tc>
                <a:tc>
                  <a:txBody>
                    <a:bodyPr/>
                    <a:lstStyle/>
                    <a:p>
                      <a:pPr algn="ctr"/>
                      <a:r>
                        <a:rPr lang="es-EC" sz="1000" dirty="0" smtClean="0"/>
                        <a:t>12607 05 012</a:t>
                      </a:r>
                      <a:endParaRPr lang="es-EC" sz="1000" dirty="0"/>
                    </a:p>
                  </a:txBody>
                  <a:tcPr anchor="ctr"/>
                </a:tc>
                <a:tc>
                  <a:txBody>
                    <a:bodyPr/>
                    <a:lstStyle/>
                    <a:p>
                      <a:pPr algn="ctr"/>
                      <a:r>
                        <a:rPr lang="es-EC" sz="1000" dirty="0" smtClean="0"/>
                        <a:t>Sta. Lucía Alta</a:t>
                      </a:r>
                      <a:endParaRPr lang="es-EC" sz="1000" dirty="0"/>
                    </a:p>
                  </a:txBody>
                  <a:tcPr anchor="ctr"/>
                </a:tc>
                <a:tc>
                  <a:txBody>
                    <a:bodyPr/>
                    <a:lstStyle/>
                    <a:p>
                      <a:pPr algn="ctr"/>
                      <a:r>
                        <a:rPr lang="es-EC" sz="1000" dirty="0" smtClean="0"/>
                        <a:t>Kennedy</a:t>
                      </a:r>
                      <a:endParaRPr lang="es-EC" sz="1000" dirty="0"/>
                    </a:p>
                  </a:txBody>
                  <a:tcPr anchor="ctr"/>
                </a:tc>
                <a:tc>
                  <a:txBody>
                    <a:bodyPr/>
                    <a:lstStyle/>
                    <a:p>
                      <a:pPr algn="ctr"/>
                      <a:r>
                        <a:rPr lang="es-EC" sz="1000" dirty="0" smtClean="0"/>
                        <a:t>Eugenio Espejo</a:t>
                      </a:r>
                      <a:endParaRPr lang="es-EC" sz="1000" dirty="0"/>
                    </a:p>
                  </a:txBody>
                  <a:tcPr anchor="ctr"/>
                </a:tc>
                <a:tc>
                  <a:txBody>
                    <a:bodyPr/>
                    <a:lstStyle/>
                    <a:p>
                      <a:pPr algn="ctr"/>
                      <a:r>
                        <a:rPr lang="es-EC" sz="1000" dirty="0" smtClean="0"/>
                        <a:t>1647.67 m2</a:t>
                      </a:r>
                      <a:endParaRPr lang="es-EC" sz="1000" dirty="0"/>
                    </a:p>
                  </a:txBody>
                  <a:tcPr anchor="ctr"/>
                </a:tc>
                <a:tc>
                  <a:txBody>
                    <a:bodyPr/>
                    <a:lstStyle/>
                    <a:p>
                      <a:pPr algn="ctr"/>
                      <a:r>
                        <a:rPr lang="es-EC" sz="1000" dirty="0" smtClean="0"/>
                        <a:t>944.67 m2</a:t>
                      </a:r>
                      <a:endParaRPr lang="es-EC" sz="1000" dirty="0"/>
                    </a:p>
                  </a:txBody>
                  <a:tcPr anchor="ct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GADDMQ-STHV-DMC-UCE-2022-2862-O</a:t>
                      </a:r>
                    </a:p>
                    <a:p>
                      <a:pPr algn="ctr"/>
                      <a:r>
                        <a:rPr lang="es-EC" sz="1000" baseline="0" dirty="0" smtClean="0"/>
                        <a:t>25 de noviembre de 2022</a:t>
                      </a:r>
                      <a:endParaRPr lang="es-EC" sz="1000" dirty="0"/>
                    </a:p>
                  </a:txBody>
                  <a:tcPr anchor="ctr"/>
                </a:tc>
                <a:tc>
                  <a:txBody>
                    <a:bodyPr/>
                    <a:lstStyle/>
                    <a:p>
                      <a:pPr algn="ctr"/>
                      <a:r>
                        <a:rPr lang="es-EC" sz="1000" dirty="0" smtClean="0"/>
                        <a:t>Fichas técnicas (246337 y 666704)</a:t>
                      </a:r>
                      <a:endParaRPr lang="es-EC" sz="1000" dirty="0"/>
                    </a:p>
                  </a:txBody>
                  <a:tcPr anchor="ctr"/>
                </a:tc>
                <a:extLst>
                  <a:ext uri="{0D108BD9-81ED-4DB2-BD59-A6C34878D82A}">
                    <a16:rowId xmlns:a16="http://schemas.microsoft.com/office/drawing/2014/main" val="10002"/>
                  </a:ext>
                </a:extLst>
              </a:tr>
              <a:tr h="617838">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REGISTRO DE LA PROPIEDAD</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RPDMQ-DG-2018-143</a:t>
                      </a:r>
                    </a:p>
                    <a:p>
                      <a:pPr algn="ctr"/>
                      <a:r>
                        <a:rPr lang="es-EC" sz="1000" dirty="0" smtClean="0"/>
                        <a:t>31</a:t>
                      </a:r>
                      <a:r>
                        <a:rPr lang="es-EC" sz="1000" baseline="0" dirty="0" smtClean="0"/>
                        <a:t> de agosto de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smtClean="0"/>
                        <a:t>GADDMQ-</a:t>
                      </a:r>
                      <a:r>
                        <a:rPr lang="es-EC" sz="1000" dirty="0" smtClean="0"/>
                        <a:t>RPDMQ-DA-2023-2191-OF 31</a:t>
                      </a:r>
                      <a:r>
                        <a:rPr lang="es-EC" sz="1000" baseline="0" dirty="0" smtClean="0"/>
                        <a:t> de julio de 2023</a:t>
                      </a:r>
                      <a:endParaRPr lang="es-EC" sz="1000" dirty="0" smtClean="0"/>
                    </a:p>
                  </a:txBody>
                  <a:tcPr anchor="ctr"/>
                </a:tc>
                <a:tc>
                  <a:txBody>
                    <a:bodyPr/>
                    <a:lstStyle/>
                    <a:p>
                      <a:pPr algn="ctr"/>
                      <a:r>
                        <a:rPr lang="es-EC" sz="1000" dirty="0" smtClean="0"/>
                        <a:t>Esta entidad</a:t>
                      </a:r>
                      <a:r>
                        <a:rPr lang="es-EC" sz="1000" baseline="0" dirty="0" smtClean="0"/>
                        <a:t> no encuentra el acta que constituye título de propiedad del inmueble</a:t>
                      </a:r>
                      <a:endParaRPr lang="es-EC" sz="1000" dirty="0"/>
                    </a:p>
                  </a:txBody>
                  <a:tcPr anchor="ctr"/>
                </a:tc>
                <a:extLst>
                  <a:ext uri="{0D108BD9-81ED-4DB2-BD59-A6C34878D82A}">
                    <a16:rowId xmlns:a16="http://schemas.microsoft.com/office/drawing/2014/main" val="10003"/>
                  </a:ext>
                </a:extLst>
              </a:tr>
              <a:tr h="626075">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ADMINISTRACIÓN ZONAL EUGENIO</a:t>
                      </a:r>
                      <a:r>
                        <a:rPr lang="es-EC" sz="1000" u="none" strike="noStrike" baseline="0" dirty="0" smtClean="0">
                          <a:solidFill>
                            <a:schemeClr val="tx1"/>
                          </a:solidFill>
                          <a:effectLst/>
                        </a:rPr>
                        <a:t> ESPEJO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GADDMQ-AZEE-2021-2321-O</a:t>
                      </a:r>
                    </a:p>
                    <a:p>
                      <a:pPr algn="ctr"/>
                      <a:r>
                        <a:rPr lang="es-EC" sz="1000" dirty="0" smtClean="0"/>
                        <a:t>12 de octubre del 2021</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4"/>
                  </a:ext>
                </a:extLst>
              </a:tr>
              <a:tr h="700217">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DIRECCIÓN METROPOLITANA GESTIÓN DE BIENES INMUEBLES</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GADDMQ-DMGBI-2023-0752-O</a:t>
                      </a:r>
                    </a:p>
                    <a:p>
                      <a:pPr algn="ctr"/>
                      <a:r>
                        <a:rPr lang="es-EC" sz="1000" dirty="0" smtClean="0"/>
                        <a:t>26 de</a:t>
                      </a:r>
                      <a:r>
                        <a:rPr lang="es-EC" sz="1000" baseline="0" dirty="0" smtClean="0"/>
                        <a:t> febrero del 2023</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5"/>
                  </a:ext>
                </a:extLst>
              </a:tr>
              <a:tr h="650789">
                <a:tc gridSpan="4">
                  <a:txBody>
                    <a:bodyPr/>
                    <a:lstStyle/>
                    <a:p>
                      <a:pPr algn="ctr"/>
                      <a:r>
                        <a:rPr lang="es-EC" sz="1000" dirty="0" smtClean="0"/>
                        <a:t>UBICACIÓN</a:t>
                      </a:r>
                    </a:p>
                    <a:p>
                      <a:pPr algn="ctr"/>
                      <a:r>
                        <a:rPr lang="es-EC" sz="1000" dirty="0" smtClean="0"/>
                        <a:t>Sabanilla</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gridSpan="3">
                  <a:txBody>
                    <a:bodyPr/>
                    <a:lstStyle/>
                    <a:p>
                      <a:pPr algn="ctr"/>
                      <a:r>
                        <a:rPr lang="es-EC" sz="1000" dirty="0" smtClean="0"/>
                        <a:t>FACHADA</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r>
                        <a:rPr lang="es-EC" sz="1000" b="0" i="0" u="none" strike="noStrike" dirty="0" smtClean="0">
                          <a:solidFill>
                            <a:schemeClr val="tx1"/>
                          </a:solidFill>
                          <a:effectLst/>
                          <a:latin typeface="Calibri" panose="020F0502020204030204" pitchFamily="34" charset="0"/>
                        </a:rPr>
                        <a:t>PROCURADURÍA METROPOLITANA</a:t>
                      </a:r>
                      <a:r>
                        <a:rPr lang="es-EC" sz="1000" b="0" i="0" u="none" strike="noStrike" baseline="0" dirty="0" smtClean="0">
                          <a:solidFill>
                            <a:schemeClr val="tx1"/>
                          </a:solidFill>
                          <a:effectLst/>
                          <a:latin typeface="Calibri" panose="020F0502020204030204" pitchFamily="34" charset="0"/>
                        </a:rPr>
                        <a:t> </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GADDMQ-PM-2023-3408-O</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6"/>
                  </a:ext>
                </a:extLst>
              </a:tr>
              <a:tr h="650789">
                <a:tc gridSpan="7">
                  <a:txBody>
                    <a:bodyPr/>
                    <a:lstStyle/>
                    <a:p>
                      <a:pPr algn="ctr"/>
                      <a:r>
                        <a:rPr lang="es-EC" sz="1600" b="1" dirty="0" smtClean="0">
                          <a:solidFill>
                            <a:schemeClr val="bg1"/>
                          </a:solidFill>
                        </a:rPr>
                        <a:t>PREDIO 246337</a:t>
                      </a:r>
                      <a:endParaRPr lang="es-EC" sz="1600" b="1" dirty="0">
                        <a:solidFill>
                          <a:schemeClr val="bg1"/>
                        </a:solidFill>
                      </a:endParaRPr>
                    </a:p>
                  </a:txBody>
                  <a:tcPr anchor="ctr">
                    <a:solidFill>
                      <a:srgbClr val="312782"/>
                    </a:solidFill>
                  </a:tcP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endParaRPr lang="es-EC" sz="1000" b="0" i="0" u="none" strike="noStrike" dirty="0">
                        <a:solidFill>
                          <a:srgbClr val="FF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endParaRPr lang="es-EC" sz="1000" dirty="0"/>
                    </a:p>
                  </a:txBody>
                  <a:tcPr anchor="ctr"/>
                </a:tc>
                <a:tc>
                  <a:txBody>
                    <a:bodyPr/>
                    <a:lstStyle/>
                    <a:p>
                      <a:pPr algn="ctr"/>
                      <a:endParaRPr lang="es-EC" sz="1000" dirty="0"/>
                    </a:p>
                  </a:txBody>
                  <a:tcPr anchor="ctr"/>
                </a:tc>
                <a:extLst>
                  <a:ext uri="{0D108BD9-81ED-4DB2-BD59-A6C34878D82A}">
                    <a16:rowId xmlns:a16="http://schemas.microsoft.com/office/drawing/2014/main" val="10007"/>
                  </a:ext>
                </a:extLst>
              </a:tr>
            </a:tbl>
          </a:graphicData>
        </a:graphic>
      </p:graphicFrame>
      <p:sp>
        <p:nvSpPr>
          <p:cNvPr id="9" name="Forma libre 8"/>
          <p:cNvSpPr/>
          <p:nvPr/>
        </p:nvSpPr>
        <p:spPr>
          <a:xfrm>
            <a:off x="1103870" y="3652989"/>
            <a:ext cx="469557" cy="642552"/>
          </a:xfrm>
          <a:custGeom>
            <a:avLst/>
            <a:gdLst>
              <a:gd name="connsiteX0" fmla="*/ 0 w 469557"/>
              <a:gd name="connsiteY0" fmla="*/ 609600 h 642552"/>
              <a:gd name="connsiteX1" fmla="*/ 436606 w 469557"/>
              <a:gd name="connsiteY1" fmla="*/ 0 h 642552"/>
              <a:gd name="connsiteX2" fmla="*/ 469557 w 469557"/>
              <a:gd name="connsiteY2" fmla="*/ 8238 h 642552"/>
              <a:gd name="connsiteX3" fmla="*/ 49427 w 469557"/>
              <a:gd name="connsiteY3" fmla="*/ 642552 h 642552"/>
              <a:gd name="connsiteX4" fmla="*/ 0 w 469557"/>
              <a:gd name="connsiteY4" fmla="*/ 609600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57" h="642552">
                <a:moveTo>
                  <a:pt x="0" y="609600"/>
                </a:moveTo>
                <a:lnTo>
                  <a:pt x="436606" y="0"/>
                </a:lnTo>
                <a:lnTo>
                  <a:pt x="469557" y="8238"/>
                </a:lnTo>
                <a:lnTo>
                  <a:pt x="49427" y="642552"/>
                </a:lnTo>
                <a:lnTo>
                  <a:pt x="0" y="609600"/>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p:cNvPicPr>
            <a:picLocks noChangeAspect="1"/>
          </p:cNvPicPr>
          <p:nvPr/>
        </p:nvPicPr>
        <p:blipFill>
          <a:blip r:embed="rId4"/>
          <a:stretch>
            <a:fillRect/>
          </a:stretch>
        </p:blipFill>
        <p:spPr>
          <a:xfrm>
            <a:off x="520260" y="3076341"/>
            <a:ext cx="2042744" cy="2042744"/>
          </a:xfrm>
          <a:prstGeom prst="rect">
            <a:avLst/>
          </a:prstGeom>
        </p:spPr>
      </p:pic>
      <p:pic>
        <p:nvPicPr>
          <p:cNvPr id="17" name="Imagen 16"/>
          <p:cNvPicPr>
            <a:picLocks noChangeAspect="1"/>
          </p:cNvPicPr>
          <p:nvPr/>
        </p:nvPicPr>
        <p:blipFill>
          <a:blip r:embed="rId5"/>
          <a:stretch>
            <a:fillRect/>
          </a:stretch>
        </p:blipFill>
        <p:spPr>
          <a:xfrm>
            <a:off x="4377151" y="3068975"/>
            <a:ext cx="2155695" cy="2050110"/>
          </a:xfrm>
          <a:prstGeom prst="rect">
            <a:avLst/>
          </a:prstGeom>
        </p:spPr>
      </p:pic>
      <p:pic>
        <p:nvPicPr>
          <p:cNvPr id="18" name="Imagen 17"/>
          <p:cNvPicPr>
            <a:picLocks noChangeAspect="1"/>
          </p:cNvPicPr>
          <p:nvPr/>
        </p:nvPicPr>
        <p:blipFill>
          <a:blip r:embed="rId6"/>
          <a:stretch>
            <a:fillRect/>
          </a:stretch>
        </p:blipFill>
        <p:spPr>
          <a:xfrm>
            <a:off x="2563004" y="3076341"/>
            <a:ext cx="1912597" cy="2042744"/>
          </a:xfrm>
          <a:prstGeom prst="rect">
            <a:avLst/>
          </a:prstGeom>
        </p:spPr>
      </p:pic>
    </p:spTree>
    <p:extLst>
      <p:ext uri="{BB962C8B-B14F-4D97-AF65-F5344CB8AC3E}">
        <p14:creationId xmlns:p14="http://schemas.microsoft.com/office/powerpoint/2010/main" val="3136331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435344" y="678076"/>
            <a:ext cx="8526165" cy="707886"/>
          </a:xfrm>
          <a:prstGeom prst="rect">
            <a:avLst/>
          </a:prstGeom>
          <a:noFill/>
        </p:spPr>
        <p:txBody>
          <a:bodyPr wrap="square" rtlCol="0">
            <a:spAutoFit/>
          </a:bodyPr>
          <a:lstStyle/>
          <a:p>
            <a:pPr algn="ctr"/>
            <a:r>
              <a:rPr lang="es-EC" sz="2000" b="1" u="sng" dirty="0"/>
              <a:t>DECLARATORIA DE BIEN MOSTRENCO </a:t>
            </a:r>
            <a:r>
              <a:rPr lang="es-EC" sz="2000" b="1" u="sng" dirty="0" smtClean="0"/>
              <a:t>DE PREDIOS (</a:t>
            </a:r>
            <a:r>
              <a:rPr lang="es-EC" sz="2000" b="1" u="sng" dirty="0"/>
              <a:t>80508, 246309, 246310, 246337 y 666704)</a:t>
            </a:r>
          </a:p>
        </p:txBody>
      </p:sp>
      <p:graphicFrame>
        <p:nvGraphicFramePr>
          <p:cNvPr id="8" name="Tabla 7"/>
          <p:cNvGraphicFramePr>
            <a:graphicFrameLocks noGrp="1"/>
          </p:cNvGraphicFramePr>
          <p:nvPr>
            <p:extLst>
              <p:ext uri="{D42A27DB-BD31-4B8C-83A1-F6EECF244321}">
                <p14:modId xmlns:p14="http://schemas.microsoft.com/office/powerpoint/2010/main" val="3658391159"/>
              </p:ext>
            </p:extLst>
          </p:nvPr>
        </p:nvGraphicFramePr>
        <p:xfrm>
          <a:off x="520260" y="1441290"/>
          <a:ext cx="11114690" cy="5174025"/>
        </p:xfrm>
        <a:graphic>
          <a:graphicData uri="http://schemas.openxmlformats.org/drawingml/2006/table">
            <a:tbl>
              <a:tblPr firstRow="1" bandRow="1">
                <a:tableStyleId>{5C22544A-7EE6-4342-B048-85BDC9FD1C3A}</a:tableStyleId>
              </a:tblPr>
              <a:tblGrid>
                <a:gridCol w="937837">
                  <a:extLst>
                    <a:ext uri="{9D8B030D-6E8A-4147-A177-3AD203B41FA5}">
                      <a16:colId xmlns:a16="http://schemas.microsoft.com/office/drawing/2014/main" val="20000"/>
                    </a:ext>
                  </a:extLst>
                </a:gridCol>
                <a:gridCol w="922638">
                  <a:extLst>
                    <a:ext uri="{9D8B030D-6E8A-4147-A177-3AD203B41FA5}">
                      <a16:colId xmlns:a16="http://schemas.microsoft.com/office/drawing/2014/main" val="20001"/>
                    </a:ext>
                  </a:extLst>
                </a:gridCol>
                <a:gridCol w="897924">
                  <a:extLst>
                    <a:ext uri="{9D8B030D-6E8A-4147-A177-3AD203B41FA5}">
                      <a16:colId xmlns:a16="http://schemas.microsoft.com/office/drawing/2014/main" val="20002"/>
                    </a:ext>
                  </a:extLst>
                </a:gridCol>
                <a:gridCol w="889687">
                  <a:extLst>
                    <a:ext uri="{9D8B030D-6E8A-4147-A177-3AD203B41FA5}">
                      <a16:colId xmlns:a16="http://schemas.microsoft.com/office/drawing/2014/main" val="20003"/>
                    </a:ext>
                  </a:extLst>
                </a:gridCol>
                <a:gridCol w="642551">
                  <a:extLst>
                    <a:ext uri="{9D8B030D-6E8A-4147-A177-3AD203B41FA5}">
                      <a16:colId xmlns:a16="http://schemas.microsoft.com/office/drawing/2014/main" val="20004"/>
                    </a:ext>
                  </a:extLst>
                </a:gridCol>
                <a:gridCol w="691979">
                  <a:extLst>
                    <a:ext uri="{9D8B030D-6E8A-4147-A177-3AD203B41FA5}">
                      <a16:colId xmlns:a16="http://schemas.microsoft.com/office/drawing/2014/main" val="20005"/>
                    </a:ext>
                  </a:extLst>
                </a:gridCol>
                <a:gridCol w="1037967">
                  <a:extLst>
                    <a:ext uri="{9D8B030D-6E8A-4147-A177-3AD203B41FA5}">
                      <a16:colId xmlns:a16="http://schemas.microsoft.com/office/drawing/2014/main" val="20006"/>
                    </a:ext>
                  </a:extLst>
                </a:gridCol>
                <a:gridCol w="1532238">
                  <a:extLst>
                    <a:ext uri="{9D8B030D-6E8A-4147-A177-3AD203B41FA5}">
                      <a16:colId xmlns:a16="http://schemas.microsoft.com/office/drawing/2014/main" val="20007"/>
                    </a:ext>
                  </a:extLst>
                </a:gridCol>
                <a:gridCol w="2158314">
                  <a:extLst>
                    <a:ext uri="{9D8B030D-6E8A-4147-A177-3AD203B41FA5}">
                      <a16:colId xmlns:a16="http://schemas.microsoft.com/office/drawing/2014/main" val="20008"/>
                    </a:ext>
                  </a:extLst>
                </a:gridCol>
                <a:gridCol w="1403555">
                  <a:extLst>
                    <a:ext uri="{9D8B030D-6E8A-4147-A177-3AD203B41FA5}">
                      <a16:colId xmlns:a16="http://schemas.microsoft.com/office/drawing/2014/main" val="20009"/>
                    </a:ext>
                  </a:extLst>
                </a:gridCol>
              </a:tblGrid>
              <a:tr h="426723">
                <a:tc gridSpan="7">
                  <a:txBody>
                    <a:bodyPr/>
                    <a:lstStyle/>
                    <a:p>
                      <a:pPr algn="ctr"/>
                      <a:r>
                        <a:rPr lang="es-EC" sz="1200" dirty="0" smtClean="0"/>
                        <a:t>DATOS TÉCNICOS</a:t>
                      </a:r>
                      <a:endParaRPr lang="es-EC" sz="1200" dirty="0"/>
                    </a:p>
                  </a:txBody>
                  <a:tcPr anchor="ctr">
                    <a:solidFill>
                      <a:srgbClr val="312782"/>
                    </a:solidFill>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hMerge="1">
                  <a:txBody>
                    <a:bodyPr/>
                    <a:lstStyle/>
                    <a:p>
                      <a:endParaRPr lang="es-EC" sz="1200" dirty="0"/>
                    </a:p>
                  </a:txBody>
                  <a:tcPr/>
                </a:tc>
                <a:tc>
                  <a:txBody>
                    <a:bodyPr/>
                    <a:lstStyle/>
                    <a:p>
                      <a:pPr algn="ctr"/>
                      <a:r>
                        <a:rPr lang="es-EC" sz="1200" dirty="0" smtClean="0"/>
                        <a:t>DEPENDENCIA</a:t>
                      </a:r>
                      <a:endParaRPr lang="es-EC" sz="1200" dirty="0"/>
                    </a:p>
                  </a:txBody>
                  <a:tcPr anchor="ctr">
                    <a:solidFill>
                      <a:srgbClr val="312782"/>
                    </a:solidFill>
                  </a:tcPr>
                </a:tc>
                <a:tc>
                  <a:txBody>
                    <a:bodyPr/>
                    <a:lstStyle/>
                    <a:p>
                      <a:pPr algn="ctr"/>
                      <a:r>
                        <a:rPr lang="es-EC" sz="1200" dirty="0" smtClean="0"/>
                        <a:t>No. OFICIO</a:t>
                      </a:r>
                      <a:endParaRPr lang="es-EC" sz="1200" dirty="0"/>
                    </a:p>
                  </a:txBody>
                  <a:tcPr anchor="ctr">
                    <a:solidFill>
                      <a:srgbClr val="312782"/>
                    </a:solidFill>
                  </a:tcPr>
                </a:tc>
                <a:tc>
                  <a:txBody>
                    <a:bodyPr/>
                    <a:lstStyle/>
                    <a:p>
                      <a:pPr algn="ctr"/>
                      <a:r>
                        <a:rPr lang="es-EC" sz="1200" dirty="0" smtClean="0"/>
                        <a:t>CRITERIO</a:t>
                      </a:r>
                      <a:endParaRPr lang="es-EC" sz="1200" dirty="0"/>
                    </a:p>
                  </a:txBody>
                  <a:tcPr anchor="ctr">
                    <a:solidFill>
                      <a:srgbClr val="312782"/>
                    </a:solidFill>
                  </a:tcPr>
                </a:tc>
                <a:extLst>
                  <a:ext uri="{0D108BD9-81ED-4DB2-BD59-A6C34878D82A}">
                    <a16:rowId xmlns:a16="http://schemas.microsoft.com/office/drawing/2014/main" val="10000"/>
                  </a:ext>
                </a:extLst>
              </a:tr>
              <a:tr h="639916">
                <a:tc>
                  <a:txBody>
                    <a:bodyPr/>
                    <a:lstStyle/>
                    <a:p>
                      <a:pPr algn="ctr"/>
                      <a:r>
                        <a:rPr lang="es-EC" sz="1000" dirty="0" smtClean="0">
                          <a:solidFill>
                            <a:schemeClr val="bg1"/>
                          </a:solidFill>
                        </a:rPr>
                        <a:t>PREDIO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CLAVE CATASTRAL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SECTOR</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PARROQUIA</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ADM. ZONAL</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TERRENO</a:t>
                      </a:r>
                      <a:endParaRPr lang="es-EC" sz="1000" dirty="0">
                        <a:solidFill>
                          <a:schemeClr val="bg1"/>
                        </a:solidFill>
                      </a:endParaRPr>
                    </a:p>
                  </a:txBody>
                  <a:tcPr anchor="ctr">
                    <a:solidFill>
                      <a:schemeClr val="tx2">
                        <a:lumMod val="60000"/>
                        <a:lumOff val="40000"/>
                      </a:schemeClr>
                    </a:solidFill>
                  </a:tcPr>
                </a:tc>
                <a:tc>
                  <a:txBody>
                    <a:bodyPr/>
                    <a:lstStyle/>
                    <a:p>
                      <a:pPr algn="ctr"/>
                      <a:r>
                        <a:rPr lang="es-EC" sz="1000" dirty="0" smtClean="0">
                          <a:solidFill>
                            <a:schemeClr val="bg1"/>
                          </a:solidFill>
                        </a:rPr>
                        <a:t>AREA CONST.</a:t>
                      </a:r>
                      <a:endParaRPr lang="es-EC" sz="1000" dirty="0">
                        <a:solidFill>
                          <a:schemeClr val="bg1"/>
                        </a:solidFill>
                      </a:endParaRPr>
                    </a:p>
                  </a:txBody>
                  <a:tcPr anchor="ctr">
                    <a:solidFill>
                      <a:schemeClr val="tx2">
                        <a:lumMod val="60000"/>
                        <a:lumOff val="40000"/>
                      </a:schemeClr>
                    </a:solidFill>
                  </a:tcP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GADDMQ-STHV-DMC-UCE-2022-2119-O</a:t>
                      </a:r>
                    </a:p>
                    <a:p>
                      <a:pPr algn="ctr"/>
                      <a:r>
                        <a:rPr lang="es-EC" sz="1000" baseline="0" dirty="0" smtClean="0"/>
                        <a:t>23 de agosto de 2022</a:t>
                      </a:r>
                      <a:endParaRPr lang="es-EC" sz="1000" dirty="0"/>
                    </a:p>
                  </a:txBody>
                  <a:tcPr anchor="ctr"/>
                </a:tc>
                <a:tc>
                  <a:txBody>
                    <a:bodyPr/>
                    <a:lstStyle/>
                    <a:p>
                      <a:pPr algn="ctr"/>
                      <a:r>
                        <a:rPr lang="es-EC" sz="1000" dirty="0" smtClean="0"/>
                        <a:t>Fichas técnicas (80508, 246309 y 246310)</a:t>
                      </a:r>
                      <a:endParaRPr lang="es-EC" sz="1000" dirty="0"/>
                    </a:p>
                  </a:txBody>
                  <a:tcPr anchor="ctr"/>
                </a:tc>
                <a:extLst>
                  <a:ext uri="{0D108BD9-81ED-4DB2-BD59-A6C34878D82A}">
                    <a16:rowId xmlns:a16="http://schemas.microsoft.com/office/drawing/2014/main" val="10001"/>
                  </a:ext>
                </a:extLst>
              </a:tr>
              <a:tr h="626076">
                <a:tc>
                  <a:txBody>
                    <a:bodyPr/>
                    <a:lstStyle/>
                    <a:p>
                      <a:pPr algn="ctr"/>
                      <a:r>
                        <a:rPr lang="es-EC" sz="1000" dirty="0" smtClean="0"/>
                        <a:t>666704</a:t>
                      </a:r>
                    </a:p>
                  </a:txBody>
                  <a:tcPr anchor="ctr"/>
                </a:tc>
                <a:tc>
                  <a:txBody>
                    <a:bodyPr/>
                    <a:lstStyle/>
                    <a:p>
                      <a:pPr algn="ctr"/>
                      <a:r>
                        <a:rPr lang="es-EC" sz="1000" dirty="0" smtClean="0"/>
                        <a:t>12706 06 003</a:t>
                      </a:r>
                      <a:endParaRPr lang="es-EC" sz="1000" dirty="0"/>
                    </a:p>
                  </a:txBody>
                  <a:tcPr anchor="ctr"/>
                </a:tc>
                <a:tc>
                  <a:txBody>
                    <a:bodyPr/>
                    <a:lstStyle/>
                    <a:p>
                      <a:pPr algn="ctr"/>
                      <a:r>
                        <a:rPr lang="es-EC" sz="1000" dirty="0" smtClean="0"/>
                        <a:t>Sta. Lucía Alta</a:t>
                      </a:r>
                      <a:endParaRPr lang="es-EC" sz="1000" dirty="0"/>
                    </a:p>
                  </a:txBody>
                  <a:tcPr anchor="ctr"/>
                </a:tc>
                <a:tc>
                  <a:txBody>
                    <a:bodyPr/>
                    <a:lstStyle/>
                    <a:p>
                      <a:pPr algn="ctr"/>
                      <a:r>
                        <a:rPr lang="es-EC" sz="1000" dirty="0" smtClean="0"/>
                        <a:t>Kennedy</a:t>
                      </a:r>
                      <a:endParaRPr lang="es-EC" sz="1000" dirty="0"/>
                    </a:p>
                  </a:txBody>
                  <a:tcPr anchor="ctr"/>
                </a:tc>
                <a:tc>
                  <a:txBody>
                    <a:bodyPr/>
                    <a:lstStyle/>
                    <a:p>
                      <a:pPr algn="ctr"/>
                      <a:r>
                        <a:rPr lang="es-EC" sz="1000" dirty="0" smtClean="0"/>
                        <a:t>Eugenio Espejo</a:t>
                      </a:r>
                      <a:endParaRPr lang="es-EC" sz="1000" dirty="0"/>
                    </a:p>
                  </a:txBody>
                  <a:tcPr anchor="ctr"/>
                </a:tc>
                <a:tc>
                  <a:txBody>
                    <a:bodyPr/>
                    <a:lstStyle/>
                    <a:p>
                      <a:pPr algn="ctr"/>
                      <a:r>
                        <a:rPr lang="es-EC" sz="1000" dirty="0" smtClean="0"/>
                        <a:t>2356.30 m2</a:t>
                      </a:r>
                      <a:endParaRPr lang="es-EC" sz="1000" dirty="0"/>
                    </a:p>
                  </a:txBody>
                  <a:tcPr anchor="ctr"/>
                </a:tc>
                <a:tc>
                  <a:txBody>
                    <a:bodyPr/>
                    <a:lstStyle/>
                    <a:p>
                      <a:pPr algn="ctr"/>
                      <a:r>
                        <a:rPr lang="es-EC" sz="1000" dirty="0" smtClean="0"/>
                        <a:t>593.32 m2</a:t>
                      </a:r>
                      <a:endParaRPr lang="es-EC" sz="1000" dirty="0"/>
                    </a:p>
                  </a:txBody>
                  <a:tcPr anchor="ctr"/>
                </a:tc>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GADDMQ-STHV-DMC-UCE-2022-2862-O</a:t>
                      </a:r>
                    </a:p>
                    <a:p>
                      <a:pPr algn="ctr"/>
                      <a:r>
                        <a:rPr lang="es-EC" sz="1000" baseline="0" dirty="0" smtClean="0"/>
                        <a:t>25 de noviembre de 2022</a:t>
                      </a:r>
                      <a:endParaRPr lang="es-EC" sz="1000" dirty="0"/>
                    </a:p>
                  </a:txBody>
                  <a:tcPr anchor="ctr"/>
                </a:tc>
                <a:tc>
                  <a:txBody>
                    <a:bodyPr/>
                    <a:lstStyle/>
                    <a:p>
                      <a:pPr algn="ctr"/>
                      <a:r>
                        <a:rPr lang="es-EC" sz="1000" dirty="0" smtClean="0"/>
                        <a:t>Fichas técnicas (246337 y 666704)</a:t>
                      </a:r>
                      <a:endParaRPr lang="es-EC" sz="1000" dirty="0"/>
                    </a:p>
                  </a:txBody>
                  <a:tcPr anchor="ctr"/>
                </a:tc>
                <a:extLst>
                  <a:ext uri="{0D108BD9-81ED-4DB2-BD59-A6C34878D82A}">
                    <a16:rowId xmlns:a16="http://schemas.microsoft.com/office/drawing/2014/main" val="10002"/>
                  </a:ext>
                </a:extLst>
              </a:tr>
              <a:tr h="617838">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REGISTRO DE LA PROPIEDAD</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RPDMQ-DG-2018-143</a:t>
                      </a:r>
                    </a:p>
                    <a:p>
                      <a:pPr algn="ctr"/>
                      <a:r>
                        <a:rPr lang="es-EC" sz="1000" dirty="0" smtClean="0"/>
                        <a:t>31</a:t>
                      </a:r>
                      <a:r>
                        <a:rPr lang="es-EC" sz="1000" baseline="0" dirty="0" smtClean="0"/>
                        <a:t> de agosto de 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s-EC" sz="1000" baseline="0" dirty="0" smtClean="0"/>
                        <a:t>GADDMQ-</a:t>
                      </a:r>
                      <a:r>
                        <a:rPr lang="es-EC" sz="1000" dirty="0" smtClean="0"/>
                        <a:t>RPDMQ-DA-2023-2191-OF 31</a:t>
                      </a:r>
                      <a:r>
                        <a:rPr lang="es-EC" sz="1000" baseline="0" dirty="0" smtClean="0"/>
                        <a:t> de julio de 2023</a:t>
                      </a:r>
                      <a:endParaRPr lang="es-EC" sz="1000" dirty="0" smtClean="0"/>
                    </a:p>
                  </a:txBody>
                  <a:tcPr anchor="ctr"/>
                </a:tc>
                <a:tc>
                  <a:txBody>
                    <a:bodyPr/>
                    <a:lstStyle/>
                    <a:p>
                      <a:pPr algn="ctr"/>
                      <a:r>
                        <a:rPr lang="es-EC" sz="1000" dirty="0" smtClean="0"/>
                        <a:t>Esta entidad</a:t>
                      </a:r>
                      <a:r>
                        <a:rPr lang="es-EC" sz="1000" baseline="0" dirty="0" smtClean="0"/>
                        <a:t> no encuentra el acta que constituye título de propiedad del inmueble</a:t>
                      </a:r>
                      <a:endParaRPr lang="es-EC" sz="1000" dirty="0"/>
                    </a:p>
                  </a:txBody>
                  <a:tcPr anchor="ctr"/>
                </a:tc>
                <a:extLst>
                  <a:ext uri="{0D108BD9-81ED-4DB2-BD59-A6C34878D82A}">
                    <a16:rowId xmlns:a16="http://schemas.microsoft.com/office/drawing/2014/main" val="10003"/>
                  </a:ext>
                </a:extLst>
              </a:tr>
              <a:tr h="626075">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ADMINISTRACIÓN ZONAL EUGENIO</a:t>
                      </a:r>
                      <a:r>
                        <a:rPr lang="es-EC" sz="1000" u="none" strike="noStrike" baseline="0" dirty="0" smtClean="0">
                          <a:solidFill>
                            <a:schemeClr val="tx1"/>
                          </a:solidFill>
                          <a:effectLst/>
                        </a:rPr>
                        <a:t> ESPEJO</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GADDMQ-AZEE-2021-2321-O</a:t>
                      </a:r>
                    </a:p>
                    <a:p>
                      <a:pPr algn="ctr"/>
                      <a:r>
                        <a:rPr lang="es-EC" sz="1000" dirty="0" smtClean="0"/>
                        <a:t>12 de octubre del 2021</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4"/>
                  </a:ext>
                </a:extLst>
              </a:tr>
              <a:tr h="700217">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a:endParaRPr lang="es-EC" sz="1000" dirty="0"/>
                    </a:p>
                  </a:txBody>
                  <a:tcPr anchor="ctr"/>
                </a:tc>
                <a:tc>
                  <a:txBody>
                    <a:bodyPr/>
                    <a:lstStyle/>
                    <a:p>
                      <a:pPr algn="ctr" fontAlgn="ctr"/>
                      <a:r>
                        <a:rPr lang="es-EC" sz="1000" u="none" strike="noStrike" dirty="0" smtClean="0">
                          <a:solidFill>
                            <a:schemeClr val="tx1"/>
                          </a:solidFill>
                          <a:effectLst/>
                        </a:rPr>
                        <a:t>DIRECCIÓN METROPOLITANA GESTIÓN DE BIENES INMUEBLES</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GADDMQ-DMGBI-2023-0752-O</a:t>
                      </a:r>
                    </a:p>
                    <a:p>
                      <a:pPr algn="ctr"/>
                      <a:r>
                        <a:rPr lang="es-EC" sz="1000" dirty="0" smtClean="0"/>
                        <a:t>26 de</a:t>
                      </a:r>
                      <a:r>
                        <a:rPr lang="es-EC" sz="1000" baseline="0" dirty="0" smtClean="0"/>
                        <a:t> febrero del 2023</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5"/>
                  </a:ext>
                </a:extLst>
              </a:tr>
              <a:tr h="650789">
                <a:tc gridSpan="4">
                  <a:txBody>
                    <a:bodyPr/>
                    <a:lstStyle/>
                    <a:p>
                      <a:pPr algn="ctr"/>
                      <a:r>
                        <a:rPr lang="es-EC" sz="1000" dirty="0" smtClean="0"/>
                        <a:t>UBICACIÓN</a:t>
                      </a:r>
                    </a:p>
                    <a:p>
                      <a:pPr algn="ctr"/>
                      <a:r>
                        <a:rPr lang="es-EC" sz="1000" dirty="0" smtClean="0"/>
                        <a:t>6 de Diciembre-N64-106</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gridSpan="3">
                  <a:txBody>
                    <a:bodyPr/>
                    <a:lstStyle/>
                    <a:p>
                      <a:pPr algn="ctr"/>
                      <a:r>
                        <a:rPr lang="es-EC" sz="1000" dirty="0" smtClean="0"/>
                        <a:t>FACHADA</a:t>
                      </a: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r>
                        <a:rPr lang="es-EC" sz="1000" b="0" i="0" u="none" strike="noStrike" dirty="0" smtClean="0">
                          <a:solidFill>
                            <a:schemeClr val="tx1"/>
                          </a:solidFill>
                          <a:effectLst/>
                          <a:latin typeface="Calibri" panose="020F0502020204030204" pitchFamily="34" charset="0"/>
                        </a:rPr>
                        <a:t>PROCURADURÍA METROPOLITANA</a:t>
                      </a:r>
                      <a:r>
                        <a:rPr lang="es-EC" sz="1000" b="0" i="0" u="none" strike="noStrike" baseline="0" dirty="0" smtClean="0">
                          <a:solidFill>
                            <a:schemeClr val="tx1"/>
                          </a:solidFill>
                          <a:effectLst/>
                          <a:latin typeface="Calibri" panose="020F0502020204030204" pitchFamily="34" charset="0"/>
                        </a:rPr>
                        <a:t> </a:t>
                      </a:r>
                      <a:endParaRPr lang="es-EC" sz="1000" b="0" i="0" u="none" strike="noStrike" dirty="0">
                        <a:solidFill>
                          <a:schemeClr val="tx1"/>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r>
                        <a:rPr lang="es-EC" sz="1000" dirty="0" smtClean="0"/>
                        <a:t>GADDMQ-PM-2023-3408-O</a:t>
                      </a:r>
                      <a:endParaRPr lang="es-EC" sz="1000" dirty="0"/>
                    </a:p>
                  </a:txBody>
                  <a:tcPr anchor="ctr"/>
                </a:tc>
                <a:tc>
                  <a:txBody>
                    <a:bodyPr/>
                    <a:lstStyle/>
                    <a:p>
                      <a:pPr algn="ctr"/>
                      <a:r>
                        <a:rPr lang="es-EC" sz="1000" dirty="0" smtClean="0"/>
                        <a:t>FAVORABLE</a:t>
                      </a:r>
                      <a:endParaRPr lang="es-EC" sz="1000" dirty="0"/>
                    </a:p>
                  </a:txBody>
                  <a:tcPr anchor="ctr"/>
                </a:tc>
                <a:extLst>
                  <a:ext uri="{0D108BD9-81ED-4DB2-BD59-A6C34878D82A}">
                    <a16:rowId xmlns:a16="http://schemas.microsoft.com/office/drawing/2014/main" val="10006"/>
                  </a:ext>
                </a:extLst>
              </a:tr>
              <a:tr h="650789">
                <a:tc gridSpan="7">
                  <a:txBody>
                    <a:bodyPr/>
                    <a:lstStyle/>
                    <a:p>
                      <a:pPr algn="ctr"/>
                      <a:r>
                        <a:rPr lang="es-EC" sz="1600" b="1" dirty="0" smtClean="0">
                          <a:solidFill>
                            <a:schemeClr val="bg1"/>
                          </a:solidFill>
                        </a:rPr>
                        <a:t>PREDIO 666704</a:t>
                      </a:r>
                      <a:endParaRPr lang="es-EC" sz="1600" b="1" dirty="0">
                        <a:solidFill>
                          <a:schemeClr val="bg1"/>
                        </a:solidFill>
                      </a:endParaRPr>
                    </a:p>
                  </a:txBody>
                  <a:tcPr anchor="ctr">
                    <a:solidFill>
                      <a:srgbClr val="312782"/>
                    </a:solidFill>
                  </a:tcP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hMerge="1">
                  <a:txBody>
                    <a:bodyPr/>
                    <a:lstStyle/>
                    <a:p>
                      <a:pPr algn="ctr"/>
                      <a:endParaRPr lang="es-EC" sz="1000" dirty="0"/>
                    </a:p>
                  </a:txBody>
                  <a:tcPr anchor="ctr"/>
                </a:tc>
                <a:tc>
                  <a:txBody>
                    <a:bodyPr/>
                    <a:lstStyle/>
                    <a:p>
                      <a:pPr algn="ctr" fontAlgn="ctr"/>
                      <a:endParaRPr lang="es-EC" sz="1000" b="0" i="0" u="none" strike="noStrike" dirty="0">
                        <a:solidFill>
                          <a:srgbClr val="FF0000"/>
                        </a:solidFill>
                        <a:effectLst/>
                        <a:latin typeface="Calibri" panose="020F0502020204030204" pitchFamily="34" charset="0"/>
                      </a:endParaRPr>
                    </a:p>
                  </a:txBody>
                  <a:tcPr marL="9525" marR="9525" marT="9525" marB="0" anchor="ctr">
                    <a:solidFill>
                      <a:schemeClr val="accent2">
                        <a:lumMod val="40000"/>
                        <a:lumOff val="60000"/>
                      </a:schemeClr>
                    </a:solidFill>
                  </a:tcPr>
                </a:tc>
                <a:tc>
                  <a:txBody>
                    <a:bodyPr/>
                    <a:lstStyle/>
                    <a:p>
                      <a:pPr algn="ctr"/>
                      <a:endParaRPr lang="es-EC" sz="1000" dirty="0"/>
                    </a:p>
                  </a:txBody>
                  <a:tcPr anchor="ctr"/>
                </a:tc>
                <a:tc>
                  <a:txBody>
                    <a:bodyPr/>
                    <a:lstStyle/>
                    <a:p>
                      <a:pPr algn="ctr"/>
                      <a:endParaRPr lang="es-EC" sz="1000" dirty="0"/>
                    </a:p>
                  </a:txBody>
                  <a:tcPr anchor="ctr"/>
                </a:tc>
                <a:extLst>
                  <a:ext uri="{0D108BD9-81ED-4DB2-BD59-A6C34878D82A}">
                    <a16:rowId xmlns:a16="http://schemas.microsoft.com/office/drawing/2014/main" val="10007"/>
                  </a:ext>
                </a:extLst>
              </a:tr>
            </a:tbl>
          </a:graphicData>
        </a:graphic>
      </p:graphicFrame>
      <p:sp>
        <p:nvSpPr>
          <p:cNvPr id="9" name="Forma libre 8"/>
          <p:cNvSpPr/>
          <p:nvPr/>
        </p:nvSpPr>
        <p:spPr>
          <a:xfrm>
            <a:off x="1103870" y="3652989"/>
            <a:ext cx="469557" cy="642552"/>
          </a:xfrm>
          <a:custGeom>
            <a:avLst/>
            <a:gdLst>
              <a:gd name="connsiteX0" fmla="*/ 0 w 469557"/>
              <a:gd name="connsiteY0" fmla="*/ 609600 h 642552"/>
              <a:gd name="connsiteX1" fmla="*/ 436606 w 469557"/>
              <a:gd name="connsiteY1" fmla="*/ 0 h 642552"/>
              <a:gd name="connsiteX2" fmla="*/ 469557 w 469557"/>
              <a:gd name="connsiteY2" fmla="*/ 8238 h 642552"/>
              <a:gd name="connsiteX3" fmla="*/ 49427 w 469557"/>
              <a:gd name="connsiteY3" fmla="*/ 642552 h 642552"/>
              <a:gd name="connsiteX4" fmla="*/ 0 w 469557"/>
              <a:gd name="connsiteY4" fmla="*/ 609600 h 642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57" h="642552">
                <a:moveTo>
                  <a:pt x="0" y="609600"/>
                </a:moveTo>
                <a:lnTo>
                  <a:pt x="436606" y="0"/>
                </a:lnTo>
                <a:lnTo>
                  <a:pt x="469557" y="8238"/>
                </a:lnTo>
                <a:lnTo>
                  <a:pt x="49427" y="642552"/>
                </a:lnTo>
                <a:lnTo>
                  <a:pt x="0" y="609600"/>
                </a:lnTo>
                <a:close/>
              </a:path>
            </a:pathLst>
          </a:custGeom>
          <a:solidFill>
            <a:srgbClr val="C32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Imagen 15"/>
          <p:cNvPicPr>
            <a:picLocks noChangeAspect="1"/>
          </p:cNvPicPr>
          <p:nvPr/>
        </p:nvPicPr>
        <p:blipFill>
          <a:blip r:embed="rId4"/>
          <a:stretch>
            <a:fillRect/>
          </a:stretch>
        </p:blipFill>
        <p:spPr>
          <a:xfrm>
            <a:off x="520260" y="3077035"/>
            <a:ext cx="2108537" cy="2091934"/>
          </a:xfrm>
          <a:prstGeom prst="rect">
            <a:avLst/>
          </a:prstGeom>
        </p:spPr>
      </p:pic>
      <p:pic>
        <p:nvPicPr>
          <p:cNvPr id="17" name="Imagen 16"/>
          <p:cNvPicPr>
            <a:picLocks noChangeAspect="1"/>
          </p:cNvPicPr>
          <p:nvPr/>
        </p:nvPicPr>
        <p:blipFill>
          <a:blip r:embed="rId5"/>
          <a:stretch>
            <a:fillRect/>
          </a:stretch>
        </p:blipFill>
        <p:spPr>
          <a:xfrm>
            <a:off x="2628797" y="3077035"/>
            <a:ext cx="1911035" cy="2091934"/>
          </a:xfrm>
          <a:prstGeom prst="rect">
            <a:avLst/>
          </a:prstGeom>
        </p:spPr>
      </p:pic>
      <p:pic>
        <p:nvPicPr>
          <p:cNvPr id="18" name="Imagen 17"/>
          <p:cNvPicPr>
            <a:picLocks noChangeAspect="1"/>
          </p:cNvPicPr>
          <p:nvPr/>
        </p:nvPicPr>
        <p:blipFill rotWithShape="1">
          <a:blip r:embed="rId6"/>
          <a:srcRect r="1936"/>
          <a:stretch/>
        </p:blipFill>
        <p:spPr>
          <a:xfrm>
            <a:off x="4377151" y="3077035"/>
            <a:ext cx="2166868" cy="2091934"/>
          </a:xfrm>
          <a:prstGeom prst="rect">
            <a:avLst/>
          </a:prstGeom>
        </p:spPr>
      </p:pic>
    </p:spTree>
    <p:extLst>
      <p:ext uri="{BB962C8B-B14F-4D97-AF65-F5344CB8AC3E}">
        <p14:creationId xmlns:p14="http://schemas.microsoft.com/office/powerpoint/2010/main" val="164771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435344" y="678076"/>
            <a:ext cx="8526165" cy="707886"/>
          </a:xfrm>
          <a:prstGeom prst="rect">
            <a:avLst/>
          </a:prstGeom>
          <a:noFill/>
        </p:spPr>
        <p:txBody>
          <a:bodyPr wrap="square" rtlCol="0">
            <a:spAutoFit/>
          </a:bodyPr>
          <a:lstStyle/>
          <a:p>
            <a:pPr algn="ctr"/>
            <a:r>
              <a:rPr lang="es-EC" sz="2000" b="1" u="sng" dirty="0"/>
              <a:t>DECLARATORIA DE BIEN MOSTRENCO </a:t>
            </a:r>
            <a:r>
              <a:rPr lang="es-EC" sz="2000" b="1" u="sng" dirty="0" smtClean="0"/>
              <a:t>DE PREDIOS (</a:t>
            </a:r>
            <a:r>
              <a:rPr lang="es-EC" sz="2000" b="1" u="sng" dirty="0"/>
              <a:t>80508, 246309, 246310, 246337 y 666704)</a:t>
            </a:r>
          </a:p>
        </p:txBody>
      </p:sp>
      <p:graphicFrame>
        <p:nvGraphicFramePr>
          <p:cNvPr id="19" name="Tabla 18"/>
          <p:cNvGraphicFramePr>
            <a:graphicFrameLocks noGrp="1"/>
          </p:cNvGraphicFramePr>
          <p:nvPr>
            <p:extLst>
              <p:ext uri="{D42A27DB-BD31-4B8C-83A1-F6EECF244321}">
                <p14:modId xmlns:p14="http://schemas.microsoft.com/office/powerpoint/2010/main" val="1367675883"/>
              </p:ext>
            </p:extLst>
          </p:nvPr>
        </p:nvGraphicFramePr>
        <p:xfrm>
          <a:off x="542561" y="1553653"/>
          <a:ext cx="11096368" cy="4869787"/>
        </p:xfrm>
        <a:graphic>
          <a:graphicData uri="http://schemas.openxmlformats.org/drawingml/2006/table">
            <a:tbl>
              <a:tblPr firstRow="1" bandRow="1">
                <a:tableStyleId>{5C22544A-7EE6-4342-B048-85BDC9FD1C3A}</a:tableStyleId>
              </a:tblPr>
              <a:tblGrid>
                <a:gridCol w="1721708">
                  <a:extLst>
                    <a:ext uri="{9D8B030D-6E8A-4147-A177-3AD203B41FA5}">
                      <a16:colId xmlns:a16="http://schemas.microsoft.com/office/drawing/2014/main" val="20000"/>
                    </a:ext>
                  </a:extLst>
                </a:gridCol>
                <a:gridCol w="1820562">
                  <a:extLst>
                    <a:ext uri="{9D8B030D-6E8A-4147-A177-3AD203B41FA5}">
                      <a16:colId xmlns:a16="http://schemas.microsoft.com/office/drawing/2014/main" val="20001"/>
                    </a:ext>
                  </a:extLst>
                </a:gridCol>
                <a:gridCol w="7554098">
                  <a:extLst>
                    <a:ext uri="{9D8B030D-6E8A-4147-A177-3AD203B41FA5}">
                      <a16:colId xmlns:a16="http://schemas.microsoft.com/office/drawing/2014/main" val="20002"/>
                    </a:ext>
                  </a:extLst>
                </a:gridCol>
              </a:tblGrid>
              <a:tr h="368618">
                <a:tc>
                  <a:txBody>
                    <a:bodyPr/>
                    <a:lstStyle/>
                    <a:p>
                      <a:pPr algn="ctr"/>
                      <a:r>
                        <a:rPr lang="es-EC" sz="1000" dirty="0" smtClean="0"/>
                        <a:t>DEPENDENCIA</a:t>
                      </a:r>
                      <a:endParaRPr lang="es-EC" sz="1000" dirty="0"/>
                    </a:p>
                  </a:txBody>
                  <a:tcPr>
                    <a:solidFill>
                      <a:srgbClr val="312782"/>
                    </a:solidFill>
                  </a:tcPr>
                </a:tc>
                <a:tc>
                  <a:txBody>
                    <a:bodyPr/>
                    <a:lstStyle/>
                    <a:p>
                      <a:pPr algn="ctr"/>
                      <a:r>
                        <a:rPr lang="es-EC" sz="1000" dirty="0" smtClean="0"/>
                        <a:t>PARA</a:t>
                      </a:r>
                      <a:endParaRPr lang="es-EC" sz="1000" dirty="0"/>
                    </a:p>
                  </a:txBody>
                  <a:tcPr>
                    <a:solidFill>
                      <a:srgbClr val="312782"/>
                    </a:solidFill>
                  </a:tcPr>
                </a:tc>
                <a:tc>
                  <a:txBody>
                    <a:bodyPr/>
                    <a:lstStyle/>
                    <a:p>
                      <a:pPr algn="ctr"/>
                      <a:r>
                        <a:rPr lang="es-EC" sz="1000" dirty="0" smtClean="0"/>
                        <a:t>No. OFICIO</a:t>
                      </a:r>
                      <a:endParaRPr lang="es-EC" sz="1000" dirty="0"/>
                    </a:p>
                  </a:txBody>
                  <a:tcPr>
                    <a:solidFill>
                      <a:srgbClr val="312782"/>
                    </a:solidFill>
                  </a:tcPr>
                </a:tc>
                <a:extLst>
                  <a:ext uri="{0D108BD9-81ED-4DB2-BD59-A6C34878D82A}">
                    <a16:rowId xmlns:a16="http://schemas.microsoft.com/office/drawing/2014/main" val="10000"/>
                  </a:ext>
                </a:extLst>
              </a:tr>
              <a:tr h="588136">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00" b="0" i="0" u="none" strike="noStrike" dirty="0" smtClean="0">
                          <a:solidFill>
                            <a:schemeClr val="dk1"/>
                          </a:solidFill>
                          <a:effectLst/>
                          <a:latin typeface="+mn-lt"/>
                        </a:rPr>
                        <a:t>DIRECCIÓN METROPOLITANA DE GESTIÓN DE BIENES INMUEBLES</a:t>
                      </a:r>
                      <a:endParaRPr lang="es-EC" sz="10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r>
                        <a:rPr lang="es-EC" sz="1000" dirty="0" smtClean="0"/>
                        <a:t>Con oficio No. GADDMQ-STHV-DMC-UCE-2022-2119-O de 23 de agosto de 2022,</a:t>
                      </a:r>
                      <a:r>
                        <a:rPr lang="es-EC" sz="1000" baseline="0" dirty="0" smtClean="0"/>
                        <a:t> señala que: “</a:t>
                      </a:r>
                      <a:r>
                        <a:rPr lang="es-EC" sz="1000" i="1" baseline="0" dirty="0" smtClean="0"/>
                        <a:t>Se procede a emitir las Fichas Técnicas(…) correspondientes a los predios Nos. 80508, 246309, 246310 respectivamente, para que se continúe con el proceso de la posible Declaratoria de Bien Mostrenco (...)</a:t>
                      </a:r>
                      <a:r>
                        <a:rPr lang="es-EC" sz="1000" baseline="0" dirty="0" smtClean="0"/>
                        <a:t>”</a:t>
                      </a:r>
                    </a:p>
                    <a:p>
                      <a:r>
                        <a:rPr lang="es-EC" sz="1000" baseline="0" dirty="0" smtClean="0"/>
                        <a:t>“</a:t>
                      </a:r>
                      <a:r>
                        <a:rPr lang="es-EC" sz="1000" i="1" baseline="0" dirty="0" smtClean="0"/>
                        <a:t>No se procede a emitir las Fichas Técnicas correspondientes al predio No. 666704 y predio No. 246337, por lo que se solicita realizar el análisis correspondiente y se subsanen las observaciones mencionadas, de ser el caso (…)</a:t>
                      </a:r>
                      <a:r>
                        <a:rPr lang="es-EC" sz="1000" baseline="0" dirty="0" smtClean="0"/>
                        <a:t>”</a:t>
                      </a:r>
                      <a:endParaRPr lang="es-EC" sz="1000" dirty="0"/>
                    </a:p>
                  </a:txBody>
                  <a:tcPr anchor="ctr"/>
                </a:tc>
                <a:extLst>
                  <a:ext uri="{0D108BD9-81ED-4DB2-BD59-A6C34878D82A}">
                    <a16:rowId xmlns:a16="http://schemas.microsoft.com/office/drawing/2014/main" val="10001"/>
                  </a:ext>
                </a:extLst>
              </a:tr>
              <a:tr h="588136">
                <a:tc>
                  <a:txBody>
                    <a:bodyPr/>
                    <a:lstStyle/>
                    <a:p>
                      <a:pPr algn="ctr" fontAlgn="ctr"/>
                      <a:r>
                        <a:rPr lang="es-EC" sz="1000" u="none" strike="noStrike" dirty="0" smtClean="0">
                          <a:solidFill>
                            <a:schemeClr val="tx1"/>
                          </a:solidFill>
                          <a:effectLst/>
                        </a:rPr>
                        <a:t>DIRECCIÓN METROPOLITANA DE CATASTRO</a:t>
                      </a:r>
                      <a:endParaRPr lang="es-EC" sz="10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00" b="0" i="0" u="none" strike="noStrike" dirty="0" smtClean="0">
                          <a:solidFill>
                            <a:schemeClr val="dk1"/>
                          </a:solidFill>
                          <a:effectLst/>
                          <a:latin typeface="+mn-lt"/>
                        </a:rPr>
                        <a:t>DIRECCIÓN METROPOLITANA DE GESTIÓN DE BIENES INMUEBLES</a:t>
                      </a:r>
                      <a:endParaRPr lang="es-EC" sz="10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000" dirty="0" smtClean="0"/>
                        <a:t>Con oficio No. GADDMQ-STHV-DMC-UCE-2022-2862-O de 25 de</a:t>
                      </a:r>
                      <a:r>
                        <a:rPr lang="es-EC" sz="1000" baseline="0" dirty="0" smtClean="0"/>
                        <a:t> noviembre</a:t>
                      </a:r>
                      <a:r>
                        <a:rPr lang="es-EC" sz="1000" dirty="0" smtClean="0"/>
                        <a:t> de 2022,</a:t>
                      </a:r>
                      <a:r>
                        <a:rPr lang="es-EC" sz="1000" baseline="0" dirty="0" smtClean="0"/>
                        <a:t> emiten las Fichas Técnicas de los predios 666704 y 246337, para que se continúe con el proceso de la Declaratoria de Bien Mostrenco de los predios en mención. </a:t>
                      </a:r>
                    </a:p>
                  </a:txBody>
                  <a:tcPr anchor="ctr"/>
                </a:tc>
                <a:extLst>
                  <a:ext uri="{0D108BD9-81ED-4DB2-BD59-A6C34878D82A}">
                    <a16:rowId xmlns:a16="http://schemas.microsoft.com/office/drawing/2014/main" val="10002"/>
                  </a:ext>
                </a:extLst>
              </a:tr>
              <a:tr h="411695">
                <a:tc>
                  <a:txBody>
                    <a:bodyPr/>
                    <a:lstStyle/>
                    <a:p>
                      <a:pPr algn="ctr" fontAlgn="ctr"/>
                      <a:r>
                        <a:rPr lang="es-EC" sz="1000" u="none" strike="noStrike" dirty="0" smtClean="0">
                          <a:solidFill>
                            <a:schemeClr val="tx1"/>
                          </a:solidFill>
                          <a:effectLst/>
                        </a:rPr>
                        <a:t>REGISTRO DE LA PROPIEDAD</a:t>
                      </a:r>
                      <a:endParaRPr lang="es-EC" sz="10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00" b="0" i="0" u="none" strike="noStrike" dirty="0" smtClean="0">
                          <a:solidFill>
                            <a:schemeClr val="dk1"/>
                          </a:solidFill>
                          <a:effectLst/>
                          <a:latin typeface="+mn-lt"/>
                        </a:rPr>
                        <a:t>PROCURADURÍA</a:t>
                      </a:r>
                      <a:r>
                        <a:rPr lang="es-EC" sz="1000" b="0" i="0" u="none" strike="noStrike" baseline="0" dirty="0" smtClean="0">
                          <a:solidFill>
                            <a:schemeClr val="dk1"/>
                          </a:solidFill>
                          <a:effectLst/>
                          <a:latin typeface="+mn-lt"/>
                        </a:rPr>
                        <a:t> METROPOLITANA-SUBPROCURADURÍA DE SUELO</a:t>
                      </a:r>
                      <a:endParaRPr lang="es-EC" sz="10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r>
                        <a:rPr lang="es-EC" sz="1000" dirty="0" smtClean="0"/>
                        <a:t>Mediante Oficio Nro. GADDMQ-RPDMQ-DA-2023-2191-OF de 31 de julio de 2023, adjunta copia del oficio No. RPDMQ-DGDA-2018-143, de 31 de agosto de 2018, emitido por el Abg. José Luis </a:t>
                      </a:r>
                      <a:r>
                        <a:rPr lang="es-EC" sz="1000" dirty="0" err="1" smtClean="0"/>
                        <a:t>Aucancela</a:t>
                      </a:r>
                      <a:r>
                        <a:rPr lang="es-EC" sz="1000" dirty="0" smtClean="0"/>
                        <a:t>, Director de Gestión Documental y Archivo del Registro de la Propiedad del DMQ a esa fecha, en el cual se informó: “</a:t>
                      </a:r>
                      <a:r>
                        <a:rPr lang="es-EC" sz="1000" i="1" dirty="0" smtClean="0"/>
                        <a:t>en base a la información proporcionada, esta entidad no encuentra el acta que constituye título de propiedad del referido inmuebl</a:t>
                      </a:r>
                      <a:r>
                        <a:rPr lang="es-EC" sz="1000" dirty="0" smtClean="0"/>
                        <a:t>e”</a:t>
                      </a:r>
                      <a:endParaRPr lang="es-EC" sz="1000" dirty="0"/>
                    </a:p>
                  </a:txBody>
                  <a:tcPr anchor="ctr"/>
                </a:tc>
                <a:extLst>
                  <a:ext uri="{0D108BD9-81ED-4DB2-BD59-A6C34878D82A}">
                    <a16:rowId xmlns:a16="http://schemas.microsoft.com/office/drawing/2014/main" val="10003"/>
                  </a:ext>
                </a:extLst>
              </a:tr>
              <a:tr h="588136">
                <a:tc>
                  <a:txBody>
                    <a:bodyPr/>
                    <a:lstStyle/>
                    <a:p>
                      <a:pPr algn="ctr" fontAlgn="ctr"/>
                      <a:r>
                        <a:rPr lang="es-EC" sz="1000" u="none" strike="noStrike" dirty="0" smtClean="0">
                          <a:solidFill>
                            <a:schemeClr val="tx1"/>
                          </a:solidFill>
                          <a:effectLst/>
                        </a:rPr>
                        <a:t>ADMINISTRACIÓN ZONAL EUGENIO</a:t>
                      </a:r>
                      <a:r>
                        <a:rPr lang="es-EC" sz="1000" u="none" strike="noStrike" baseline="0" dirty="0" smtClean="0">
                          <a:solidFill>
                            <a:schemeClr val="tx1"/>
                          </a:solidFill>
                          <a:effectLst/>
                        </a:rPr>
                        <a:t> ESPEJO</a:t>
                      </a:r>
                      <a:endParaRPr lang="es-EC" sz="10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00" b="0" i="0" u="none" strike="noStrike" dirty="0" smtClean="0">
                          <a:solidFill>
                            <a:schemeClr val="dk1"/>
                          </a:solidFill>
                          <a:effectLst/>
                          <a:latin typeface="+mn-lt"/>
                        </a:rPr>
                        <a:t>DIRECCIÓN METROPOLITANA DE GESTIÓN DE BIENES INMUEBLES</a:t>
                      </a:r>
                      <a:endParaRPr lang="es-EC" sz="10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000" dirty="0" smtClean="0"/>
                        <a:t>Con oficio GADDMQ-AZEE-2021-2321-O de</a:t>
                      </a:r>
                      <a:r>
                        <a:rPr lang="es-EC" sz="1000" baseline="0" dirty="0" smtClean="0"/>
                        <a:t> 12 de octubre del 2021, la Administradora Zonal Eugenio Espejo, remite los informes técnicos y legales unificados favorables actualizados para la declaratoria de bien mostrenco de los predios No. 80508, 246309, 246310, 246337 y 666704, ubicados en el Barrio Santa Fe de </a:t>
                      </a:r>
                      <a:r>
                        <a:rPr lang="es-EC" sz="1000" baseline="0" dirty="0" err="1" smtClean="0"/>
                        <a:t>Collaloma</a:t>
                      </a:r>
                      <a:r>
                        <a:rPr lang="es-EC" sz="1000" baseline="0" dirty="0" smtClean="0"/>
                        <a:t>.</a:t>
                      </a:r>
                      <a:endParaRPr lang="es-EC" sz="1000" i="1" dirty="0" smtClean="0"/>
                    </a:p>
                  </a:txBody>
                  <a:tcPr anchor="ctr"/>
                </a:tc>
                <a:extLst>
                  <a:ext uri="{0D108BD9-81ED-4DB2-BD59-A6C34878D82A}">
                    <a16:rowId xmlns:a16="http://schemas.microsoft.com/office/drawing/2014/main" val="10004"/>
                  </a:ext>
                </a:extLst>
              </a:tr>
              <a:tr h="764577">
                <a:tc>
                  <a:txBody>
                    <a:bodyPr/>
                    <a:lstStyle/>
                    <a:p>
                      <a:pPr algn="ctr" fontAlgn="ctr"/>
                      <a:r>
                        <a:rPr lang="es-EC" sz="1000" u="none" strike="noStrike" dirty="0" smtClean="0">
                          <a:solidFill>
                            <a:schemeClr val="tx1"/>
                          </a:solidFill>
                          <a:effectLst/>
                        </a:rPr>
                        <a:t>DIRECCIÓN METROPOLITANA GESTIÓN DE BIENES INMUEBLES</a:t>
                      </a:r>
                      <a:endParaRPr lang="es-EC" sz="1000" b="0" i="0" u="none" strike="noStrike" dirty="0">
                        <a:solidFill>
                          <a:schemeClr val="tx1"/>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000" b="0" i="0" u="none" strike="noStrike" dirty="0" smtClean="0">
                          <a:solidFill>
                            <a:schemeClr val="dk1"/>
                          </a:solidFill>
                          <a:effectLst/>
                          <a:latin typeface="+mn-lt"/>
                        </a:rPr>
                        <a:t>PROCURADURÍA</a:t>
                      </a:r>
                      <a:r>
                        <a:rPr lang="es-EC" sz="1000" b="0" i="0" u="none" strike="noStrike" baseline="0" dirty="0" smtClean="0">
                          <a:solidFill>
                            <a:schemeClr val="dk1"/>
                          </a:solidFill>
                          <a:effectLst/>
                          <a:latin typeface="+mn-lt"/>
                        </a:rPr>
                        <a:t> </a:t>
                      </a:r>
                    </a:p>
                    <a:p>
                      <a:pPr marL="0" marR="0" indent="0" algn="ctr" defTabSz="914400" rtl="0" eaLnBrk="1" fontAlgn="ctr" latinLnBrk="0" hangingPunct="1">
                        <a:lnSpc>
                          <a:spcPct val="100000"/>
                        </a:lnSpc>
                        <a:spcBef>
                          <a:spcPts val="0"/>
                        </a:spcBef>
                        <a:spcAft>
                          <a:spcPts val="0"/>
                        </a:spcAft>
                        <a:buClrTx/>
                        <a:buSzTx/>
                        <a:buFontTx/>
                        <a:buNone/>
                        <a:tabLst/>
                        <a:defRPr/>
                      </a:pPr>
                      <a:r>
                        <a:rPr lang="es-EC" sz="1000" b="0" i="0" u="none" strike="noStrike" baseline="0" dirty="0" smtClean="0">
                          <a:solidFill>
                            <a:schemeClr val="dk1"/>
                          </a:solidFill>
                          <a:effectLst/>
                          <a:latin typeface="+mn-lt"/>
                        </a:rPr>
                        <a:t>METROPOLITANA</a:t>
                      </a:r>
                      <a:endParaRPr lang="es-EC" sz="10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000" dirty="0" smtClean="0"/>
                        <a:t>Con oficio No. </a:t>
                      </a:r>
                      <a:r>
                        <a:rPr lang="es-EC" sz="1000" baseline="0" dirty="0" smtClean="0"/>
                        <a:t>GADDMQ-DMGBI-2023-0752-O del 26 de febrero del 2023, la Dirección Metropolitana de Gestión de Bienes Inmuebles, señala que: “(…) esta Dirección Metropolitana </a:t>
                      </a:r>
                      <a:r>
                        <a:rPr lang="es-EC" sz="1000" i="1" baseline="0" dirty="0" smtClean="0"/>
                        <a:t>emite criterio </a:t>
                      </a:r>
                      <a:r>
                        <a:rPr lang="es-EC" sz="1000" b="1" i="1" baseline="0" dirty="0" smtClean="0"/>
                        <a:t>FAVORABLE</a:t>
                      </a:r>
                      <a:r>
                        <a:rPr lang="es-EC" sz="1000" i="1" baseline="0" dirty="0" smtClean="0"/>
                        <a:t> para que se continúe con el </a:t>
                      </a:r>
                      <a:r>
                        <a:rPr lang="es-EC" sz="1000" b="1" i="1" baseline="0" dirty="0" smtClean="0"/>
                        <a:t>PROCESO DE DECLARATORIA DE BIEN MOSTRENCO</a:t>
                      </a:r>
                      <a:r>
                        <a:rPr lang="es-EC" sz="1000" i="1" baseline="0" dirty="0" smtClean="0"/>
                        <a:t> de los predios 80508, 246309, 246310, 246337 y 666704, ubicados en el Barrio Santa Fe de </a:t>
                      </a:r>
                      <a:r>
                        <a:rPr lang="es-EC" sz="1000" i="1" baseline="0" dirty="0" err="1" smtClean="0"/>
                        <a:t>Collaloma</a:t>
                      </a:r>
                      <a:r>
                        <a:rPr lang="es-EC" sz="1000" i="1" baseline="0" dirty="0" smtClean="0"/>
                        <a:t>.</a:t>
                      </a:r>
                      <a:r>
                        <a:rPr lang="es-EC" sz="1000" baseline="0" dirty="0" smtClean="0"/>
                        <a:t>”</a:t>
                      </a:r>
                    </a:p>
                  </a:txBody>
                  <a:tcPr anchor="ctr"/>
                </a:tc>
                <a:extLst>
                  <a:ext uri="{0D108BD9-81ED-4DB2-BD59-A6C34878D82A}">
                    <a16:rowId xmlns:a16="http://schemas.microsoft.com/office/drawing/2014/main" val="10005"/>
                  </a:ext>
                </a:extLst>
              </a:tr>
              <a:tr h="588136">
                <a:tc>
                  <a:txBody>
                    <a:bodyPr/>
                    <a:lstStyle/>
                    <a:p>
                      <a:pPr algn="ctr" fontAlgn="ctr"/>
                      <a:r>
                        <a:rPr lang="es-EC" sz="1000" b="0" i="0" u="none" strike="noStrike" dirty="0" smtClean="0">
                          <a:solidFill>
                            <a:schemeClr val="tx1"/>
                          </a:solidFill>
                          <a:effectLst/>
                          <a:latin typeface="Calibri" panose="020F0502020204030204" pitchFamily="34" charset="0"/>
                        </a:rPr>
                        <a:t>PROCURADURÍA METROPOLITANA</a:t>
                      </a:r>
                      <a:r>
                        <a:rPr lang="es-EC" sz="1000" b="0" i="0" u="none" strike="noStrike" baseline="0" dirty="0" smtClean="0">
                          <a:solidFill>
                            <a:schemeClr val="tx1"/>
                          </a:solidFill>
                          <a:effectLst/>
                          <a:latin typeface="Calibri" panose="020F0502020204030204" pitchFamily="34" charset="0"/>
                        </a:rPr>
                        <a:t> </a:t>
                      </a:r>
                      <a:endParaRPr lang="es-EC" sz="10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s-EC" sz="1000" b="0" i="0" u="none" strike="noStrike" dirty="0" smtClean="0">
                          <a:solidFill>
                            <a:srgbClr val="000000"/>
                          </a:solidFill>
                          <a:effectLst/>
                          <a:latin typeface="Calibri" panose="020F0502020204030204" pitchFamily="34" charset="0"/>
                        </a:rPr>
                        <a:t>SECRETARÍA</a:t>
                      </a:r>
                      <a:r>
                        <a:rPr lang="es-EC" sz="1000" b="0" i="0" u="none" strike="noStrike" baseline="0" dirty="0" smtClean="0">
                          <a:solidFill>
                            <a:srgbClr val="000000"/>
                          </a:solidFill>
                          <a:effectLst/>
                          <a:latin typeface="Calibri" panose="020F0502020204030204" pitchFamily="34" charset="0"/>
                        </a:rPr>
                        <a:t> GENERAL DEL CONCEJO METROPOLITANO DE QUITO</a:t>
                      </a:r>
                      <a:endParaRPr lang="es-EC"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000" dirty="0" smtClean="0"/>
                        <a:t>Con oficio GADDMQ-PM-2023-3408-O del</a:t>
                      </a:r>
                      <a:r>
                        <a:rPr lang="es-EC" sz="1000" baseline="0" dirty="0" smtClean="0"/>
                        <a:t> 07</a:t>
                      </a:r>
                      <a:r>
                        <a:rPr lang="es-EC" sz="1000" dirty="0" smtClean="0"/>
                        <a:t> de agosto del 2023 informa: </a:t>
                      </a:r>
                      <a:r>
                        <a:rPr lang="es-EC" sz="1000" i="1" dirty="0" smtClean="0"/>
                        <a:t>“(…) concluye que es procedente legalmente continuar con el presente trámite, por lo que emite informe jurídico</a:t>
                      </a:r>
                      <a:r>
                        <a:rPr lang="es-EC" sz="1000" i="1" baseline="0" dirty="0" smtClean="0"/>
                        <a:t> favorable para que, de estimarlo pertinente, la Comisión de Propiedad y Espacio Público, una vez efectuadas las publicaciones</a:t>
                      </a:r>
                      <a:r>
                        <a:rPr lang="es-EC" sz="1000" i="1" dirty="0" smtClean="0"/>
                        <a:t> </a:t>
                      </a:r>
                      <a:r>
                        <a:rPr lang="es-EC" sz="1000" i="1" baseline="0" dirty="0" smtClean="0"/>
                        <a:t>(…), continúe con el procedimiento para obtener del Concejo Metropolitano la declaratoria y regularización como bienes mostrencos de los predios Nos. 80508, 246309, 246310, 246337 y 666704 (…)”</a:t>
                      </a:r>
                    </a:p>
                    <a:p>
                      <a:pPr marL="0" marR="0" indent="0" algn="l" defTabSz="914400" rtl="0" eaLnBrk="1" fontAlgn="auto" latinLnBrk="0" hangingPunct="1">
                        <a:lnSpc>
                          <a:spcPct val="100000"/>
                        </a:lnSpc>
                        <a:spcBef>
                          <a:spcPts val="0"/>
                        </a:spcBef>
                        <a:spcAft>
                          <a:spcPts val="0"/>
                        </a:spcAft>
                        <a:buClrTx/>
                        <a:buSzTx/>
                        <a:buFontTx/>
                        <a:buNone/>
                        <a:tabLst/>
                        <a:defRPr/>
                      </a:pPr>
                      <a:r>
                        <a:rPr lang="es-EC" sz="1000" i="1" baseline="0" dirty="0" smtClean="0"/>
                        <a:t>“Una vez que se expida la resolución de declaratoria de bien mostrenco por parte del Concejo Metropolitano, se realizarán las publicaciones establecidas en el artículo 4048 del Código Municipal para el DMQ.”</a:t>
                      </a:r>
                      <a:endParaRPr lang="es-EC" sz="1000" i="1" dirty="0" smtClean="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8315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702" y="1209366"/>
            <a:ext cx="10545097" cy="3554362"/>
          </a:xfrm>
        </p:spPr>
        <p:txBody>
          <a:bodyPr>
            <a:normAutofit/>
          </a:bodyPr>
          <a:lstStyle/>
          <a:p>
            <a:pPr algn="ctr"/>
            <a:r>
              <a:rPr lang="es-EC" sz="9600" dirty="0"/>
              <a:t>GRACIAS</a:t>
            </a:r>
          </a:p>
        </p:txBody>
      </p:sp>
      <p:grpSp>
        <p:nvGrpSpPr>
          <p:cNvPr id="9" name="Grupo 8"/>
          <p:cNvGrpSpPr/>
          <p:nvPr/>
        </p:nvGrpSpPr>
        <p:grpSpPr>
          <a:xfrm>
            <a:off x="2473616" y="4763728"/>
            <a:ext cx="7393055" cy="1415845"/>
            <a:chOff x="0" y="0"/>
            <a:chExt cx="5864860" cy="1162050"/>
          </a:xfrm>
        </p:grpSpPr>
        <p:pic>
          <p:nvPicPr>
            <p:cNvPr id="10" name="Imagen 9"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1" name="Imagen 10"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2" name="Rectángulo 11"/>
          <p:cNvSpPr/>
          <p:nvPr/>
        </p:nvSpPr>
        <p:spPr>
          <a:xfrm>
            <a:off x="-10510" y="0"/>
            <a:ext cx="12202511" cy="133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38737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2019</TotalTime>
  <Words>1322</Words>
  <Application>Microsoft Office PowerPoint</Application>
  <PresentationFormat>Panorámica</PresentationFormat>
  <Paragraphs>265</Paragraphs>
  <Slides>8</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Arial Black</vt:lpstr>
      <vt:lpstr>Calibri</vt:lpstr>
      <vt:lpstr>Calibri Light</vt:lpstr>
      <vt:lpstr>Retrospección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Alfredo Aguirre Barreiros</dc:creator>
  <cp:lastModifiedBy>Carlos Andres Yepez Diaz</cp:lastModifiedBy>
  <cp:revision>60</cp:revision>
  <dcterms:created xsi:type="dcterms:W3CDTF">2021-05-14T15:24:53Z</dcterms:created>
  <dcterms:modified xsi:type="dcterms:W3CDTF">2023-08-24T16:00:46Z</dcterms:modified>
</cp:coreProperties>
</file>