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2"/>
  </p:notesMasterIdLst>
  <p:handoutMasterIdLst>
    <p:handoutMasterId r:id="rId13"/>
  </p:handoutMasterIdLst>
  <p:sldIdLst>
    <p:sldId id="266" r:id="rId2"/>
    <p:sldId id="265" r:id="rId3"/>
    <p:sldId id="264" r:id="rId4"/>
    <p:sldId id="277" r:id="rId5"/>
    <p:sldId id="278" r:id="rId6"/>
    <p:sldId id="275" r:id="rId7"/>
    <p:sldId id="280" r:id="rId8"/>
    <p:sldId id="276" r:id="rId9"/>
    <p:sldId id="279" r:id="rId10"/>
    <p:sldId id="274" r:id="rId11"/>
  </p:sldIdLst>
  <p:sldSz cx="12192000" cy="6858000"/>
  <p:notesSz cx="6858000" cy="9144000"/>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23F86"/>
    <a:srgbClr val="75BBE9"/>
    <a:srgbClr val="5B5B5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279"/>
    <p:restoredTop sz="94674"/>
  </p:normalViewPr>
  <p:slideViewPr>
    <p:cSldViewPr snapToGrid="0">
      <p:cViewPr varScale="1">
        <p:scale>
          <a:sx n="84" d="100"/>
          <a:sy n="84" d="100"/>
        </p:scale>
        <p:origin x="917" y="77"/>
      </p:cViewPr>
      <p:guideLst/>
    </p:cSldViewPr>
  </p:slideViewPr>
  <p:notesTextViewPr>
    <p:cViewPr>
      <p:scale>
        <a:sx n="1" d="1"/>
        <a:sy n="1" d="1"/>
      </p:scale>
      <p:origin x="0" y="0"/>
    </p:cViewPr>
  </p:notesTextViewPr>
  <p:notesViewPr>
    <p:cSldViewPr snapToGrid="0">
      <p:cViewPr varScale="1">
        <p:scale>
          <a:sx n="99" d="100"/>
          <a:sy n="99" d="100"/>
        </p:scale>
        <p:origin x="4272" y="1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handoutMaster" Target="handoutMasters/handout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a:extLst>
              <a:ext uri="{FF2B5EF4-FFF2-40B4-BE49-F238E27FC236}">
                <a16:creationId xmlns="" xmlns:a16="http://schemas.microsoft.com/office/drawing/2014/main" id="{80DB2959-C3B8-AFE1-FE88-357ED3CEAEF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C"/>
          </a:p>
        </p:txBody>
      </p:sp>
      <p:sp>
        <p:nvSpPr>
          <p:cNvPr id="3" name="Marcador de fecha 2">
            <a:extLst>
              <a:ext uri="{FF2B5EF4-FFF2-40B4-BE49-F238E27FC236}">
                <a16:creationId xmlns="" xmlns:a16="http://schemas.microsoft.com/office/drawing/2014/main" id="{868AFC65-4BDC-1D09-C684-612ED25D51E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BD7EADA-9D25-324F-A962-C13B1DFBBFEB}" type="datetimeFigureOut">
              <a:rPr lang="es-EC" smtClean="0"/>
              <a:t>18/9/2024</a:t>
            </a:fld>
            <a:endParaRPr lang="es-EC"/>
          </a:p>
        </p:txBody>
      </p:sp>
      <p:sp>
        <p:nvSpPr>
          <p:cNvPr id="4" name="Marcador de pie de página 3">
            <a:extLst>
              <a:ext uri="{FF2B5EF4-FFF2-40B4-BE49-F238E27FC236}">
                <a16:creationId xmlns="" xmlns:a16="http://schemas.microsoft.com/office/drawing/2014/main" id="{0F3C8C6D-04A0-E8C7-B4C1-0905342E72A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s-EC"/>
          </a:p>
        </p:txBody>
      </p:sp>
      <p:sp>
        <p:nvSpPr>
          <p:cNvPr id="5" name="Marcador de número de diapositiva 4">
            <a:extLst>
              <a:ext uri="{FF2B5EF4-FFF2-40B4-BE49-F238E27FC236}">
                <a16:creationId xmlns="" xmlns:a16="http://schemas.microsoft.com/office/drawing/2014/main" id="{2BCC6170-BB4B-E2AB-CCED-B7FFA868BCE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9F3A257-73CE-BD4D-A507-1552FDC084BD}" type="slidenum">
              <a:rPr lang="es-EC" smtClean="0"/>
              <a:t>‹Nº›</a:t>
            </a:fld>
            <a:endParaRPr lang="es-EC"/>
          </a:p>
        </p:txBody>
      </p:sp>
    </p:spTree>
    <p:extLst>
      <p:ext uri="{BB962C8B-B14F-4D97-AF65-F5344CB8AC3E}">
        <p14:creationId xmlns:p14="http://schemas.microsoft.com/office/powerpoint/2010/main" val="391965455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C"/>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9DDFC9A-F8E9-E044-AC34-ED696DDAB2E6}" type="datetimeFigureOut">
              <a:rPr lang="es-EC" smtClean="0"/>
              <a:t>18/9/2024</a:t>
            </a:fld>
            <a:endParaRPr lang="es-EC"/>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C"/>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C"/>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7C49DFF-B7D3-834E-A2F0-6F28154502F4}" type="slidenum">
              <a:rPr lang="es-EC" smtClean="0"/>
              <a:t>‹Nº›</a:t>
            </a:fld>
            <a:endParaRPr lang="es-EC"/>
          </a:p>
        </p:txBody>
      </p:sp>
    </p:spTree>
    <p:extLst>
      <p:ext uri="{BB962C8B-B14F-4D97-AF65-F5344CB8AC3E}">
        <p14:creationId xmlns:p14="http://schemas.microsoft.com/office/powerpoint/2010/main" val="38492117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Encabezado de sección">
    <p:spTree>
      <p:nvGrpSpPr>
        <p:cNvPr id="1" name=""/>
        <p:cNvGrpSpPr/>
        <p:nvPr/>
      </p:nvGrpSpPr>
      <p:grpSpPr>
        <a:xfrm>
          <a:off x="0" y="0"/>
          <a:ext cx="0" cy="0"/>
          <a:chOff x="0" y="0"/>
          <a:chExt cx="0" cy="0"/>
        </a:xfrm>
      </p:grpSpPr>
      <p:pic>
        <p:nvPicPr>
          <p:cNvPr id="12" name="Imagen 11">
            <a:extLst>
              <a:ext uri="{FF2B5EF4-FFF2-40B4-BE49-F238E27FC236}">
                <a16:creationId xmlns="" xmlns:a16="http://schemas.microsoft.com/office/drawing/2014/main" id="{69DC5DA2-D5CD-D981-0EDC-735E5588E99A}"/>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9619604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 xmlns:a16="http://schemas.microsoft.com/office/drawing/2014/main" id="{0B6EF428-D365-C4FA-A640-ADB9E0E91CB4}"/>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EC"/>
          </a:p>
        </p:txBody>
      </p:sp>
      <p:sp>
        <p:nvSpPr>
          <p:cNvPr id="3" name="Marcador de texto vertical 2">
            <a:extLst>
              <a:ext uri="{FF2B5EF4-FFF2-40B4-BE49-F238E27FC236}">
                <a16:creationId xmlns="" xmlns:a16="http://schemas.microsoft.com/office/drawing/2014/main" id="{0C6B33F4-2CBB-956F-B502-CDC148C65388}"/>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fecha 3">
            <a:extLst>
              <a:ext uri="{FF2B5EF4-FFF2-40B4-BE49-F238E27FC236}">
                <a16:creationId xmlns="" xmlns:a16="http://schemas.microsoft.com/office/drawing/2014/main" id="{C081D323-4F40-8B0F-6D71-53D82FB204E2}"/>
              </a:ext>
            </a:extLst>
          </p:cNvPr>
          <p:cNvSpPr>
            <a:spLocks noGrp="1"/>
          </p:cNvSpPr>
          <p:nvPr>
            <p:ph type="dt" sz="half" idx="10"/>
          </p:nvPr>
        </p:nvSpPr>
        <p:spPr/>
        <p:txBody>
          <a:bodyPr/>
          <a:lstStyle/>
          <a:p>
            <a:fld id="{FF5BF6A4-7C83-954C-BA91-FDE72C23A6C3}" type="datetimeFigureOut">
              <a:rPr lang="es-EC" smtClean="0"/>
              <a:t>18/9/2024</a:t>
            </a:fld>
            <a:endParaRPr lang="es-EC"/>
          </a:p>
        </p:txBody>
      </p:sp>
      <p:sp>
        <p:nvSpPr>
          <p:cNvPr id="5" name="Marcador de pie de página 4">
            <a:extLst>
              <a:ext uri="{FF2B5EF4-FFF2-40B4-BE49-F238E27FC236}">
                <a16:creationId xmlns="" xmlns:a16="http://schemas.microsoft.com/office/drawing/2014/main" id="{0F5C0505-4B74-B6EE-4E67-C487330BEB70}"/>
              </a:ext>
            </a:extLst>
          </p:cNvPr>
          <p:cNvSpPr>
            <a:spLocks noGrp="1"/>
          </p:cNvSpPr>
          <p:nvPr>
            <p:ph type="ftr" sz="quarter" idx="11"/>
          </p:nvPr>
        </p:nvSpPr>
        <p:spPr/>
        <p:txBody>
          <a:bodyPr/>
          <a:lstStyle/>
          <a:p>
            <a:endParaRPr lang="es-EC"/>
          </a:p>
        </p:txBody>
      </p:sp>
      <p:sp>
        <p:nvSpPr>
          <p:cNvPr id="6" name="Marcador de número de diapositiva 5">
            <a:extLst>
              <a:ext uri="{FF2B5EF4-FFF2-40B4-BE49-F238E27FC236}">
                <a16:creationId xmlns="" xmlns:a16="http://schemas.microsoft.com/office/drawing/2014/main" id="{139B2D27-DC25-1970-B80A-85F7F3080F72}"/>
              </a:ext>
            </a:extLst>
          </p:cNvPr>
          <p:cNvSpPr>
            <a:spLocks noGrp="1"/>
          </p:cNvSpPr>
          <p:nvPr>
            <p:ph type="sldNum" sz="quarter" idx="12"/>
          </p:nvPr>
        </p:nvSpPr>
        <p:spPr/>
        <p:txBody>
          <a:bodyPr/>
          <a:lstStyle/>
          <a:p>
            <a:fld id="{060F5CD9-9349-1B4E-8B50-89C66E4482A3}" type="slidenum">
              <a:rPr lang="es-EC" smtClean="0"/>
              <a:t>‹Nº›</a:t>
            </a:fld>
            <a:endParaRPr lang="es-EC"/>
          </a:p>
        </p:txBody>
      </p:sp>
    </p:spTree>
    <p:extLst>
      <p:ext uri="{BB962C8B-B14F-4D97-AF65-F5344CB8AC3E}">
        <p14:creationId xmlns:p14="http://schemas.microsoft.com/office/powerpoint/2010/main" val="7144957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apositiva de título">
    <p:spTree>
      <p:nvGrpSpPr>
        <p:cNvPr id="1" name=""/>
        <p:cNvGrpSpPr/>
        <p:nvPr/>
      </p:nvGrpSpPr>
      <p:grpSpPr>
        <a:xfrm>
          <a:off x="0" y="0"/>
          <a:ext cx="0" cy="0"/>
          <a:chOff x="0" y="0"/>
          <a:chExt cx="0" cy="0"/>
        </a:xfrm>
      </p:grpSpPr>
      <p:pic>
        <p:nvPicPr>
          <p:cNvPr id="3" name="Imagen 2">
            <a:extLst>
              <a:ext uri="{FF2B5EF4-FFF2-40B4-BE49-F238E27FC236}">
                <a16:creationId xmlns="" xmlns:a16="http://schemas.microsoft.com/office/drawing/2014/main" id="{1F7E1582-B6A7-3E26-A7F6-AEDF0DC4BAA6}"/>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2277667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pic>
        <p:nvPicPr>
          <p:cNvPr id="3" name="Imagen 2">
            <a:extLst>
              <a:ext uri="{FF2B5EF4-FFF2-40B4-BE49-F238E27FC236}">
                <a16:creationId xmlns="" xmlns:a16="http://schemas.microsoft.com/office/drawing/2014/main" id="{DBD982A6-5EA3-A546-5CD8-CE66C7EA9130}"/>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4542618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ación">
    <p:spTree>
      <p:nvGrpSpPr>
        <p:cNvPr id="1" name=""/>
        <p:cNvGrpSpPr/>
        <p:nvPr/>
      </p:nvGrpSpPr>
      <p:grpSpPr>
        <a:xfrm>
          <a:off x="0" y="0"/>
          <a:ext cx="0" cy="0"/>
          <a:chOff x="0" y="0"/>
          <a:chExt cx="0" cy="0"/>
        </a:xfrm>
      </p:grpSpPr>
      <p:pic>
        <p:nvPicPr>
          <p:cNvPr id="6" name="Imagen 5">
            <a:extLst>
              <a:ext uri="{FF2B5EF4-FFF2-40B4-BE49-F238E27FC236}">
                <a16:creationId xmlns="" xmlns:a16="http://schemas.microsoft.com/office/drawing/2014/main" id="{E779EAB8-383F-33BD-D69C-A32AB86C6A74}"/>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1536123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olo el título">
    <p:spTree>
      <p:nvGrpSpPr>
        <p:cNvPr id="1" name=""/>
        <p:cNvGrpSpPr/>
        <p:nvPr/>
      </p:nvGrpSpPr>
      <p:grpSpPr>
        <a:xfrm>
          <a:off x="0" y="0"/>
          <a:ext cx="0" cy="0"/>
          <a:chOff x="0" y="0"/>
          <a:chExt cx="0" cy="0"/>
        </a:xfrm>
      </p:grpSpPr>
      <p:pic>
        <p:nvPicPr>
          <p:cNvPr id="9" name="Imagen 8">
            <a:extLst>
              <a:ext uri="{FF2B5EF4-FFF2-40B4-BE49-F238E27FC236}">
                <a16:creationId xmlns="" xmlns:a16="http://schemas.microsoft.com/office/drawing/2014/main" id="{E16A9144-5DE7-C599-3812-009F80D66397}"/>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8" name="Imagen 7">
            <a:extLst>
              <a:ext uri="{FF2B5EF4-FFF2-40B4-BE49-F238E27FC236}">
                <a16:creationId xmlns="" xmlns:a16="http://schemas.microsoft.com/office/drawing/2014/main" id="{0154D28D-DE85-FF39-72CA-72805EC5CE4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817972" y="2224216"/>
            <a:ext cx="6004798" cy="3274657"/>
          </a:xfrm>
          <a:prstGeom prst="rect">
            <a:avLst/>
          </a:prstGeom>
        </p:spPr>
      </p:pic>
      <p:pic>
        <p:nvPicPr>
          <p:cNvPr id="14" name="Imagen 13">
            <a:extLst>
              <a:ext uri="{FF2B5EF4-FFF2-40B4-BE49-F238E27FC236}">
                <a16:creationId xmlns="" xmlns:a16="http://schemas.microsoft.com/office/drawing/2014/main" id="{5C83E0E2-FD70-0B87-F973-8FC07F0A7866}"/>
              </a:ext>
            </a:extLst>
          </p:cNvPr>
          <p:cNvPicPr>
            <a:picLocks noChangeAspect="1"/>
          </p:cNvPicPr>
          <p:nvPr userDrawn="1"/>
        </p:nvPicPr>
        <p:blipFill>
          <a:blip r:embed="rId4"/>
          <a:stretch>
            <a:fillRect/>
          </a:stretch>
        </p:blipFill>
        <p:spPr>
          <a:xfrm>
            <a:off x="5719997" y="2569028"/>
            <a:ext cx="1697063" cy="1621972"/>
          </a:xfrm>
          <a:prstGeom prst="rect">
            <a:avLst/>
          </a:prstGeom>
        </p:spPr>
      </p:pic>
      <p:pic>
        <p:nvPicPr>
          <p:cNvPr id="16" name="Imagen 15">
            <a:extLst>
              <a:ext uri="{FF2B5EF4-FFF2-40B4-BE49-F238E27FC236}">
                <a16:creationId xmlns="" xmlns:a16="http://schemas.microsoft.com/office/drawing/2014/main" id="{1B69335F-8EB7-EE36-E915-46ED10D2EABB}"/>
              </a:ext>
            </a:extLst>
          </p:cNvPr>
          <p:cNvPicPr>
            <a:picLocks noChangeAspect="1"/>
          </p:cNvPicPr>
          <p:nvPr userDrawn="1"/>
        </p:nvPicPr>
        <p:blipFill>
          <a:blip r:embed="rId5"/>
          <a:stretch>
            <a:fillRect/>
          </a:stretch>
        </p:blipFill>
        <p:spPr>
          <a:xfrm>
            <a:off x="7462571" y="4501643"/>
            <a:ext cx="3771486" cy="665556"/>
          </a:xfrm>
          <a:prstGeom prst="rect">
            <a:avLst/>
          </a:prstGeom>
        </p:spPr>
      </p:pic>
    </p:spTree>
    <p:extLst>
      <p:ext uri="{BB962C8B-B14F-4D97-AF65-F5344CB8AC3E}">
        <p14:creationId xmlns:p14="http://schemas.microsoft.com/office/powerpoint/2010/main" val="37120531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pic>
        <p:nvPicPr>
          <p:cNvPr id="8" name="Imagen 7">
            <a:extLst>
              <a:ext uri="{FF2B5EF4-FFF2-40B4-BE49-F238E27FC236}">
                <a16:creationId xmlns="" xmlns:a16="http://schemas.microsoft.com/office/drawing/2014/main" id="{3776F4FF-F7CB-F299-A93F-7648445D0E6F}"/>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9852823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ido con título">
    <p:spTree>
      <p:nvGrpSpPr>
        <p:cNvPr id="1" name=""/>
        <p:cNvGrpSpPr/>
        <p:nvPr/>
      </p:nvGrpSpPr>
      <p:grpSpPr>
        <a:xfrm>
          <a:off x="0" y="0"/>
          <a:ext cx="0" cy="0"/>
          <a:chOff x="0" y="0"/>
          <a:chExt cx="0" cy="0"/>
        </a:xfrm>
      </p:grpSpPr>
      <p:pic>
        <p:nvPicPr>
          <p:cNvPr id="6" name="Imagen 5">
            <a:extLst>
              <a:ext uri="{FF2B5EF4-FFF2-40B4-BE49-F238E27FC236}">
                <a16:creationId xmlns="" xmlns:a16="http://schemas.microsoft.com/office/drawing/2014/main" id="{F19D45AA-D978-47F1-7EAB-589E15D6D09C}"/>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10" name="Imagen 9">
            <a:extLst>
              <a:ext uri="{FF2B5EF4-FFF2-40B4-BE49-F238E27FC236}">
                <a16:creationId xmlns="" xmlns:a16="http://schemas.microsoft.com/office/drawing/2014/main" id="{EAF4C055-0011-334E-8B9A-E8F9AA84B3C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000675" y="0"/>
            <a:ext cx="4190649" cy="6858000"/>
          </a:xfrm>
          <a:prstGeom prst="rect">
            <a:avLst/>
          </a:prstGeom>
        </p:spPr>
      </p:pic>
    </p:spTree>
    <p:extLst>
      <p:ext uri="{BB962C8B-B14F-4D97-AF65-F5344CB8AC3E}">
        <p14:creationId xmlns:p14="http://schemas.microsoft.com/office/powerpoint/2010/main" val="13581009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F2F9A391-C469-527C-A2E1-1DA50985F042}"/>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EC"/>
          </a:p>
        </p:txBody>
      </p:sp>
      <p:sp>
        <p:nvSpPr>
          <p:cNvPr id="3" name="Marcador de posición de imagen 2">
            <a:extLst>
              <a:ext uri="{FF2B5EF4-FFF2-40B4-BE49-F238E27FC236}">
                <a16:creationId xmlns="" xmlns:a16="http://schemas.microsoft.com/office/drawing/2014/main" id="{5A29D5E9-8FE7-0C63-0587-150112D95D3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C"/>
          </a:p>
        </p:txBody>
      </p:sp>
      <p:sp>
        <p:nvSpPr>
          <p:cNvPr id="4" name="Marcador de texto 3">
            <a:extLst>
              <a:ext uri="{FF2B5EF4-FFF2-40B4-BE49-F238E27FC236}">
                <a16:creationId xmlns="" xmlns:a16="http://schemas.microsoft.com/office/drawing/2014/main" id="{9FD005A4-BEE2-3264-04E2-B0DF8A8E77D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 xmlns:a16="http://schemas.microsoft.com/office/drawing/2014/main" id="{F60E89F4-4C16-EFD6-622E-6BB927243DD9}"/>
              </a:ext>
            </a:extLst>
          </p:cNvPr>
          <p:cNvSpPr>
            <a:spLocks noGrp="1"/>
          </p:cNvSpPr>
          <p:nvPr>
            <p:ph type="dt" sz="half" idx="10"/>
          </p:nvPr>
        </p:nvSpPr>
        <p:spPr/>
        <p:txBody>
          <a:bodyPr/>
          <a:lstStyle/>
          <a:p>
            <a:fld id="{FF5BF6A4-7C83-954C-BA91-FDE72C23A6C3}" type="datetimeFigureOut">
              <a:rPr lang="es-EC" smtClean="0"/>
              <a:t>18/9/2024</a:t>
            </a:fld>
            <a:endParaRPr lang="es-EC"/>
          </a:p>
        </p:txBody>
      </p:sp>
      <p:sp>
        <p:nvSpPr>
          <p:cNvPr id="6" name="Marcador de pie de página 5">
            <a:extLst>
              <a:ext uri="{FF2B5EF4-FFF2-40B4-BE49-F238E27FC236}">
                <a16:creationId xmlns="" xmlns:a16="http://schemas.microsoft.com/office/drawing/2014/main" id="{D5574AD8-34C0-7EAB-6EF0-3F730CEA4362}"/>
              </a:ext>
            </a:extLst>
          </p:cNvPr>
          <p:cNvSpPr>
            <a:spLocks noGrp="1"/>
          </p:cNvSpPr>
          <p:nvPr>
            <p:ph type="ftr" sz="quarter" idx="11"/>
          </p:nvPr>
        </p:nvSpPr>
        <p:spPr/>
        <p:txBody>
          <a:bodyPr/>
          <a:lstStyle/>
          <a:p>
            <a:endParaRPr lang="es-EC"/>
          </a:p>
        </p:txBody>
      </p:sp>
      <p:sp>
        <p:nvSpPr>
          <p:cNvPr id="7" name="Marcador de número de diapositiva 6">
            <a:extLst>
              <a:ext uri="{FF2B5EF4-FFF2-40B4-BE49-F238E27FC236}">
                <a16:creationId xmlns="" xmlns:a16="http://schemas.microsoft.com/office/drawing/2014/main" id="{F6833DD0-4C5C-FD4C-E05B-90B7164B4335}"/>
              </a:ext>
            </a:extLst>
          </p:cNvPr>
          <p:cNvSpPr>
            <a:spLocks noGrp="1"/>
          </p:cNvSpPr>
          <p:nvPr>
            <p:ph type="sldNum" sz="quarter" idx="12"/>
          </p:nvPr>
        </p:nvSpPr>
        <p:spPr/>
        <p:txBody>
          <a:bodyPr/>
          <a:lstStyle/>
          <a:p>
            <a:fld id="{060F5CD9-9349-1B4E-8B50-89C66E4482A3}" type="slidenum">
              <a:rPr lang="es-EC" smtClean="0"/>
              <a:t>‹Nº›</a:t>
            </a:fld>
            <a:endParaRPr lang="es-EC"/>
          </a:p>
        </p:txBody>
      </p:sp>
    </p:spTree>
    <p:extLst>
      <p:ext uri="{BB962C8B-B14F-4D97-AF65-F5344CB8AC3E}">
        <p14:creationId xmlns:p14="http://schemas.microsoft.com/office/powerpoint/2010/main" val="3210237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A2E11B03-CCA1-B107-01A1-50DC372EFB04}"/>
              </a:ext>
            </a:extLst>
          </p:cNvPr>
          <p:cNvSpPr>
            <a:spLocks noGrp="1"/>
          </p:cNvSpPr>
          <p:nvPr>
            <p:ph type="title"/>
          </p:nvPr>
        </p:nvSpPr>
        <p:spPr/>
        <p:txBody>
          <a:bodyPr/>
          <a:lstStyle/>
          <a:p>
            <a:r>
              <a:rPr lang="es-ES"/>
              <a:t>Haga clic para modificar el estilo de título del patrón</a:t>
            </a:r>
            <a:endParaRPr lang="es-EC"/>
          </a:p>
        </p:txBody>
      </p:sp>
      <p:sp>
        <p:nvSpPr>
          <p:cNvPr id="3" name="Marcador de texto vertical 2">
            <a:extLst>
              <a:ext uri="{FF2B5EF4-FFF2-40B4-BE49-F238E27FC236}">
                <a16:creationId xmlns="" xmlns:a16="http://schemas.microsoft.com/office/drawing/2014/main" id="{18144AF8-7EC3-6CAC-607C-49F5E8E463AB}"/>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fecha 3">
            <a:extLst>
              <a:ext uri="{FF2B5EF4-FFF2-40B4-BE49-F238E27FC236}">
                <a16:creationId xmlns="" xmlns:a16="http://schemas.microsoft.com/office/drawing/2014/main" id="{46AE2885-272F-3C70-2A0E-A941E21E04C3}"/>
              </a:ext>
            </a:extLst>
          </p:cNvPr>
          <p:cNvSpPr>
            <a:spLocks noGrp="1"/>
          </p:cNvSpPr>
          <p:nvPr>
            <p:ph type="dt" sz="half" idx="10"/>
          </p:nvPr>
        </p:nvSpPr>
        <p:spPr/>
        <p:txBody>
          <a:bodyPr/>
          <a:lstStyle/>
          <a:p>
            <a:fld id="{FF5BF6A4-7C83-954C-BA91-FDE72C23A6C3}" type="datetimeFigureOut">
              <a:rPr lang="es-EC" smtClean="0"/>
              <a:t>18/9/2024</a:t>
            </a:fld>
            <a:endParaRPr lang="es-EC"/>
          </a:p>
        </p:txBody>
      </p:sp>
      <p:sp>
        <p:nvSpPr>
          <p:cNvPr id="5" name="Marcador de pie de página 4">
            <a:extLst>
              <a:ext uri="{FF2B5EF4-FFF2-40B4-BE49-F238E27FC236}">
                <a16:creationId xmlns="" xmlns:a16="http://schemas.microsoft.com/office/drawing/2014/main" id="{18EBA2CB-1069-446E-E8CD-10380FE9714E}"/>
              </a:ext>
            </a:extLst>
          </p:cNvPr>
          <p:cNvSpPr>
            <a:spLocks noGrp="1"/>
          </p:cNvSpPr>
          <p:nvPr>
            <p:ph type="ftr" sz="quarter" idx="11"/>
          </p:nvPr>
        </p:nvSpPr>
        <p:spPr/>
        <p:txBody>
          <a:bodyPr/>
          <a:lstStyle/>
          <a:p>
            <a:endParaRPr lang="es-EC"/>
          </a:p>
        </p:txBody>
      </p:sp>
      <p:sp>
        <p:nvSpPr>
          <p:cNvPr id="6" name="Marcador de número de diapositiva 5">
            <a:extLst>
              <a:ext uri="{FF2B5EF4-FFF2-40B4-BE49-F238E27FC236}">
                <a16:creationId xmlns="" xmlns:a16="http://schemas.microsoft.com/office/drawing/2014/main" id="{FA3036E7-5579-75BF-42CE-2582B83491BD}"/>
              </a:ext>
            </a:extLst>
          </p:cNvPr>
          <p:cNvSpPr>
            <a:spLocks noGrp="1"/>
          </p:cNvSpPr>
          <p:nvPr>
            <p:ph type="sldNum" sz="quarter" idx="12"/>
          </p:nvPr>
        </p:nvSpPr>
        <p:spPr/>
        <p:txBody>
          <a:bodyPr/>
          <a:lstStyle/>
          <a:p>
            <a:fld id="{060F5CD9-9349-1B4E-8B50-89C66E4482A3}" type="slidenum">
              <a:rPr lang="es-EC" smtClean="0"/>
              <a:t>‹Nº›</a:t>
            </a:fld>
            <a:endParaRPr lang="es-EC"/>
          </a:p>
        </p:txBody>
      </p:sp>
    </p:spTree>
    <p:extLst>
      <p:ext uri="{BB962C8B-B14F-4D97-AF65-F5344CB8AC3E}">
        <p14:creationId xmlns:p14="http://schemas.microsoft.com/office/powerpoint/2010/main" val="41911036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 xmlns:a16="http://schemas.microsoft.com/office/drawing/2014/main" id="{1DD660D2-19F9-A31E-8D94-09531B5BA70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EC"/>
          </a:p>
        </p:txBody>
      </p:sp>
      <p:sp>
        <p:nvSpPr>
          <p:cNvPr id="3" name="Marcador de texto 2">
            <a:extLst>
              <a:ext uri="{FF2B5EF4-FFF2-40B4-BE49-F238E27FC236}">
                <a16:creationId xmlns="" xmlns:a16="http://schemas.microsoft.com/office/drawing/2014/main" id="{65A93ED8-CC7B-F812-2B9E-B30C8CD540A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fecha 3">
            <a:extLst>
              <a:ext uri="{FF2B5EF4-FFF2-40B4-BE49-F238E27FC236}">
                <a16:creationId xmlns="" xmlns:a16="http://schemas.microsoft.com/office/drawing/2014/main" id="{97AB410E-EC45-FF99-C312-F6B0869DFF4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5BF6A4-7C83-954C-BA91-FDE72C23A6C3}" type="datetimeFigureOut">
              <a:rPr lang="es-EC" smtClean="0"/>
              <a:t>18/9/2024</a:t>
            </a:fld>
            <a:endParaRPr lang="es-EC"/>
          </a:p>
        </p:txBody>
      </p:sp>
      <p:sp>
        <p:nvSpPr>
          <p:cNvPr id="5" name="Marcador de pie de página 4">
            <a:extLst>
              <a:ext uri="{FF2B5EF4-FFF2-40B4-BE49-F238E27FC236}">
                <a16:creationId xmlns="" xmlns:a16="http://schemas.microsoft.com/office/drawing/2014/main" id="{427EFA94-3FAD-98D2-97C5-E0761D1DFFA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C"/>
          </a:p>
        </p:txBody>
      </p:sp>
      <p:sp>
        <p:nvSpPr>
          <p:cNvPr id="6" name="Marcador de número de diapositiva 5">
            <a:extLst>
              <a:ext uri="{FF2B5EF4-FFF2-40B4-BE49-F238E27FC236}">
                <a16:creationId xmlns="" xmlns:a16="http://schemas.microsoft.com/office/drawing/2014/main" id="{82339342-B372-DB1D-5AE2-DA9708097BC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60F5CD9-9349-1B4E-8B50-89C66E4482A3}" type="slidenum">
              <a:rPr lang="es-EC" smtClean="0"/>
              <a:t>‹Nº›</a:t>
            </a:fld>
            <a:endParaRPr lang="es-EC"/>
          </a:p>
        </p:txBody>
      </p:sp>
    </p:spTree>
    <p:extLst>
      <p:ext uri="{BB962C8B-B14F-4D97-AF65-F5344CB8AC3E}">
        <p14:creationId xmlns:p14="http://schemas.microsoft.com/office/powerpoint/2010/main" val="2434654894"/>
      </p:ext>
    </p:extLst>
  </p:cSld>
  <p:clrMap bg1="lt1" tx1="dk1" bg2="lt2" tx2="dk2" accent1="accent1" accent2="accent2" accent3="accent3" accent4="accent4" accent5="accent5" accent6="accent6" hlink="hlink" folHlink="folHlink"/>
  <p:sldLayoutIdLst>
    <p:sldLayoutId id="2147483651" r:id="rId1"/>
    <p:sldLayoutId id="2147483649" r:id="rId2"/>
    <p:sldLayoutId id="2147483650" r:id="rId3"/>
    <p:sldLayoutId id="2147483653" r:id="rId4"/>
    <p:sldLayoutId id="2147483654" r:id="rId5"/>
    <p:sldLayoutId id="2147483655" r:id="rId6"/>
    <p:sldLayoutId id="2147483656" r:id="rId7"/>
    <p:sldLayoutId id="2147483657" r:id="rId8"/>
    <p:sldLayoutId id="2147483658" r:id="rId9"/>
    <p:sldLayoutId id="2147483659"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7.em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Layout" Target="../slideLayouts/slideLayout3.xml"/><Relationship Id="rId6" Type="http://schemas.openxmlformats.org/officeDocument/2006/relationships/image" Target="../media/image13.png"/><Relationship Id="rId5" Type="http://schemas.openxmlformats.org/officeDocument/2006/relationships/image" Target="../media/image10.emf"/><Relationship Id="rId4" Type="http://schemas.openxmlformats.org/officeDocument/2006/relationships/image" Target="../media/image12.emf"/></Relationships>
</file>

<file path=ppt/slides/_rels/slide3.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0.emf"/></Relationships>
</file>

<file path=ppt/slides/_rels/slide5.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7.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 xmlns:a16="http://schemas.microsoft.com/office/drawing/2014/main" id="{B47A0848-C1C8-EE4F-9366-E16264031763}"/>
              </a:ext>
            </a:extLst>
          </p:cNvPr>
          <p:cNvPicPr>
            <a:picLocks noChangeAspect="1"/>
          </p:cNvPicPr>
          <p:nvPr/>
        </p:nvPicPr>
        <p:blipFill>
          <a:blip r:embed="rId2"/>
          <a:stretch>
            <a:fillRect/>
          </a:stretch>
        </p:blipFill>
        <p:spPr>
          <a:xfrm>
            <a:off x="3005964" y="2779200"/>
            <a:ext cx="6180072" cy="1299600"/>
          </a:xfrm>
          <a:prstGeom prst="rect">
            <a:avLst/>
          </a:prstGeom>
        </p:spPr>
      </p:pic>
    </p:spTree>
    <p:extLst>
      <p:ext uri="{BB962C8B-B14F-4D97-AF65-F5344CB8AC3E}">
        <p14:creationId xmlns:p14="http://schemas.microsoft.com/office/powerpoint/2010/main" val="26567592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n 14">
            <a:extLst>
              <a:ext uri="{FF2B5EF4-FFF2-40B4-BE49-F238E27FC236}">
                <a16:creationId xmlns="" xmlns:a16="http://schemas.microsoft.com/office/drawing/2014/main" id="{5A5D5475-4D5C-18BF-B8D0-9B0A8F0CF03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375633" y="321057"/>
            <a:ext cx="1249583" cy="1028303"/>
          </a:xfrm>
          <a:prstGeom prst="rect">
            <a:avLst/>
          </a:prstGeom>
        </p:spPr>
      </p:pic>
      <p:pic>
        <p:nvPicPr>
          <p:cNvPr id="18" name="Imagen 17">
            <a:extLst>
              <a:ext uri="{FF2B5EF4-FFF2-40B4-BE49-F238E27FC236}">
                <a16:creationId xmlns="" xmlns:a16="http://schemas.microsoft.com/office/drawing/2014/main" id="{C42AF984-066D-B5AB-B77B-01BA32CB197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375633" y="2400697"/>
            <a:ext cx="1249583" cy="1028303"/>
          </a:xfrm>
          <a:prstGeom prst="rect">
            <a:avLst/>
          </a:prstGeom>
        </p:spPr>
      </p:pic>
      <p:pic>
        <p:nvPicPr>
          <p:cNvPr id="22" name="Imagen 21">
            <a:extLst>
              <a:ext uri="{FF2B5EF4-FFF2-40B4-BE49-F238E27FC236}">
                <a16:creationId xmlns="" xmlns:a16="http://schemas.microsoft.com/office/drawing/2014/main" id="{F22BF574-D961-8B48-B1B7-6BBEA7E99285}"/>
              </a:ext>
            </a:extLst>
          </p:cNvPr>
          <p:cNvPicPr>
            <a:picLocks noChangeAspect="1"/>
          </p:cNvPicPr>
          <p:nvPr/>
        </p:nvPicPr>
        <p:blipFill>
          <a:blip r:embed="rId3"/>
          <a:stretch>
            <a:fillRect/>
          </a:stretch>
        </p:blipFill>
        <p:spPr>
          <a:xfrm>
            <a:off x="8796168" y="5873676"/>
            <a:ext cx="3179560" cy="668626"/>
          </a:xfrm>
          <a:prstGeom prst="rect">
            <a:avLst/>
          </a:prstGeom>
        </p:spPr>
      </p:pic>
      <p:sp>
        <p:nvSpPr>
          <p:cNvPr id="2" name="CuadroTexto 1"/>
          <p:cNvSpPr txBox="1"/>
          <p:nvPr/>
        </p:nvSpPr>
        <p:spPr>
          <a:xfrm>
            <a:off x="5084064" y="4572000"/>
            <a:ext cx="2651760" cy="707886"/>
          </a:xfrm>
          <a:prstGeom prst="rect">
            <a:avLst/>
          </a:prstGeom>
          <a:noFill/>
        </p:spPr>
        <p:txBody>
          <a:bodyPr wrap="square" rtlCol="0">
            <a:spAutoFit/>
          </a:bodyPr>
          <a:lstStyle/>
          <a:p>
            <a:r>
              <a:rPr lang="es-ES" sz="4000" dirty="0" smtClean="0">
                <a:solidFill>
                  <a:schemeClr val="bg1"/>
                </a:solidFill>
              </a:rPr>
              <a:t>Gracias</a:t>
            </a:r>
            <a:endParaRPr lang="es-EC" sz="4000" dirty="0">
              <a:solidFill>
                <a:schemeClr val="bg1"/>
              </a:solidFill>
            </a:endParaRPr>
          </a:p>
        </p:txBody>
      </p:sp>
    </p:spTree>
    <p:extLst>
      <p:ext uri="{BB962C8B-B14F-4D97-AF65-F5344CB8AC3E}">
        <p14:creationId xmlns:p14="http://schemas.microsoft.com/office/powerpoint/2010/main" val="33262312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stretch>
            <a:fillRect/>
          </a:stretch>
        </p:blipFill>
        <p:spPr>
          <a:xfrm>
            <a:off x="-1438275" y="-4191000"/>
            <a:ext cx="15068550" cy="15240000"/>
          </a:xfrm>
          <a:prstGeom prst="rect">
            <a:avLst/>
          </a:prstGeom>
        </p:spPr>
      </p:pic>
      <p:pic>
        <p:nvPicPr>
          <p:cNvPr id="13" name="Imagen 12">
            <a:extLst>
              <a:ext uri="{FF2B5EF4-FFF2-40B4-BE49-F238E27FC236}">
                <a16:creationId xmlns="" xmlns:a16="http://schemas.microsoft.com/office/drawing/2014/main" id="{418C98B8-9F5B-D94E-836C-EF2B61D6595C}"/>
              </a:ext>
            </a:extLst>
          </p:cNvPr>
          <p:cNvPicPr>
            <a:picLocks noChangeAspect="1"/>
          </p:cNvPicPr>
          <p:nvPr/>
        </p:nvPicPr>
        <p:blipFill>
          <a:blip r:embed="rId3"/>
          <a:stretch>
            <a:fillRect/>
          </a:stretch>
        </p:blipFill>
        <p:spPr>
          <a:xfrm>
            <a:off x="-1251606" y="292608"/>
            <a:ext cx="12169493" cy="6845340"/>
          </a:xfrm>
          <a:prstGeom prst="rect">
            <a:avLst/>
          </a:prstGeom>
          <a:effectLst>
            <a:outerShdw blurRad="1270000" dist="50800" dir="9960000" algn="ctr" rotWithShape="0">
              <a:srgbClr val="000000">
                <a:alpha val="95000"/>
              </a:srgbClr>
            </a:outerShdw>
            <a:reflection endPos="65000" dist="50800" dir="5400000" sy="-100000" algn="bl" rotWithShape="0"/>
          </a:effectLst>
        </p:spPr>
      </p:pic>
      <p:sp>
        <p:nvSpPr>
          <p:cNvPr id="8" name="Título 1">
            <a:extLst>
              <a:ext uri="{FF2B5EF4-FFF2-40B4-BE49-F238E27FC236}">
                <a16:creationId xmlns="" xmlns:a16="http://schemas.microsoft.com/office/drawing/2014/main" id="{5D4CC7F3-DE7C-7A46-5631-720209D6F3DC}"/>
              </a:ext>
            </a:extLst>
          </p:cNvPr>
          <p:cNvSpPr txBox="1">
            <a:spLocks/>
          </p:cNvSpPr>
          <p:nvPr/>
        </p:nvSpPr>
        <p:spPr>
          <a:xfrm>
            <a:off x="6002442" y="2541020"/>
            <a:ext cx="496116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800" b="1" dirty="0" smtClean="0">
                <a:solidFill>
                  <a:schemeClr val="bg1"/>
                </a:solidFill>
                <a:latin typeface="Montserrat ExtraBold" pitchFamily="2" charset="77"/>
                <a:ea typeface="HGSMinchoE" panose="02020900000000000000" pitchFamily="18" charset="-128"/>
              </a:rPr>
              <a:t>Mercado Andalucía</a:t>
            </a:r>
            <a:endParaRPr lang="es-EC" sz="800" b="1" dirty="0">
              <a:solidFill>
                <a:schemeClr val="bg1"/>
              </a:solidFill>
              <a:latin typeface="Montserrat ExtraBold" pitchFamily="2" charset="77"/>
              <a:ea typeface="HGSMinchoE" panose="02020900000000000000" pitchFamily="18" charset="-128"/>
            </a:endParaRPr>
          </a:p>
        </p:txBody>
      </p:sp>
      <p:sp>
        <p:nvSpPr>
          <p:cNvPr id="9" name="Título 1">
            <a:extLst>
              <a:ext uri="{FF2B5EF4-FFF2-40B4-BE49-F238E27FC236}">
                <a16:creationId xmlns="" xmlns:a16="http://schemas.microsoft.com/office/drawing/2014/main" id="{0C7AD623-E137-7243-53FE-D2F281A745B7}"/>
              </a:ext>
            </a:extLst>
          </p:cNvPr>
          <p:cNvSpPr txBox="1">
            <a:spLocks/>
          </p:cNvSpPr>
          <p:nvPr/>
        </p:nvSpPr>
        <p:spPr>
          <a:xfrm>
            <a:off x="1" y="1234441"/>
            <a:ext cx="3182111" cy="220370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C" sz="2800" b="1" dirty="0" smtClean="0">
                <a:solidFill>
                  <a:srgbClr val="223F86"/>
                </a:solidFill>
                <a:latin typeface="Montserrat ExtraBold" pitchFamily="2" charset="77"/>
                <a:ea typeface="HGSMinchoE" panose="02020900000000000000" pitchFamily="18" charset="-128"/>
              </a:rPr>
              <a:t>Cumplimiento Resolución </a:t>
            </a:r>
            <a:r>
              <a:rPr lang="es-EC" sz="2800" b="1" dirty="0">
                <a:solidFill>
                  <a:srgbClr val="223F86"/>
                </a:solidFill>
                <a:latin typeface="Montserrat ExtraBold" pitchFamily="2" charset="77"/>
                <a:ea typeface="HGSMinchoE" panose="02020900000000000000" pitchFamily="18" charset="-128"/>
              </a:rPr>
              <a:t>CDMQ-020-2024</a:t>
            </a:r>
          </a:p>
        </p:txBody>
      </p:sp>
      <p:pic>
        <p:nvPicPr>
          <p:cNvPr id="10" name="Imagen 9">
            <a:extLst>
              <a:ext uri="{FF2B5EF4-FFF2-40B4-BE49-F238E27FC236}">
                <a16:creationId xmlns="" xmlns:a16="http://schemas.microsoft.com/office/drawing/2014/main" id="{FE1FEAFA-4434-F0D0-3985-9A8C4BDC2C0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7932" y="3624538"/>
            <a:ext cx="2680446" cy="776514"/>
          </a:xfrm>
          <a:prstGeom prst="rect">
            <a:avLst/>
          </a:prstGeom>
        </p:spPr>
      </p:pic>
      <p:sp>
        <p:nvSpPr>
          <p:cNvPr id="11" name="Título 1">
            <a:extLst>
              <a:ext uri="{FF2B5EF4-FFF2-40B4-BE49-F238E27FC236}">
                <a16:creationId xmlns="" xmlns:a16="http://schemas.microsoft.com/office/drawing/2014/main" id="{F4F51EF7-AB04-F91E-0BCA-BFB272232060}"/>
              </a:ext>
            </a:extLst>
          </p:cNvPr>
          <p:cNvSpPr txBox="1">
            <a:spLocks/>
          </p:cNvSpPr>
          <p:nvPr/>
        </p:nvSpPr>
        <p:spPr>
          <a:xfrm>
            <a:off x="1942071" y="2590025"/>
            <a:ext cx="2547257"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s-EC" sz="5400" b="1" dirty="0">
              <a:solidFill>
                <a:schemeClr val="bg1"/>
              </a:solidFill>
              <a:latin typeface="Montserrat ExtraBold" pitchFamily="2" charset="77"/>
              <a:ea typeface="HGSMinchoE" panose="02020900000000000000" pitchFamily="18" charset="-128"/>
            </a:endParaRPr>
          </a:p>
        </p:txBody>
      </p:sp>
      <p:pic>
        <p:nvPicPr>
          <p:cNvPr id="7" name="Imagen 6">
            <a:extLst>
              <a:ext uri="{FF2B5EF4-FFF2-40B4-BE49-F238E27FC236}">
                <a16:creationId xmlns="" xmlns:a16="http://schemas.microsoft.com/office/drawing/2014/main" id="{0DBAE473-CEBE-504E-8FD4-5A1D7B7803A7}"/>
              </a:ext>
            </a:extLst>
          </p:cNvPr>
          <p:cNvPicPr>
            <a:picLocks noChangeAspect="1"/>
          </p:cNvPicPr>
          <p:nvPr/>
        </p:nvPicPr>
        <p:blipFill>
          <a:blip r:embed="rId5"/>
          <a:stretch>
            <a:fillRect/>
          </a:stretch>
        </p:blipFill>
        <p:spPr>
          <a:xfrm>
            <a:off x="130606" y="5841403"/>
            <a:ext cx="3179560" cy="668626"/>
          </a:xfrm>
          <a:prstGeom prst="rect">
            <a:avLst/>
          </a:prstGeom>
        </p:spPr>
      </p:pic>
      <p:pic>
        <p:nvPicPr>
          <p:cNvPr id="2" name="Imagen 1"/>
          <p:cNvPicPr>
            <a:picLocks noChangeAspect="1"/>
          </p:cNvPicPr>
          <p:nvPr/>
        </p:nvPicPr>
        <p:blipFill>
          <a:blip r:embed="rId6"/>
          <a:stretch>
            <a:fillRect/>
          </a:stretch>
        </p:blipFill>
        <p:spPr>
          <a:xfrm>
            <a:off x="130606" y="3806333"/>
            <a:ext cx="2368296" cy="573645"/>
          </a:xfrm>
          <a:prstGeom prst="rect">
            <a:avLst/>
          </a:prstGeom>
        </p:spPr>
      </p:pic>
      <p:sp>
        <p:nvSpPr>
          <p:cNvPr id="4" name="CuadroTexto 3"/>
          <p:cNvSpPr txBox="1"/>
          <p:nvPr/>
        </p:nvSpPr>
        <p:spPr>
          <a:xfrm>
            <a:off x="4099181" y="3615811"/>
            <a:ext cx="5861304" cy="1938992"/>
          </a:xfrm>
          <a:prstGeom prst="rect">
            <a:avLst/>
          </a:prstGeom>
          <a:noFill/>
        </p:spPr>
        <p:txBody>
          <a:bodyPr wrap="square" rtlCol="0">
            <a:spAutoFit/>
          </a:bodyPr>
          <a:lstStyle/>
          <a:p>
            <a:pPr algn="just"/>
            <a:r>
              <a:rPr lang="es-ES" sz="2000" dirty="0">
                <a:solidFill>
                  <a:schemeClr val="bg1"/>
                </a:solidFill>
              </a:rPr>
              <a:t>Artículo 1.- Autorizar el cambio de categoría de bien municipal de dominio privado a </a:t>
            </a:r>
            <a:r>
              <a:rPr lang="es-ES" sz="2000" dirty="0" smtClean="0">
                <a:solidFill>
                  <a:schemeClr val="bg1"/>
                </a:solidFill>
              </a:rPr>
              <a:t>bien municipal </a:t>
            </a:r>
            <a:r>
              <a:rPr lang="es-ES" sz="2000" dirty="0">
                <a:solidFill>
                  <a:schemeClr val="bg1"/>
                </a:solidFill>
              </a:rPr>
              <a:t>de dominio público, del bien inmueble signado con el predio No. 94807, </a:t>
            </a:r>
            <a:r>
              <a:rPr lang="es-ES" sz="2000" dirty="0" smtClean="0">
                <a:solidFill>
                  <a:schemeClr val="bg1"/>
                </a:solidFill>
              </a:rPr>
              <a:t>clave catastral </a:t>
            </a:r>
            <a:r>
              <a:rPr lang="es-ES" sz="2000" dirty="0">
                <a:solidFill>
                  <a:schemeClr val="bg1"/>
                </a:solidFill>
              </a:rPr>
              <a:t>No. 1220213001, con el objeto de que este sea utilizado como mercado </a:t>
            </a:r>
            <a:r>
              <a:rPr lang="es-ES" sz="2000" dirty="0" smtClean="0">
                <a:solidFill>
                  <a:schemeClr val="bg1"/>
                </a:solidFill>
              </a:rPr>
              <a:t>minorista del </a:t>
            </a:r>
            <a:r>
              <a:rPr lang="es-ES" sz="2000" dirty="0">
                <a:solidFill>
                  <a:schemeClr val="bg1"/>
                </a:solidFill>
              </a:rPr>
              <a:t>Distrito Metropolitano de Quito.</a:t>
            </a:r>
            <a:endParaRPr lang="es-EC" sz="2000" dirty="0">
              <a:solidFill>
                <a:schemeClr val="bg1"/>
              </a:solidFill>
            </a:endParaRPr>
          </a:p>
        </p:txBody>
      </p:sp>
    </p:spTree>
    <p:extLst>
      <p:ext uri="{BB962C8B-B14F-4D97-AF65-F5344CB8AC3E}">
        <p14:creationId xmlns:p14="http://schemas.microsoft.com/office/powerpoint/2010/main" val="30620181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 xmlns:a16="http://schemas.microsoft.com/office/drawing/2014/main" id="{9E816875-8A7B-3045-B672-309C157C38A6}"/>
              </a:ext>
            </a:extLst>
          </p:cNvPr>
          <p:cNvPicPr>
            <a:picLocks noChangeAspect="1"/>
          </p:cNvPicPr>
          <p:nvPr/>
        </p:nvPicPr>
        <p:blipFill>
          <a:blip r:embed="rId2"/>
          <a:stretch>
            <a:fillRect/>
          </a:stretch>
        </p:blipFill>
        <p:spPr>
          <a:xfrm>
            <a:off x="0" y="0"/>
            <a:ext cx="12192000" cy="6858000"/>
          </a:xfrm>
          <a:prstGeom prst="rect">
            <a:avLst/>
          </a:prstGeom>
        </p:spPr>
      </p:pic>
      <p:sp>
        <p:nvSpPr>
          <p:cNvPr id="14" name="CuadroTexto 13">
            <a:extLst>
              <a:ext uri="{FF2B5EF4-FFF2-40B4-BE49-F238E27FC236}">
                <a16:creationId xmlns="" xmlns:a16="http://schemas.microsoft.com/office/drawing/2014/main" id="{D0CB1174-B8B7-99DB-0B20-AF0D4B8D4395}"/>
              </a:ext>
            </a:extLst>
          </p:cNvPr>
          <p:cNvSpPr txBox="1"/>
          <p:nvPr/>
        </p:nvSpPr>
        <p:spPr>
          <a:xfrm>
            <a:off x="6809788" y="2277504"/>
            <a:ext cx="4800600" cy="1754326"/>
          </a:xfrm>
          <a:prstGeom prst="rect">
            <a:avLst/>
          </a:prstGeom>
          <a:noFill/>
        </p:spPr>
        <p:txBody>
          <a:bodyPr wrap="square" rtlCol="0">
            <a:spAutoFit/>
          </a:bodyPr>
          <a:lstStyle/>
          <a:p>
            <a:pPr algn="just"/>
            <a:r>
              <a:rPr lang="es-ES" dirty="0"/>
              <a:t>La Dirección Metropolitana de Gestión de Bienes Inmuebles realizará en el término de quince días las acciones administrativas pertinentes para entregar la custodia del bien inmueble signado con el predio No. 94807, a la Agencia Metropolitana de Coordinación de Comercio. </a:t>
            </a:r>
            <a:endParaRPr lang="es-EC" dirty="0">
              <a:solidFill>
                <a:srgbClr val="5B5B5B"/>
              </a:solidFill>
              <a:latin typeface="Montserrat" pitchFamily="2" charset="77"/>
            </a:endParaRPr>
          </a:p>
        </p:txBody>
      </p:sp>
      <p:sp>
        <p:nvSpPr>
          <p:cNvPr id="15" name="Título 1">
            <a:extLst>
              <a:ext uri="{FF2B5EF4-FFF2-40B4-BE49-F238E27FC236}">
                <a16:creationId xmlns="" xmlns:a16="http://schemas.microsoft.com/office/drawing/2014/main" id="{15FD3073-511C-AD1E-78A3-D76D66F29E07}"/>
              </a:ext>
            </a:extLst>
          </p:cNvPr>
          <p:cNvSpPr txBox="1">
            <a:spLocks/>
          </p:cNvSpPr>
          <p:nvPr/>
        </p:nvSpPr>
        <p:spPr>
          <a:xfrm>
            <a:off x="6683829" y="452387"/>
            <a:ext cx="2643051" cy="81426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C" b="1" dirty="0" smtClean="0">
                <a:solidFill>
                  <a:srgbClr val="223F86"/>
                </a:solidFill>
                <a:latin typeface="Montserrat ExtraBold" pitchFamily="2" charset="77"/>
                <a:ea typeface="HGSMinchoE" panose="02020900000000000000" pitchFamily="18" charset="-128"/>
              </a:rPr>
              <a:t>Primera:</a:t>
            </a:r>
            <a:endParaRPr lang="es-EC" b="1" dirty="0">
              <a:solidFill>
                <a:srgbClr val="223F86"/>
              </a:solidFill>
              <a:latin typeface="Montserrat ExtraBold" pitchFamily="2" charset="77"/>
              <a:ea typeface="HGSMinchoE" panose="02020900000000000000" pitchFamily="18" charset="-128"/>
            </a:endParaRPr>
          </a:p>
        </p:txBody>
      </p:sp>
      <p:sp>
        <p:nvSpPr>
          <p:cNvPr id="16" name="Título 1">
            <a:extLst>
              <a:ext uri="{FF2B5EF4-FFF2-40B4-BE49-F238E27FC236}">
                <a16:creationId xmlns="" xmlns:a16="http://schemas.microsoft.com/office/drawing/2014/main" id="{D5B75E49-EA20-2190-8F04-CC07FA1A78FA}"/>
              </a:ext>
            </a:extLst>
          </p:cNvPr>
          <p:cNvSpPr txBox="1">
            <a:spLocks/>
          </p:cNvSpPr>
          <p:nvPr/>
        </p:nvSpPr>
        <p:spPr>
          <a:xfrm>
            <a:off x="6683829" y="904025"/>
            <a:ext cx="215537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s-EC" b="1" dirty="0">
              <a:solidFill>
                <a:srgbClr val="75BBE9"/>
              </a:solidFill>
              <a:latin typeface="Montserrat" pitchFamily="2" charset="77"/>
              <a:ea typeface="HGSMinchoE" panose="02020900000000000000" pitchFamily="18" charset="-128"/>
            </a:endParaRPr>
          </a:p>
        </p:txBody>
      </p:sp>
      <p:sp>
        <p:nvSpPr>
          <p:cNvPr id="17" name="Título 1">
            <a:extLst>
              <a:ext uri="{FF2B5EF4-FFF2-40B4-BE49-F238E27FC236}">
                <a16:creationId xmlns="" xmlns:a16="http://schemas.microsoft.com/office/drawing/2014/main" id="{DC5D3E7D-C418-BD9B-28E8-4EBD1B9784A5}"/>
              </a:ext>
            </a:extLst>
          </p:cNvPr>
          <p:cNvSpPr txBox="1">
            <a:spLocks/>
          </p:cNvSpPr>
          <p:nvPr/>
        </p:nvSpPr>
        <p:spPr>
          <a:xfrm>
            <a:off x="547007" y="2397548"/>
            <a:ext cx="496116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C" b="1" dirty="0" smtClean="0">
                <a:solidFill>
                  <a:schemeClr val="bg2">
                    <a:lumMod val="75000"/>
                  </a:schemeClr>
                </a:solidFill>
                <a:latin typeface="Montserrat ExtraBold" pitchFamily="2" charset="77"/>
                <a:ea typeface="HGSMinchoE" panose="02020900000000000000" pitchFamily="18" charset="-128"/>
              </a:rPr>
              <a:t>Disposiciones Transitorias</a:t>
            </a:r>
            <a:endParaRPr lang="es-EC" b="1" dirty="0">
              <a:solidFill>
                <a:schemeClr val="bg2">
                  <a:lumMod val="75000"/>
                </a:schemeClr>
              </a:solidFill>
              <a:latin typeface="Montserrat ExtraBold" pitchFamily="2" charset="77"/>
              <a:ea typeface="HGSMinchoE" panose="02020900000000000000" pitchFamily="18" charset="-128"/>
            </a:endParaRPr>
          </a:p>
        </p:txBody>
      </p:sp>
      <p:pic>
        <p:nvPicPr>
          <p:cNvPr id="6" name="Imagen 5">
            <a:extLst>
              <a:ext uri="{FF2B5EF4-FFF2-40B4-BE49-F238E27FC236}">
                <a16:creationId xmlns="" xmlns:a16="http://schemas.microsoft.com/office/drawing/2014/main" id="{30881E4F-D0A9-0745-9FB4-A073F330BFFE}"/>
              </a:ext>
            </a:extLst>
          </p:cNvPr>
          <p:cNvPicPr>
            <a:picLocks noChangeAspect="1"/>
          </p:cNvPicPr>
          <p:nvPr/>
        </p:nvPicPr>
        <p:blipFill>
          <a:blip r:embed="rId3"/>
          <a:stretch>
            <a:fillRect/>
          </a:stretch>
        </p:blipFill>
        <p:spPr>
          <a:xfrm>
            <a:off x="8796168" y="5873676"/>
            <a:ext cx="3179560" cy="668626"/>
          </a:xfrm>
          <a:prstGeom prst="rect">
            <a:avLst/>
          </a:prstGeom>
        </p:spPr>
      </p:pic>
    </p:spTree>
    <p:extLst>
      <p:ext uri="{BB962C8B-B14F-4D97-AF65-F5344CB8AC3E}">
        <p14:creationId xmlns:p14="http://schemas.microsoft.com/office/powerpoint/2010/main" val="5044112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stretch>
            <a:fillRect/>
          </a:stretch>
        </p:blipFill>
        <p:spPr>
          <a:xfrm>
            <a:off x="-1917192" y="-76333"/>
            <a:ext cx="15240000" cy="8572500"/>
          </a:xfrm>
          <a:prstGeom prst="rect">
            <a:avLst/>
          </a:prstGeom>
        </p:spPr>
      </p:pic>
      <p:pic>
        <p:nvPicPr>
          <p:cNvPr id="7" name="Imagen 6">
            <a:extLst>
              <a:ext uri="{FF2B5EF4-FFF2-40B4-BE49-F238E27FC236}">
                <a16:creationId xmlns="" xmlns:a16="http://schemas.microsoft.com/office/drawing/2014/main" id="{9E816875-8A7B-3045-B672-309C157C38A6}"/>
              </a:ext>
            </a:extLst>
          </p:cNvPr>
          <p:cNvPicPr>
            <a:picLocks noChangeAspect="1"/>
          </p:cNvPicPr>
          <p:nvPr/>
        </p:nvPicPr>
        <p:blipFill>
          <a:blip r:embed="rId3"/>
          <a:stretch>
            <a:fillRect/>
          </a:stretch>
        </p:blipFill>
        <p:spPr>
          <a:xfrm>
            <a:off x="587829" y="146828"/>
            <a:ext cx="12192000" cy="7909035"/>
          </a:xfrm>
          <a:prstGeom prst="rect">
            <a:avLst/>
          </a:prstGeom>
        </p:spPr>
      </p:pic>
      <p:sp>
        <p:nvSpPr>
          <p:cNvPr id="15" name="Título 1">
            <a:extLst>
              <a:ext uri="{FF2B5EF4-FFF2-40B4-BE49-F238E27FC236}">
                <a16:creationId xmlns="" xmlns:a16="http://schemas.microsoft.com/office/drawing/2014/main" id="{15FD3073-511C-AD1E-78A3-D76D66F29E07}"/>
              </a:ext>
            </a:extLst>
          </p:cNvPr>
          <p:cNvSpPr txBox="1">
            <a:spLocks/>
          </p:cNvSpPr>
          <p:nvPr/>
        </p:nvSpPr>
        <p:spPr>
          <a:xfrm>
            <a:off x="6823309" y="919046"/>
            <a:ext cx="1972859" cy="616649"/>
          </a:xfrm>
          <a:prstGeom prst="rect">
            <a:avLst/>
          </a:prstGeom>
        </p:spPr>
        <p:txBody>
          <a:bodyPr vert="horz" lIns="91440" tIns="45720" rIns="91440" bIns="45720" rtlCol="0" anchor="ctr">
            <a:normAutofit fontScale="4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s-EC" sz="3200" b="1" dirty="0" smtClean="0">
              <a:solidFill>
                <a:srgbClr val="223F86"/>
              </a:solidFill>
              <a:latin typeface="Montserrat ExtraBold" pitchFamily="2" charset="77"/>
              <a:ea typeface="HGSMinchoE" panose="02020900000000000000" pitchFamily="18" charset="-128"/>
            </a:endParaRPr>
          </a:p>
          <a:p>
            <a:endParaRPr lang="es-EC" sz="3200" b="1" dirty="0">
              <a:solidFill>
                <a:srgbClr val="223F86"/>
              </a:solidFill>
              <a:latin typeface="Montserrat ExtraBold" pitchFamily="2" charset="77"/>
              <a:ea typeface="HGSMinchoE" panose="02020900000000000000" pitchFamily="18" charset="-128"/>
            </a:endParaRPr>
          </a:p>
          <a:p>
            <a:r>
              <a:rPr lang="es-EC" b="1" dirty="0" smtClean="0">
                <a:solidFill>
                  <a:srgbClr val="223F86"/>
                </a:solidFill>
                <a:latin typeface="Montserrat ExtraBold" pitchFamily="2" charset="77"/>
                <a:ea typeface="HGSMinchoE" panose="02020900000000000000" pitchFamily="18" charset="-128"/>
              </a:rPr>
              <a:t>Primera</a:t>
            </a:r>
            <a:endParaRPr lang="es-EC" b="1" dirty="0">
              <a:solidFill>
                <a:srgbClr val="223F86"/>
              </a:solidFill>
              <a:latin typeface="Montserrat ExtraBold" pitchFamily="2" charset="77"/>
              <a:ea typeface="HGSMinchoE" panose="02020900000000000000" pitchFamily="18" charset="-128"/>
            </a:endParaRPr>
          </a:p>
        </p:txBody>
      </p:sp>
      <p:sp>
        <p:nvSpPr>
          <p:cNvPr id="16" name="Título 1">
            <a:extLst>
              <a:ext uri="{FF2B5EF4-FFF2-40B4-BE49-F238E27FC236}">
                <a16:creationId xmlns="" xmlns:a16="http://schemas.microsoft.com/office/drawing/2014/main" id="{D5B75E49-EA20-2190-8F04-CC07FA1A78FA}"/>
              </a:ext>
            </a:extLst>
          </p:cNvPr>
          <p:cNvSpPr txBox="1">
            <a:spLocks/>
          </p:cNvSpPr>
          <p:nvPr/>
        </p:nvSpPr>
        <p:spPr>
          <a:xfrm>
            <a:off x="6683829" y="904025"/>
            <a:ext cx="215537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s-EC" b="1" dirty="0">
              <a:solidFill>
                <a:srgbClr val="75BBE9"/>
              </a:solidFill>
              <a:latin typeface="Montserrat" pitchFamily="2" charset="77"/>
              <a:ea typeface="HGSMinchoE" panose="02020900000000000000" pitchFamily="18" charset="-128"/>
            </a:endParaRPr>
          </a:p>
        </p:txBody>
      </p:sp>
      <p:pic>
        <p:nvPicPr>
          <p:cNvPr id="6" name="Imagen 5">
            <a:extLst>
              <a:ext uri="{FF2B5EF4-FFF2-40B4-BE49-F238E27FC236}">
                <a16:creationId xmlns="" xmlns:a16="http://schemas.microsoft.com/office/drawing/2014/main" id="{30881E4F-D0A9-0745-9FB4-A073F330BFFE}"/>
              </a:ext>
            </a:extLst>
          </p:cNvPr>
          <p:cNvPicPr>
            <a:picLocks noChangeAspect="1"/>
          </p:cNvPicPr>
          <p:nvPr/>
        </p:nvPicPr>
        <p:blipFill>
          <a:blip r:embed="rId4"/>
          <a:stretch>
            <a:fillRect/>
          </a:stretch>
        </p:blipFill>
        <p:spPr>
          <a:xfrm>
            <a:off x="8796168" y="5317470"/>
            <a:ext cx="3179560" cy="668626"/>
          </a:xfrm>
          <a:prstGeom prst="rect">
            <a:avLst/>
          </a:prstGeom>
        </p:spPr>
      </p:pic>
      <p:sp>
        <p:nvSpPr>
          <p:cNvPr id="2" name="CuadroTexto 1"/>
          <p:cNvSpPr txBox="1"/>
          <p:nvPr/>
        </p:nvSpPr>
        <p:spPr>
          <a:xfrm>
            <a:off x="6809788" y="1701058"/>
            <a:ext cx="2029412" cy="400110"/>
          </a:xfrm>
          <a:prstGeom prst="rect">
            <a:avLst/>
          </a:prstGeom>
          <a:noFill/>
        </p:spPr>
        <p:txBody>
          <a:bodyPr wrap="square" rtlCol="0">
            <a:spAutoFit/>
          </a:bodyPr>
          <a:lstStyle/>
          <a:p>
            <a:r>
              <a:rPr lang="es-ES" sz="2000" b="1" dirty="0" smtClean="0"/>
              <a:t>Acciones:</a:t>
            </a:r>
            <a:r>
              <a:rPr lang="es-ES" sz="2000" dirty="0" smtClean="0"/>
              <a:t> </a:t>
            </a:r>
            <a:endParaRPr lang="es-EC" sz="2000" dirty="0"/>
          </a:p>
        </p:txBody>
      </p:sp>
      <p:sp>
        <p:nvSpPr>
          <p:cNvPr id="3" name="CuadroTexto 2"/>
          <p:cNvSpPr txBox="1"/>
          <p:nvPr/>
        </p:nvSpPr>
        <p:spPr>
          <a:xfrm>
            <a:off x="6683829" y="3589967"/>
            <a:ext cx="5157651" cy="1477328"/>
          </a:xfrm>
          <a:prstGeom prst="rect">
            <a:avLst/>
          </a:prstGeom>
          <a:noFill/>
        </p:spPr>
        <p:txBody>
          <a:bodyPr wrap="square" rtlCol="0">
            <a:spAutoFit/>
          </a:bodyPr>
          <a:lstStyle/>
          <a:p>
            <a:pPr algn="just"/>
            <a:r>
              <a:rPr lang="es-EC" dirty="0" smtClean="0"/>
              <a:t>Mediante Oficio </a:t>
            </a:r>
            <a:r>
              <a:rPr lang="es-EC" dirty="0"/>
              <a:t>Nro. </a:t>
            </a:r>
            <a:r>
              <a:rPr lang="es-EC" dirty="0" smtClean="0"/>
              <a:t>GADDMQ-DMGBI-2024-3508-O, de 27 de junio de 2024 la Dirección de Bienes del MDMQ, envió el Acta Entrega Recepción definitiva suscrita por las partes correspondientes al predio Nro. 94807.</a:t>
            </a:r>
            <a:endParaRPr lang="es-EC" dirty="0"/>
          </a:p>
        </p:txBody>
      </p:sp>
      <p:sp>
        <p:nvSpPr>
          <p:cNvPr id="4" name="CuadroTexto 3"/>
          <p:cNvSpPr txBox="1"/>
          <p:nvPr/>
        </p:nvSpPr>
        <p:spPr>
          <a:xfrm>
            <a:off x="6683829" y="2342076"/>
            <a:ext cx="5047923" cy="1200329"/>
          </a:xfrm>
          <a:prstGeom prst="rect">
            <a:avLst/>
          </a:prstGeom>
          <a:noFill/>
        </p:spPr>
        <p:txBody>
          <a:bodyPr wrap="square" rtlCol="0">
            <a:spAutoFit/>
          </a:bodyPr>
          <a:lstStyle/>
          <a:p>
            <a:pPr algn="just"/>
            <a:r>
              <a:rPr lang="es-ES" dirty="0" smtClean="0"/>
              <a:t>Mediante memorando Nro. GADDMQ-AMCC-2024-0548-M </a:t>
            </a:r>
            <a:r>
              <a:rPr lang="es-ES" dirty="0"/>
              <a:t>de 17 de junio de 2024, </a:t>
            </a:r>
            <a:r>
              <a:rPr lang="es-ES" dirty="0" smtClean="0"/>
              <a:t>la AMCC, remitió el Acta Entrega Recepción suscrita por su máxima autoridad.</a:t>
            </a:r>
            <a:endParaRPr lang="es-EC" dirty="0"/>
          </a:p>
        </p:txBody>
      </p:sp>
      <p:sp>
        <p:nvSpPr>
          <p:cNvPr id="11" name="Título 1">
            <a:extLst>
              <a:ext uri="{FF2B5EF4-FFF2-40B4-BE49-F238E27FC236}">
                <a16:creationId xmlns="" xmlns:a16="http://schemas.microsoft.com/office/drawing/2014/main" id="{DC5D3E7D-C418-BD9B-28E8-4EBD1B9784A5}"/>
              </a:ext>
            </a:extLst>
          </p:cNvPr>
          <p:cNvSpPr txBox="1">
            <a:spLocks/>
          </p:cNvSpPr>
          <p:nvPr/>
        </p:nvSpPr>
        <p:spPr>
          <a:xfrm>
            <a:off x="10012680" y="-357058"/>
            <a:ext cx="3183811" cy="258664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C" sz="2400" b="1" dirty="0" smtClean="0">
                <a:solidFill>
                  <a:srgbClr val="223F86"/>
                </a:solidFill>
                <a:latin typeface="Montserrat ExtraBold" pitchFamily="2" charset="77"/>
                <a:ea typeface="HGSMinchoE" panose="02020900000000000000" pitchFamily="18" charset="-128"/>
              </a:rPr>
              <a:t>Disposiciones Transitorias</a:t>
            </a:r>
            <a:endParaRPr lang="es-EC" sz="2400" b="1" dirty="0">
              <a:solidFill>
                <a:srgbClr val="223F86"/>
              </a:solidFill>
              <a:latin typeface="Montserrat ExtraBold" pitchFamily="2" charset="77"/>
              <a:ea typeface="HGSMinchoE" panose="02020900000000000000" pitchFamily="18" charset="-128"/>
            </a:endParaRPr>
          </a:p>
        </p:txBody>
      </p:sp>
    </p:spTree>
    <p:extLst>
      <p:ext uri="{BB962C8B-B14F-4D97-AF65-F5344CB8AC3E}">
        <p14:creationId xmlns:p14="http://schemas.microsoft.com/office/powerpoint/2010/main" val="19255085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 xmlns:a16="http://schemas.microsoft.com/office/drawing/2014/main" id="{9E816875-8A7B-3045-B672-309C157C38A6}"/>
              </a:ext>
            </a:extLst>
          </p:cNvPr>
          <p:cNvPicPr>
            <a:picLocks noChangeAspect="1"/>
          </p:cNvPicPr>
          <p:nvPr/>
        </p:nvPicPr>
        <p:blipFill>
          <a:blip r:embed="rId2"/>
          <a:stretch>
            <a:fillRect/>
          </a:stretch>
        </p:blipFill>
        <p:spPr>
          <a:xfrm>
            <a:off x="0" y="0"/>
            <a:ext cx="12192000" cy="6858000"/>
          </a:xfrm>
          <a:prstGeom prst="rect">
            <a:avLst/>
          </a:prstGeom>
        </p:spPr>
      </p:pic>
      <p:sp>
        <p:nvSpPr>
          <p:cNvPr id="14" name="CuadroTexto 13">
            <a:extLst>
              <a:ext uri="{FF2B5EF4-FFF2-40B4-BE49-F238E27FC236}">
                <a16:creationId xmlns="" xmlns:a16="http://schemas.microsoft.com/office/drawing/2014/main" id="{D0CB1174-B8B7-99DB-0B20-AF0D4B8D4395}"/>
              </a:ext>
            </a:extLst>
          </p:cNvPr>
          <p:cNvSpPr txBox="1"/>
          <p:nvPr/>
        </p:nvSpPr>
        <p:spPr>
          <a:xfrm>
            <a:off x="6683829" y="1826535"/>
            <a:ext cx="4800600" cy="1754326"/>
          </a:xfrm>
          <a:prstGeom prst="rect">
            <a:avLst/>
          </a:prstGeom>
          <a:noFill/>
        </p:spPr>
        <p:txBody>
          <a:bodyPr wrap="square" rtlCol="0">
            <a:spAutoFit/>
          </a:bodyPr>
          <a:lstStyle/>
          <a:p>
            <a:pPr algn="just"/>
            <a:r>
              <a:rPr lang="es-ES" dirty="0"/>
              <a:t>La Agencia Metropolitana de Coordinación de Comercio, en el término de treinta días realizará las acciones administrativas pertinentes para asignar un Administrador del Mercado y socializar las normas que rigen a los comerciantes y mercados. </a:t>
            </a:r>
            <a:endParaRPr lang="es-EC" dirty="0">
              <a:solidFill>
                <a:srgbClr val="5B5B5B"/>
              </a:solidFill>
              <a:latin typeface="Montserrat" pitchFamily="2" charset="77"/>
            </a:endParaRPr>
          </a:p>
        </p:txBody>
      </p:sp>
      <p:sp>
        <p:nvSpPr>
          <p:cNvPr id="15" name="Título 1">
            <a:extLst>
              <a:ext uri="{FF2B5EF4-FFF2-40B4-BE49-F238E27FC236}">
                <a16:creationId xmlns="" xmlns:a16="http://schemas.microsoft.com/office/drawing/2014/main" id="{15FD3073-511C-AD1E-78A3-D76D66F29E07}"/>
              </a:ext>
            </a:extLst>
          </p:cNvPr>
          <p:cNvSpPr txBox="1">
            <a:spLocks/>
          </p:cNvSpPr>
          <p:nvPr/>
        </p:nvSpPr>
        <p:spPr>
          <a:xfrm>
            <a:off x="6683829" y="452387"/>
            <a:ext cx="2643051" cy="81426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b="1" dirty="0" smtClean="0">
                <a:solidFill>
                  <a:srgbClr val="223F86"/>
                </a:solidFill>
                <a:latin typeface="Montserrat ExtraBold" pitchFamily="2" charset="77"/>
                <a:ea typeface="HGSMinchoE" panose="02020900000000000000" pitchFamily="18" charset="-128"/>
              </a:rPr>
              <a:t>Segunda:</a:t>
            </a:r>
            <a:endParaRPr lang="es-EC" b="1" dirty="0">
              <a:solidFill>
                <a:srgbClr val="223F86"/>
              </a:solidFill>
              <a:latin typeface="Montserrat ExtraBold" pitchFamily="2" charset="77"/>
              <a:ea typeface="HGSMinchoE" panose="02020900000000000000" pitchFamily="18" charset="-128"/>
            </a:endParaRPr>
          </a:p>
        </p:txBody>
      </p:sp>
      <p:sp>
        <p:nvSpPr>
          <p:cNvPr id="16" name="Título 1">
            <a:extLst>
              <a:ext uri="{FF2B5EF4-FFF2-40B4-BE49-F238E27FC236}">
                <a16:creationId xmlns="" xmlns:a16="http://schemas.microsoft.com/office/drawing/2014/main" id="{D5B75E49-EA20-2190-8F04-CC07FA1A78FA}"/>
              </a:ext>
            </a:extLst>
          </p:cNvPr>
          <p:cNvSpPr txBox="1">
            <a:spLocks/>
          </p:cNvSpPr>
          <p:nvPr/>
        </p:nvSpPr>
        <p:spPr>
          <a:xfrm>
            <a:off x="6683829" y="904025"/>
            <a:ext cx="215537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s-EC" b="1" dirty="0">
              <a:solidFill>
                <a:srgbClr val="75BBE9"/>
              </a:solidFill>
              <a:latin typeface="Montserrat" pitchFamily="2" charset="77"/>
              <a:ea typeface="HGSMinchoE" panose="02020900000000000000" pitchFamily="18" charset="-128"/>
            </a:endParaRPr>
          </a:p>
        </p:txBody>
      </p:sp>
      <p:sp>
        <p:nvSpPr>
          <p:cNvPr id="17" name="Título 1">
            <a:extLst>
              <a:ext uri="{FF2B5EF4-FFF2-40B4-BE49-F238E27FC236}">
                <a16:creationId xmlns="" xmlns:a16="http://schemas.microsoft.com/office/drawing/2014/main" id="{DC5D3E7D-C418-BD9B-28E8-4EBD1B9784A5}"/>
              </a:ext>
            </a:extLst>
          </p:cNvPr>
          <p:cNvSpPr txBox="1">
            <a:spLocks/>
          </p:cNvSpPr>
          <p:nvPr/>
        </p:nvSpPr>
        <p:spPr>
          <a:xfrm>
            <a:off x="547007" y="2397548"/>
            <a:ext cx="496116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C" b="1" dirty="0" smtClean="0">
                <a:solidFill>
                  <a:schemeClr val="bg2">
                    <a:lumMod val="75000"/>
                  </a:schemeClr>
                </a:solidFill>
                <a:latin typeface="Montserrat ExtraBold" pitchFamily="2" charset="77"/>
                <a:ea typeface="HGSMinchoE" panose="02020900000000000000" pitchFamily="18" charset="-128"/>
              </a:rPr>
              <a:t>Disposiciones Transitorias</a:t>
            </a:r>
            <a:endParaRPr lang="es-EC" b="1" dirty="0">
              <a:solidFill>
                <a:schemeClr val="bg2">
                  <a:lumMod val="75000"/>
                </a:schemeClr>
              </a:solidFill>
              <a:latin typeface="Montserrat ExtraBold" pitchFamily="2" charset="77"/>
              <a:ea typeface="HGSMinchoE" panose="02020900000000000000" pitchFamily="18" charset="-128"/>
            </a:endParaRPr>
          </a:p>
        </p:txBody>
      </p:sp>
      <p:pic>
        <p:nvPicPr>
          <p:cNvPr id="6" name="Imagen 5">
            <a:extLst>
              <a:ext uri="{FF2B5EF4-FFF2-40B4-BE49-F238E27FC236}">
                <a16:creationId xmlns="" xmlns:a16="http://schemas.microsoft.com/office/drawing/2014/main" id="{30881E4F-D0A9-0745-9FB4-A073F330BFFE}"/>
              </a:ext>
            </a:extLst>
          </p:cNvPr>
          <p:cNvPicPr>
            <a:picLocks noChangeAspect="1"/>
          </p:cNvPicPr>
          <p:nvPr/>
        </p:nvPicPr>
        <p:blipFill>
          <a:blip r:embed="rId3"/>
          <a:stretch>
            <a:fillRect/>
          </a:stretch>
        </p:blipFill>
        <p:spPr>
          <a:xfrm>
            <a:off x="8796168" y="5873676"/>
            <a:ext cx="3179560" cy="668626"/>
          </a:xfrm>
          <a:prstGeom prst="rect">
            <a:avLst/>
          </a:prstGeom>
        </p:spPr>
      </p:pic>
    </p:spTree>
    <p:extLst>
      <p:ext uri="{BB962C8B-B14F-4D97-AF65-F5344CB8AC3E}">
        <p14:creationId xmlns:p14="http://schemas.microsoft.com/office/powerpoint/2010/main" val="41951029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 xmlns:a16="http://schemas.microsoft.com/office/drawing/2014/main" id="{9E816875-8A7B-3045-B672-309C157C38A6}"/>
              </a:ext>
            </a:extLst>
          </p:cNvPr>
          <p:cNvPicPr>
            <a:picLocks noChangeAspect="1"/>
          </p:cNvPicPr>
          <p:nvPr/>
        </p:nvPicPr>
        <p:blipFill>
          <a:blip r:embed="rId2"/>
          <a:stretch>
            <a:fillRect/>
          </a:stretch>
        </p:blipFill>
        <p:spPr>
          <a:xfrm>
            <a:off x="0" y="35500"/>
            <a:ext cx="12192000" cy="6858000"/>
          </a:xfrm>
          <a:prstGeom prst="rect">
            <a:avLst/>
          </a:prstGeom>
        </p:spPr>
      </p:pic>
      <p:sp>
        <p:nvSpPr>
          <p:cNvPr id="15" name="Título 1">
            <a:extLst>
              <a:ext uri="{FF2B5EF4-FFF2-40B4-BE49-F238E27FC236}">
                <a16:creationId xmlns="" xmlns:a16="http://schemas.microsoft.com/office/drawing/2014/main" id="{15FD3073-511C-AD1E-78A3-D76D66F29E07}"/>
              </a:ext>
            </a:extLst>
          </p:cNvPr>
          <p:cNvSpPr txBox="1">
            <a:spLocks/>
          </p:cNvSpPr>
          <p:nvPr/>
        </p:nvSpPr>
        <p:spPr>
          <a:xfrm>
            <a:off x="6809788" y="588326"/>
            <a:ext cx="2517092" cy="70097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C" sz="3200" b="1" dirty="0" smtClean="0">
                <a:solidFill>
                  <a:srgbClr val="223F86"/>
                </a:solidFill>
                <a:latin typeface="Montserrat ExtraBold" pitchFamily="2" charset="77"/>
                <a:ea typeface="HGSMinchoE" panose="02020900000000000000" pitchFamily="18" charset="-128"/>
              </a:rPr>
              <a:t>Segunda</a:t>
            </a:r>
            <a:endParaRPr lang="es-EC" sz="3200" b="1" dirty="0">
              <a:solidFill>
                <a:srgbClr val="223F86"/>
              </a:solidFill>
              <a:latin typeface="Montserrat ExtraBold" pitchFamily="2" charset="77"/>
              <a:ea typeface="HGSMinchoE" panose="02020900000000000000" pitchFamily="18" charset="-128"/>
            </a:endParaRPr>
          </a:p>
        </p:txBody>
      </p:sp>
      <p:sp>
        <p:nvSpPr>
          <p:cNvPr id="16" name="Título 1">
            <a:extLst>
              <a:ext uri="{FF2B5EF4-FFF2-40B4-BE49-F238E27FC236}">
                <a16:creationId xmlns="" xmlns:a16="http://schemas.microsoft.com/office/drawing/2014/main" id="{D5B75E49-EA20-2190-8F04-CC07FA1A78FA}"/>
              </a:ext>
            </a:extLst>
          </p:cNvPr>
          <p:cNvSpPr txBox="1">
            <a:spLocks/>
          </p:cNvSpPr>
          <p:nvPr/>
        </p:nvSpPr>
        <p:spPr>
          <a:xfrm>
            <a:off x="6683829" y="904025"/>
            <a:ext cx="215537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s-EC" b="1" dirty="0">
              <a:solidFill>
                <a:srgbClr val="75BBE9"/>
              </a:solidFill>
              <a:latin typeface="Montserrat" pitchFamily="2" charset="77"/>
              <a:ea typeface="HGSMinchoE" panose="02020900000000000000" pitchFamily="18" charset="-128"/>
            </a:endParaRPr>
          </a:p>
        </p:txBody>
      </p:sp>
      <p:sp>
        <p:nvSpPr>
          <p:cNvPr id="17" name="Título 1">
            <a:extLst>
              <a:ext uri="{FF2B5EF4-FFF2-40B4-BE49-F238E27FC236}">
                <a16:creationId xmlns="" xmlns:a16="http://schemas.microsoft.com/office/drawing/2014/main" id="{DC5D3E7D-C418-BD9B-28E8-4EBD1B9784A5}"/>
              </a:ext>
            </a:extLst>
          </p:cNvPr>
          <p:cNvSpPr txBox="1">
            <a:spLocks/>
          </p:cNvSpPr>
          <p:nvPr/>
        </p:nvSpPr>
        <p:spPr>
          <a:xfrm>
            <a:off x="585216" y="2749750"/>
            <a:ext cx="4922956" cy="973361"/>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C" b="1" dirty="0" smtClean="0">
                <a:solidFill>
                  <a:schemeClr val="bg2">
                    <a:lumMod val="75000"/>
                  </a:schemeClr>
                </a:solidFill>
                <a:latin typeface="Montserrat ExtraBold" pitchFamily="2" charset="77"/>
                <a:ea typeface="HGSMinchoE" panose="02020900000000000000" pitchFamily="18" charset="-128"/>
              </a:rPr>
              <a:t>Disposiciones Transitorias</a:t>
            </a:r>
            <a:endParaRPr lang="es-EC" b="1" dirty="0">
              <a:solidFill>
                <a:schemeClr val="bg2">
                  <a:lumMod val="75000"/>
                </a:schemeClr>
              </a:solidFill>
              <a:latin typeface="Montserrat ExtraBold" pitchFamily="2" charset="77"/>
              <a:ea typeface="HGSMinchoE" panose="02020900000000000000" pitchFamily="18" charset="-128"/>
            </a:endParaRPr>
          </a:p>
        </p:txBody>
      </p:sp>
      <p:pic>
        <p:nvPicPr>
          <p:cNvPr id="6" name="Imagen 5">
            <a:extLst>
              <a:ext uri="{FF2B5EF4-FFF2-40B4-BE49-F238E27FC236}">
                <a16:creationId xmlns="" xmlns:a16="http://schemas.microsoft.com/office/drawing/2014/main" id="{30881E4F-D0A9-0745-9FB4-A073F330BFFE}"/>
              </a:ext>
            </a:extLst>
          </p:cNvPr>
          <p:cNvPicPr>
            <a:picLocks noChangeAspect="1"/>
          </p:cNvPicPr>
          <p:nvPr/>
        </p:nvPicPr>
        <p:blipFill>
          <a:blip r:embed="rId3"/>
          <a:stretch>
            <a:fillRect/>
          </a:stretch>
        </p:blipFill>
        <p:spPr>
          <a:xfrm>
            <a:off x="8763946" y="6224874"/>
            <a:ext cx="3179560" cy="668626"/>
          </a:xfrm>
          <a:prstGeom prst="rect">
            <a:avLst/>
          </a:prstGeom>
        </p:spPr>
      </p:pic>
      <p:sp>
        <p:nvSpPr>
          <p:cNvPr id="2" name="CuadroTexto 1"/>
          <p:cNvSpPr txBox="1"/>
          <p:nvPr/>
        </p:nvSpPr>
        <p:spPr>
          <a:xfrm>
            <a:off x="6809788" y="1187304"/>
            <a:ext cx="2398002" cy="584775"/>
          </a:xfrm>
          <a:prstGeom prst="rect">
            <a:avLst/>
          </a:prstGeom>
          <a:noFill/>
        </p:spPr>
        <p:txBody>
          <a:bodyPr wrap="square" rtlCol="0">
            <a:spAutoFit/>
          </a:bodyPr>
          <a:lstStyle/>
          <a:p>
            <a:r>
              <a:rPr lang="es-ES" sz="3200" b="1" dirty="0" smtClean="0"/>
              <a:t>Acciones:</a:t>
            </a:r>
            <a:r>
              <a:rPr lang="es-ES" dirty="0" smtClean="0"/>
              <a:t> </a:t>
            </a:r>
            <a:endParaRPr lang="es-EC" dirty="0"/>
          </a:p>
        </p:txBody>
      </p:sp>
      <p:sp>
        <p:nvSpPr>
          <p:cNvPr id="3" name="CuadroTexto 2"/>
          <p:cNvSpPr txBox="1"/>
          <p:nvPr/>
        </p:nvSpPr>
        <p:spPr>
          <a:xfrm>
            <a:off x="6537524" y="2077936"/>
            <a:ext cx="5547496" cy="646331"/>
          </a:xfrm>
          <a:prstGeom prst="rect">
            <a:avLst/>
          </a:prstGeom>
          <a:noFill/>
        </p:spPr>
        <p:txBody>
          <a:bodyPr wrap="square" rtlCol="0">
            <a:spAutoFit/>
          </a:bodyPr>
          <a:lstStyle/>
          <a:p>
            <a:pPr marL="285750" indent="-285750">
              <a:buFont typeface="Arial" panose="020B0604020202020204" pitchFamily="34" charset="0"/>
              <a:buChar char="•"/>
            </a:pPr>
            <a:r>
              <a:rPr lang="es-EC" dirty="0" smtClean="0"/>
              <a:t>Mediante memorando </a:t>
            </a:r>
            <a:r>
              <a:rPr lang="es-EC" dirty="0"/>
              <a:t>Nro. </a:t>
            </a:r>
            <a:r>
              <a:rPr lang="es-EC" dirty="0" smtClean="0"/>
              <a:t>GADDMQ-AMCC-2024-0951-M, se designa al </a:t>
            </a:r>
            <a:r>
              <a:rPr lang="es-EC" b="1" dirty="0" smtClean="0"/>
              <a:t>Administrador del Predio.</a:t>
            </a:r>
            <a:endParaRPr lang="es-EC" b="1" dirty="0"/>
          </a:p>
        </p:txBody>
      </p:sp>
      <p:pic>
        <p:nvPicPr>
          <p:cNvPr id="4" name="Imagen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7917" y="0"/>
            <a:ext cx="4334796" cy="2438323"/>
          </a:xfrm>
          <a:prstGeom prst="rect">
            <a:avLst/>
          </a:prstGeom>
        </p:spPr>
      </p:pic>
      <p:sp>
        <p:nvSpPr>
          <p:cNvPr id="8" name="CuadroTexto 7"/>
          <p:cNvSpPr txBox="1"/>
          <p:nvPr/>
        </p:nvSpPr>
        <p:spPr>
          <a:xfrm>
            <a:off x="6531864" y="2882515"/>
            <a:ext cx="4636443" cy="2031325"/>
          </a:xfrm>
          <a:prstGeom prst="rect">
            <a:avLst/>
          </a:prstGeom>
          <a:noFill/>
        </p:spPr>
        <p:txBody>
          <a:bodyPr wrap="square" rtlCol="0">
            <a:spAutoFit/>
          </a:bodyPr>
          <a:lstStyle/>
          <a:p>
            <a:pPr marL="171450" indent="-171450">
              <a:buFont typeface="Arial" panose="020B0604020202020204" pitchFamily="34" charset="0"/>
              <a:buChar char="•"/>
            </a:pPr>
            <a:r>
              <a:rPr lang="es-ES" dirty="0" smtClean="0"/>
              <a:t>Mediante memorando </a:t>
            </a:r>
            <a:r>
              <a:rPr lang="es-ES" dirty="0"/>
              <a:t>Nro. GADDMQ-AMCC-2024- 0670-M de 11 de julio de 2024, </a:t>
            </a:r>
            <a:r>
              <a:rPr lang="es-ES" dirty="0" smtClean="0"/>
              <a:t>se solicitó al Director de Mercados,  las acciones </a:t>
            </a:r>
            <a:r>
              <a:rPr lang="es-ES" dirty="0"/>
              <a:t>realizadas para la adjudicación de puestos en el mercado Andalucía.</a:t>
            </a:r>
          </a:p>
          <a:p>
            <a:r>
              <a:rPr lang="es-ES" dirty="0"/>
              <a:t> </a:t>
            </a:r>
          </a:p>
          <a:p>
            <a:endParaRPr lang="es-EC" dirty="0"/>
          </a:p>
        </p:txBody>
      </p:sp>
      <p:sp>
        <p:nvSpPr>
          <p:cNvPr id="13" name="CuadroTexto 12"/>
          <p:cNvSpPr txBox="1"/>
          <p:nvPr/>
        </p:nvSpPr>
        <p:spPr>
          <a:xfrm>
            <a:off x="6537524" y="4410260"/>
            <a:ext cx="4929051" cy="1692771"/>
          </a:xfrm>
          <a:prstGeom prst="rect">
            <a:avLst/>
          </a:prstGeom>
          <a:noFill/>
        </p:spPr>
        <p:txBody>
          <a:bodyPr wrap="square" rtlCol="0">
            <a:spAutoFit/>
          </a:bodyPr>
          <a:lstStyle/>
          <a:p>
            <a:pPr marL="285750" indent="-285750">
              <a:buFont typeface="Arial" panose="020B0604020202020204" pitchFamily="34" charset="0"/>
              <a:buChar char="•"/>
            </a:pPr>
            <a:r>
              <a:rPr lang="es-EC" dirty="0" smtClean="0"/>
              <a:t>Mediante memorando </a:t>
            </a:r>
            <a:r>
              <a:rPr lang="es-EC" dirty="0"/>
              <a:t>Nro. </a:t>
            </a:r>
            <a:r>
              <a:rPr lang="es-EC" dirty="0" smtClean="0"/>
              <a:t>GADDMQ-AMCC-DMFP-2024-3408-M, de 6 de agosto de 2024  se remitió respuesta adjuntando el correspondiente </a:t>
            </a:r>
            <a:r>
              <a:rPr lang="es-ES" dirty="0" smtClean="0"/>
              <a:t>Informe de socialización de normas.</a:t>
            </a:r>
          </a:p>
          <a:p>
            <a:pPr marL="285750" indent="-285750">
              <a:buFont typeface="Arial" panose="020B0604020202020204" pitchFamily="34" charset="0"/>
              <a:buChar char="•"/>
            </a:pPr>
            <a:endParaRPr lang="es-EC" sz="1400" dirty="0"/>
          </a:p>
        </p:txBody>
      </p:sp>
    </p:spTree>
    <p:extLst>
      <p:ext uri="{BB962C8B-B14F-4D97-AF65-F5344CB8AC3E}">
        <p14:creationId xmlns:p14="http://schemas.microsoft.com/office/powerpoint/2010/main" val="4406566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ítulo 1">
            <a:extLst>
              <a:ext uri="{FF2B5EF4-FFF2-40B4-BE49-F238E27FC236}">
                <a16:creationId xmlns="" xmlns:a16="http://schemas.microsoft.com/office/drawing/2014/main" id="{D5B75E49-EA20-2190-8F04-CC07FA1A78FA}"/>
              </a:ext>
            </a:extLst>
          </p:cNvPr>
          <p:cNvSpPr txBox="1">
            <a:spLocks/>
          </p:cNvSpPr>
          <p:nvPr/>
        </p:nvSpPr>
        <p:spPr>
          <a:xfrm>
            <a:off x="6683829" y="904025"/>
            <a:ext cx="215537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s-EC" b="1" dirty="0">
              <a:solidFill>
                <a:srgbClr val="75BBE9"/>
              </a:solidFill>
              <a:latin typeface="Montserrat" pitchFamily="2" charset="77"/>
              <a:ea typeface="HGSMinchoE" panose="02020900000000000000" pitchFamily="18" charset="-128"/>
            </a:endParaRPr>
          </a:p>
        </p:txBody>
      </p:sp>
      <p:sp>
        <p:nvSpPr>
          <p:cNvPr id="17" name="Título 1">
            <a:extLst>
              <a:ext uri="{FF2B5EF4-FFF2-40B4-BE49-F238E27FC236}">
                <a16:creationId xmlns="" xmlns:a16="http://schemas.microsoft.com/office/drawing/2014/main" id="{DC5D3E7D-C418-BD9B-28E8-4EBD1B9784A5}"/>
              </a:ext>
            </a:extLst>
          </p:cNvPr>
          <p:cNvSpPr txBox="1">
            <a:spLocks/>
          </p:cNvSpPr>
          <p:nvPr/>
        </p:nvSpPr>
        <p:spPr>
          <a:xfrm>
            <a:off x="594360" y="472893"/>
            <a:ext cx="3236976" cy="816410"/>
          </a:xfrm>
          <a:prstGeom prst="rect">
            <a:avLst/>
          </a:prstGeom>
        </p:spPr>
        <p:txBody>
          <a:bodyPr vert="horz" lIns="91440" tIns="45720" rIns="91440" bIns="45720" rtlCol="0" anchor="ctr">
            <a:normAutofit fontScale="7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C" b="1" dirty="0" smtClean="0">
                <a:solidFill>
                  <a:schemeClr val="bg2">
                    <a:lumMod val="75000"/>
                  </a:schemeClr>
                </a:solidFill>
                <a:latin typeface="Montserrat ExtraBold" pitchFamily="2" charset="77"/>
                <a:ea typeface="HGSMinchoE" panose="02020900000000000000" pitchFamily="18" charset="-128"/>
              </a:rPr>
              <a:t>Socialización de normas </a:t>
            </a:r>
            <a:endParaRPr lang="es-EC" b="1" dirty="0">
              <a:solidFill>
                <a:schemeClr val="bg2">
                  <a:lumMod val="75000"/>
                </a:schemeClr>
              </a:solidFill>
              <a:latin typeface="Montserrat ExtraBold" pitchFamily="2" charset="77"/>
              <a:ea typeface="HGSMinchoE" panose="02020900000000000000" pitchFamily="18" charset="-128"/>
            </a:endParaRPr>
          </a:p>
        </p:txBody>
      </p:sp>
      <p:pic>
        <p:nvPicPr>
          <p:cNvPr id="6" name="Imagen 5">
            <a:extLst>
              <a:ext uri="{FF2B5EF4-FFF2-40B4-BE49-F238E27FC236}">
                <a16:creationId xmlns="" xmlns:a16="http://schemas.microsoft.com/office/drawing/2014/main" id="{30881E4F-D0A9-0745-9FB4-A073F330BFFE}"/>
              </a:ext>
            </a:extLst>
          </p:cNvPr>
          <p:cNvPicPr>
            <a:picLocks noChangeAspect="1"/>
          </p:cNvPicPr>
          <p:nvPr/>
        </p:nvPicPr>
        <p:blipFill>
          <a:blip r:embed="rId2"/>
          <a:stretch>
            <a:fillRect/>
          </a:stretch>
        </p:blipFill>
        <p:spPr>
          <a:xfrm>
            <a:off x="8763946" y="6224874"/>
            <a:ext cx="3179560" cy="668626"/>
          </a:xfrm>
          <a:prstGeom prst="rect">
            <a:avLst/>
          </a:prstGeom>
        </p:spPr>
      </p:pic>
      <p:sp>
        <p:nvSpPr>
          <p:cNvPr id="5" name="Rectángulo 4"/>
          <p:cNvSpPr/>
          <p:nvPr/>
        </p:nvSpPr>
        <p:spPr>
          <a:xfrm>
            <a:off x="6096000" y="662583"/>
            <a:ext cx="6096000" cy="4247317"/>
          </a:xfrm>
          <a:prstGeom prst="rect">
            <a:avLst/>
          </a:prstGeom>
        </p:spPr>
        <p:txBody>
          <a:bodyPr>
            <a:spAutoFit/>
          </a:bodyPr>
          <a:lstStyle/>
          <a:p>
            <a:pPr algn="just"/>
            <a:r>
              <a:rPr lang="es-ES" dirty="0"/>
              <a:t>A partir de las once de la mañana del día miércoles 26 de junio del </a:t>
            </a:r>
            <a:r>
              <a:rPr lang="es-ES" dirty="0" smtClean="0"/>
              <a:t>2024, </a:t>
            </a:r>
            <a:r>
              <a:rPr lang="es-ES" dirty="0"/>
              <a:t>se inició </a:t>
            </a:r>
            <a:r>
              <a:rPr lang="es-ES" dirty="0" smtClean="0"/>
              <a:t>la socialización </a:t>
            </a:r>
            <a:r>
              <a:rPr lang="es-ES" dirty="0"/>
              <a:t>de la ordenanza con los comerciantes </a:t>
            </a:r>
            <a:r>
              <a:rPr lang="es-ES" dirty="0" smtClean="0"/>
              <a:t>del Mercado </a:t>
            </a:r>
            <a:r>
              <a:rPr lang="es-ES" dirty="0"/>
              <a:t>Municipal Minorista Andalucía y, una vez constatado la presencia de </a:t>
            </a:r>
            <a:r>
              <a:rPr lang="es-ES" dirty="0" smtClean="0"/>
              <a:t>la mayoría </a:t>
            </a:r>
            <a:r>
              <a:rPr lang="es-ES" dirty="0"/>
              <a:t>de comerciantes, se procedió con la exposición.</a:t>
            </a:r>
          </a:p>
          <a:p>
            <a:endParaRPr lang="es-ES" dirty="0" smtClean="0"/>
          </a:p>
          <a:p>
            <a:pPr algn="just"/>
            <a:r>
              <a:rPr lang="es-ES" dirty="0" smtClean="0"/>
              <a:t>La </a:t>
            </a:r>
            <a:r>
              <a:rPr lang="es-ES" dirty="0"/>
              <a:t>charla consistió en una explicación de la resolución de Concejo metropolitano del </a:t>
            </a:r>
            <a:r>
              <a:rPr lang="es-ES" dirty="0" smtClean="0"/>
              <a:t>16 de </a:t>
            </a:r>
            <a:r>
              <a:rPr lang="es-ES" dirty="0"/>
              <a:t>abril del 2024 y con Nro. CDMQ-0220-2024.</a:t>
            </a:r>
          </a:p>
          <a:p>
            <a:endParaRPr lang="es-ES" dirty="0" smtClean="0"/>
          </a:p>
          <a:p>
            <a:pPr algn="just"/>
            <a:r>
              <a:rPr lang="es-ES" dirty="0" smtClean="0"/>
              <a:t>Se </a:t>
            </a:r>
            <a:r>
              <a:rPr lang="es-ES" dirty="0"/>
              <a:t>explicó las obligaciones de los comerciantes de acuerdo a lo que establece la </a:t>
            </a:r>
            <a:r>
              <a:rPr lang="es-ES" dirty="0" smtClean="0"/>
              <a:t>norma, las </a:t>
            </a:r>
            <a:r>
              <a:rPr lang="es-ES" dirty="0"/>
              <a:t>obligaciones de la Agencia Metropolitana de Coordinación de Comercio y </a:t>
            </a:r>
            <a:r>
              <a:rPr lang="es-ES" dirty="0" smtClean="0"/>
              <a:t>se respondieron </a:t>
            </a:r>
            <a:r>
              <a:rPr lang="es-ES" dirty="0"/>
              <a:t>preguntas sobre alcance de la normativa y procesos de sanción a los </a:t>
            </a:r>
            <a:r>
              <a:rPr lang="es-ES" dirty="0" smtClean="0"/>
              <a:t>que están </a:t>
            </a:r>
            <a:r>
              <a:rPr lang="es-ES" dirty="0"/>
              <a:t>sujetos en caso de incumplimiento.</a:t>
            </a:r>
          </a:p>
        </p:txBody>
      </p:sp>
      <p:pic>
        <p:nvPicPr>
          <p:cNvPr id="10" name="Imagen 9"/>
          <p:cNvPicPr>
            <a:picLocks noChangeAspect="1"/>
          </p:cNvPicPr>
          <p:nvPr/>
        </p:nvPicPr>
        <p:blipFill>
          <a:blip r:embed="rId3"/>
          <a:stretch>
            <a:fillRect/>
          </a:stretch>
        </p:blipFill>
        <p:spPr>
          <a:xfrm>
            <a:off x="466343" y="1259243"/>
            <a:ext cx="4592445" cy="3733382"/>
          </a:xfrm>
          <a:prstGeom prst="rect">
            <a:avLst/>
          </a:prstGeom>
        </p:spPr>
      </p:pic>
    </p:spTree>
    <p:extLst>
      <p:ext uri="{BB962C8B-B14F-4D97-AF65-F5344CB8AC3E}">
        <p14:creationId xmlns:p14="http://schemas.microsoft.com/office/powerpoint/2010/main" val="39384570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 xmlns:a16="http://schemas.microsoft.com/office/drawing/2014/main" id="{9E816875-8A7B-3045-B672-309C157C38A6}"/>
              </a:ext>
            </a:extLst>
          </p:cNvPr>
          <p:cNvPicPr>
            <a:picLocks noChangeAspect="1"/>
          </p:cNvPicPr>
          <p:nvPr/>
        </p:nvPicPr>
        <p:blipFill>
          <a:blip r:embed="rId2"/>
          <a:stretch>
            <a:fillRect/>
          </a:stretch>
        </p:blipFill>
        <p:spPr>
          <a:xfrm>
            <a:off x="0" y="0"/>
            <a:ext cx="12192000" cy="6858000"/>
          </a:xfrm>
          <a:prstGeom prst="rect">
            <a:avLst/>
          </a:prstGeom>
        </p:spPr>
      </p:pic>
      <p:sp>
        <p:nvSpPr>
          <p:cNvPr id="14" name="CuadroTexto 13">
            <a:extLst>
              <a:ext uri="{FF2B5EF4-FFF2-40B4-BE49-F238E27FC236}">
                <a16:creationId xmlns="" xmlns:a16="http://schemas.microsoft.com/office/drawing/2014/main" id="{D0CB1174-B8B7-99DB-0B20-AF0D4B8D4395}"/>
              </a:ext>
            </a:extLst>
          </p:cNvPr>
          <p:cNvSpPr txBox="1"/>
          <p:nvPr/>
        </p:nvSpPr>
        <p:spPr>
          <a:xfrm>
            <a:off x="6683829" y="1826535"/>
            <a:ext cx="4800600" cy="2585323"/>
          </a:xfrm>
          <a:prstGeom prst="rect">
            <a:avLst/>
          </a:prstGeom>
          <a:noFill/>
        </p:spPr>
        <p:txBody>
          <a:bodyPr wrap="square" rtlCol="0">
            <a:spAutoFit/>
          </a:bodyPr>
          <a:lstStyle/>
          <a:p>
            <a:pPr algn="just"/>
            <a:r>
              <a:rPr lang="es-ES" dirty="0"/>
              <a:t>La Agencia Metropolitana de Coordinación de Comercio, en el término máximo de sesenta días realizará las acciones administrativas correspondientes para la adjudicación de puestos en el mercado, conforme la normativa metropolitana vigente, respetando a los comerciantes que actualmente se encuentran desarrollando sus actividades en el Centro de Comercio. </a:t>
            </a:r>
            <a:endParaRPr lang="es-EC" dirty="0">
              <a:solidFill>
                <a:srgbClr val="5B5B5B"/>
              </a:solidFill>
              <a:latin typeface="Montserrat" pitchFamily="2" charset="77"/>
            </a:endParaRPr>
          </a:p>
        </p:txBody>
      </p:sp>
      <p:sp>
        <p:nvSpPr>
          <p:cNvPr id="15" name="Título 1">
            <a:extLst>
              <a:ext uri="{FF2B5EF4-FFF2-40B4-BE49-F238E27FC236}">
                <a16:creationId xmlns="" xmlns:a16="http://schemas.microsoft.com/office/drawing/2014/main" id="{15FD3073-511C-AD1E-78A3-D76D66F29E07}"/>
              </a:ext>
            </a:extLst>
          </p:cNvPr>
          <p:cNvSpPr txBox="1">
            <a:spLocks/>
          </p:cNvSpPr>
          <p:nvPr/>
        </p:nvSpPr>
        <p:spPr>
          <a:xfrm>
            <a:off x="6683829" y="452387"/>
            <a:ext cx="2643051" cy="81426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b="1" dirty="0" smtClean="0">
                <a:solidFill>
                  <a:srgbClr val="223F86"/>
                </a:solidFill>
                <a:latin typeface="Montserrat ExtraBold" pitchFamily="2" charset="77"/>
                <a:ea typeface="HGSMinchoE" panose="02020900000000000000" pitchFamily="18" charset="-128"/>
              </a:rPr>
              <a:t>Tercera:</a:t>
            </a:r>
            <a:endParaRPr lang="es-EC" b="1" dirty="0">
              <a:solidFill>
                <a:srgbClr val="223F86"/>
              </a:solidFill>
              <a:latin typeface="Montserrat ExtraBold" pitchFamily="2" charset="77"/>
              <a:ea typeface="HGSMinchoE" panose="02020900000000000000" pitchFamily="18" charset="-128"/>
            </a:endParaRPr>
          </a:p>
        </p:txBody>
      </p:sp>
      <p:sp>
        <p:nvSpPr>
          <p:cNvPr id="16" name="Título 1">
            <a:extLst>
              <a:ext uri="{FF2B5EF4-FFF2-40B4-BE49-F238E27FC236}">
                <a16:creationId xmlns="" xmlns:a16="http://schemas.microsoft.com/office/drawing/2014/main" id="{D5B75E49-EA20-2190-8F04-CC07FA1A78FA}"/>
              </a:ext>
            </a:extLst>
          </p:cNvPr>
          <p:cNvSpPr txBox="1">
            <a:spLocks/>
          </p:cNvSpPr>
          <p:nvPr/>
        </p:nvSpPr>
        <p:spPr>
          <a:xfrm>
            <a:off x="6683829" y="904025"/>
            <a:ext cx="215537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s-EC" b="1" dirty="0">
              <a:solidFill>
                <a:srgbClr val="75BBE9"/>
              </a:solidFill>
              <a:latin typeface="Montserrat" pitchFamily="2" charset="77"/>
              <a:ea typeface="HGSMinchoE" panose="02020900000000000000" pitchFamily="18" charset="-128"/>
            </a:endParaRPr>
          </a:p>
        </p:txBody>
      </p:sp>
      <p:sp>
        <p:nvSpPr>
          <p:cNvPr id="17" name="Título 1">
            <a:extLst>
              <a:ext uri="{FF2B5EF4-FFF2-40B4-BE49-F238E27FC236}">
                <a16:creationId xmlns="" xmlns:a16="http://schemas.microsoft.com/office/drawing/2014/main" id="{DC5D3E7D-C418-BD9B-28E8-4EBD1B9784A5}"/>
              </a:ext>
            </a:extLst>
          </p:cNvPr>
          <p:cNvSpPr txBox="1">
            <a:spLocks/>
          </p:cNvSpPr>
          <p:nvPr/>
        </p:nvSpPr>
        <p:spPr>
          <a:xfrm>
            <a:off x="547007" y="2397548"/>
            <a:ext cx="496116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C" b="1" dirty="0" smtClean="0">
                <a:solidFill>
                  <a:schemeClr val="bg2">
                    <a:lumMod val="75000"/>
                  </a:schemeClr>
                </a:solidFill>
                <a:latin typeface="Montserrat ExtraBold" pitchFamily="2" charset="77"/>
                <a:ea typeface="HGSMinchoE" panose="02020900000000000000" pitchFamily="18" charset="-128"/>
              </a:rPr>
              <a:t>Disposiciones Transitorias</a:t>
            </a:r>
            <a:endParaRPr lang="es-EC" b="1" dirty="0">
              <a:solidFill>
                <a:schemeClr val="bg2">
                  <a:lumMod val="75000"/>
                </a:schemeClr>
              </a:solidFill>
              <a:latin typeface="Montserrat ExtraBold" pitchFamily="2" charset="77"/>
              <a:ea typeface="HGSMinchoE" panose="02020900000000000000" pitchFamily="18" charset="-128"/>
            </a:endParaRPr>
          </a:p>
        </p:txBody>
      </p:sp>
      <p:pic>
        <p:nvPicPr>
          <p:cNvPr id="6" name="Imagen 5">
            <a:extLst>
              <a:ext uri="{FF2B5EF4-FFF2-40B4-BE49-F238E27FC236}">
                <a16:creationId xmlns="" xmlns:a16="http://schemas.microsoft.com/office/drawing/2014/main" id="{30881E4F-D0A9-0745-9FB4-A073F330BFFE}"/>
              </a:ext>
            </a:extLst>
          </p:cNvPr>
          <p:cNvPicPr>
            <a:picLocks noChangeAspect="1"/>
          </p:cNvPicPr>
          <p:nvPr/>
        </p:nvPicPr>
        <p:blipFill>
          <a:blip r:embed="rId3"/>
          <a:stretch>
            <a:fillRect/>
          </a:stretch>
        </p:blipFill>
        <p:spPr>
          <a:xfrm>
            <a:off x="8796168" y="5873676"/>
            <a:ext cx="3179560" cy="668626"/>
          </a:xfrm>
          <a:prstGeom prst="rect">
            <a:avLst/>
          </a:prstGeom>
        </p:spPr>
      </p:pic>
    </p:spTree>
    <p:extLst>
      <p:ext uri="{BB962C8B-B14F-4D97-AF65-F5344CB8AC3E}">
        <p14:creationId xmlns:p14="http://schemas.microsoft.com/office/powerpoint/2010/main" val="22556115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 xmlns:a16="http://schemas.microsoft.com/office/drawing/2014/main" id="{9E816875-8A7B-3045-B672-309C157C38A6}"/>
              </a:ext>
            </a:extLst>
          </p:cNvPr>
          <p:cNvPicPr>
            <a:picLocks noChangeAspect="1"/>
          </p:cNvPicPr>
          <p:nvPr/>
        </p:nvPicPr>
        <p:blipFill>
          <a:blip r:embed="rId2"/>
          <a:stretch>
            <a:fillRect/>
          </a:stretch>
        </p:blipFill>
        <p:spPr>
          <a:xfrm>
            <a:off x="-73152" y="0"/>
            <a:ext cx="12192000" cy="6858000"/>
          </a:xfrm>
          <a:prstGeom prst="rect">
            <a:avLst/>
          </a:prstGeom>
        </p:spPr>
      </p:pic>
      <p:sp>
        <p:nvSpPr>
          <p:cNvPr id="15" name="Título 1">
            <a:extLst>
              <a:ext uri="{FF2B5EF4-FFF2-40B4-BE49-F238E27FC236}">
                <a16:creationId xmlns="" xmlns:a16="http://schemas.microsoft.com/office/drawing/2014/main" id="{15FD3073-511C-AD1E-78A3-D76D66F29E07}"/>
              </a:ext>
            </a:extLst>
          </p:cNvPr>
          <p:cNvSpPr txBox="1">
            <a:spLocks/>
          </p:cNvSpPr>
          <p:nvPr/>
        </p:nvSpPr>
        <p:spPr>
          <a:xfrm>
            <a:off x="6809788" y="588327"/>
            <a:ext cx="2517092" cy="67832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3200" b="1" dirty="0" smtClean="0">
                <a:solidFill>
                  <a:srgbClr val="223F86"/>
                </a:solidFill>
                <a:latin typeface="Montserrat ExtraBold" pitchFamily="2" charset="77"/>
                <a:ea typeface="HGSMinchoE" panose="02020900000000000000" pitchFamily="18" charset="-128"/>
              </a:rPr>
              <a:t>Tercera</a:t>
            </a:r>
            <a:endParaRPr lang="es-EC" sz="3200" b="1" dirty="0">
              <a:solidFill>
                <a:srgbClr val="223F86"/>
              </a:solidFill>
              <a:latin typeface="Montserrat ExtraBold" pitchFamily="2" charset="77"/>
              <a:ea typeface="HGSMinchoE" panose="02020900000000000000" pitchFamily="18" charset="-128"/>
            </a:endParaRPr>
          </a:p>
        </p:txBody>
      </p:sp>
      <p:sp>
        <p:nvSpPr>
          <p:cNvPr id="16" name="Título 1">
            <a:extLst>
              <a:ext uri="{FF2B5EF4-FFF2-40B4-BE49-F238E27FC236}">
                <a16:creationId xmlns="" xmlns:a16="http://schemas.microsoft.com/office/drawing/2014/main" id="{D5B75E49-EA20-2190-8F04-CC07FA1A78FA}"/>
              </a:ext>
            </a:extLst>
          </p:cNvPr>
          <p:cNvSpPr txBox="1">
            <a:spLocks/>
          </p:cNvSpPr>
          <p:nvPr/>
        </p:nvSpPr>
        <p:spPr>
          <a:xfrm>
            <a:off x="6683829" y="904025"/>
            <a:ext cx="215537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s-EC" b="1" dirty="0">
              <a:solidFill>
                <a:srgbClr val="75BBE9"/>
              </a:solidFill>
              <a:latin typeface="Montserrat" pitchFamily="2" charset="77"/>
              <a:ea typeface="HGSMinchoE" panose="02020900000000000000" pitchFamily="18" charset="-128"/>
            </a:endParaRPr>
          </a:p>
        </p:txBody>
      </p:sp>
      <p:sp>
        <p:nvSpPr>
          <p:cNvPr id="17" name="Título 1">
            <a:extLst>
              <a:ext uri="{FF2B5EF4-FFF2-40B4-BE49-F238E27FC236}">
                <a16:creationId xmlns="" xmlns:a16="http://schemas.microsoft.com/office/drawing/2014/main" id="{DC5D3E7D-C418-BD9B-28E8-4EBD1B9784A5}"/>
              </a:ext>
            </a:extLst>
          </p:cNvPr>
          <p:cNvSpPr txBox="1">
            <a:spLocks/>
          </p:cNvSpPr>
          <p:nvPr/>
        </p:nvSpPr>
        <p:spPr>
          <a:xfrm>
            <a:off x="547007" y="2397548"/>
            <a:ext cx="496116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C" b="1" dirty="0" smtClean="0">
                <a:solidFill>
                  <a:schemeClr val="bg2">
                    <a:lumMod val="75000"/>
                  </a:schemeClr>
                </a:solidFill>
                <a:latin typeface="Montserrat ExtraBold" pitchFamily="2" charset="77"/>
                <a:ea typeface="HGSMinchoE" panose="02020900000000000000" pitchFamily="18" charset="-128"/>
              </a:rPr>
              <a:t>Disposiciones Transitorias</a:t>
            </a:r>
            <a:endParaRPr lang="es-EC" b="1" dirty="0">
              <a:solidFill>
                <a:schemeClr val="bg2">
                  <a:lumMod val="75000"/>
                </a:schemeClr>
              </a:solidFill>
              <a:latin typeface="Montserrat ExtraBold" pitchFamily="2" charset="77"/>
              <a:ea typeface="HGSMinchoE" panose="02020900000000000000" pitchFamily="18" charset="-128"/>
            </a:endParaRPr>
          </a:p>
        </p:txBody>
      </p:sp>
      <p:pic>
        <p:nvPicPr>
          <p:cNvPr id="6" name="Imagen 5">
            <a:extLst>
              <a:ext uri="{FF2B5EF4-FFF2-40B4-BE49-F238E27FC236}">
                <a16:creationId xmlns="" xmlns:a16="http://schemas.microsoft.com/office/drawing/2014/main" id="{30881E4F-D0A9-0745-9FB4-A073F330BFFE}"/>
              </a:ext>
            </a:extLst>
          </p:cNvPr>
          <p:cNvPicPr>
            <a:picLocks noChangeAspect="1"/>
          </p:cNvPicPr>
          <p:nvPr/>
        </p:nvPicPr>
        <p:blipFill>
          <a:blip r:embed="rId3"/>
          <a:stretch>
            <a:fillRect/>
          </a:stretch>
        </p:blipFill>
        <p:spPr>
          <a:xfrm>
            <a:off x="8796168" y="5873676"/>
            <a:ext cx="3179560" cy="668626"/>
          </a:xfrm>
          <a:prstGeom prst="rect">
            <a:avLst/>
          </a:prstGeom>
        </p:spPr>
      </p:pic>
      <p:sp>
        <p:nvSpPr>
          <p:cNvPr id="2" name="CuadroTexto 1"/>
          <p:cNvSpPr txBox="1"/>
          <p:nvPr/>
        </p:nvSpPr>
        <p:spPr>
          <a:xfrm>
            <a:off x="6809788" y="1187304"/>
            <a:ext cx="2398002" cy="584775"/>
          </a:xfrm>
          <a:prstGeom prst="rect">
            <a:avLst/>
          </a:prstGeom>
          <a:noFill/>
        </p:spPr>
        <p:txBody>
          <a:bodyPr wrap="square" rtlCol="0">
            <a:spAutoFit/>
          </a:bodyPr>
          <a:lstStyle/>
          <a:p>
            <a:r>
              <a:rPr lang="es-ES" sz="2400" b="1" dirty="0" smtClean="0"/>
              <a:t>Acciones</a:t>
            </a:r>
            <a:r>
              <a:rPr lang="es-ES" sz="3200" b="1" dirty="0" smtClean="0"/>
              <a:t>:</a:t>
            </a:r>
            <a:r>
              <a:rPr lang="es-ES" dirty="0" smtClean="0"/>
              <a:t> </a:t>
            </a:r>
            <a:endParaRPr lang="es-EC" dirty="0"/>
          </a:p>
        </p:txBody>
      </p:sp>
      <p:sp>
        <p:nvSpPr>
          <p:cNvPr id="3" name="CuadroTexto 2"/>
          <p:cNvSpPr txBox="1"/>
          <p:nvPr/>
        </p:nvSpPr>
        <p:spPr>
          <a:xfrm>
            <a:off x="6530122" y="1933284"/>
            <a:ext cx="5010912" cy="1200329"/>
          </a:xfrm>
          <a:prstGeom prst="rect">
            <a:avLst/>
          </a:prstGeom>
          <a:noFill/>
        </p:spPr>
        <p:txBody>
          <a:bodyPr wrap="square" rtlCol="0">
            <a:spAutoFit/>
          </a:bodyPr>
          <a:lstStyle/>
          <a:p>
            <a:pPr algn="just"/>
            <a:r>
              <a:rPr lang="es-ES" dirty="0" smtClean="0"/>
              <a:t>Levantamiento de información sobre los comerciantes presentes en el Mercado Andalucía, realizado el 5 de agosto de 2024, por parte del señor Asesor Institucional de la AMCC.</a:t>
            </a:r>
            <a:endParaRPr lang="es-EC" dirty="0"/>
          </a:p>
        </p:txBody>
      </p:sp>
      <p:sp>
        <p:nvSpPr>
          <p:cNvPr id="9" name="CuadroTexto 8"/>
          <p:cNvSpPr txBox="1"/>
          <p:nvPr/>
        </p:nvSpPr>
        <p:spPr>
          <a:xfrm>
            <a:off x="6889036" y="3257729"/>
            <a:ext cx="4821380" cy="461665"/>
          </a:xfrm>
          <a:prstGeom prst="rect">
            <a:avLst/>
          </a:prstGeom>
          <a:noFill/>
        </p:spPr>
        <p:txBody>
          <a:bodyPr wrap="square" rtlCol="0">
            <a:spAutoFit/>
          </a:bodyPr>
          <a:lstStyle/>
          <a:p>
            <a:r>
              <a:rPr lang="es-ES" sz="2400" b="1" dirty="0" smtClean="0"/>
              <a:t>Datos relevantes</a:t>
            </a:r>
            <a:r>
              <a:rPr lang="es-ES" sz="1600" b="1" dirty="0" smtClean="0"/>
              <a:t>:</a:t>
            </a:r>
            <a:r>
              <a:rPr lang="es-ES" sz="1600" dirty="0" smtClean="0"/>
              <a:t> </a:t>
            </a:r>
            <a:endParaRPr lang="es-EC" sz="1600" dirty="0"/>
          </a:p>
        </p:txBody>
      </p:sp>
      <p:sp>
        <p:nvSpPr>
          <p:cNvPr id="4" name="CuadroTexto 3"/>
          <p:cNvSpPr txBox="1"/>
          <p:nvPr/>
        </p:nvSpPr>
        <p:spPr>
          <a:xfrm>
            <a:off x="6530122" y="3970224"/>
            <a:ext cx="4618155" cy="1477328"/>
          </a:xfrm>
          <a:prstGeom prst="rect">
            <a:avLst/>
          </a:prstGeom>
          <a:noFill/>
        </p:spPr>
        <p:txBody>
          <a:bodyPr wrap="square" rtlCol="0">
            <a:spAutoFit/>
          </a:bodyPr>
          <a:lstStyle/>
          <a:p>
            <a:pPr marL="285750" indent="-285750">
              <a:buFont typeface="Arial" panose="020B0604020202020204" pitchFamily="34" charset="0"/>
              <a:buChar char="•"/>
            </a:pPr>
            <a:r>
              <a:rPr lang="es-ES" dirty="0" smtClean="0"/>
              <a:t>71 locales ocupados</a:t>
            </a:r>
          </a:p>
          <a:p>
            <a:pPr marL="285750" indent="-285750">
              <a:buFont typeface="Arial" panose="020B0604020202020204" pitchFamily="34" charset="0"/>
              <a:buChar char="•"/>
            </a:pPr>
            <a:r>
              <a:rPr lang="es-ES" dirty="0" smtClean="0"/>
              <a:t>35 locales vacantes (Próxima publicación de acuerdo a la Resolución Nro. C0013 de 25-30 cada mes) .</a:t>
            </a:r>
          </a:p>
          <a:p>
            <a:endParaRPr lang="es-EC" dirty="0"/>
          </a:p>
        </p:txBody>
      </p:sp>
    </p:spTree>
    <p:extLst>
      <p:ext uri="{BB962C8B-B14F-4D97-AF65-F5344CB8AC3E}">
        <p14:creationId xmlns:p14="http://schemas.microsoft.com/office/powerpoint/2010/main" val="1235122643"/>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orbel">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502</TotalTime>
  <Words>535</Words>
  <Application>Microsoft Office PowerPoint</Application>
  <PresentationFormat>Panorámica</PresentationFormat>
  <Paragraphs>40</Paragraphs>
  <Slides>10</Slides>
  <Notes>0</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10</vt:i4>
      </vt:variant>
    </vt:vector>
  </HeadingPairs>
  <TitlesOfParts>
    <vt:vector size="17" baseType="lpstr">
      <vt:lpstr>Arial</vt:lpstr>
      <vt:lpstr>Calibri</vt:lpstr>
      <vt:lpstr>Corbel</vt:lpstr>
      <vt:lpstr>HGSMinchoE</vt:lpstr>
      <vt:lpstr>Montserrat</vt:lpstr>
      <vt:lpstr>Montserrat ExtraBold</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Microsoft Office User</dc:creator>
  <cp:lastModifiedBy>Andrea Estefania Villafuerte Sandoval</cp:lastModifiedBy>
  <cp:revision>43</cp:revision>
  <dcterms:created xsi:type="dcterms:W3CDTF">2023-05-16T16:09:21Z</dcterms:created>
  <dcterms:modified xsi:type="dcterms:W3CDTF">2024-09-18T20:38:57Z</dcterms:modified>
</cp:coreProperties>
</file>