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6" r:id="rId3"/>
    <p:sldId id="257" r:id="rId4"/>
    <p:sldId id="260" r:id="rId5"/>
    <p:sldId id="266" r:id="rId6"/>
    <p:sldId id="273" r:id="rId7"/>
    <p:sldId id="294" r:id="rId8"/>
    <p:sldId id="259" r:id="rId9"/>
    <p:sldId id="262" r:id="rId10"/>
    <p:sldId id="263" r:id="rId11"/>
    <p:sldId id="269" r:id="rId12"/>
    <p:sldId id="268" r:id="rId13"/>
    <p:sldId id="270" r:id="rId14"/>
    <p:sldId id="276" r:id="rId15"/>
    <p:sldId id="278" r:id="rId16"/>
    <p:sldId id="279" r:id="rId17"/>
    <p:sldId id="281" r:id="rId18"/>
    <p:sldId id="282" r:id="rId19"/>
    <p:sldId id="283" r:id="rId20"/>
    <p:sldId id="284" r:id="rId21"/>
    <p:sldId id="285" r:id="rId22"/>
    <p:sldId id="286" r:id="rId23"/>
    <p:sldId id="287" r:id="rId24"/>
    <p:sldId id="288" r:id="rId25"/>
    <p:sldId id="289" r:id="rId26"/>
    <p:sldId id="290" r:id="rId27"/>
    <p:sldId id="292" r:id="rId28"/>
    <p:sldId id="296" r:id="rId29"/>
    <p:sldId id="258" r:id="rId30"/>
    <p:sldId id="261" r:id="rId31"/>
    <p:sldId id="265" r:id="rId32"/>
    <p:sldId id="280" r:id="rId33"/>
    <p:sldId id="277" r:id="rId34"/>
    <p:sldId id="275" r:id="rId35"/>
    <p:sldId id="274" r:id="rId36"/>
    <p:sldId id="271" r:id="rId37"/>
    <p:sldId id="295" r:id="rId3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0" autoAdjust="0"/>
    <p:restoredTop sz="94660"/>
  </p:normalViewPr>
  <p:slideViewPr>
    <p:cSldViewPr snapToGrid="0">
      <p:cViewPr varScale="1">
        <p:scale>
          <a:sx n="70" d="100"/>
          <a:sy n="70" d="100"/>
        </p:scale>
        <p:origin x="69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79731120-B012-45D0-AE6E-701B88A40B37}" type="datetimeFigureOut">
              <a:rPr lang="es-EC" smtClean="0"/>
              <a:t>19/9/2023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690385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9731120-B012-45D0-AE6E-701B88A40B37}" type="datetimeFigureOut">
              <a:rPr lang="es-EC" smtClean="0"/>
              <a:t>19/9/2023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128597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9731120-B012-45D0-AE6E-701B88A40B37}" type="datetimeFigureOut">
              <a:rPr lang="es-EC" smtClean="0"/>
              <a:t>19/9/2023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219381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9731120-B012-45D0-AE6E-701B88A40B37}" type="datetimeFigureOut">
              <a:rPr lang="es-EC" smtClean="0"/>
              <a:t>19/9/2023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229749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79731120-B012-45D0-AE6E-701B88A40B37}" type="datetimeFigureOut">
              <a:rPr lang="es-EC" smtClean="0"/>
              <a:t>19/9/2023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265914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79731120-B012-45D0-AE6E-701B88A40B37}" type="datetimeFigureOut">
              <a:rPr lang="es-EC" smtClean="0"/>
              <a:t>19/9/2023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160337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79731120-B012-45D0-AE6E-701B88A40B37}" type="datetimeFigureOut">
              <a:rPr lang="es-EC" smtClean="0"/>
              <a:t>19/9/2023</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325649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79731120-B012-45D0-AE6E-701B88A40B37}" type="datetimeFigureOut">
              <a:rPr lang="es-EC" smtClean="0"/>
              <a:t>19/9/2023</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3470319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9731120-B012-45D0-AE6E-701B88A40B37}" type="datetimeFigureOut">
              <a:rPr lang="es-EC" smtClean="0"/>
              <a:t>19/9/2023</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22505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9731120-B012-45D0-AE6E-701B88A40B37}" type="datetimeFigureOut">
              <a:rPr lang="es-EC" smtClean="0"/>
              <a:t>19/9/2023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136002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9731120-B012-45D0-AE6E-701B88A40B37}" type="datetimeFigureOut">
              <a:rPr lang="es-EC" smtClean="0"/>
              <a:t>19/9/2023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05A8693-6025-4316-80C3-0E9EA4F276C6}" type="slidenum">
              <a:rPr lang="es-EC" smtClean="0"/>
              <a:t>‹Nº›</a:t>
            </a:fld>
            <a:endParaRPr lang="es-EC"/>
          </a:p>
        </p:txBody>
      </p:sp>
    </p:spTree>
    <p:extLst>
      <p:ext uri="{BB962C8B-B14F-4D97-AF65-F5344CB8AC3E}">
        <p14:creationId xmlns:p14="http://schemas.microsoft.com/office/powerpoint/2010/main" val="3677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731120-B012-45D0-AE6E-701B88A40B37}" type="datetimeFigureOut">
              <a:rPr lang="es-EC" smtClean="0"/>
              <a:t>19/9/2023</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A8693-6025-4316-80C3-0E9EA4F276C6}" type="slidenum">
              <a:rPr lang="es-EC" smtClean="0"/>
              <a:t>‹Nº›</a:t>
            </a:fld>
            <a:endParaRPr lang="es-EC"/>
          </a:p>
        </p:txBody>
      </p:sp>
    </p:spTree>
    <p:extLst>
      <p:ext uri="{BB962C8B-B14F-4D97-AF65-F5344CB8AC3E}">
        <p14:creationId xmlns:p14="http://schemas.microsoft.com/office/powerpoint/2010/main" val="1931463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96162" y="1699381"/>
            <a:ext cx="10058400" cy="2976579"/>
          </a:xfrm>
        </p:spPr>
        <p:txBody>
          <a:bodyPr>
            <a:noAutofit/>
          </a:bodyPr>
          <a:lstStyle/>
          <a:p>
            <a:r>
              <a:rPr lang="es-MX" sz="3600" b="1" dirty="0">
                <a:solidFill>
                  <a:schemeClr val="accent5">
                    <a:lumMod val="50000"/>
                  </a:schemeClr>
                </a:solidFill>
              </a:rPr>
              <a:t>Procedimiento de transferencia de dominio de los bienes inmuebles municipales donde funcionan los Gobiernos Autónomos Descentralizados Parroquiales Rurales  </a:t>
            </a:r>
          </a:p>
          <a:p>
            <a:endParaRPr lang="es-MX" sz="3200" b="1" dirty="0">
              <a:latin typeface="Arial Black" panose="020B0A04020102020204" pitchFamily="34" charset="0"/>
            </a:endParaRPr>
          </a:p>
          <a:p>
            <a:endParaRPr lang="es-MX" sz="3200" b="1" dirty="0">
              <a:latin typeface="Arial Black" panose="020B0A04020102020204" pitchFamily="34" charset="0"/>
            </a:endParaRPr>
          </a:p>
        </p:txBody>
      </p:sp>
      <p:grpSp>
        <p:nvGrpSpPr>
          <p:cNvPr id="8" name="Grupo 7"/>
          <p:cNvGrpSpPr/>
          <p:nvPr/>
        </p:nvGrpSpPr>
        <p:grpSpPr>
          <a:xfrm>
            <a:off x="2246171" y="4510519"/>
            <a:ext cx="7393055" cy="1415845"/>
            <a:chOff x="0" y="0"/>
            <a:chExt cx="5864860" cy="1162050"/>
          </a:xfrm>
        </p:grpSpPr>
        <p:pic>
          <p:nvPicPr>
            <p:cNvPr id="11" name="Imagen 10" descr="C:\Users\aklasso\Downloads\DMGB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3">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
        <p:nvSpPr>
          <p:cNvPr id="13" name="Rectángulo 12"/>
          <p:cNvSpPr/>
          <p:nvPr/>
        </p:nvSpPr>
        <p:spPr>
          <a:xfrm>
            <a:off x="8430" y="44415"/>
            <a:ext cx="12233865" cy="109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10510" y="133514"/>
            <a:ext cx="12202511" cy="1560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15646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8034" y="1287706"/>
            <a:ext cx="5644166" cy="5267640"/>
          </a:xfrm>
        </p:spPr>
        <p:txBody>
          <a:bodyPr>
            <a:normAutofit/>
          </a:bodyPr>
          <a:lstStyle/>
          <a:p>
            <a:pPr algn="just"/>
            <a:r>
              <a:rPr lang="es-EC" sz="1800" b="1" dirty="0"/>
              <a:t>GOBIERNO AUTÓNOMO DESCENTRALIZADO PARROQUIAL RURAL DE YARUQUÍ</a:t>
            </a:r>
          </a:p>
          <a:p>
            <a:pPr algn="just">
              <a:buFont typeface="Wingdings" panose="05000000000000000000" pitchFamily="2" charset="2"/>
              <a:buChar char="Ø"/>
            </a:pPr>
            <a:r>
              <a:rPr lang="es-EC" sz="1600" dirty="0"/>
              <a:t>Predio: 427488</a:t>
            </a:r>
          </a:p>
          <a:p>
            <a:pPr algn="just">
              <a:buFont typeface="Wingdings" panose="05000000000000000000" pitchFamily="2" charset="2"/>
              <a:buChar char="Ø"/>
            </a:pPr>
            <a:r>
              <a:rPr lang="es-EC" sz="1600" dirty="0"/>
              <a:t>Clave Catastral: 11536-06-004</a:t>
            </a:r>
          </a:p>
          <a:p>
            <a:pPr algn="just">
              <a:buFont typeface="Wingdings" panose="05000000000000000000" pitchFamily="2" charset="2"/>
              <a:buChar char="Ø"/>
            </a:pPr>
            <a:r>
              <a:rPr lang="es-EC" sz="1600" dirty="0"/>
              <a:t>Área: 160.00 m2</a:t>
            </a:r>
          </a:p>
          <a:p>
            <a:pPr algn="just">
              <a:buFont typeface="Wingdings" panose="05000000000000000000" pitchFamily="2" charset="2"/>
              <a:buChar char="Ø"/>
            </a:pPr>
            <a:r>
              <a:rPr lang="es-EC" sz="1600" dirty="0"/>
              <a:t>Ubicación: Centro Parroquial de </a:t>
            </a:r>
            <a:r>
              <a:rPr lang="es-EC" sz="1600" dirty="0" err="1"/>
              <a:t>Yaruquí</a:t>
            </a:r>
            <a:endParaRPr lang="es-EC" sz="1600" dirty="0"/>
          </a:p>
          <a:p>
            <a:pPr algn="just">
              <a:buFont typeface="Wingdings" panose="05000000000000000000" pitchFamily="2" charset="2"/>
              <a:buChar char="Ø"/>
            </a:pPr>
            <a:r>
              <a:rPr lang="es-EC" sz="1600" dirty="0"/>
              <a:t>Propietario: Municipio Distrito Metropolitano de Quito. </a:t>
            </a:r>
          </a:p>
          <a:p>
            <a:pPr algn="just">
              <a:buFont typeface="Wingdings" panose="05000000000000000000" pitchFamily="2" charset="2"/>
              <a:buChar char="Ø"/>
            </a:pPr>
            <a:r>
              <a:rPr lang="es-EC" sz="1600" dirty="0"/>
              <a:t>Uso: Oficinas GAD Parroquial; Jardín de Infantes “Yolanda Medina Mena”</a:t>
            </a:r>
          </a:p>
          <a:p>
            <a:pPr marL="0" indent="0" algn="just">
              <a:buNone/>
            </a:pPr>
            <a:r>
              <a:rPr lang="es-EC" sz="1600" b="1" dirty="0"/>
              <a:t>Acciones por Realizarse: </a:t>
            </a:r>
            <a:r>
              <a:rPr lang="es-EC" sz="1600" dirty="0"/>
              <a:t>La DMGBI, </a:t>
            </a:r>
            <a:r>
              <a:rPr lang="es-EC" sz="1600" dirty="0">
                <a:effectLst/>
                <a:latin typeface="Calibri" panose="020F0502020204030204" pitchFamily="34" charset="0"/>
                <a:ea typeface="Calibri" panose="020F0502020204030204" pitchFamily="34" charset="0"/>
                <a:cs typeface="Times New Roman" panose="02020603050405020304" pitchFamily="18" charset="0"/>
              </a:rPr>
              <a:t>procedió con la elaboración del Oficio Nro. GADDMQ-DMGBI-2023-1742-O de fecha 02 de mayo de 2023, en el que se solicitó a la Procuraduría Metropolitana, se proceda a informar el estado del procedimiento de declaratoria de bien mostrenco del predio mencionado, ya que si no se perfecciona la declaratoria no se podrá continuar con el procedimiento de transferencia de dominio. </a:t>
            </a:r>
            <a:endParaRPr lang="es-EC" sz="1600" b="1" dirty="0"/>
          </a:p>
          <a:p>
            <a:pPr marL="0" indent="0">
              <a:buNone/>
            </a:pPr>
            <a:r>
              <a:rPr lang="es-MX" sz="1600" b="1" dirty="0"/>
              <a:t>Dependencia Responsable: </a:t>
            </a:r>
            <a:r>
              <a:rPr lang="es-MX" sz="1600" dirty="0"/>
              <a:t>Procuraduría Metropolitana. </a:t>
            </a:r>
            <a:endParaRPr lang="es-MX" sz="1600" b="1" dirty="0"/>
          </a:p>
        </p:txBody>
      </p:sp>
      <p:pic>
        <p:nvPicPr>
          <p:cNvPr id="8" name="Imagen 7"/>
          <p:cNvPicPr>
            <a:picLocks noChangeAspect="1"/>
          </p:cNvPicPr>
          <p:nvPr/>
        </p:nvPicPr>
        <p:blipFill>
          <a:blip r:embed="rId2"/>
          <a:stretch>
            <a:fillRect/>
          </a:stretch>
        </p:blipFill>
        <p:spPr>
          <a:xfrm>
            <a:off x="6944924" y="2344522"/>
            <a:ext cx="4514574" cy="3802935"/>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355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120851" y="595501"/>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7838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23617" y="1035329"/>
            <a:ext cx="6198130" cy="5475889"/>
          </a:xfrm>
        </p:spPr>
        <p:txBody>
          <a:bodyPr>
            <a:noAutofit/>
          </a:bodyPr>
          <a:lstStyle/>
          <a:p>
            <a:pPr algn="just"/>
            <a:r>
              <a:rPr lang="es-EC" sz="1600" b="1" dirty="0"/>
              <a:t>GOBIERNO AUTÓNOMO DESCENTRALIZADO PARROQUIAL RURAL “ALANGASÍ”</a:t>
            </a:r>
          </a:p>
          <a:p>
            <a:pPr algn="just">
              <a:buFont typeface="Wingdings" panose="05000000000000000000" pitchFamily="2" charset="2"/>
              <a:buChar char="Ø"/>
            </a:pPr>
            <a:r>
              <a:rPr lang="es-EC" sz="1600" dirty="0"/>
              <a:t>Predio: 130700</a:t>
            </a:r>
          </a:p>
          <a:p>
            <a:pPr algn="just">
              <a:buFont typeface="Wingdings" panose="05000000000000000000" pitchFamily="2" charset="2"/>
              <a:buChar char="Ø"/>
            </a:pPr>
            <a:r>
              <a:rPr lang="es-EC" sz="1600" dirty="0"/>
              <a:t>Clave Catastral: 22418-08-003</a:t>
            </a:r>
          </a:p>
          <a:p>
            <a:pPr algn="just">
              <a:buFont typeface="Wingdings" panose="05000000000000000000" pitchFamily="2" charset="2"/>
              <a:buChar char="Ø"/>
            </a:pPr>
            <a:r>
              <a:rPr lang="es-EC" sz="1600" dirty="0"/>
              <a:t>Área: 1005.12 m2</a:t>
            </a:r>
          </a:p>
          <a:p>
            <a:pPr algn="just">
              <a:buFont typeface="Wingdings" panose="05000000000000000000" pitchFamily="2" charset="2"/>
              <a:buChar char="Ø"/>
            </a:pPr>
            <a:r>
              <a:rPr lang="es-EC" sz="1600" dirty="0"/>
              <a:t>Ubicación: Calle 2 de febrero y Manuela Sáenz</a:t>
            </a:r>
          </a:p>
          <a:p>
            <a:pPr algn="just">
              <a:buFont typeface="Wingdings" panose="05000000000000000000" pitchFamily="2" charset="2"/>
              <a:buChar char="Ø"/>
            </a:pPr>
            <a:r>
              <a:rPr lang="es-EC" sz="1600" dirty="0"/>
              <a:t>Propietario: Municipio Distrito Metropolitano de Quito. </a:t>
            </a:r>
          </a:p>
          <a:p>
            <a:pPr algn="just">
              <a:buFont typeface="Wingdings" panose="05000000000000000000" pitchFamily="2" charset="2"/>
              <a:buChar char="Ø"/>
            </a:pPr>
            <a:r>
              <a:rPr lang="es-MX" sz="1600" dirty="0"/>
              <a:t>Uso: </a:t>
            </a:r>
            <a:r>
              <a:rPr lang="es-EC" sz="1600" dirty="0"/>
              <a:t>Oficinas GAD Parroquial; Casa Comunal; Tenencia Política. </a:t>
            </a:r>
          </a:p>
          <a:p>
            <a:pPr marL="0" indent="0" algn="just">
              <a:buNone/>
            </a:pPr>
            <a:r>
              <a:rPr lang="es-MX" sz="1600" b="1" dirty="0"/>
              <a:t>Acciones por Realizarse: </a:t>
            </a:r>
            <a:r>
              <a:rPr lang="es-MX" sz="1600" dirty="0"/>
              <a:t>El 17 de marzo del 2023, mediante </a:t>
            </a:r>
            <a:r>
              <a:rPr lang="es-EC" sz="1600" dirty="0"/>
              <a:t>Oficio Nro. GADDMQ-DMGBI-2023-1059-O, esta Dirección Metropolitana solicitó a la Administración Zonal Los Chillos, remita los informes técnicos con la finalidad de continuar con el procedimiento de declaratoria de bien mostrenco. </a:t>
            </a:r>
            <a:endParaRPr lang="es-MX" sz="1600" b="1" dirty="0"/>
          </a:p>
          <a:p>
            <a:pPr marL="0" indent="0" algn="just">
              <a:buNone/>
            </a:pPr>
            <a:r>
              <a:rPr lang="es-MX" sz="1600" b="1" dirty="0"/>
              <a:t>Dependencia Responsable: </a:t>
            </a:r>
            <a:r>
              <a:rPr lang="es-MX" sz="1600" dirty="0"/>
              <a:t>Administración Zonal Valle de los Chillos </a:t>
            </a:r>
            <a:endParaRPr lang="es-EC" sz="1600" dirty="0"/>
          </a:p>
        </p:txBody>
      </p:sp>
      <p:pic>
        <p:nvPicPr>
          <p:cNvPr id="4" name="Imagen 3"/>
          <p:cNvPicPr>
            <a:picLocks noChangeAspect="1"/>
          </p:cNvPicPr>
          <p:nvPr/>
        </p:nvPicPr>
        <p:blipFill>
          <a:blip r:embed="rId2"/>
          <a:stretch>
            <a:fillRect/>
          </a:stretch>
        </p:blipFill>
        <p:spPr>
          <a:xfrm>
            <a:off x="6710174" y="1681975"/>
            <a:ext cx="4600132" cy="4647097"/>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548554" y="623197"/>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82994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46441" y="894657"/>
            <a:ext cx="6782725" cy="5307054"/>
          </a:xfrm>
        </p:spPr>
        <p:txBody>
          <a:bodyPr>
            <a:noAutofit/>
          </a:bodyPr>
          <a:lstStyle/>
          <a:p>
            <a:pPr algn="just"/>
            <a:r>
              <a:rPr lang="es-EC" sz="1800" b="1" dirty="0"/>
              <a:t>GOBIERNO AUTÓNOMO DESCENTRALIZADO PARROQUIAL RURAL “LA MERCED”</a:t>
            </a:r>
          </a:p>
          <a:p>
            <a:pPr algn="just">
              <a:buFont typeface="Wingdings" panose="05000000000000000000" pitchFamily="2" charset="2"/>
              <a:buChar char="Ø"/>
            </a:pPr>
            <a:r>
              <a:rPr lang="es-EC" sz="1600" dirty="0"/>
              <a:t>Predio: 369553</a:t>
            </a:r>
          </a:p>
          <a:p>
            <a:pPr algn="just">
              <a:buFont typeface="Wingdings" panose="05000000000000000000" pitchFamily="2" charset="2"/>
              <a:buChar char="Ø"/>
            </a:pPr>
            <a:r>
              <a:rPr lang="es-EC" sz="1600" dirty="0"/>
              <a:t>Clave Catastral: 21921-06-005</a:t>
            </a:r>
          </a:p>
          <a:p>
            <a:pPr algn="just">
              <a:buFont typeface="Wingdings" panose="05000000000000000000" pitchFamily="2" charset="2"/>
              <a:buChar char="Ø"/>
            </a:pPr>
            <a:r>
              <a:rPr lang="es-EC" sz="1600" dirty="0"/>
              <a:t>Área: 1419.56 m2</a:t>
            </a:r>
          </a:p>
          <a:p>
            <a:pPr algn="just">
              <a:buFont typeface="Wingdings" panose="05000000000000000000" pitchFamily="2" charset="2"/>
              <a:buChar char="Ø"/>
            </a:pPr>
            <a:r>
              <a:rPr lang="es-EC" sz="1600" dirty="0"/>
              <a:t>Ubicación: Calle 3 interior y avenida </a:t>
            </a:r>
            <a:r>
              <a:rPr lang="es-EC" sz="1600" dirty="0" err="1"/>
              <a:t>Ilaló</a:t>
            </a:r>
            <a:endParaRPr lang="es-EC" sz="1600" dirty="0"/>
          </a:p>
          <a:p>
            <a:pPr algn="just">
              <a:buFont typeface="Wingdings" panose="05000000000000000000" pitchFamily="2" charset="2"/>
              <a:buChar char="Ø"/>
            </a:pPr>
            <a:r>
              <a:rPr lang="es-EC" sz="1600" dirty="0"/>
              <a:t>Propietario: Municipio Distrito Metropolitano de Quito.</a:t>
            </a:r>
          </a:p>
          <a:p>
            <a:pPr algn="just">
              <a:buFont typeface="Wingdings" panose="05000000000000000000" pitchFamily="2" charset="2"/>
              <a:buChar char="Ø"/>
            </a:pPr>
            <a:r>
              <a:rPr lang="es-EC" sz="1600" dirty="0"/>
              <a:t>Uso: Oficinas GAD Parroquial; UPC; Sede de la Liga Parroquial.</a:t>
            </a:r>
          </a:p>
          <a:p>
            <a:pPr marL="0" indent="0" algn="just">
              <a:buNone/>
            </a:pPr>
            <a:r>
              <a:rPr lang="es-EC" sz="1600" b="1" dirty="0"/>
              <a:t>Acciones por Realizarse: </a:t>
            </a:r>
            <a:r>
              <a:rPr lang="es-MX" sz="1600" dirty="0"/>
              <a:t>La DMGBI, mediante </a:t>
            </a:r>
            <a:r>
              <a:rPr lang="es-EC" sz="1600" dirty="0"/>
              <a:t>Oficio Nro. GADDMQ-DMGBI-2023-0563-O de fecha 13 de febrero de 2023, remitió a la Administración Zonal Los Chillos, la actualización gráfica del predio Nro. 369553, con la finalidad de que se proceda con los informes técnicos, sociales y ambientales para el procedimiento de donación. </a:t>
            </a:r>
            <a:endParaRPr lang="es-MX" sz="1600" dirty="0"/>
          </a:p>
          <a:p>
            <a:pPr marL="0" indent="0" algn="just">
              <a:buNone/>
            </a:pPr>
            <a:r>
              <a:rPr lang="es-MX" sz="1600" b="1" dirty="0"/>
              <a:t>Dependencia Responsable: </a:t>
            </a:r>
            <a:r>
              <a:rPr lang="es-MX" sz="1600" dirty="0"/>
              <a:t>Administración Zonal Los Chillos</a:t>
            </a:r>
            <a:endParaRPr lang="es-EC" sz="1600" b="1" dirty="0"/>
          </a:p>
        </p:txBody>
      </p:sp>
      <p:pic>
        <p:nvPicPr>
          <p:cNvPr id="2" name="Imagen 1"/>
          <p:cNvPicPr>
            <a:picLocks noChangeAspect="1"/>
          </p:cNvPicPr>
          <p:nvPr/>
        </p:nvPicPr>
        <p:blipFill>
          <a:blip r:embed="rId2"/>
          <a:stretch>
            <a:fillRect/>
          </a:stretch>
        </p:blipFill>
        <p:spPr>
          <a:xfrm>
            <a:off x="7338194" y="1770013"/>
            <a:ext cx="4005407" cy="3891622"/>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617974" y="650164"/>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359132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07408" y="1056205"/>
            <a:ext cx="7317391" cy="5596843"/>
          </a:xfrm>
        </p:spPr>
        <p:txBody>
          <a:bodyPr>
            <a:noAutofit/>
          </a:bodyPr>
          <a:lstStyle/>
          <a:p>
            <a:pPr algn="just"/>
            <a:r>
              <a:rPr lang="es-EC" sz="1600" b="1" dirty="0"/>
              <a:t>GOBIERNO AUTÓNOMO DESCENTRALIZADO PARROQUIAL RURAL “PINTAG”</a:t>
            </a:r>
          </a:p>
          <a:p>
            <a:pPr algn="just">
              <a:buFont typeface="Wingdings" panose="05000000000000000000" pitchFamily="2" charset="2"/>
              <a:buChar char="ü"/>
            </a:pPr>
            <a:r>
              <a:rPr lang="es-EC" sz="1600" dirty="0"/>
              <a:t>Predio: 372262</a:t>
            </a:r>
          </a:p>
          <a:p>
            <a:pPr algn="just">
              <a:buFont typeface="Wingdings" panose="05000000000000000000" pitchFamily="2" charset="2"/>
              <a:buChar char="ü"/>
            </a:pPr>
            <a:r>
              <a:rPr lang="es-EC" sz="1600" dirty="0"/>
              <a:t>Clave Catastral: 24126-09-003</a:t>
            </a:r>
          </a:p>
          <a:p>
            <a:pPr algn="just">
              <a:buFont typeface="Wingdings" panose="05000000000000000000" pitchFamily="2" charset="2"/>
              <a:buChar char="ü"/>
            </a:pPr>
            <a:r>
              <a:rPr lang="es-EC" sz="1600" dirty="0"/>
              <a:t>Área: 710 m2</a:t>
            </a:r>
          </a:p>
          <a:p>
            <a:pPr algn="just">
              <a:buFont typeface="Wingdings" panose="05000000000000000000" pitchFamily="2" charset="2"/>
              <a:buChar char="ü"/>
            </a:pPr>
            <a:r>
              <a:rPr lang="es-EC" sz="1600" dirty="0"/>
              <a:t>Ubicación: Calle Párroco Riofrio y Antisana</a:t>
            </a:r>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 GAD Parroquial; Tenencia Política; Biblioteca.</a:t>
            </a:r>
          </a:p>
          <a:p>
            <a:pPr marL="0" indent="0" algn="just">
              <a:buNone/>
            </a:pPr>
            <a:r>
              <a:rPr lang="es-EC" sz="1600" b="1" dirty="0"/>
              <a:t>Acciones a Realizarse: </a:t>
            </a:r>
            <a:r>
              <a:rPr lang="es-MX" sz="1600" dirty="0"/>
              <a:t>El predio se encuentra en un proceso de regularización de excedentes y diferencias de áreas, previo al proceso de donación al GAD Parroquial, solicitud realizada por la DMC.</a:t>
            </a:r>
          </a:p>
          <a:p>
            <a:pPr marL="0" indent="0" algn="just">
              <a:buNone/>
            </a:pPr>
            <a:r>
              <a:rPr lang="es-MX" sz="1600" b="1" dirty="0"/>
              <a:t>Dependencia Responsable: </a:t>
            </a:r>
            <a:r>
              <a:rPr lang="es-MX" sz="1600" dirty="0"/>
              <a:t>Administración Zonal y Dirección Metropolitana de Catastro. </a:t>
            </a:r>
            <a:endParaRPr lang="es-EC" sz="1600" b="1" dirty="0"/>
          </a:p>
        </p:txBody>
      </p:sp>
      <p:pic>
        <p:nvPicPr>
          <p:cNvPr id="2" name="Imagen 1"/>
          <p:cNvPicPr>
            <a:picLocks noChangeAspect="1"/>
          </p:cNvPicPr>
          <p:nvPr/>
        </p:nvPicPr>
        <p:blipFill rotWithShape="1">
          <a:blip r:embed="rId2"/>
          <a:srcRect r="35574"/>
          <a:stretch/>
        </p:blipFill>
        <p:spPr>
          <a:xfrm>
            <a:off x="7987947" y="1777223"/>
            <a:ext cx="3888827" cy="4154806"/>
          </a:xfrm>
          <a:prstGeom prst="rect">
            <a:avLst/>
          </a:prstGeom>
        </p:spPr>
      </p:pic>
      <p:sp>
        <p:nvSpPr>
          <p:cNvPr id="6" name="Rectángulo 5"/>
          <p:cNvSpPr/>
          <p:nvPr/>
        </p:nvSpPr>
        <p:spPr>
          <a:xfrm>
            <a:off x="1" y="0"/>
            <a:ext cx="12192000" cy="223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133257"/>
            <a:ext cx="12192000" cy="1355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769780" y="507010"/>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97675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3325" y="895766"/>
            <a:ext cx="7149226" cy="5496911"/>
          </a:xfrm>
        </p:spPr>
        <p:txBody>
          <a:bodyPr>
            <a:noAutofit/>
          </a:bodyPr>
          <a:lstStyle/>
          <a:p>
            <a:pPr algn="just"/>
            <a:r>
              <a:rPr lang="es-EC" sz="1600" b="1" dirty="0"/>
              <a:t>GOBIERNO AUTÓNOMO DESCENTRALIZADO PARROQUIAL RURAL “CALDERÓN”</a:t>
            </a:r>
          </a:p>
          <a:p>
            <a:pPr algn="just">
              <a:buFont typeface="Wingdings" panose="05000000000000000000" pitchFamily="2" charset="2"/>
              <a:buChar char="Ø"/>
            </a:pPr>
            <a:r>
              <a:rPr lang="es-EC" sz="1600" dirty="0"/>
              <a:t>Predio: 326435</a:t>
            </a:r>
          </a:p>
          <a:p>
            <a:pPr algn="just">
              <a:buFont typeface="Wingdings" panose="05000000000000000000" pitchFamily="2" charset="2"/>
              <a:buChar char="Ø"/>
            </a:pPr>
            <a:r>
              <a:rPr lang="es-EC" sz="1600" dirty="0"/>
              <a:t>Clave Catastral: 13317-04-003</a:t>
            </a:r>
          </a:p>
          <a:p>
            <a:pPr algn="just">
              <a:buFont typeface="Wingdings" panose="05000000000000000000" pitchFamily="2" charset="2"/>
              <a:buChar char="Ø"/>
            </a:pPr>
            <a:r>
              <a:rPr lang="es-EC" sz="1600" dirty="0"/>
              <a:t>Área: 5490.50 m2</a:t>
            </a:r>
          </a:p>
          <a:p>
            <a:pPr algn="just">
              <a:buFont typeface="Wingdings" panose="05000000000000000000" pitchFamily="2" charset="2"/>
              <a:buChar char="Ø"/>
            </a:pPr>
            <a:r>
              <a:rPr lang="es-EC" sz="1600" dirty="0"/>
              <a:t>Ubicación: Calle Antis, pasaje B y C</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MX" sz="1600" dirty="0"/>
              <a:t>Uso: </a:t>
            </a:r>
            <a:r>
              <a:rPr lang="es-EC" sz="1600" dirty="0"/>
              <a:t>Oficinas GAD Parroquial; </a:t>
            </a:r>
            <a:r>
              <a:rPr lang="es-EC" sz="1600" b="1" dirty="0"/>
              <a:t>Parque del Sector</a:t>
            </a:r>
            <a:r>
              <a:rPr lang="es-EC" sz="1600" dirty="0"/>
              <a:t>; UPC. </a:t>
            </a:r>
          </a:p>
          <a:p>
            <a:pPr marL="0" indent="0" algn="just">
              <a:buNone/>
            </a:pPr>
            <a:r>
              <a:rPr lang="es-MX" sz="1600" b="1" dirty="0"/>
              <a:t>Acciones a Realizarse: </a:t>
            </a:r>
            <a:r>
              <a:rPr lang="es-MX" sz="1600" dirty="0"/>
              <a:t>El 30 de marzo de 2023, mediante </a:t>
            </a:r>
            <a:r>
              <a:rPr lang="es-EC" sz="1600" dirty="0"/>
              <a:t>Oficio Nro. GADDMQ-DMGBI-2023-1262-O, esta Dirección Metropolitana, solicitó a la Administración Zonal Calderón, </a:t>
            </a:r>
            <a:r>
              <a:rPr lang="es-MX" sz="1600" dirty="0"/>
              <a:t>se subsanen las observaciones realizadas por la Dirección Metropolitana de Catastro correspondiente al levantamiento topográfico formato DWG y PDF, para posterior corrección del formulario por parte de esta Dirección Metropolitana y proseguir con el trámite de regularización de excedentes o diferencia de áreas correspondiente. </a:t>
            </a:r>
          </a:p>
          <a:p>
            <a:pPr marL="0" indent="0" algn="just">
              <a:buNone/>
            </a:pPr>
            <a:r>
              <a:rPr lang="es-MX" sz="1600" b="1" dirty="0"/>
              <a:t>Dependencia Responsable: </a:t>
            </a:r>
            <a:r>
              <a:rPr lang="es-EC" sz="1600" dirty="0"/>
              <a:t>Administración Zonal, DMGBI.</a:t>
            </a:r>
            <a:endParaRPr lang="es-MX" sz="1600" b="1" dirty="0"/>
          </a:p>
          <a:p>
            <a:pPr marL="0" indent="0" algn="just">
              <a:buNone/>
            </a:pPr>
            <a:endParaRPr lang="es-EC" sz="1600" b="1" dirty="0"/>
          </a:p>
          <a:p>
            <a:pPr marL="0" indent="0" algn="just">
              <a:buNone/>
            </a:pPr>
            <a:endParaRPr lang="es-EC" sz="1400" dirty="0"/>
          </a:p>
        </p:txBody>
      </p:sp>
      <p:pic>
        <p:nvPicPr>
          <p:cNvPr id="7" name="10 Imagen" descr="X:\NANCY ALVEAR\Nueva carpeta (2)\DSC01896.JPG"/>
          <p:cNvPicPr/>
          <p:nvPr/>
        </p:nvPicPr>
        <p:blipFill>
          <a:blip r:embed="rId2" cstate="print"/>
          <a:srcRect/>
          <a:stretch>
            <a:fillRect/>
          </a:stretch>
        </p:blipFill>
        <p:spPr bwMode="auto">
          <a:xfrm rot="16200000">
            <a:off x="7663584" y="2472148"/>
            <a:ext cx="4188340" cy="3314996"/>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426245" y="483633"/>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9977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00565" y="847134"/>
            <a:ext cx="5819758" cy="5224525"/>
          </a:xfrm>
        </p:spPr>
        <p:txBody>
          <a:bodyPr>
            <a:noAutofit/>
          </a:bodyPr>
          <a:lstStyle/>
          <a:p>
            <a:pPr algn="just"/>
            <a:r>
              <a:rPr lang="es-EC" sz="1600" b="1" dirty="0"/>
              <a:t>GOBIERNO AUTÓNOMO DESCENTRALIZADO PARROQUIAL RURAL “GUAYLLABAMBA”</a:t>
            </a:r>
          </a:p>
          <a:p>
            <a:pPr algn="just">
              <a:buFont typeface="Wingdings" panose="05000000000000000000" pitchFamily="2" charset="2"/>
              <a:buChar char="Ø"/>
            </a:pPr>
            <a:r>
              <a:rPr lang="es-EC" sz="1600" dirty="0"/>
              <a:t>Predio: 391390</a:t>
            </a:r>
          </a:p>
          <a:p>
            <a:pPr algn="just">
              <a:buFont typeface="Wingdings" panose="05000000000000000000" pitchFamily="2" charset="2"/>
              <a:buChar char="Ø"/>
            </a:pPr>
            <a:r>
              <a:rPr lang="es-EC" sz="1600" dirty="0"/>
              <a:t>Clave Catastral: 14431-12-001</a:t>
            </a:r>
          </a:p>
          <a:p>
            <a:pPr algn="just">
              <a:buFont typeface="Wingdings" panose="05000000000000000000" pitchFamily="2" charset="2"/>
              <a:buChar char="Ø"/>
            </a:pPr>
            <a:r>
              <a:rPr lang="es-EC" sz="1600" dirty="0"/>
              <a:t>Área: 3286 m2</a:t>
            </a:r>
          </a:p>
          <a:p>
            <a:pPr algn="just">
              <a:buFont typeface="Wingdings" panose="05000000000000000000" pitchFamily="2" charset="2"/>
              <a:buChar char="Ø"/>
            </a:pPr>
            <a:r>
              <a:rPr lang="es-EC" sz="1600" dirty="0"/>
              <a:t>Ubicación: Avenida Simón Bolívar, Parque Central</a:t>
            </a:r>
          </a:p>
          <a:p>
            <a:pPr algn="just">
              <a:buFont typeface="Wingdings" panose="05000000000000000000" pitchFamily="2" charset="2"/>
              <a:buChar char="Ø"/>
            </a:pPr>
            <a:r>
              <a:rPr lang="es-EC" sz="1600" dirty="0"/>
              <a:t>Propietario: Municipio del Distrito Metropolitano de Quito (Según catastro)</a:t>
            </a:r>
          </a:p>
          <a:p>
            <a:pPr algn="just">
              <a:buFont typeface="Wingdings" panose="05000000000000000000" pitchFamily="2" charset="2"/>
              <a:buChar char="Ø"/>
            </a:pPr>
            <a:r>
              <a:rPr lang="es-EC" sz="1600" b="1" dirty="0"/>
              <a:t>Acciones a Realizarse: </a:t>
            </a:r>
            <a:r>
              <a:rPr lang="es-MX" sz="1600" dirty="0"/>
              <a:t>El predio es de propiedad de la CURIA METROPOLITANA información remitida a Procuraduría Metropolitana según consta del Oficio Nro. GADDMQDMGBI-2020-2357-O 23 de noviembre de 2020. </a:t>
            </a:r>
            <a:endParaRPr lang="es-EC" sz="1600" dirty="0"/>
          </a:p>
          <a:p>
            <a:pPr algn="just">
              <a:buFont typeface="Wingdings" panose="05000000000000000000" pitchFamily="2" charset="2"/>
              <a:buChar char="Ø"/>
            </a:pPr>
            <a:r>
              <a:rPr lang="es-MX" sz="1600" dirty="0"/>
              <a:t>Información que esta siendo contrastada por la DMGBI.</a:t>
            </a:r>
            <a:endParaRPr lang="es-EC" sz="1600" dirty="0"/>
          </a:p>
          <a:p>
            <a:pPr marL="0" indent="0" algn="just">
              <a:buNone/>
            </a:pPr>
            <a:endParaRPr lang="es-EC" sz="1600" dirty="0"/>
          </a:p>
          <a:p>
            <a:pPr marL="0" indent="0" algn="just">
              <a:buNone/>
            </a:pPr>
            <a:endParaRPr lang="es-EC" sz="1800" dirty="0"/>
          </a:p>
        </p:txBody>
      </p:sp>
      <p:pic>
        <p:nvPicPr>
          <p:cNvPr id="2" name="Imagen 1"/>
          <p:cNvPicPr>
            <a:picLocks noChangeAspect="1"/>
          </p:cNvPicPr>
          <p:nvPr/>
        </p:nvPicPr>
        <p:blipFill>
          <a:blip r:embed="rId2"/>
          <a:stretch>
            <a:fillRect/>
          </a:stretch>
        </p:blipFill>
        <p:spPr>
          <a:xfrm>
            <a:off x="7229010" y="1796930"/>
            <a:ext cx="3964957" cy="4117174"/>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96384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89295" y="949331"/>
            <a:ext cx="5535814" cy="4965702"/>
          </a:xfrm>
        </p:spPr>
        <p:txBody>
          <a:bodyPr>
            <a:noAutofit/>
          </a:bodyPr>
          <a:lstStyle/>
          <a:p>
            <a:pPr algn="just"/>
            <a:r>
              <a:rPr lang="es-EC" sz="1800" b="1" dirty="0"/>
              <a:t>GOBIERNO AUTÓNOMO DESCENTRALIZADO PARROQUIAL RURAL “NONO”</a:t>
            </a:r>
          </a:p>
          <a:p>
            <a:pPr algn="just">
              <a:buFont typeface="Wingdings" panose="05000000000000000000" pitchFamily="2" charset="2"/>
              <a:buChar char="Ø"/>
            </a:pPr>
            <a:r>
              <a:rPr lang="es-EC" sz="1600" dirty="0"/>
              <a:t>Predio: 545427</a:t>
            </a:r>
          </a:p>
          <a:p>
            <a:pPr algn="just">
              <a:buFont typeface="Wingdings" panose="05000000000000000000" pitchFamily="2" charset="2"/>
              <a:buChar char="Ø"/>
            </a:pPr>
            <a:r>
              <a:rPr lang="es-EC" sz="1600" dirty="0"/>
              <a:t>Clave Catastral: 44213-06-003</a:t>
            </a:r>
          </a:p>
          <a:p>
            <a:pPr algn="just">
              <a:buFont typeface="Wingdings" panose="05000000000000000000" pitchFamily="2" charset="2"/>
              <a:buChar char="Ø"/>
            </a:pPr>
            <a:r>
              <a:rPr lang="es-EC" sz="1600" dirty="0"/>
              <a:t>Área: 1224.19 m2</a:t>
            </a:r>
          </a:p>
          <a:p>
            <a:pPr algn="just">
              <a:buFont typeface="Wingdings" panose="05000000000000000000" pitchFamily="2" charset="2"/>
              <a:buChar char="Ø"/>
            </a:pPr>
            <a:r>
              <a:rPr lang="es-EC" sz="1600" dirty="0"/>
              <a:t>Ubicación: Calle El Ejido</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MX" sz="1600" dirty="0"/>
              <a:t>Uso: </a:t>
            </a:r>
            <a:r>
              <a:rPr lang="es-EC" sz="1600" dirty="0"/>
              <a:t>Oficinas GAD Parroquial; Infocentro; Tenencia Política; Oficinas del consejo de la Adjudicatura.</a:t>
            </a:r>
          </a:p>
          <a:p>
            <a:pPr marL="0" indent="0" algn="just">
              <a:buNone/>
            </a:pPr>
            <a:r>
              <a:rPr lang="es-EC" sz="1600" b="1" dirty="0"/>
              <a:t>Acciones a Realizarse: </a:t>
            </a:r>
            <a:r>
              <a:rPr lang="es-EC" sz="1600" dirty="0"/>
              <a:t>La </a:t>
            </a:r>
            <a:r>
              <a:rPr lang="es-MX" sz="1600" dirty="0"/>
              <a:t>Secretaría General de Coordinación Territorial y Participación Ciudadana acordó realizar el respectivo seguimiento al GAD parroquial de Nono respecto al procedimiento de transferencia de dominio. </a:t>
            </a:r>
          </a:p>
          <a:p>
            <a:pPr marL="0" indent="0" algn="just">
              <a:buNone/>
            </a:pPr>
            <a:r>
              <a:rPr lang="es-MX" sz="1600" b="1" dirty="0"/>
              <a:t>Dependencia Responsable: </a:t>
            </a:r>
            <a:r>
              <a:rPr lang="es-MX" sz="1600" dirty="0"/>
              <a:t>Secretaría General de Coordinación Territorial y Participación Ciudadana. </a:t>
            </a:r>
            <a:endParaRPr lang="es-MX" sz="1600" b="1" dirty="0"/>
          </a:p>
        </p:txBody>
      </p:sp>
      <p:pic>
        <p:nvPicPr>
          <p:cNvPr id="2" name="Imagen 1"/>
          <p:cNvPicPr>
            <a:picLocks noChangeAspect="1"/>
          </p:cNvPicPr>
          <p:nvPr/>
        </p:nvPicPr>
        <p:blipFill>
          <a:blip r:embed="rId2"/>
          <a:stretch>
            <a:fillRect/>
          </a:stretch>
        </p:blipFill>
        <p:spPr>
          <a:xfrm>
            <a:off x="7217663" y="2241755"/>
            <a:ext cx="3828880" cy="3512107"/>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762567" y="537199"/>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6338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8033" y="982591"/>
            <a:ext cx="5491766" cy="5056923"/>
          </a:xfrm>
        </p:spPr>
        <p:txBody>
          <a:bodyPr>
            <a:noAutofit/>
          </a:bodyPr>
          <a:lstStyle/>
          <a:p>
            <a:pPr algn="just"/>
            <a:r>
              <a:rPr lang="es-EC" sz="1800" b="1" dirty="0"/>
              <a:t>GOBIERNO AUTÓNOMO DESCENTRALIZADO PARROQUIAL RURAL “SAN ANTONIO DE PICHINCHA”</a:t>
            </a:r>
          </a:p>
          <a:p>
            <a:pPr algn="just">
              <a:buFont typeface="Wingdings" panose="05000000000000000000" pitchFamily="2" charset="2"/>
              <a:buChar char="Ø"/>
            </a:pPr>
            <a:r>
              <a:rPr lang="es-EC" sz="1600" dirty="0"/>
              <a:t>Predio: 278549</a:t>
            </a:r>
          </a:p>
          <a:p>
            <a:pPr algn="just">
              <a:buFont typeface="Wingdings" panose="05000000000000000000" pitchFamily="2" charset="2"/>
              <a:buChar char="Ø"/>
            </a:pPr>
            <a:r>
              <a:rPr lang="es-EC" sz="1600" dirty="0"/>
              <a:t>Clave Catastral: 15812-15-44</a:t>
            </a:r>
          </a:p>
          <a:p>
            <a:pPr algn="just">
              <a:buFont typeface="Wingdings" panose="05000000000000000000" pitchFamily="2" charset="2"/>
              <a:buChar char="Ø"/>
            </a:pPr>
            <a:r>
              <a:rPr lang="es-EC" sz="1600" dirty="0"/>
              <a:t>Área: 812.66 m2</a:t>
            </a:r>
          </a:p>
          <a:p>
            <a:pPr algn="just">
              <a:buFont typeface="Wingdings" panose="05000000000000000000" pitchFamily="2" charset="2"/>
              <a:buChar char="Ø"/>
            </a:pPr>
            <a:r>
              <a:rPr lang="es-EC" sz="1600" dirty="0"/>
              <a:t>Ubicación: Calle de los Hemisferios</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EC" sz="1600" dirty="0"/>
              <a:t>Uso: Oficinas GAD Parroquial. </a:t>
            </a:r>
          </a:p>
          <a:p>
            <a:pPr marL="0" indent="0" algn="just">
              <a:buNone/>
            </a:pPr>
            <a:r>
              <a:rPr lang="es-MX" sz="1600" b="1" dirty="0"/>
              <a:t>Acciones a Realizarse: </a:t>
            </a:r>
            <a:r>
              <a:rPr lang="es-MX" sz="1600" dirty="0"/>
              <a:t>Mediante Oficio Nro. GADDMQ-DMGBI-2020-1364-O, la Dirección Metropolitana de Gestión de Bienes Inmuebles, solicitó al Secretario General de Coordinación Territorial y Participación Ciudadana, se informe y se solicite a los representantes de los GAD San Antonio de Pichincha, que el GAD debe realizar la escritura de </a:t>
            </a:r>
            <a:r>
              <a:rPr lang="es-MX" sz="1600" dirty="0" err="1"/>
              <a:t>resciliación</a:t>
            </a:r>
            <a:r>
              <a:rPr lang="es-MX" sz="1600" dirty="0"/>
              <a:t> del comodato que ya caducó, posteriormente deberá remitir el levantamiento </a:t>
            </a:r>
            <a:r>
              <a:rPr lang="es-MX" sz="1600" dirty="0" err="1"/>
              <a:t>planimétrico</a:t>
            </a:r>
            <a:r>
              <a:rPr lang="es-MX" sz="1600" dirty="0"/>
              <a:t> </a:t>
            </a:r>
            <a:r>
              <a:rPr lang="es-MX" sz="1600" dirty="0" err="1"/>
              <a:t>georeferenciado</a:t>
            </a:r>
            <a:r>
              <a:rPr lang="es-MX" sz="1600" dirty="0"/>
              <a:t> para el trámite de transferencia de dominio.</a:t>
            </a:r>
          </a:p>
          <a:p>
            <a:pPr marL="0" indent="0" algn="just">
              <a:buNone/>
            </a:pPr>
            <a:r>
              <a:rPr lang="es-MX" sz="1600" b="1" dirty="0"/>
              <a:t>Dependencia Responsable: </a:t>
            </a:r>
            <a:r>
              <a:rPr lang="es-EC" sz="1600" dirty="0"/>
              <a:t>Secretaria de Coordinación Territorial</a:t>
            </a:r>
            <a:endParaRPr lang="es-EC" sz="1600" b="1" dirty="0"/>
          </a:p>
        </p:txBody>
      </p:sp>
      <p:pic>
        <p:nvPicPr>
          <p:cNvPr id="8" name="4 Marcador de contenido" descr="X:\NANCY ALVEAR\Nueva carpeta (3)\DSC01917.JPG"/>
          <p:cNvPicPr>
            <a:picLocks noGrp="1"/>
          </p:cNvPicPr>
          <p:nvPr>
            <p:ph idx="1"/>
          </p:nvPr>
        </p:nvPicPr>
        <p:blipFill>
          <a:blip r:embed="rId2" cstate="print"/>
          <a:srcRect/>
          <a:stretch>
            <a:fillRect/>
          </a:stretch>
        </p:blipFill>
        <p:spPr bwMode="auto">
          <a:xfrm>
            <a:off x="6962485" y="2226202"/>
            <a:ext cx="3951321" cy="3525670"/>
          </a:xfrm>
          <a:prstGeom prst="rect">
            <a:avLst/>
          </a:prstGeom>
          <a:noFill/>
          <a:ln w="9525">
            <a:noFill/>
            <a:miter lim="800000"/>
            <a:headEnd/>
            <a:tailEnd/>
          </a:ln>
        </p:spPr>
      </p:pic>
      <p:sp>
        <p:nvSpPr>
          <p:cNvPr id="6" name="Rectángulo 5"/>
          <p:cNvSpPr/>
          <p:nvPr/>
        </p:nvSpPr>
        <p:spPr>
          <a:xfrm>
            <a:off x="-28904" y="0"/>
            <a:ext cx="12097407" cy="94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615083" y="56032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0811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81548" y="855187"/>
            <a:ext cx="5866851" cy="5683780"/>
          </a:xfrm>
        </p:spPr>
        <p:txBody>
          <a:bodyPr>
            <a:noAutofit/>
          </a:bodyPr>
          <a:lstStyle/>
          <a:p>
            <a:pPr algn="just"/>
            <a:r>
              <a:rPr lang="es-EC" sz="1600" b="1" dirty="0"/>
              <a:t>GOBIERNO AUTÓNOMO DESCENTRALIZADO PARROQUIAL RURAL “CALACALÍ”</a:t>
            </a:r>
          </a:p>
          <a:p>
            <a:pPr algn="just">
              <a:buFont typeface="Wingdings" panose="05000000000000000000" pitchFamily="2" charset="2"/>
              <a:buChar char="Ø"/>
            </a:pPr>
            <a:r>
              <a:rPr lang="es-EC" sz="1400" dirty="0"/>
              <a:t>Predio: 131025.        </a:t>
            </a:r>
          </a:p>
          <a:p>
            <a:pPr algn="just">
              <a:buFont typeface="Wingdings" panose="05000000000000000000" pitchFamily="2" charset="2"/>
              <a:buChar char="Ø"/>
            </a:pPr>
            <a:r>
              <a:rPr lang="es-EC" sz="1400" dirty="0"/>
              <a:t>Clave Catastral: 46001-17-001.</a:t>
            </a:r>
          </a:p>
          <a:p>
            <a:pPr algn="just">
              <a:buFont typeface="Wingdings" panose="05000000000000000000" pitchFamily="2" charset="2"/>
              <a:buChar char="Ø"/>
            </a:pPr>
            <a:r>
              <a:rPr lang="es-EC" sz="1400" dirty="0"/>
              <a:t>Área: 919.09 m2      </a:t>
            </a:r>
          </a:p>
          <a:p>
            <a:pPr algn="just">
              <a:buFont typeface="Wingdings" panose="05000000000000000000" pitchFamily="2" charset="2"/>
              <a:buChar char="Ø"/>
            </a:pPr>
            <a:r>
              <a:rPr lang="es-EC" sz="1400" dirty="0"/>
              <a:t>Ubicación: Calle de los Hemisferios</a:t>
            </a:r>
          </a:p>
          <a:p>
            <a:pPr algn="just">
              <a:buFont typeface="Wingdings" panose="05000000000000000000" pitchFamily="2" charset="2"/>
              <a:buChar char="Ø"/>
            </a:pPr>
            <a:r>
              <a:rPr lang="es-EC" sz="1400" dirty="0"/>
              <a:t>Propietario: Municipio del Distrito Metropolitano de Quito.</a:t>
            </a:r>
          </a:p>
          <a:p>
            <a:pPr algn="just">
              <a:buFont typeface="Wingdings" panose="05000000000000000000" pitchFamily="2" charset="2"/>
              <a:buChar char="Ø"/>
            </a:pPr>
            <a:r>
              <a:rPr lang="es-MX" sz="1400" dirty="0"/>
              <a:t>Uso: </a:t>
            </a:r>
            <a:r>
              <a:rPr lang="es-EC" sz="1400" dirty="0"/>
              <a:t>Oficinas GAD Parroquial; Locales Comerciales; Infocentro</a:t>
            </a:r>
          </a:p>
          <a:p>
            <a:pPr marL="0" indent="0" algn="just">
              <a:buNone/>
            </a:pPr>
            <a:r>
              <a:rPr lang="es-EC" sz="1400" b="1" dirty="0"/>
              <a:t>Acciones a Realizarse: </a:t>
            </a:r>
            <a:r>
              <a:rPr lang="es-EC" sz="1400" dirty="0"/>
              <a:t>Edificación construida por la Administración Zonal la Delicia para que funciones las oficinas del Gobierno Parroquial de Calacalí, el infocentro y locales comerciales. </a:t>
            </a:r>
            <a:r>
              <a:rPr lang="es-ES" sz="1400" dirty="0"/>
              <a:t>Según los antecedentes históricos de dominio sobre la titularidad del predio 131025, corresponde a la Declaratoria de Bien Mostrenco protocolizado el 11 de abril del 2017, inscrita en el Registro de la Propiedad  el 07 de septiembre del 2017, repertorio 72788.  </a:t>
            </a:r>
          </a:p>
          <a:p>
            <a:pPr marL="0" indent="0" algn="just">
              <a:buNone/>
            </a:pPr>
            <a:r>
              <a:rPr lang="es-ES" sz="1400" dirty="0"/>
              <a:t>La DMGBI, mediante </a:t>
            </a:r>
            <a:r>
              <a:rPr lang="es-EC" sz="1400" dirty="0">
                <a:effectLst/>
                <a:latin typeface="Calibri" panose="020F0502020204030204" pitchFamily="34" charset="0"/>
                <a:ea typeface="Calibri" panose="020F0502020204030204" pitchFamily="34" charset="0"/>
                <a:cs typeface="Times New Roman" panose="02020603050405020304" pitchFamily="18" charset="0"/>
              </a:rPr>
              <a:t>Oficio Nro. GADDMQ-DMGBI-2023-0529-O de fecha 09 de febrero de 2023</a:t>
            </a:r>
            <a:r>
              <a:rPr lang="es-ES" sz="1400" dirty="0">
                <a:effectLst/>
                <a:latin typeface="Calibri" panose="020F0502020204030204" pitchFamily="34" charset="0"/>
                <a:ea typeface="Calibri" panose="020F0502020204030204" pitchFamily="34" charset="0"/>
                <a:cs typeface="Times New Roman" panose="02020603050405020304" pitchFamily="18" charset="0"/>
              </a:rPr>
              <a:t>, puso en conocimiento de la SGCTPC,  </a:t>
            </a:r>
            <a:r>
              <a:rPr lang="es-ES" sz="1400" dirty="0">
                <a:latin typeface="Calibri" panose="020F0502020204030204" pitchFamily="34" charset="0"/>
                <a:ea typeface="Calibri" panose="020F0502020204030204" pitchFamily="34" charset="0"/>
                <a:cs typeface="Times New Roman" panose="02020603050405020304" pitchFamily="18" charset="0"/>
              </a:rPr>
              <a:t>que </a:t>
            </a:r>
            <a:r>
              <a:rPr lang="es-EC" sz="1400" dirty="0">
                <a:effectLst/>
                <a:latin typeface="Calibri" panose="020F0502020204030204" pitchFamily="34" charset="0"/>
                <a:ea typeface="Calibri" panose="020F0502020204030204" pitchFamily="34" charset="0"/>
                <a:cs typeface="Times New Roman" panose="02020603050405020304" pitchFamily="18" charset="0"/>
              </a:rPr>
              <a:t>previo a que se continúe con el procedimiento de donación a favor del GAD parroquial de Calacalí, se proceda a sanear y regularizar el uso al que actualmente se está destinando el predio Nro. 131025. </a:t>
            </a:r>
            <a:endParaRPr lang="es-EC" sz="1400" dirty="0"/>
          </a:p>
        </p:txBody>
      </p:sp>
      <p:pic>
        <p:nvPicPr>
          <p:cNvPr id="7" name="Imagen 6"/>
          <p:cNvPicPr>
            <a:picLocks noChangeAspect="1"/>
          </p:cNvPicPr>
          <p:nvPr/>
        </p:nvPicPr>
        <p:blipFill>
          <a:blip r:embed="rId2"/>
          <a:stretch>
            <a:fillRect/>
          </a:stretch>
        </p:blipFill>
        <p:spPr>
          <a:xfrm flipH="1">
            <a:off x="6596603" y="2311550"/>
            <a:ext cx="4730158" cy="3542056"/>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03399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8033" y="1243524"/>
            <a:ext cx="5491766" cy="4994568"/>
          </a:xfrm>
        </p:spPr>
        <p:txBody>
          <a:bodyPr>
            <a:noAutofit/>
          </a:bodyPr>
          <a:lstStyle/>
          <a:p>
            <a:pPr algn="just"/>
            <a:r>
              <a:rPr lang="es-EC" sz="1600" b="1" dirty="0"/>
              <a:t>GOBIERNO AUTÓNOMO DESCENTRALIZADO PARROQUIAL RURAL “NANEGALITO”</a:t>
            </a:r>
          </a:p>
          <a:p>
            <a:pPr algn="just">
              <a:buFont typeface="Wingdings" panose="05000000000000000000" pitchFamily="2" charset="2"/>
              <a:buChar char="Ø"/>
            </a:pPr>
            <a:r>
              <a:rPr lang="es-EC" sz="1600" dirty="0"/>
              <a:t>Predio: HC49931</a:t>
            </a:r>
          </a:p>
          <a:p>
            <a:pPr algn="just">
              <a:buFont typeface="Wingdings" panose="05000000000000000000" pitchFamily="2" charset="2"/>
              <a:buChar char="Ø"/>
            </a:pPr>
            <a:r>
              <a:rPr lang="es-EC" sz="1600" dirty="0"/>
              <a:t>Ubicación: Calle </a:t>
            </a:r>
            <a:r>
              <a:rPr lang="es-EC" sz="1600" dirty="0" err="1"/>
              <a:t>Cumandá</a:t>
            </a:r>
            <a:r>
              <a:rPr lang="es-EC" sz="1600" dirty="0"/>
              <a:t> y Centinela</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MX" sz="1600" dirty="0"/>
              <a:t>Uso: </a:t>
            </a:r>
            <a:r>
              <a:rPr lang="es-EC" sz="1600" dirty="0"/>
              <a:t>Oficinas GAD Parroquial</a:t>
            </a:r>
          </a:p>
          <a:p>
            <a:pPr marL="0" indent="0" algn="just">
              <a:buNone/>
            </a:pPr>
            <a:r>
              <a:rPr lang="es-EC" sz="1600" b="1" dirty="0"/>
              <a:t>Acciones a Realizarse: </a:t>
            </a:r>
            <a:r>
              <a:rPr lang="es-MX" sz="1600" dirty="0"/>
              <a:t>La DMC informó que existe </a:t>
            </a:r>
            <a:r>
              <a:rPr lang="es-MX" sz="1600" dirty="0" err="1"/>
              <a:t>sobreposición</a:t>
            </a:r>
            <a:r>
              <a:rPr lang="es-MX" sz="1600" dirty="0"/>
              <a:t> con el predio No. 1353481, con clave catastral No. 47832-03-006 de propiedad particular, se requiere realizar la verificación de dicha </a:t>
            </a:r>
            <a:r>
              <a:rPr lang="es-MX" sz="1600" dirty="0" err="1"/>
              <a:t>sobreposición</a:t>
            </a:r>
            <a:r>
              <a:rPr lang="es-MX" sz="1600" dirty="0"/>
              <a:t>, contando con la escritura de ese predio.</a:t>
            </a:r>
          </a:p>
          <a:p>
            <a:pPr marL="0" indent="0" algn="just">
              <a:buNone/>
            </a:pPr>
            <a:r>
              <a:rPr lang="es-MX" sz="1600" b="1" dirty="0"/>
              <a:t>Dependencia Responsable: </a:t>
            </a:r>
            <a:r>
              <a:rPr lang="es-EC" sz="1600" dirty="0"/>
              <a:t>DMC, DMGBI. </a:t>
            </a:r>
          </a:p>
          <a:p>
            <a:pPr marL="0" indent="0" algn="just">
              <a:buNone/>
            </a:pPr>
            <a:endParaRPr lang="es-EC" sz="1600" b="1" dirty="0"/>
          </a:p>
        </p:txBody>
      </p:sp>
      <p:pic>
        <p:nvPicPr>
          <p:cNvPr id="2" name="Imagen 1"/>
          <p:cNvPicPr>
            <a:picLocks noChangeAspect="1"/>
          </p:cNvPicPr>
          <p:nvPr/>
        </p:nvPicPr>
        <p:blipFill>
          <a:blip r:embed="rId2"/>
          <a:stretch>
            <a:fillRect/>
          </a:stretch>
        </p:blipFill>
        <p:spPr>
          <a:xfrm>
            <a:off x="6769593" y="2476208"/>
            <a:ext cx="4365439" cy="3761884"/>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762567" y="663383"/>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90327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CuadroTexto"/>
          <p:cNvSpPr txBox="1">
            <a:spLocks noGrp="1"/>
          </p:cNvSpPr>
          <p:nvPr>
            <p:ph type="title"/>
          </p:nvPr>
        </p:nvSpPr>
        <p:spPr>
          <a:xfrm>
            <a:off x="525890" y="784668"/>
            <a:ext cx="10515600" cy="867930"/>
          </a:xfrm>
          <a:prstGeom prst="rect">
            <a:avLst/>
          </a:prstGeom>
          <a:noFill/>
        </p:spPr>
        <p:txBody>
          <a:bodyPr wrap="square" rtlCol="0">
            <a:spAutoFit/>
          </a:bodyPr>
          <a:lstStyle/>
          <a:p>
            <a:pPr algn="ctr"/>
            <a:r>
              <a:rPr lang="es-EC" sz="2800" b="1" u="sng" dirty="0">
                <a:latin typeface="+mn-lt"/>
              </a:rPr>
              <a:t>DIRECCION METROPOLITANA DE GESTION </a:t>
            </a:r>
            <a:br>
              <a:rPr lang="es-EC" sz="2800" b="1" u="sng" dirty="0">
                <a:latin typeface="+mn-lt"/>
              </a:rPr>
            </a:br>
            <a:r>
              <a:rPr lang="es-EC" sz="2800" b="1" u="sng" dirty="0">
                <a:latin typeface="+mn-lt"/>
              </a:rPr>
              <a:t>DE BIENES INMUEBLES</a:t>
            </a:r>
          </a:p>
        </p:txBody>
      </p:sp>
      <p:sp>
        <p:nvSpPr>
          <p:cNvPr id="8" name="Marcador de contenido 7"/>
          <p:cNvSpPr>
            <a:spLocks noGrp="1"/>
          </p:cNvSpPr>
          <p:nvPr>
            <p:ph sz="half" idx="1"/>
          </p:nvPr>
        </p:nvSpPr>
        <p:spPr>
          <a:xfrm>
            <a:off x="939809" y="2300269"/>
            <a:ext cx="10018690" cy="3996028"/>
          </a:xfrm>
        </p:spPr>
        <p:txBody>
          <a:bodyPr>
            <a:noAutofit/>
          </a:bodyPr>
          <a:lstStyle/>
          <a:p>
            <a:pPr algn="just"/>
            <a:r>
              <a:rPr lang="es-ES" sz="1600" b="1" dirty="0"/>
              <a:t>La Dirección Metropolitana de Gestión de Bienes Inmuebles, </a:t>
            </a:r>
            <a:r>
              <a:rPr lang="es-ES" sz="1600" dirty="0"/>
              <a:t>es la Entidad de Gestión Municipal, </a:t>
            </a:r>
            <a:r>
              <a:rPr lang="es-MX" sz="1600" dirty="0"/>
              <a:t>responsable de los procesos administrativos de inventario y registro de los Bienes inmuebles a cargo del Municipio del Distrito Metropolitano de Quito, su adquisición, inclusive por vía de expropiación, su administración y disposición, competencias </a:t>
            </a:r>
            <a:r>
              <a:rPr lang="es-ES" sz="1600" dirty="0"/>
              <a:t>establecidas desde su creación mediante Resolución de Alcaldía  No. A-010, del 31 de marzo de 2011.</a:t>
            </a:r>
          </a:p>
          <a:p>
            <a:pPr algn="just"/>
            <a:r>
              <a:rPr lang="es-ES" sz="1600" b="1" dirty="0"/>
              <a:t>Código de Organización Territorial, Autonomía y Descentralización (COOTAD)</a:t>
            </a:r>
            <a:r>
              <a:rPr lang="es-EC" sz="1600" dirty="0"/>
              <a:t> , el último inciso, del artículo 414 manifiesta lo siguiente: </a:t>
            </a:r>
          </a:p>
          <a:p>
            <a:pPr algn="just"/>
            <a:endParaRPr lang="es-EC" sz="1600" dirty="0"/>
          </a:p>
          <a:p>
            <a:pPr marL="457200" lvl="1" indent="0" algn="just">
              <a:buNone/>
            </a:pPr>
            <a:r>
              <a:rPr lang="es-EC" sz="1600" i="1" dirty="0"/>
              <a:t>“Los Gobiernos Autónomos descentralizados provinciales, metropolitanos y municipales transferirán, </a:t>
            </a:r>
            <a:r>
              <a:rPr lang="es-EC" sz="1600" b="1" i="1" dirty="0"/>
              <a:t>previo acuerdo con los respectivos gobiernos autónomos descentralizados parroquiales</a:t>
            </a:r>
            <a:r>
              <a:rPr lang="es-EC" sz="1600" i="1" dirty="0"/>
              <a:t> los bienes inmuebles necesarios para su funcionamiento, así como los bienes de uso público existentes en la circunscripción territorial de la respectiva parroquia rural”.</a:t>
            </a:r>
            <a:endParaRPr lang="es-EC" sz="1600" dirty="0"/>
          </a:p>
          <a:p>
            <a:pPr algn="just"/>
            <a:endParaRPr lang="es-EC" sz="1600" i="1" dirty="0"/>
          </a:p>
        </p:txBody>
      </p:sp>
      <p:sp>
        <p:nvSpPr>
          <p:cNvPr id="10" name="Rectángulo 9"/>
          <p:cNvSpPr/>
          <p:nvPr/>
        </p:nvSpPr>
        <p:spPr>
          <a:xfrm>
            <a:off x="8430" y="44415"/>
            <a:ext cx="12233865" cy="109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10510" y="133514"/>
            <a:ext cx="12202511" cy="1560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AutoShape 2" descr="El Azul Abstracto Creativo Escala La Ley Logo Design Vector Symbol  Illustration De La Justicia Ilustración del Vector - Ilustración de legal,  juez: 15410817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pSp>
        <p:nvGrpSpPr>
          <p:cNvPr id="16" name="Grupo 15"/>
          <p:cNvGrpSpPr/>
          <p:nvPr/>
        </p:nvGrpSpPr>
        <p:grpSpPr>
          <a:xfrm>
            <a:off x="9085006" y="488340"/>
            <a:ext cx="3106994" cy="824265"/>
            <a:chOff x="0" y="0"/>
            <a:chExt cx="5864860" cy="1162050"/>
          </a:xfrm>
        </p:grpSpPr>
        <p:pic>
          <p:nvPicPr>
            <p:cNvPr id="17" name="Imagen 16" descr="C:\Users\aklasso\Downloads\DMGB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8" name="Imagen 17" descr="C:\Users\aklasso\Downloads\pruebaVerticalfirma.png"/>
            <p:cNvPicPr>
              <a:picLocks noChangeAspect="1"/>
            </p:cNvPicPr>
            <p:nvPr/>
          </p:nvPicPr>
          <p:blipFill rotWithShape="1">
            <a:blip r:embed="rId3">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400152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37265" y="1186997"/>
            <a:ext cx="5491766" cy="5054397"/>
          </a:xfrm>
        </p:spPr>
        <p:txBody>
          <a:bodyPr>
            <a:noAutofit/>
          </a:bodyPr>
          <a:lstStyle/>
          <a:p>
            <a:pPr algn="just"/>
            <a:r>
              <a:rPr lang="es-EC" sz="1600" b="1" dirty="0"/>
              <a:t>GOBIERNO AUTÓNOMO DESCENTRALIZADO PARROQUIAL RURAL “NANEGAL”</a:t>
            </a:r>
          </a:p>
          <a:p>
            <a:pPr algn="just">
              <a:buFont typeface="Wingdings" panose="05000000000000000000" pitchFamily="2" charset="2"/>
              <a:buChar char="Ø"/>
            </a:pPr>
            <a:r>
              <a:rPr lang="es-EC" sz="1600" dirty="0"/>
              <a:t>Predio: HC81200</a:t>
            </a:r>
          </a:p>
          <a:p>
            <a:pPr algn="just">
              <a:buFont typeface="Wingdings" panose="05000000000000000000" pitchFamily="2" charset="2"/>
              <a:buChar char="Ø"/>
            </a:pPr>
            <a:r>
              <a:rPr lang="es-EC" sz="1600" dirty="0"/>
              <a:t>Ubicación: Calle Sucre y Pichincha</a:t>
            </a:r>
          </a:p>
          <a:p>
            <a:pPr algn="just">
              <a:buFont typeface="Wingdings" panose="05000000000000000000" pitchFamily="2" charset="2"/>
              <a:buChar char="Ø"/>
            </a:pPr>
            <a:r>
              <a:rPr lang="es-EC" sz="1600" dirty="0"/>
              <a:t>Propietario</a:t>
            </a:r>
            <a:r>
              <a:rPr lang="es-EC" sz="1600" b="1" dirty="0"/>
              <a:t>: </a:t>
            </a:r>
            <a:r>
              <a:rPr lang="es-EC" sz="1600" dirty="0"/>
              <a:t>Municipio del Distrito Metropolitano de Quito.</a:t>
            </a:r>
          </a:p>
          <a:p>
            <a:pPr algn="just">
              <a:buFont typeface="Wingdings" panose="05000000000000000000" pitchFamily="2" charset="2"/>
              <a:buChar char="Ø"/>
            </a:pPr>
            <a:r>
              <a:rPr lang="es-MX" sz="1600" dirty="0"/>
              <a:t>Uso: </a:t>
            </a:r>
            <a:r>
              <a:rPr lang="es-EC" sz="1600" dirty="0"/>
              <a:t>Oficinas GAD Parroquial</a:t>
            </a:r>
          </a:p>
          <a:p>
            <a:pPr marL="0" indent="0" algn="just">
              <a:buNone/>
            </a:pPr>
            <a:r>
              <a:rPr lang="es-MX" sz="1600" b="1" dirty="0"/>
              <a:t>Acciones a Realizarse: </a:t>
            </a:r>
            <a:r>
              <a:rPr lang="es-MX" sz="1600" dirty="0"/>
              <a:t>La Secretaría General de Coordinación Territorial y Participación Ciudadana, coordinará una reunión con el MAGAP, con la finalidad de dar continuidad al procedimiento de transferencia de dominio. </a:t>
            </a:r>
          </a:p>
          <a:p>
            <a:pPr marL="0" indent="0" algn="just">
              <a:buNone/>
            </a:pPr>
            <a:r>
              <a:rPr lang="es-MX" sz="1600" b="1" dirty="0"/>
              <a:t>Dependencia Responsable: </a:t>
            </a:r>
            <a:r>
              <a:rPr lang="es-MX" sz="1600" dirty="0"/>
              <a:t>Secretaría General de Coordinación Territorial y Participación Ciudadana. </a:t>
            </a:r>
            <a:endParaRPr lang="es-EC" sz="1600" b="1" dirty="0"/>
          </a:p>
        </p:txBody>
      </p:sp>
      <p:pic>
        <p:nvPicPr>
          <p:cNvPr id="4" name="Imagen 3"/>
          <p:cNvPicPr>
            <a:picLocks noChangeAspect="1"/>
          </p:cNvPicPr>
          <p:nvPr/>
        </p:nvPicPr>
        <p:blipFill>
          <a:blip r:embed="rId2"/>
          <a:stretch>
            <a:fillRect/>
          </a:stretch>
        </p:blipFill>
        <p:spPr>
          <a:xfrm>
            <a:off x="6517803" y="2344637"/>
            <a:ext cx="4882701" cy="3177036"/>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13208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51163" y="1040897"/>
            <a:ext cx="5491766" cy="4798924"/>
          </a:xfrm>
        </p:spPr>
        <p:txBody>
          <a:bodyPr>
            <a:noAutofit/>
          </a:bodyPr>
          <a:lstStyle/>
          <a:p>
            <a:pPr algn="just"/>
            <a:r>
              <a:rPr lang="es-EC" sz="1600" b="1" dirty="0"/>
              <a:t>GOBIERNO AUTÓNOMO DESCENTRALIZADO PARROQUIAL RURAL “PACTO”</a:t>
            </a:r>
          </a:p>
          <a:p>
            <a:pPr algn="just">
              <a:buFont typeface="Wingdings" panose="05000000000000000000" pitchFamily="2" charset="2"/>
              <a:buChar char="Ø"/>
            </a:pPr>
            <a:r>
              <a:rPr lang="es-EC" sz="1600" dirty="0"/>
              <a:t>Predio: 787842</a:t>
            </a:r>
          </a:p>
          <a:p>
            <a:pPr algn="just">
              <a:buFont typeface="Wingdings" panose="05000000000000000000" pitchFamily="2" charset="2"/>
              <a:buChar char="Ø"/>
            </a:pPr>
            <a:r>
              <a:rPr lang="es-EC" sz="1600" dirty="0"/>
              <a:t>Clave Catastral: 80048-10-001</a:t>
            </a:r>
          </a:p>
          <a:p>
            <a:pPr algn="just">
              <a:buFont typeface="Wingdings" panose="05000000000000000000" pitchFamily="2" charset="2"/>
              <a:buChar char="Ø"/>
            </a:pPr>
            <a:r>
              <a:rPr lang="es-EC" sz="1600" dirty="0"/>
              <a:t>Área: 1677.67 m2</a:t>
            </a:r>
          </a:p>
          <a:p>
            <a:pPr algn="just">
              <a:buFont typeface="Wingdings" panose="05000000000000000000" pitchFamily="2" charset="2"/>
              <a:buChar char="Ø"/>
            </a:pPr>
            <a:r>
              <a:rPr lang="es-EC" sz="1600" dirty="0"/>
              <a:t>Ubicación: Calle San Lorenzo y España</a:t>
            </a:r>
          </a:p>
          <a:p>
            <a:pPr algn="just">
              <a:buFont typeface="Wingdings" panose="05000000000000000000" pitchFamily="2" charset="2"/>
              <a:buChar char="Ø"/>
            </a:pPr>
            <a:r>
              <a:rPr lang="es-EC" sz="1600" dirty="0"/>
              <a:t>Propietario: Municipio del Distrito Metropolitano de Quito. </a:t>
            </a:r>
          </a:p>
          <a:p>
            <a:pPr algn="just">
              <a:buFont typeface="Wingdings" panose="05000000000000000000" pitchFamily="2" charset="2"/>
              <a:buChar char="Ø"/>
            </a:pPr>
            <a:r>
              <a:rPr lang="es-MX" sz="1600" dirty="0"/>
              <a:t>Uso: </a:t>
            </a:r>
            <a:r>
              <a:rPr lang="es-EC" sz="1600" dirty="0"/>
              <a:t>Oficinas GAD Parroquial</a:t>
            </a:r>
          </a:p>
          <a:p>
            <a:pPr marL="0" indent="0" algn="just">
              <a:buNone/>
            </a:pPr>
            <a:r>
              <a:rPr lang="es-EC" sz="1600" b="1" dirty="0"/>
              <a:t>Acciones a Realizarse: </a:t>
            </a:r>
            <a:r>
              <a:rPr lang="es-EC" sz="1600" dirty="0"/>
              <a:t>La </a:t>
            </a:r>
            <a:r>
              <a:rPr lang="es-MX" sz="1600" dirty="0"/>
              <a:t>Secretaría General de Coordinación Territorial y Participación Ciudadana, coordinará una reunión con el MAGAP, con la finalidad de dar continuidad al procedimiento de donación. </a:t>
            </a:r>
          </a:p>
          <a:p>
            <a:pPr marL="0" indent="0" algn="just">
              <a:buNone/>
            </a:pPr>
            <a:r>
              <a:rPr lang="es-MX" sz="1600" b="1" dirty="0"/>
              <a:t>Dependencia Responsable: </a:t>
            </a:r>
            <a:r>
              <a:rPr lang="es-MX" sz="1600" dirty="0"/>
              <a:t>Secretaría General de Coordinación Territorial y Participación Ciudadana. </a:t>
            </a:r>
            <a:endParaRPr lang="es-EC" sz="1600" b="1" dirty="0"/>
          </a:p>
        </p:txBody>
      </p:sp>
      <p:pic>
        <p:nvPicPr>
          <p:cNvPr id="2" name="Imagen 1"/>
          <p:cNvPicPr>
            <a:picLocks noChangeAspect="1"/>
          </p:cNvPicPr>
          <p:nvPr/>
        </p:nvPicPr>
        <p:blipFill>
          <a:blip r:embed="rId2"/>
          <a:stretch>
            <a:fillRect/>
          </a:stretch>
        </p:blipFill>
        <p:spPr>
          <a:xfrm>
            <a:off x="7054915" y="1968522"/>
            <a:ext cx="4242349" cy="4316973"/>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35697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30508" y="889772"/>
            <a:ext cx="5491766" cy="5286704"/>
          </a:xfrm>
        </p:spPr>
        <p:txBody>
          <a:bodyPr>
            <a:noAutofit/>
          </a:bodyPr>
          <a:lstStyle/>
          <a:p>
            <a:pPr algn="just"/>
            <a:r>
              <a:rPr lang="es-EC" sz="1600" b="1" dirty="0"/>
              <a:t>GOBIERNO AUTÓNOMO DESCENTRALIZADO PARROQUIAL RURAL “GUALEA”</a:t>
            </a:r>
          </a:p>
          <a:p>
            <a:pPr marL="0" indent="0" algn="just">
              <a:buNone/>
            </a:pPr>
            <a:endParaRPr lang="es-EC" sz="1600" dirty="0"/>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 GAD Parroquial</a:t>
            </a:r>
          </a:p>
          <a:p>
            <a:pPr marL="0" indent="0" algn="just">
              <a:buNone/>
            </a:pPr>
            <a:r>
              <a:rPr lang="es-EC" sz="1600" b="1" dirty="0"/>
              <a:t>Acciones a Realizarse: </a:t>
            </a:r>
            <a:r>
              <a:rPr lang="es-EC" sz="1600" dirty="0"/>
              <a:t>La </a:t>
            </a:r>
            <a:r>
              <a:rPr lang="es-MX" sz="1600" dirty="0"/>
              <a:t>Secretaría General de Coordinación Territorial y Participación Ciudadana, coordinará una reunión con el MAGAP, con la finalidad de dar continuidad al procedimiento de donación. </a:t>
            </a:r>
          </a:p>
          <a:p>
            <a:pPr marL="0" indent="0" algn="just">
              <a:buNone/>
            </a:pPr>
            <a:r>
              <a:rPr lang="es-MX" sz="1600" b="1" dirty="0"/>
              <a:t>Dependencia Responsable: </a:t>
            </a:r>
            <a:r>
              <a:rPr lang="es-MX" sz="1600" dirty="0"/>
              <a:t>Secretaría General de Coordinación Territorial y Participación Ciudadana. </a:t>
            </a:r>
            <a:endParaRPr lang="es-EC" sz="1600" b="1" dirty="0"/>
          </a:p>
        </p:txBody>
      </p:sp>
      <p:pic>
        <p:nvPicPr>
          <p:cNvPr id="4" name="Imagen 3"/>
          <p:cNvPicPr>
            <a:picLocks noChangeAspect="1"/>
          </p:cNvPicPr>
          <p:nvPr/>
        </p:nvPicPr>
        <p:blipFill>
          <a:blip r:embed="rId2"/>
          <a:stretch>
            <a:fillRect/>
          </a:stretch>
        </p:blipFill>
        <p:spPr>
          <a:xfrm>
            <a:off x="6822921" y="2013070"/>
            <a:ext cx="4419562" cy="3960027"/>
          </a:xfrm>
          <a:prstGeom prst="rect">
            <a:avLst/>
          </a:prstGeom>
        </p:spPr>
      </p:pic>
      <p:sp>
        <p:nvSpPr>
          <p:cNvPr id="6" name="Rectángulo 5"/>
          <p:cNvSpPr/>
          <p:nvPr/>
        </p:nvSpPr>
        <p:spPr>
          <a:xfrm>
            <a:off x="73571"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86707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42485" y="1040897"/>
            <a:ext cx="5491766" cy="5533637"/>
          </a:xfrm>
        </p:spPr>
        <p:txBody>
          <a:bodyPr>
            <a:noAutofit/>
          </a:bodyPr>
          <a:lstStyle/>
          <a:p>
            <a:pPr algn="just"/>
            <a:r>
              <a:rPr lang="es-EC" sz="1600" b="1" dirty="0"/>
              <a:t>GOBIERNO AUTÓNOMO DESCENTRALIZADO PARROQUIAL RURAL “CHAVEZPAMBA”</a:t>
            </a:r>
          </a:p>
          <a:p>
            <a:pPr algn="just">
              <a:buFont typeface="Wingdings" panose="05000000000000000000" pitchFamily="2" charset="2"/>
              <a:buChar char="Ø"/>
            </a:pPr>
            <a:r>
              <a:rPr lang="es-EC" sz="1600" dirty="0"/>
              <a:t>Predio: 551805</a:t>
            </a:r>
          </a:p>
          <a:p>
            <a:pPr algn="just">
              <a:buFont typeface="Wingdings" panose="05000000000000000000" pitchFamily="2" charset="2"/>
              <a:buChar char="Ø"/>
            </a:pPr>
            <a:r>
              <a:rPr lang="es-EC" sz="1600" dirty="0"/>
              <a:t>Clave Catastral: 19520-04-003</a:t>
            </a:r>
          </a:p>
          <a:p>
            <a:pPr algn="just">
              <a:buFont typeface="Wingdings" panose="05000000000000000000" pitchFamily="2" charset="2"/>
              <a:buChar char="Ø"/>
            </a:pPr>
            <a:r>
              <a:rPr lang="es-EC" sz="1600" dirty="0"/>
              <a:t>Área: 1168.81 m2</a:t>
            </a:r>
          </a:p>
          <a:p>
            <a:pPr algn="just">
              <a:buFont typeface="Wingdings" panose="05000000000000000000" pitchFamily="2" charset="2"/>
              <a:buChar char="Ø"/>
            </a:pPr>
            <a:r>
              <a:rPr lang="es-EC" sz="1600" dirty="0"/>
              <a:t>Ubicación: Calle Manuel Freire Donoso y Nicolás Almeida</a:t>
            </a:r>
          </a:p>
          <a:p>
            <a:pPr algn="just">
              <a:buFont typeface="Wingdings" panose="05000000000000000000" pitchFamily="2" charset="2"/>
              <a:buChar char="Ø"/>
            </a:pPr>
            <a:r>
              <a:rPr lang="es-EC" sz="1600" dirty="0"/>
              <a:t>Propietario: Municipio del Distrito Metropolitano de Quito. </a:t>
            </a:r>
          </a:p>
          <a:p>
            <a:pPr algn="just">
              <a:buFont typeface="Wingdings" panose="05000000000000000000" pitchFamily="2" charset="2"/>
              <a:buChar char="Ø"/>
            </a:pPr>
            <a:r>
              <a:rPr lang="es-MX" sz="1600" dirty="0"/>
              <a:t>Uso: </a:t>
            </a:r>
            <a:r>
              <a:rPr lang="es-EC" sz="1600" dirty="0"/>
              <a:t>Oficinas GAD Parroquial; </a:t>
            </a:r>
            <a:r>
              <a:rPr lang="es-EC" sz="1600" dirty="0" err="1"/>
              <a:t>Infocentro</a:t>
            </a:r>
            <a:endParaRPr lang="es-EC" sz="1600" dirty="0"/>
          </a:p>
          <a:p>
            <a:pPr marL="0" indent="0" algn="just">
              <a:buNone/>
            </a:pPr>
            <a:r>
              <a:rPr lang="es-MX" sz="1600" b="1" dirty="0"/>
              <a:t>Acciones a Realizarse: </a:t>
            </a:r>
            <a:r>
              <a:rPr lang="es-MX" sz="1600" dirty="0"/>
              <a:t>Mediante oficio No. </a:t>
            </a:r>
            <a:r>
              <a:rPr lang="es-EC" sz="1600" dirty="0"/>
              <a:t>GADDMQ-DMGBI-2023-0062-O de 10 de enero de 2023, </a:t>
            </a:r>
            <a:r>
              <a:rPr lang="es-MX" sz="1600" dirty="0"/>
              <a:t>emitir el criterio FAVORABLE o DESFAVORABLE sobre la declaratoria de bien mostrenco, el cual debe constar en el informe final conforme a los informes técnicos y legales de las dependencias involucradas en este proceso, pedido que lo realizo para no ser observados por Procuraduría Metropolitana. </a:t>
            </a:r>
          </a:p>
          <a:p>
            <a:pPr marL="0" indent="0" algn="just">
              <a:buNone/>
            </a:pPr>
            <a:r>
              <a:rPr lang="es-MX" sz="1600" b="1" dirty="0"/>
              <a:t>Dependencia Responsable: </a:t>
            </a:r>
            <a:r>
              <a:rPr lang="es-EC" sz="1600" dirty="0"/>
              <a:t>Administración Zonal</a:t>
            </a:r>
            <a:endParaRPr lang="es-EC" sz="1600" b="1" dirty="0"/>
          </a:p>
        </p:txBody>
      </p:sp>
      <p:pic>
        <p:nvPicPr>
          <p:cNvPr id="7" name="6 Imagen" descr="X:\NANCY ALVEAR\ARQ. NANCY ALVEAR\FOTOS CHAVEZPAMBA.JPG"/>
          <p:cNvPicPr/>
          <p:nvPr/>
        </p:nvPicPr>
        <p:blipFill>
          <a:blip r:embed="rId2" cstate="print"/>
          <a:srcRect/>
          <a:stretch>
            <a:fillRect/>
          </a:stretch>
        </p:blipFill>
        <p:spPr bwMode="auto">
          <a:xfrm>
            <a:off x="7162108" y="2524676"/>
            <a:ext cx="4105660" cy="3566408"/>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26043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84890" y="1119667"/>
            <a:ext cx="6163055" cy="5383044"/>
          </a:xfrm>
        </p:spPr>
        <p:txBody>
          <a:bodyPr>
            <a:noAutofit/>
          </a:bodyPr>
          <a:lstStyle/>
          <a:p>
            <a:pPr algn="just"/>
            <a:r>
              <a:rPr lang="es-EC" sz="1800" b="1" dirty="0"/>
              <a:t>GOBIERNO AUTÓNOMO DESCENTRALIZADO PARROQUIAL RURAL “ATAHUALPA”</a:t>
            </a:r>
          </a:p>
          <a:p>
            <a:pPr algn="just">
              <a:buFont typeface="Wingdings" panose="05000000000000000000" pitchFamily="2" charset="2"/>
              <a:buChar char="ü"/>
            </a:pPr>
            <a:r>
              <a:rPr lang="es-EC" sz="1600" dirty="0"/>
              <a:t>Predio: 782496 </a:t>
            </a:r>
          </a:p>
          <a:p>
            <a:pPr algn="just">
              <a:buFont typeface="Wingdings" panose="05000000000000000000" pitchFamily="2" charset="2"/>
              <a:buChar char="ü"/>
            </a:pPr>
            <a:r>
              <a:rPr lang="es-EC" sz="1600" dirty="0"/>
              <a:t>Clave Catastral: 19726-02-001</a:t>
            </a:r>
          </a:p>
          <a:p>
            <a:pPr algn="just">
              <a:buFont typeface="Wingdings" panose="05000000000000000000" pitchFamily="2" charset="2"/>
              <a:buChar char="ü"/>
            </a:pPr>
            <a:r>
              <a:rPr lang="es-EC" sz="1600" dirty="0"/>
              <a:t>Área: 932.97 m2; Ubicación: Calle Antonio Flores y Padre Segundo Jaramillo</a:t>
            </a:r>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 GAD Parroquial; Tenencia política; UPC</a:t>
            </a:r>
          </a:p>
          <a:p>
            <a:pPr marL="0" indent="0" algn="just">
              <a:buNone/>
            </a:pPr>
            <a:r>
              <a:rPr lang="es-EC" sz="1600" b="1" dirty="0"/>
              <a:t>Acciones a Realizarse: </a:t>
            </a:r>
            <a:r>
              <a:rPr lang="es-EC" sz="1600" dirty="0"/>
              <a:t>La </a:t>
            </a:r>
            <a:r>
              <a:rPr lang="es-MX" sz="1600" dirty="0"/>
              <a:t>Procuraduría Metropolitana remitirá a la Secretaría General de Coordinación Territorial y Participación Ciudadana una matriz con la descripción del estado de los procesos que se encuentran a cargo de dicha dependencia. </a:t>
            </a:r>
          </a:p>
          <a:p>
            <a:pPr marL="0" indent="0" algn="just">
              <a:buNone/>
            </a:pPr>
            <a:r>
              <a:rPr lang="es-MX" sz="1600" b="1" dirty="0"/>
              <a:t>Dependencia Responsable: </a:t>
            </a:r>
            <a:r>
              <a:rPr lang="es-EC" sz="1600" dirty="0"/>
              <a:t>Procuraduría Metropolitana</a:t>
            </a:r>
            <a:endParaRPr lang="es-EC" sz="1600" b="1" dirty="0"/>
          </a:p>
        </p:txBody>
      </p:sp>
      <p:pic>
        <p:nvPicPr>
          <p:cNvPr id="2" name="Imagen 1"/>
          <p:cNvPicPr>
            <a:picLocks noChangeAspect="1"/>
          </p:cNvPicPr>
          <p:nvPr/>
        </p:nvPicPr>
        <p:blipFill>
          <a:blip r:embed="rId2"/>
          <a:stretch>
            <a:fillRect/>
          </a:stretch>
        </p:blipFill>
        <p:spPr>
          <a:xfrm>
            <a:off x="7531551" y="2022325"/>
            <a:ext cx="3647727" cy="4086057"/>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947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78941" y="1040897"/>
            <a:ext cx="5798737" cy="5202608"/>
          </a:xfrm>
        </p:spPr>
        <p:txBody>
          <a:bodyPr>
            <a:noAutofit/>
          </a:bodyPr>
          <a:lstStyle/>
          <a:p>
            <a:pPr algn="just"/>
            <a:r>
              <a:rPr lang="es-EC" sz="1600" b="1" dirty="0"/>
              <a:t>GOBIERNO AUTÓNOMO DESCENTRALIZADO PARROQUIAL RURAL “SAN JOSÉ DE MINAS”</a:t>
            </a:r>
          </a:p>
          <a:p>
            <a:pPr algn="just">
              <a:buFont typeface="Wingdings" panose="05000000000000000000" pitchFamily="2" charset="2"/>
              <a:buChar char="ü"/>
            </a:pPr>
            <a:r>
              <a:rPr lang="es-EC" sz="1600" dirty="0"/>
              <a:t>Predio: 544531</a:t>
            </a:r>
          </a:p>
          <a:p>
            <a:pPr algn="just">
              <a:buFont typeface="Wingdings" panose="05000000000000000000" pitchFamily="2" charset="2"/>
              <a:buChar char="ü"/>
            </a:pPr>
            <a:r>
              <a:rPr lang="es-EC" sz="1600" dirty="0"/>
              <a:t>Clave Catastral: 19726-11-003</a:t>
            </a:r>
          </a:p>
          <a:p>
            <a:pPr algn="just">
              <a:buFont typeface="Wingdings" panose="05000000000000000000" pitchFamily="2" charset="2"/>
              <a:buChar char="ü"/>
            </a:pPr>
            <a:r>
              <a:rPr lang="es-EC" sz="1600" dirty="0"/>
              <a:t>Área: 197.16 m2</a:t>
            </a:r>
          </a:p>
          <a:p>
            <a:pPr algn="just">
              <a:buFont typeface="Wingdings" panose="05000000000000000000" pitchFamily="2" charset="2"/>
              <a:buChar char="ü"/>
            </a:pPr>
            <a:r>
              <a:rPr lang="es-EC" sz="1600" dirty="0"/>
              <a:t>Ubicación: Calle Mariscal Sucre y Eloy Alfaro</a:t>
            </a:r>
          </a:p>
          <a:p>
            <a:pPr algn="just">
              <a:buFont typeface="Wingdings" panose="05000000000000000000" pitchFamily="2" charset="2"/>
              <a:buChar char="ü"/>
            </a:pPr>
            <a:r>
              <a:rPr lang="es-EC" sz="1600" dirty="0"/>
              <a:t>Propietario</a:t>
            </a:r>
            <a:r>
              <a:rPr lang="es-EC" sz="1600" b="1" dirty="0"/>
              <a:t>: </a:t>
            </a:r>
            <a:r>
              <a:rPr lang="es-EC" sz="1600" dirty="0"/>
              <a:t>Municipio del Distrito Metropolitano de Quito. </a:t>
            </a:r>
          </a:p>
          <a:p>
            <a:pPr algn="just">
              <a:buFont typeface="Wingdings" panose="05000000000000000000" pitchFamily="2" charset="2"/>
              <a:buChar char="ü"/>
            </a:pPr>
            <a:r>
              <a:rPr lang="es-MX" sz="1600" dirty="0"/>
              <a:t>Uso: </a:t>
            </a:r>
            <a:r>
              <a:rPr lang="es-EC" sz="1600" dirty="0"/>
              <a:t>Oficinas GAD Parroquial; Baterías Sanitarias.</a:t>
            </a:r>
            <a:endParaRPr lang="es-MX" sz="1600" dirty="0"/>
          </a:p>
          <a:p>
            <a:pPr marL="0" indent="0" algn="just">
              <a:buNone/>
            </a:pPr>
            <a:r>
              <a:rPr lang="es-MX" sz="1600" b="1" dirty="0"/>
              <a:t>Acciones a Realizarse: </a:t>
            </a:r>
            <a:r>
              <a:rPr lang="es-EC" sz="1600" dirty="0"/>
              <a:t>El Concejo Metropolitano de Quito el 10 de abril del 2014, resolvió declarar como bien mostrenco el predio donde funciona las oficinas del GAD de San José de Minas, pero no se encuentra realizada la protocolización de las escrituras de bien mostrenco.</a:t>
            </a:r>
          </a:p>
          <a:p>
            <a:pPr marL="0" indent="0" algn="just">
              <a:buNone/>
            </a:pPr>
            <a:r>
              <a:rPr lang="es-MX" sz="1600" dirty="0"/>
              <a:t>La Administración Zonal Eugenio Espejo conjuntamente con la Procuraduría Metropolitana, deberán recabar la información del procedimiento de bien mostrenco para perfeccionar el acto administrativo. </a:t>
            </a:r>
          </a:p>
          <a:p>
            <a:pPr marL="0" indent="0" algn="just">
              <a:buNone/>
            </a:pPr>
            <a:r>
              <a:rPr lang="es-MX" sz="1600" b="1" dirty="0"/>
              <a:t>Dependencia Responsable: </a:t>
            </a:r>
            <a:r>
              <a:rPr lang="es-EC" sz="1600" dirty="0"/>
              <a:t>AZ Y Procuraduría  Metropolitana </a:t>
            </a:r>
            <a:endParaRPr lang="es-EC" sz="1600" b="1" dirty="0"/>
          </a:p>
        </p:txBody>
      </p:sp>
      <p:pic>
        <p:nvPicPr>
          <p:cNvPr id="7" name="4 Imagen" descr="X:\NANCY ALVEAR\SAN JOSE DE MINAS\DSC04735.JPG"/>
          <p:cNvPicPr/>
          <p:nvPr/>
        </p:nvPicPr>
        <p:blipFill>
          <a:blip r:embed="rId2" cstate="print"/>
          <a:srcRect/>
          <a:stretch>
            <a:fillRect/>
          </a:stretch>
        </p:blipFill>
        <p:spPr bwMode="auto">
          <a:xfrm>
            <a:off x="7127210" y="2261696"/>
            <a:ext cx="4288042" cy="3549169"/>
          </a:xfrm>
          <a:prstGeom prst="rect">
            <a:avLst/>
          </a:prstGeom>
          <a:noFill/>
          <a:ln w="9525">
            <a:noFill/>
            <a:miter lim="800000"/>
            <a:headEnd/>
            <a:tailEnd/>
          </a:ln>
        </p:spPr>
      </p:pic>
      <p:sp>
        <p:nvSpPr>
          <p:cNvPr id="6" name="Rectángulo 5"/>
          <p:cNvSpPr/>
          <p:nvPr/>
        </p:nvSpPr>
        <p:spPr>
          <a:xfrm>
            <a:off x="-28904" y="0"/>
            <a:ext cx="12220904" cy="199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83738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00392" y="1040897"/>
            <a:ext cx="7535917" cy="4971393"/>
          </a:xfrm>
        </p:spPr>
        <p:txBody>
          <a:bodyPr>
            <a:noAutofit/>
          </a:bodyPr>
          <a:lstStyle/>
          <a:p>
            <a:pPr algn="just"/>
            <a:r>
              <a:rPr lang="es-EC" sz="1700" b="1" dirty="0"/>
              <a:t>GOBIERNO AUTÓNOMO DESCENTRALIZADO PARROQUIAL RURAL “PUELLARO”</a:t>
            </a:r>
          </a:p>
          <a:p>
            <a:pPr algn="just">
              <a:buFont typeface="Wingdings" panose="05000000000000000000" pitchFamily="2" charset="2"/>
              <a:buChar char="ü"/>
            </a:pPr>
            <a:r>
              <a:rPr lang="es-EC" sz="1600" dirty="0"/>
              <a:t>Predio: 544991                 </a:t>
            </a:r>
          </a:p>
          <a:p>
            <a:pPr algn="just">
              <a:buFont typeface="Wingdings" panose="05000000000000000000" pitchFamily="2" charset="2"/>
              <a:buChar char="ü"/>
            </a:pPr>
            <a:r>
              <a:rPr lang="es-EC" sz="1600" dirty="0"/>
              <a:t>Clave Catastral: 17920-07-004</a:t>
            </a:r>
          </a:p>
          <a:p>
            <a:pPr algn="just">
              <a:buFont typeface="Wingdings" panose="05000000000000000000" pitchFamily="2" charset="2"/>
              <a:buChar char="ü"/>
            </a:pPr>
            <a:r>
              <a:rPr lang="es-EC" sz="1600" dirty="0"/>
              <a:t>Área: 595 m2                   </a:t>
            </a:r>
          </a:p>
          <a:p>
            <a:pPr algn="just">
              <a:buFont typeface="Wingdings" panose="05000000000000000000" pitchFamily="2" charset="2"/>
              <a:buChar char="ü"/>
            </a:pPr>
            <a:r>
              <a:rPr lang="es-EC" sz="1600" dirty="0"/>
              <a:t>Ubicación: Calle 24 de mayo y Sucre</a:t>
            </a:r>
          </a:p>
          <a:p>
            <a:pPr algn="just">
              <a:buFont typeface="Wingdings" panose="05000000000000000000" pitchFamily="2" charset="2"/>
              <a:buChar char="ü"/>
            </a:pPr>
            <a:r>
              <a:rPr lang="es-EC" sz="1600" dirty="0"/>
              <a:t>Propietario: Municipio del Distrito Metropolitano de Quito</a:t>
            </a:r>
          </a:p>
          <a:p>
            <a:pPr algn="just">
              <a:buFont typeface="Wingdings" panose="05000000000000000000" pitchFamily="2" charset="2"/>
              <a:buChar char="ü"/>
            </a:pPr>
            <a:r>
              <a:rPr lang="es-MX" sz="1600" dirty="0"/>
              <a:t>Uso: </a:t>
            </a:r>
            <a:r>
              <a:rPr lang="es-EC" sz="1600" dirty="0"/>
              <a:t>Oficinas GAD Parroquial; Baterías Sanitarias; Registro Civil; Oficinas del Consejo Provincial; Tenencia Política. </a:t>
            </a:r>
          </a:p>
          <a:p>
            <a:pPr marL="0" indent="0" algn="just">
              <a:buNone/>
            </a:pPr>
            <a:r>
              <a:rPr lang="es-MX" sz="1600" b="1" dirty="0"/>
              <a:t>Acciones a Realizarse: </a:t>
            </a:r>
            <a:r>
              <a:rPr lang="es-MX" sz="1600" dirty="0"/>
              <a:t>La DMGBI, </a:t>
            </a:r>
            <a:r>
              <a:rPr lang="es-EC" sz="1600" dirty="0"/>
              <a:t>procedió con la elaboración del Oficio Nro. GADDMQ-DMGBI-2023-0351-O de fecha 25 de enero de 2023, en el cual, se remitió a la Administración Zonal Eugenio Espejo, el Oficio Nro. GADDMQ-STHV-DMC-UCE-2022-3026-O de fecha 16 de diciembre del 2022, mediante el cual la DMC solicita </a:t>
            </a:r>
            <a:r>
              <a:rPr lang="es-MX" sz="1600" dirty="0"/>
              <a:t>la actualización gráfica del predio No. 544991, para lo cual se deberá adjuntar los requisitos de acuerdo al catálogo de trámites y de ser el caso se recomienda la Regularización de áreas</a:t>
            </a:r>
            <a:r>
              <a:rPr lang="es-EC" sz="1600" dirty="0"/>
              <a:t>. </a:t>
            </a:r>
            <a:endParaRPr lang="es-MX" sz="1600" dirty="0"/>
          </a:p>
          <a:p>
            <a:pPr marL="0" indent="0" algn="just">
              <a:buNone/>
            </a:pPr>
            <a:r>
              <a:rPr lang="es-MX" sz="1600" b="1" dirty="0"/>
              <a:t>Dependencia Responsable: </a:t>
            </a:r>
            <a:r>
              <a:rPr lang="es-EC" sz="1600" dirty="0"/>
              <a:t>Administración Zonal </a:t>
            </a:r>
            <a:endParaRPr lang="es-MX" sz="1600" b="1" dirty="0"/>
          </a:p>
        </p:txBody>
      </p:sp>
      <p:pic>
        <p:nvPicPr>
          <p:cNvPr id="8" name="5 Imagen" descr="X:\NANCY ALVEAR\ARQ. NANCY ALVEAR\DSC03460.JPG"/>
          <p:cNvPicPr/>
          <p:nvPr/>
        </p:nvPicPr>
        <p:blipFill>
          <a:blip r:embed="rId2" cstate="print"/>
          <a:srcRect/>
          <a:stretch>
            <a:fillRect/>
          </a:stretch>
        </p:blipFill>
        <p:spPr bwMode="auto">
          <a:xfrm>
            <a:off x="8122971" y="2241927"/>
            <a:ext cx="3454513" cy="3878654"/>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01039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37123" y="1294566"/>
            <a:ext cx="5758574" cy="5463586"/>
          </a:xfrm>
        </p:spPr>
        <p:txBody>
          <a:bodyPr>
            <a:noAutofit/>
          </a:bodyPr>
          <a:lstStyle/>
          <a:p>
            <a:pPr algn="just"/>
            <a:r>
              <a:rPr lang="es-EC" sz="1700" b="1" dirty="0"/>
              <a:t>GOBIERNO AUTÓNOMO DESCENTRALIZADO PARROQUIAL RURAL “PERUCHO”</a:t>
            </a:r>
          </a:p>
          <a:p>
            <a:pPr algn="just">
              <a:buFont typeface="Wingdings" panose="05000000000000000000" pitchFamily="2" charset="2"/>
              <a:buChar char="ü"/>
            </a:pPr>
            <a:r>
              <a:rPr lang="es-EC" sz="1600" dirty="0"/>
              <a:t>Predio: 782501          </a:t>
            </a:r>
          </a:p>
          <a:p>
            <a:pPr algn="just">
              <a:buFont typeface="Wingdings" panose="05000000000000000000" pitchFamily="2" charset="2"/>
              <a:buChar char="ü"/>
            </a:pPr>
            <a:r>
              <a:rPr lang="es-EC" sz="1600" dirty="0"/>
              <a:t>Clave Catastral: 19117-07-001</a:t>
            </a:r>
          </a:p>
          <a:p>
            <a:pPr algn="just">
              <a:buFont typeface="Wingdings" panose="05000000000000000000" pitchFamily="2" charset="2"/>
              <a:buChar char="ü"/>
            </a:pPr>
            <a:r>
              <a:rPr lang="es-EC" sz="1600" dirty="0"/>
              <a:t>Área: 1013.35 m2   </a:t>
            </a:r>
          </a:p>
          <a:p>
            <a:pPr algn="just">
              <a:buFont typeface="Wingdings" panose="05000000000000000000" pitchFamily="2" charset="2"/>
              <a:buChar char="ü"/>
            </a:pPr>
            <a:r>
              <a:rPr lang="es-EC" sz="1600" dirty="0"/>
              <a:t>Ubicación: Calle Mariscal Sucre y Pedro de </a:t>
            </a:r>
            <a:r>
              <a:rPr lang="es-EC" sz="1600" dirty="0" err="1"/>
              <a:t>Puelle</a:t>
            </a:r>
            <a:r>
              <a:rPr lang="es-EC" sz="1600" dirty="0"/>
              <a:t>. </a:t>
            </a:r>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 GAD Parroquial; Baterías Sanitarias; Sala de Velaciones</a:t>
            </a:r>
          </a:p>
          <a:p>
            <a:pPr marL="0" indent="0" algn="just">
              <a:buNone/>
            </a:pPr>
            <a:r>
              <a:rPr lang="es-MX" sz="1600" b="1" dirty="0"/>
              <a:t>Acciones a Realizarse: </a:t>
            </a:r>
            <a:r>
              <a:rPr lang="es-MX" sz="1600" dirty="0"/>
              <a:t>La Procuraduría Metropolitana remitirá a la Secretaría General de Coordinación Territorial y Participación Ciudadana una matriz con la descripción del estado de los procesos que se encuentran a cargo de dicha dependencia. </a:t>
            </a:r>
          </a:p>
          <a:p>
            <a:pPr marL="0" indent="0" algn="just">
              <a:buNone/>
            </a:pPr>
            <a:r>
              <a:rPr lang="es-MX" sz="1600" b="1" dirty="0"/>
              <a:t>Dependencia Responsable: </a:t>
            </a:r>
            <a:r>
              <a:rPr lang="es-EC" sz="1600" dirty="0"/>
              <a:t>Procuraduría Metropolitana. </a:t>
            </a:r>
            <a:endParaRPr lang="es-EC" sz="1600" b="1" dirty="0"/>
          </a:p>
        </p:txBody>
      </p:sp>
      <p:pic>
        <p:nvPicPr>
          <p:cNvPr id="7" name="7 Imagen" descr="X:\NANCY ALVEAR\ARQ. NANCY ALVEAR\DSC03474.JPG"/>
          <p:cNvPicPr/>
          <p:nvPr/>
        </p:nvPicPr>
        <p:blipFill>
          <a:blip r:embed="rId2" cstate="print"/>
          <a:srcRect/>
          <a:stretch>
            <a:fillRect/>
          </a:stretch>
        </p:blipFill>
        <p:spPr bwMode="auto">
          <a:xfrm>
            <a:off x="6968509" y="2621922"/>
            <a:ext cx="4092782" cy="3188943"/>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7836309" y="62876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88430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1020145"/>
            <a:ext cx="10526111" cy="618633"/>
          </a:xfrm>
        </p:spPr>
        <p:txBody>
          <a:bodyPr/>
          <a:lstStyle/>
          <a:p>
            <a:r>
              <a:rPr lang="es-EC" sz="1800" b="1" dirty="0"/>
              <a:t>GOBIERNO AUTÓNOMO DESCENTRALIZADO PARROQUIAL RURAL “EL QUINCHE”</a:t>
            </a:r>
            <a:endParaRPr lang="es-EC" sz="1800" dirty="0"/>
          </a:p>
        </p:txBody>
      </p:sp>
      <p:sp>
        <p:nvSpPr>
          <p:cNvPr id="3" name="Marcador de contenido 2"/>
          <p:cNvSpPr>
            <a:spLocks noGrp="1"/>
          </p:cNvSpPr>
          <p:nvPr>
            <p:ph sz="half" idx="1"/>
          </p:nvPr>
        </p:nvSpPr>
        <p:spPr>
          <a:xfrm>
            <a:off x="838199" y="1638778"/>
            <a:ext cx="6697717" cy="4538185"/>
          </a:xfrm>
        </p:spPr>
        <p:txBody>
          <a:bodyPr>
            <a:normAutofit/>
          </a:bodyPr>
          <a:lstStyle/>
          <a:p>
            <a:pPr algn="just">
              <a:buFont typeface="Wingdings" panose="05000000000000000000" pitchFamily="2" charset="2"/>
              <a:buChar char="ü"/>
            </a:pPr>
            <a:r>
              <a:rPr lang="es-EC" sz="1600" dirty="0"/>
              <a:t>Predio: 371528</a:t>
            </a:r>
          </a:p>
          <a:p>
            <a:pPr algn="just">
              <a:buFont typeface="Wingdings" panose="05000000000000000000" pitchFamily="2" charset="2"/>
              <a:buChar char="ü"/>
            </a:pPr>
            <a:r>
              <a:rPr lang="es-EC" sz="1600" dirty="0"/>
              <a:t>Clave Catastral: 13040-11-003 </a:t>
            </a:r>
          </a:p>
          <a:p>
            <a:pPr algn="just">
              <a:buFont typeface="Wingdings" panose="05000000000000000000" pitchFamily="2" charset="2"/>
              <a:buChar char="ü"/>
            </a:pPr>
            <a:r>
              <a:rPr lang="es-EC" sz="1600" dirty="0"/>
              <a:t>Ubicación: Calle Cuenca E1-218 y Bolívar </a:t>
            </a:r>
          </a:p>
          <a:p>
            <a:pPr algn="just">
              <a:buFont typeface="Wingdings" panose="05000000000000000000" pitchFamily="2" charset="2"/>
              <a:buChar char="ü"/>
            </a:pPr>
            <a:r>
              <a:rPr lang="es-EC" sz="1600" dirty="0"/>
              <a:t>Propietario: Municipio del Distrito Metropolitano de Quito. </a:t>
            </a:r>
          </a:p>
          <a:p>
            <a:pPr algn="just">
              <a:buFont typeface="Wingdings" panose="05000000000000000000" pitchFamily="2" charset="2"/>
              <a:buChar char="ü"/>
            </a:pPr>
            <a:r>
              <a:rPr lang="es-MX" sz="1600" dirty="0"/>
              <a:t>Uso: </a:t>
            </a:r>
            <a:r>
              <a:rPr lang="es-EC" sz="1600" dirty="0"/>
              <a:t>Oficinas</a:t>
            </a:r>
            <a:r>
              <a:rPr lang="es-EC" sz="1600" b="1" dirty="0"/>
              <a:t> </a:t>
            </a:r>
            <a:r>
              <a:rPr lang="es-EC" sz="1600" dirty="0"/>
              <a:t>GAD Parroquial de El Quinche.</a:t>
            </a:r>
          </a:p>
          <a:p>
            <a:pPr marL="0" indent="0" algn="just">
              <a:buNone/>
            </a:pPr>
            <a:r>
              <a:rPr lang="es-MX" sz="1600" b="1" dirty="0"/>
              <a:t>Acciones a Realizarse: </a:t>
            </a:r>
            <a:r>
              <a:rPr lang="es-MX" sz="1600" dirty="0"/>
              <a:t>La Administración Zonal debe realizar un oficio de insistencia al GAD Parroquial para que envié la documentación necesaria para continuar con el proceso de transferencia de dominio. </a:t>
            </a:r>
          </a:p>
          <a:p>
            <a:pPr marL="0" indent="0" algn="just">
              <a:buNone/>
            </a:pPr>
            <a:r>
              <a:rPr lang="es-MX" sz="1600" b="1" dirty="0"/>
              <a:t>Dependencia Responsable: </a:t>
            </a:r>
            <a:r>
              <a:rPr lang="es-MX" sz="1600" dirty="0"/>
              <a:t>La Administración Zonal </a:t>
            </a:r>
            <a:endParaRPr lang="es-EC" sz="1600" b="1" dirty="0"/>
          </a:p>
        </p:txBody>
      </p:sp>
      <p:pic>
        <p:nvPicPr>
          <p:cNvPr id="1026" name="Picture 2" descr="GOBIERNO AUTÓNOMO DESCENTRALIZADO PARROQUIAL RURAL EL QUINCH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648404" y="1980194"/>
            <a:ext cx="2715906" cy="3855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257316" y="708775"/>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64372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1362075" y="387382"/>
            <a:ext cx="6581105" cy="1154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 name="Título 1"/>
          <p:cNvSpPr>
            <a:spLocks noGrp="1"/>
          </p:cNvSpPr>
          <p:nvPr>
            <p:ph type="title"/>
          </p:nvPr>
        </p:nvSpPr>
        <p:spPr>
          <a:xfrm>
            <a:off x="-605172" y="324439"/>
            <a:ext cx="10515600" cy="1325563"/>
          </a:xfrm>
        </p:spPr>
        <p:txBody>
          <a:bodyPr>
            <a:normAutofit/>
          </a:bodyPr>
          <a:lstStyle/>
          <a:p>
            <a:pPr algn="ctr"/>
            <a:r>
              <a:rPr lang="es-EC" sz="3600" b="1" dirty="0"/>
              <a:t>PARROQUIAS NORORIENTALES</a:t>
            </a:r>
          </a:p>
        </p:txBody>
      </p:sp>
      <p:sp>
        <p:nvSpPr>
          <p:cNvPr id="3" name="Marcador de contenido 2"/>
          <p:cNvSpPr>
            <a:spLocks noGrp="1"/>
          </p:cNvSpPr>
          <p:nvPr>
            <p:ph sz="half" idx="1"/>
          </p:nvPr>
        </p:nvSpPr>
        <p:spPr>
          <a:xfrm>
            <a:off x="917575" y="2077873"/>
            <a:ext cx="5181600" cy="4391166"/>
          </a:xfrm>
        </p:spPr>
        <p:txBody>
          <a:bodyPr>
            <a:normAutofit fontScale="92500" lnSpcReduction="20000"/>
          </a:bodyPr>
          <a:lstStyle/>
          <a:p>
            <a:pPr algn="just"/>
            <a:r>
              <a:rPr lang="es-EC" sz="2000" b="1" dirty="0"/>
              <a:t>GOBIERNO AUTÓNOMO DESCENTRALIZADO PARROQUIAL RURAL DE TUMBACO</a:t>
            </a:r>
          </a:p>
          <a:p>
            <a:pPr>
              <a:buFont typeface="Wingdings" panose="05000000000000000000" pitchFamily="2" charset="2"/>
              <a:buChar char="Ø"/>
            </a:pPr>
            <a:r>
              <a:rPr lang="es-EC" sz="1700" dirty="0"/>
              <a:t>Predio No. </a:t>
            </a:r>
            <a:r>
              <a:rPr lang="es-EC" sz="1700" b="1" dirty="0"/>
              <a:t>130402</a:t>
            </a:r>
          </a:p>
          <a:p>
            <a:pPr>
              <a:buFont typeface="Wingdings" panose="05000000000000000000" pitchFamily="2" charset="2"/>
              <a:buChar char="Ø"/>
            </a:pPr>
            <a:r>
              <a:rPr lang="es-EC" sz="1700" dirty="0"/>
              <a:t>Clave Catastral: 10120-03-001</a:t>
            </a:r>
          </a:p>
          <a:p>
            <a:pPr>
              <a:buFont typeface="Wingdings" panose="05000000000000000000" pitchFamily="2" charset="2"/>
              <a:buChar char="Ø"/>
            </a:pPr>
            <a:r>
              <a:rPr lang="es-EC" sz="1700" dirty="0"/>
              <a:t>Ubicación: Francisco Orellana</a:t>
            </a:r>
          </a:p>
          <a:p>
            <a:pPr>
              <a:lnSpc>
                <a:spcPct val="100000"/>
              </a:lnSpc>
              <a:spcBef>
                <a:spcPts val="0"/>
              </a:spcBef>
              <a:buFont typeface="Wingdings" panose="05000000000000000000" pitchFamily="2" charset="2"/>
              <a:buChar char="Ø"/>
            </a:pPr>
            <a:r>
              <a:rPr lang="es-EC" sz="1700" dirty="0"/>
              <a:t>Propietario: Curia Metropolitana</a:t>
            </a:r>
          </a:p>
          <a:p>
            <a:pPr>
              <a:lnSpc>
                <a:spcPct val="100000"/>
              </a:lnSpc>
              <a:spcBef>
                <a:spcPts val="0"/>
              </a:spcBef>
              <a:buFont typeface="Wingdings" panose="05000000000000000000" pitchFamily="2" charset="2"/>
              <a:buChar char="Ø"/>
            </a:pPr>
            <a:r>
              <a:rPr lang="es-EC" sz="1700" dirty="0"/>
              <a:t>No existe pedido por parte del GAD TUMBACO</a:t>
            </a:r>
          </a:p>
          <a:p>
            <a:pPr marL="0" indent="0" algn="just">
              <a:buNone/>
            </a:pPr>
            <a:r>
              <a:rPr lang="es-EC" sz="1700" b="1" dirty="0"/>
              <a:t>Acción por Realizarse: </a:t>
            </a:r>
            <a:r>
              <a:rPr lang="es-EC" sz="1700" dirty="0"/>
              <a:t>Este predio es de propiedad de la Curia Metropolitana, a más de las oficinas Gobierno Parroquial de Tumbaco, también está la casa parroquial, los representantes del GAD de Tumbaco deberán tener un acercamiento con los representantes de la Curia Metropolitana para continuar con el procedimiento de transferencia de dominio. </a:t>
            </a:r>
          </a:p>
          <a:p>
            <a:pPr marL="0" indent="0" algn="just">
              <a:buNone/>
            </a:pPr>
            <a:r>
              <a:rPr lang="es-EC" sz="1700" dirty="0"/>
              <a:t>Informe técnico Nro. AMZT-DGT-TV/2020/467 de la Administración Zonal Tumbaco</a:t>
            </a:r>
          </a:p>
          <a:p>
            <a:pPr marL="0" indent="0" algn="just">
              <a:buNone/>
            </a:pPr>
            <a:r>
              <a:rPr lang="es-EC" sz="1700" dirty="0"/>
              <a:t>Memorando Nro. GADDMQ-AZT-DAJ-2020-0375-M</a:t>
            </a:r>
          </a:p>
          <a:p>
            <a:pPr marL="0" indent="0" algn="just">
              <a:buNone/>
            </a:pPr>
            <a:r>
              <a:rPr lang="es-EC" sz="1700" b="1" dirty="0"/>
              <a:t>Dependencia Responsable: </a:t>
            </a:r>
            <a:r>
              <a:rPr lang="es-EC" sz="1700" dirty="0"/>
              <a:t>GAD de Tumbaco. </a:t>
            </a:r>
            <a:endParaRPr lang="es-EC" sz="1700" b="1" dirty="0"/>
          </a:p>
        </p:txBody>
      </p:sp>
      <p:sp>
        <p:nvSpPr>
          <p:cNvPr id="10" name="Rectángulo 9"/>
          <p:cNvSpPr/>
          <p:nvPr/>
        </p:nvSpPr>
        <p:spPr>
          <a:xfrm>
            <a:off x="76199" y="0"/>
            <a:ext cx="12097407" cy="12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0" y="94593"/>
            <a:ext cx="12192000" cy="18918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2" name="Grupo 11"/>
          <p:cNvGrpSpPr/>
          <p:nvPr/>
        </p:nvGrpSpPr>
        <p:grpSpPr>
          <a:xfrm>
            <a:off x="8548554" y="433947"/>
            <a:ext cx="3106994" cy="824265"/>
            <a:chOff x="0" y="0"/>
            <a:chExt cx="5864860" cy="1162050"/>
          </a:xfrm>
        </p:grpSpPr>
        <p:pic>
          <p:nvPicPr>
            <p:cNvPr id="13" name="Imagen 12" descr="C:\Users\aklasso\Downloads\DMGB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4" name="Imagen 13" descr="C:\Users\aklasso\Downloads\pruebaVerticalfirma.png"/>
            <p:cNvPicPr>
              <a:picLocks noChangeAspect="1"/>
            </p:cNvPicPr>
            <p:nvPr/>
          </p:nvPicPr>
          <p:blipFill rotWithShape="1">
            <a:blip r:embed="rId3">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pic>
        <p:nvPicPr>
          <p:cNvPr id="1030" name="Picture 6" descr="Fach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4" y="291725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5"/>
          <a:stretch>
            <a:fillRect/>
          </a:stretch>
        </p:blipFill>
        <p:spPr>
          <a:xfrm>
            <a:off x="7334659" y="2077873"/>
            <a:ext cx="4020526" cy="3370804"/>
          </a:xfrm>
          <a:prstGeom prst="rect">
            <a:avLst/>
          </a:prstGeom>
        </p:spPr>
      </p:pic>
    </p:spTree>
    <p:extLst>
      <p:ext uri="{BB962C8B-B14F-4D97-AF65-F5344CB8AC3E}">
        <p14:creationId xmlns:p14="http://schemas.microsoft.com/office/powerpoint/2010/main" val="1394803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076" y="402587"/>
            <a:ext cx="10515600" cy="1325563"/>
          </a:xfrm>
        </p:spPr>
        <p:txBody>
          <a:bodyPr>
            <a:normAutofit/>
          </a:bodyPr>
          <a:lstStyle/>
          <a:p>
            <a:pPr algn="ctr"/>
            <a:r>
              <a:rPr lang="es-EC" sz="2800" b="1" u="sng" dirty="0">
                <a:latin typeface="+mn-lt"/>
              </a:rPr>
              <a:t>PARROQUIAS RURALES DEL DISTRITO </a:t>
            </a:r>
            <a:br>
              <a:rPr lang="es-EC" sz="2800" b="1" u="sng" dirty="0">
                <a:latin typeface="+mn-lt"/>
              </a:rPr>
            </a:br>
            <a:r>
              <a:rPr lang="es-EC" sz="2800" b="1" u="sng" dirty="0">
                <a:latin typeface="+mn-lt"/>
              </a:rPr>
              <a:t>METROPOLITANO DE QUITO</a:t>
            </a:r>
          </a:p>
        </p:txBody>
      </p:sp>
      <p:sp>
        <p:nvSpPr>
          <p:cNvPr id="3" name="Marcador de contenido 2"/>
          <p:cNvSpPr>
            <a:spLocks noGrp="1"/>
          </p:cNvSpPr>
          <p:nvPr>
            <p:ph sz="half" idx="1"/>
          </p:nvPr>
        </p:nvSpPr>
        <p:spPr>
          <a:xfrm>
            <a:off x="653276" y="3323499"/>
            <a:ext cx="5181600" cy="2789918"/>
          </a:xfrm>
        </p:spPr>
        <p:txBody>
          <a:bodyPr>
            <a:normAutofit/>
          </a:bodyPr>
          <a:lstStyle/>
          <a:p>
            <a:pPr algn="just"/>
            <a:r>
              <a:rPr lang="es-EC" sz="1800" dirty="0"/>
              <a:t>El Distrito Metropolitano de Quito cuenta con un total de 65 parroquias, 33 rurales y 32 urbanas. </a:t>
            </a:r>
            <a:endParaRPr lang="es-EC" dirty="0"/>
          </a:p>
          <a:p>
            <a:endParaRPr lang="es-EC" dirty="0"/>
          </a:p>
        </p:txBody>
      </p:sp>
      <p:pic>
        <p:nvPicPr>
          <p:cNvPr id="6" name="Picture 2"/>
          <p:cNvPicPr>
            <a:picLocks noChangeAspect="1" noChangeArrowheads="1"/>
          </p:cNvPicPr>
          <p:nvPr/>
        </p:nvPicPr>
        <p:blipFill rotWithShape="1">
          <a:blip r:embed="rId2"/>
          <a:srcRect r="957"/>
          <a:stretch/>
        </p:blipFill>
        <p:spPr bwMode="auto">
          <a:xfrm>
            <a:off x="6181008" y="1744368"/>
            <a:ext cx="4295403" cy="4206465"/>
          </a:xfrm>
          <a:prstGeom prst="rect">
            <a:avLst/>
          </a:prstGeom>
          <a:noFill/>
          <a:ln w="9525">
            <a:noFill/>
            <a:miter lim="800000"/>
            <a:headEnd/>
            <a:tailEnd/>
          </a:ln>
          <a:effectLst/>
        </p:spPr>
      </p:pic>
      <p:sp>
        <p:nvSpPr>
          <p:cNvPr id="4" name="Rectángulo 3"/>
          <p:cNvSpPr/>
          <p:nvPr/>
        </p:nvSpPr>
        <p:spPr>
          <a:xfrm>
            <a:off x="-28904" y="0"/>
            <a:ext cx="12097407" cy="147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355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961509" y="521759"/>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16031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00327" y="1183304"/>
            <a:ext cx="5181600" cy="4341348"/>
          </a:xfrm>
        </p:spPr>
        <p:txBody>
          <a:bodyPr>
            <a:normAutofit/>
          </a:bodyPr>
          <a:lstStyle/>
          <a:p>
            <a:pPr algn="just"/>
            <a:r>
              <a:rPr lang="es-EC" sz="1800" b="1" dirty="0"/>
              <a:t>GOBIERNO AUTÓNOMO DESCENTRALIZADO PARROQUIAL RURAL DE CHECA</a:t>
            </a:r>
          </a:p>
          <a:p>
            <a:pPr algn="just">
              <a:buFont typeface="Wingdings" panose="05000000000000000000" pitchFamily="2" charset="2"/>
              <a:buChar char="ü"/>
            </a:pPr>
            <a:r>
              <a:rPr lang="es-EC" sz="1700" dirty="0"/>
              <a:t>Predio: 370878</a:t>
            </a:r>
          </a:p>
          <a:p>
            <a:pPr algn="just">
              <a:buFont typeface="Wingdings" panose="05000000000000000000" pitchFamily="2" charset="2"/>
              <a:buChar char="ü"/>
            </a:pPr>
            <a:r>
              <a:rPr lang="es-EC" sz="1700" dirty="0"/>
              <a:t>Clave Catastral: 12537-15-001</a:t>
            </a:r>
          </a:p>
          <a:p>
            <a:pPr algn="just">
              <a:buFont typeface="Wingdings" panose="05000000000000000000" pitchFamily="2" charset="2"/>
              <a:buChar char="ü"/>
            </a:pPr>
            <a:r>
              <a:rPr lang="es-EC" sz="1700" dirty="0"/>
              <a:t>Ubicación: Calle Sánchez y Parque Central</a:t>
            </a:r>
          </a:p>
          <a:p>
            <a:pPr algn="just">
              <a:buFont typeface="Wingdings" panose="05000000000000000000" pitchFamily="2" charset="2"/>
              <a:buChar char="ü"/>
            </a:pPr>
            <a:r>
              <a:rPr lang="es-EC" sz="1700" dirty="0"/>
              <a:t>Propietario: </a:t>
            </a:r>
            <a:r>
              <a:rPr lang="es-ES" sz="1700" dirty="0"/>
              <a:t>GAD Provincial de Pichincha</a:t>
            </a:r>
            <a:r>
              <a:rPr lang="es-EC" sz="1700" dirty="0"/>
              <a:t>. </a:t>
            </a:r>
          </a:p>
          <a:p>
            <a:pPr marL="0" indent="0" algn="just">
              <a:buNone/>
            </a:pPr>
            <a:r>
              <a:rPr lang="es-ES" sz="1700" b="1" dirty="0"/>
              <a:t>Acciones por Realizarse: </a:t>
            </a:r>
            <a:r>
              <a:rPr lang="es-ES" sz="1700" dirty="0"/>
              <a:t>No es de propiedad municipal. </a:t>
            </a:r>
          </a:p>
          <a:p>
            <a:pPr marL="0" indent="0" algn="just">
              <a:buNone/>
            </a:pPr>
            <a:r>
              <a:rPr lang="es-ES" sz="1700" dirty="0"/>
              <a:t>Según consta del Oficio Nro. GADDMQ-DMGBI-2020-1364-O, el trámite de transferencia de dominio para el GAD de Checa se deberá realizarlo ante el GAD Provincial de Pichincha. </a:t>
            </a:r>
          </a:p>
          <a:p>
            <a:pPr marL="0" indent="0" algn="just">
              <a:buNone/>
            </a:pPr>
            <a:r>
              <a:rPr lang="es-EC" sz="1700" b="1" dirty="0"/>
              <a:t>Dependencia Responsable: </a:t>
            </a:r>
            <a:r>
              <a:rPr lang="es-EC" sz="1700" dirty="0"/>
              <a:t>GAD Parroquial de Checa. </a:t>
            </a:r>
            <a:endParaRPr lang="es-EC" sz="1700" b="1" dirty="0"/>
          </a:p>
        </p:txBody>
      </p:sp>
      <p:pic>
        <p:nvPicPr>
          <p:cNvPr id="7" name="Imagen 6"/>
          <p:cNvPicPr>
            <a:picLocks noChangeAspect="1"/>
          </p:cNvPicPr>
          <p:nvPr/>
        </p:nvPicPr>
        <p:blipFill>
          <a:blip r:embed="rId2"/>
          <a:stretch>
            <a:fillRect/>
          </a:stretch>
        </p:blipFill>
        <p:spPr>
          <a:xfrm>
            <a:off x="6620692" y="1647328"/>
            <a:ext cx="4999270" cy="4341348"/>
          </a:xfrm>
          <a:prstGeom prst="rect">
            <a:avLst/>
          </a:prstGeom>
        </p:spPr>
      </p:pic>
      <p:sp>
        <p:nvSpPr>
          <p:cNvPr id="6" name="Rectángulo 5"/>
          <p:cNvSpPr/>
          <p:nvPr/>
        </p:nvSpPr>
        <p:spPr>
          <a:xfrm>
            <a:off x="-28904" y="0"/>
            <a:ext cx="12200661" cy="147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49147" y="105104"/>
            <a:ext cx="12220904" cy="16892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386322" y="548544"/>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677206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55364" y="1163956"/>
            <a:ext cx="5478887" cy="5010063"/>
          </a:xfrm>
        </p:spPr>
        <p:txBody>
          <a:bodyPr>
            <a:normAutofit/>
          </a:bodyPr>
          <a:lstStyle/>
          <a:p>
            <a:r>
              <a:rPr lang="es-EC" sz="1800" b="1" dirty="0"/>
              <a:t>GOBIERNO AUTÓNOMO DESCENTRALIZADO PARROQUIAL RURAL DE CUMBAYÁ</a:t>
            </a:r>
          </a:p>
          <a:p>
            <a:pPr algn="just">
              <a:buFont typeface="Wingdings" panose="05000000000000000000" pitchFamily="2" charset="2"/>
              <a:buChar char="Ø"/>
            </a:pPr>
            <a:r>
              <a:rPr lang="es-EC" sz="1600" dirty="0"/>
              <a:t>Predio: 130729</a:t>
            </a:r>
          </a:p>
          <a:p>
            <a:pPr algn="just">
              <a:buFont typeface="Wingdings" panose="05000000000000000000" pitchFamily="2" charset="2"/>
              <a:buChar char="Ø"/>
            </a:pPr>
            <a:r>
              <a:rPr lang="es-EC" sz="1600" dirty="0"/>
              <a:t>Clave Catastral: 10516-06-003</a:t>
            </a:r>
          </a:p>
          <a:p>
            <a:pPr algn="just">
              <a:buFont typeface="Wingdings" panose="05000000000000000000" pitchFamily="2" charset="2"/>
              <a:buChar char="Ø"/>
            </a:pPr>
            <a:r>
              <a:rPr lang="es-EC" sz="1600" dirty="0"/>
              <a:t>Área: 989 m2</a:t>
            </a:r>
          </a:p>
          <a:p>
            <a:pPr algn="just">
              <a:buFont typeface="Wingdings" panose="05000000000000000000" pitchFamily="2" charset="2"/>
              <a:buChar char="Ø"/>
            </a:pPr>
            <a:r>
              <a:rPr lang="es-EC" sz="1600" dirty="0"/>
              <a:t>Ubicación: Calle Francisco de Orellana y Juan Montalvo</a:t>
            </a:r>
          </a:p>
          <a:p>
            <a:pPr algn="just">
              <a:buFont typeface="Wingdings" panose="05000000000000000000" pitchFamily="2" charset="2"/>
              <a:buChar char="Ø"/>
            </a:pPr>
            <a:r>
              <a:rPr lang="es-EC" sz="1600" dirty="0"/>
              <a:t>Propietario: </a:t>
            </a:r>
            <a:r>
              <a:rPr lang="es-EC" sz="1600" b="1" dirty="0"/>
              <a:t>GOBIERNO PARROQUIAL DE CUMBAYA</a:t>
            </a:r>
            <a:r>
              <a:rPr lang="es-EC" sz="1600" dirty="0"/>
              <a:t>.</a:t>
            </a:r>
          </a:p>
          <a:p>
            <a:pPr marL="0" indent="0" algn="just">
              <a:buNone/>
            </a:pPr>
            <a:r>
              <a:rPr lang="es-EC" sz="1600" b="1" dirty="0"/>
              <a:t>Acciones a Realizarse: </a:t>
            </a:r>
            <a:r>
              <a:rPr lang="es-EC" sz="1600" dirty="0"/>
              <a:t>El predio No. 130729 consta catastrado a nombre del GAD Parroquial de </a:t>
            </a:r>
            <a:r>
              <a:rPr lang="es-EC" sz="1600" dirty="0" err="1"/>
              <a:t>Cumbayá</a:t>
            </a:r>
            <a:r>
              <a:rPr lang="es-EC" sz="1600" dirty="0"/>
              <a:t>.</a:t>
            </a:r>
            <a:endParaRPr lang="es-ES" sz="1600" dirty="0"/>
          </a:p>
        </p:txBody>
      </p:sp>
      <p:pic>
        <p:nvPicPr>
          <p:cNvPr id="7" name="3 Imagen" descr="X:\NANCY ALVEAR\Nueva carpeta\DSC01701.JPG"/>
          <p:cNvPicPr/>
          <p:nvPr/>
        </p:nvPicPr>
        <p:blipFill>
          <a:blip r:embed="rId2" cstate="print"/>
          <a:srcRect/>
          <a:stretch>
            <a:fillRect/>
          </a:stretch>
        </p:blipFill>
        <p:spPr bwMode="auto">
          <a:xfrm>
            <a:off x="7033342" y="1921887"/>
            <a:ext cx="4400981" cy="3992217"/>
          </a:xfrm>
          <a:prstGeom prst="rect">
            <a:avLst/>
          </a:prstGeom>
          <a:noFill/>
          <a:ln w="9525">
            <a:noFill/>
            <a:miter lim="800000"/>
            <a:headEnd/>
            <a:tailEnd/>
          </a:ln>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327329" y="540061"/>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08498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42485" y="1143084"/>
            <a:ext cx="5491766" cy="4798924"/>
          </a:xfrm>
        </p:spPr>
        <p:txBody>
          <a:bodyPr>
            <a:noAutofit/>
          </a:bodyPr>
          <a:lstStyle/>
          <a:p>
            <a:pPr algn="just"/>
            <a:r>
              <a:rPr lang="es-EC" sz="1600" b="1" dirty="0"/>
              <a:t>GOBIERNO AUTÓNOMO DESCENTRALIZADO PARROQUIAL RURAL “POMASQUI”</a:t>
            </a:r>
          </a:p>
          <a:p>
            <a:pPr algn="just">
              <a:buFont typeface="Wingdings" panose="05000000000000000000" pitchFamily="2" charset="2"/>
              <a:buChar char="Ø"/>
            </a:pPr>
            <a:r>
              <a:rPr lang="es-EC" sz="1600" dirty="0"/>
              <a:t>Predio: 130705</a:t>
            </a:r>
          </a:p>
          <a:p>
            <a:pPr algn="just">
              <a:buFont typeface="Wingdings" panose="05000000000000000000" pitchFamily="2" charset="2"/>
              <a:buChar char="Ø"/>
            </a:pPr>
            <a:r>
              <a:rPr lang="es-EC" sz="1600" dirty="0"/>
              <a:t>Clave Catastral: 14511-11-017</a:t>
            </a:r>
          </a:p>
          <a:p>
            <a:pPr algn="just">
              <a:buFont typeface="Wingdings" panose="05000000000000000000" pitchFamily="2" charset="2"/>
              <a:buChar char="Ø"/>
            </a:pPr>
            <a:r>
              <a:rPr lang="es-EC" sz="1600" dirty="0"/>
              <a:t>Área: 723.36 m2</a:t>
            </a:r>
          </a:p>
          <a:p>
            <a:pPr algn="just">
              <a:buFont typeface="Wingdings" panose="05000000000000000000" pitchFamily="2" charset="2"/>
              <a:buChar char="Ø"/>
            </a:pPr>
            <a:r>
              <a:rPr lang="es-EC" sz="1600" dirty="0"/>
              <a:t>Ubicación: Calle Simón Bolívar E2-15 y 24 de Mayo</a:t>
            </a:r>
          </a:p>
          <a:p>
            <a:pPr algn="just">
              <a:buFont typeface="Wingdings" panose="05000000000000000000" pitchFamily="2" charset="2"/>
              <a:buChar char="Ø"/>
            </a:pPr>
            <a:r>
              <a:rPr lang="es-EC" sz="1600" dirty="0"/>
              <a:t>Propietario: Gobierno del Ecuador</a:t>
            </a:r>
          </a:p>
          <a:p>
            <a:pPr algn="just">
              <a:buFont typeface="Wingdings" panose="05000000000000000000" pitchFamily="2" charset="2"/>
              <a:buChar char="Ø"/>
            </a:pPr>
            <a:r>
              <a:rPr lang="es-MX" sz="1600" dirty="0"/>
              <a:t>Uso: </a:t>
            </a:r>
            <a:r>
              <a:rPr lang="es-EC" sz="1600" dirty="0"/>
              <a:t>Oficinas GAD Parroquial. </a:t>
            </a:r>
          </a:p>
          <a:p>
            <a:pPr marL="0" indent="0" algn="just">
              <a:buNone/>
            </a:pPr>
            <a:r>
              <a:rPr lang="es-EC" sz="1600" b="1" dirty="0"/>
              <a:t>Acciones por Realizarse: </a:t>
            </a:r>
            <a:r>
              <a:rPr lang="es-EC" sz="1600" dirty="0"/>
              <a:t>El predio se encuentra catastrado a nombre del Gobierno del Ecuador. </a:t>
            </a:r>
          </a:p>
          <a:p>
            <a:pPr marL="0" indent="0" algn="just">
              <a:buNone/>
            </a:pPr>
            <a:r>
              <a:rPr lang="es-EC" sz="1600" dirty="0"/>
              <a:t>No es de propiedad municipal.</a:t>
            </a:r>
          </a:p>
        </p:txBody>
      </p:sp>
      <p:pic>
        <p:nvPicPr>
          <p:cNvPr id="4" name="Imagen 3"/>
          <p:cNvPicPr>
            <a:picLocks noChangeAspect="1"/>
          </p:cNvPicPr>
          <p:nvPr/>
        </p:nvPicPr>
        <p:blipFill>
          <a:blip r:embed="rId2"/>
          <a:stretch>
            <a:fillRect/>
          </a:stretch>
        </p:blipFill>
        <p:spPr>
          <a:xfrm>
            <a:off x="7238820" y="2241755"/>
            <a:ext cx="3769909" cy="3179836"/>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677926" y="545979"/>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42450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31567" y="937647"/>
            <a:ext cx="5982577" cy="4960882"/>
          </a:xfrm>
        </p:spPr>
        <p:txBody>
          <a:bodyPr>
            <a:noAutofit/>
          </a:bodyPr>
          <a:lstStyle/>
          <a:p>
            <a:pPr algn="just"/>
            <a:r>
              <a:rPr lang="es-EC" sz="1800" b="1" dirty="0"/>
              <a:t>GOBIERNO AUTÓNOMO DESCENTRALIZADO PARROQUIAL RURAL “LLANO CHICO”</a:t>
            </a:r>
          </a:p>
          <a:p>
            <a:pPr algn="just">
              <a:buFont typeface="Wingdings" panose="05000000000000000000" pitchFamily="2" charset="2"/>
              <a:buChar char="Ø"/>
            </a:pPr>
            <a:r>
              <a:rPr lang="es-EC" sz="1600" dirty="0"/>
              <a:t>Predio: 131455</a:t>
            </a:r>
          </a:p>
          <a:p>
            <a:pPr algn="just">
              <a:buFont typeface="Wingdings" panose="05000000000000000000" pitchFamily="2" charset="2"/>
              <a:buChar char="Ø"/>
            </a:pPr>
            <a:r>
              <a:rPr lang="es-EC" sz="1600" dirty="0"/>
              <a:t>Clave Catastral: 12513-03-018</a:t>
            </a:r>
          </a:p>
          <a:p>
            <a:pPr algn="just">
              <a:buFont typeface="Wingdings" panose="05000000000000000000" pitchFamily="2" charset="2"/>
              <a:buChar char="Ø"/>
            </a:pPr>
            <a:r>
              <a:rPr lang="es-EC" sz="1600" dirty="0"/>
              <a:t>Área:300 m2</a:t>
            </a:r>
          </a:p>
          <a:p>
            <a:pPr algn="just">
              <a:buFont typeface="Wingdings" panose="05000000000000000000" pitchFamily="2" charset="2"/>
              <a:buChar char="Ø"/>
            </a:pPr>
            <a:r>
              <a:rPr lang="es-EC" sz="1600" dirty="0"/>
              <a:t>Ubicación: Calle Carrillo y 19 de Marzo</a:t>
            </a:r>
          </a:p>
          <a:p>
            <a:pPr algn="just">
              <a:buFont typeface="Wingdings" panose="05000000000000000000" pitchFamily="2" charset="2"/>
              <a:buChar char="Ø"/>
            </a:pPr>
            <a:r>
              <a:rPr lang="es-EC" sz="1600" dirty="0"/>
              <a:t>Propietario</a:t>
            </a:r>
            <a:r>
              <a:rPr lang="es-EC" sz="1600" b="1" dirty="0"/>
              <a:t>: CURIA METROPOLITANA. (Parroquia Nuestra Señora del Sagrado Corazón)</a:t>
            </a:r>
          </a:p>
          <a:p>
            <a:pPr marL="0" indent="0" algn="just">
              <a:buNone/>
            </a:pPr>
            <a:r>
              <a:rPr lang="es-EC" sz="1600" b="1" dirty="0"/>
              <a:t>Acciones por Realizarse: </a:t>
            </a:r>
            <a:r>
              <a:rPr lang="es-EC" sz="1600" dirty="0"/>
              <a:t>El predio se encuentra catastrado a nombre de la Parroquia Nuestra Señora del Sagrado Corazón. No es de propiedad municipal.</a:t>
            </a:r>
          </a:p>
        </p:txBody>
      </p:sp>
      <p:pic>
        <p:nvPicPr>
          <p:cNvPr id="2" name="Imagen 1"/>
          <p:cNvPicPr>
            <a:picLocks noChangeAspect="1"/>
          </p:cNvPicPr>
          <p:nvPr/>
        </p:nvPicPr>
        <p:blipFill>
          <a:blip r:embed="rId2"/>
          <a:stretch>
            <a:fillRect/>
          </a:stretch>
        </p:blipFill>
        <p:spPr>
          <a:xfrm>
            <a:off x="7231176" y="2313542"/>
            <a:ext cx="3948101" cy="3980773"/>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78857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42485" y="1051031"/>
            <a:ext cx="5491766" cy="4798924"/>
          </a:xfrm>
        </p:spPr>
        <p:txBody>
          <a:bodyPr>
            <a:noAutofit/>
          </a:bodyPr>
          <a:lstStyle/>
          <a:p>
            <a:pPr algn="just"/>
            <a:r>
              <a:rPr lang="es-EC" sz="1800" b="1" dirty="0"/>
              <a:t>GOBIERNO AUTÓNOMO DESCENTRALIZADO PARROQUIAL RURAL “ZAMBIZA”</a:t>
            </a:r>
          </a:p>
          <a:p>
            <a:pPr algn="just">
              <a:buFont typeface="Wingdings" panose="05000000000000000000" pitchFamily="2" charset="2"/>
              <a:buChar char="ü"/>
            </a:pPr>
            <a:r>
              <a:rPr lang="es-EC" sz="1600" dirty="0"/>
              <a:t>Predio: 283012</a:t>
            </a:r>
          </a:p>
          <a:p>
            <a:pPr algn="just">
              <a:buFont typeface="Wingdings" panose="05000000000000000000" pitchFamily="2" charset="2"/>
              <a:buChar char="ü"/>
            </a:pPr>
            <a:r>
              <a:rPr lang="es-EC" sz="1600" dirty="0"/>
              <a:t>Clave Catastral: 11913-09-036</a:t>
            </a:r>
          </a:p>
          <a:p>
            <a:pPr algn="just">
              <a:buFont typeface="Wingdings" panose="05000000000000000000" pitchFamily="2" charset="2"/>
              <a:buChar char="ü"/>
            </a:pPr>
            <a:r>
              <a:rPr lang="es-EC" sz="1600" dirty="0"/>
              <a:t>Área: 5795 m2</a:t>
            </a:r>
          </a:p>
          <a:p>
            <a:pPr algn="just">
              <a:buFont typeface="Wingdings" panose="05000000000000000000" pitchFamily="2" charset="2"/>
              <a:buChar char="ü"/>
            </a:pPr>
            <a:r>
              <a:rPr lang="es-EC" sz="1600" dirty="0"/>
              <a:t>Ubicación: Calle Guayaquil y Bolívar</a:t>
            </a:r>
          </a:p>
          <a:p>
            <a:pPr algn="just">
              <a:buFont typeface="Wingdings" panose="05000000000000000000" pitchFamily="2" charset="2"/>
              <a:buChar char="ü"/>
            </a:pPr>
            <a:r>
              <a:rPr lang="es-EC" sz="1600" dirty="0"/>
              <a:t>Propietario: Junta Parroquial de </a:t>
            </a:r>
            <a:r>
              <a:rPr lang="es-EC" sz="1600" dirty="0" err="1"/>
              <a:t>Zambiza</a:t>
            </a:r>
            <a:endParaRPr lang="es-EC" sz="1600" dirty="0"/>
          </a:p>
          <a:p>
            <a:pPr marL="0" indent="0" algn="just">
              <a:buNone/>
            </a:pPr>
            <a:r>
              <a:rPr lang="es-MX" sz="1600" b="1" dirty="0"/>
              <a:t>Acciones a Realizarse: </a:t>
            </a:r>
            <a:r>
              <a:rPr lang="es-EC" sz="1600" dirty="0"/>
              <a:t>El predio se encuentra catastrado a nombre de la Junta Parroquial de </a:t>
            </a:r>
            <a:r>
              <a:rPr lang="es-EC" sz="1600" dirty="0" err="1"/>
              <a:t>Zambiza</a:t>
            </a:r>
            <a:r>
              <a:rPr lang="es-EC" sz="1600" dirty="0"/>
              <a:t>. No es de propiedad municipal.</a:t>
            </a:r>
          </a:p>
          <a:p>
            <a:pPr marL="0" indent="0" algn="just">
              <a:buNone/>
            </a:pPr>
            <a:r>
              <a:rPr lang="es-MX" sz="1600" b="1" dirty="0"/>
              <a:t>Dependencia Responsable: </a:t>
            </a:r>
            <a:r>
              <a:rPr lang="es-MX" sz="1600" dirty="0"/>
              <a:t>GAD Parroquial </a:t>
            </a:r>
            <a:r>
              <a:rPr lang="es-MX" sz="1600" dirty="0" err="1"/>
              <a:t>Zambiza</a:t>
            </a:r>
            <a:r>
              <a:rPr lang="es-MX" sz="1600" dirty="0"/>
              <a:t> </a:t>
            </a:r>
            <a:endParaRPr lang="es-MX" sz="1600" b="1" dirty="0"/>
          </a:p>
        </p:txBody>
      </p:sp>
      <p:pic>
        <p:nvPicPr>
          <p:cNvPr id="4" name="Imagen 3"/>
          <p:cNvPicPr>
            <a:picLocks noChangeAspect="1"/>
          </p:cNvPicPr>
          <p:nvPr/>
        </p:nvPicPr>
        <p:blipFill>
          <a:blip r:embed="rId2"/>
          <a:stretch>
            <a:fillRect/>
          </a:stretch>
        </p:blipFill>
        <p:spPr>
          <a:xfrm>
            <a:off x="7064810" y="1879841"/>
            <a:ext cx="3922849" cy="3843440"/>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7836309" y="628765"/>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87183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55879" y="681774"/>
            <a:ext cx="5883825" cy="5962865"/>
          </a:xfrm>
        </p:spPr>
        <p:txBody>
          <a:bodyPr>
            <a:noAutofit/>
          </a:bodyPr>
          <a:lstStyle/>
          <a:p>
            <a:pPr algn="just"/>
            <a:r>
              <a:rPr lang="es-EC" sz="1600" b="1" dirty="0"/>
              <a:t>GOBIERNO AUTÓNOMO DESCENTRALIZADO PARROQUIAL RURAL “NAYÓN”</a:t>
            </a:r>
          </a:p>
          <a:p>
            <a:pPr algn="just">
              <a:buFont typeface="Wingdings" panose="05000000000000000000" pitchFamily="2" charset="2"/>
              <a:buChar char="Ø"/>
            </a:pPr>
            <a:r>
              <a:rPr lang="es-EC" sz="1600" dirty="0"/>
              <a:t>Predio: 105702.    </a:t>
            </a:r>
          </a:p>
          <a:p>
            <a:pPr algn="just">
              <a:buFont typeface="Wingdings" panose="05000000000000000000" pitchFamily="2" charset="2"/>
              <a:buChar char="Ø"/>
            </a:pPr>
            <a:r>
              <a:rPr lang="es-EC" sz="1600" dirty="0"/>
              <a:t>Clave Catastral: 11714-16-001. </a:t>
            </a:r>
          </a:p>
          <a:p>
            <a:pPr algn="just">
              <a:buFont typeface="Wingdings" panose="05000000000000000000" pitchFamily="2" charset="2"/>
              <a:buChar char="Ø"/>
            </a:pPr>
            <a:r>
              <a:rPr lang="es-EC" sz="1600" dirty="0"/>
              <a:t>Área: 5795 m2. </a:t>
            </a:r>
          </a:p>
          <a:p>
            <a:pPr algn="just">
              <a:buFont typeface="Wingdings" panose="05000000000000000000" pitchFamily="2" charset="2"/>
              <a:buChar char="Ø"/>
            </a:pPr>
            <a:r>
              <a:rPr lang="es-EC" sz="1600" dirty="0"/>
              <a:t>Ubicación: Calle Calero y Sucre. </a:t>
            </a:r>
          </a:p>
          <a:p>
            <a:pPr algn="just">
              <a:buFont typeface="Wingdings" panose="05000000000000000000" pitchFamily="2" charset="2"/>
              <a:buChar char="Ø"/>
            </a:pPr>
            <a:r>
              <a:rPr lang="es-EC" sz="1600" dirty="0"/>
              <a:t>Propietario: CURIA METROPOLITANA. </a:t>
            </a:r>
          </a:p>
          <a:p>
            <a:pPr algn="just">
              <a:buFont typeface="Wingdings" panose="05000000000000000000" pitchFamily="2" charset="2"/>
              <a:buChar char="Ø"/>
            </a:pPr>
            <a:r>
              <a:rPr lang="es-MX" sz="1600" dirty="0"/>
              <a:t>Uso: </a:t>
            </a:r>
            <a:r>
              <a:rPr lang="es-EC" sz="1600" dirty="0"/>
              <a:t>Oficinas GAD Parroquial, Iglesia, habitaciones para Párroco, área para catequesis Panadería, Patio de sembríos, Baterías Sanitarias UPC, Jardín de Infantes y CNT. </a:t>
            </a:r>
          </a:p>
          <a:p>
            <a:pPr marL="0" indent="0" algn="just">
              <a:buNone/>
            </a:pPr>
            <a:r>
              <a:rPr lang="es-MX" sz="1600" b="1" dirty="0"/>
              <a:t>Acciones por Realizarse: </a:t>
            </a:r>
            <a:r>
              <a:rPr lang="es-EC" sz="1600" dirty="0"/>
              <a:t>La Comisión de Propiedad y Espacio Público, en sesión de fecha 14 de enero de 2016, resolvió favorable </a:t>
            </a:r>
            <a:r>
              <a:rPr lang="es-MX" sz="1600" dirty="0"/>
              <a:t>Declarar al inmueble identificado con el predio No. 105702, ubicado en la parroquia de </a:t>
            </a:r>
            <a:r>
              <a:rPr lang="es-MX" sz="1600" dirty="0" err="1"/>
              <a:t>Nayón</a:t>
            </a:r>
            <a:r>
              <a:rPr lang="es-MX" sz="1600" dirty="0"/>
              <a:t>, como bien mostrenco, el cual se incorporará al catastro como bien de dominio privado de propiedad municipal. </a:t>
            </a:r>
          </a:p>
          <a:p>
            <a:pPr marL="0" indent="0" algn="just">
              <a:buNone/>
            </a:pPr>
            <a:r>
              <a:rPr lang="es-MX" sz="1600" dirty="0"/>
              <a:t>Nos encontramos a la espera de la respectiva Resolución por parte del Concejo Metropolitano. </a:t>
            </a:r>
          </a:p>
          <a:p>
            <a:pPr marL="0" indent="0" algn="just">
              <a:buNone/>
            </a:pPr>
            <a:endParaRPr lang="es-MX" sz="1600" b="1" dirty="0"/>
          </a:p>
          <a:p>
            <a:pPr marL="0" indent="0" algn="just">
              <a:buNone/>
            </a:pPr>
            <a:r>
              <a:rPr lang="pt-BR" sz="1600" b="1" dirty="0" err="1"/>
              <a:t>Dependecia</a:t>
            </a:r>
            <a:r>
              <a:rPr lang="pt-BR" sz="1600" b="1" dirty="0"/>
              <a:t> </a:t>
            </a:r>
            <a:r>
              <a:rPr lang="pt-BR" sz="1600" b="1" dirty="0" err="1"/>
              <a:t>Responsable</a:t>
            </a:r>
            <a:r>
              <a:rPr lang="pt-BR" sz="1600" b="1" dirty="0"/>
              <a:t>: </a:t>
            </a:r>
            <a:r>
              <a:rPr lang="pt-BR" sz="1600" dirty="0" err="1"/>
              <a:t>Concejo</a:t>
            </a:r>
            <a:r>
              <a:rPr lang="pt-BR" sz="1600" dirty="0"/>
              <a:t> Metropolitano</a:t>
            </a:r>
          </a:p>
        </p:txBody>
      </p:sp>
      <p:pic>
        <p:nvPicPr>
          <p:cNvPr id="2" name="Imagen 1"/>
          <p:cNvPicPr>
            <a:picLocks noChangeAspect="1"/>
          </p:cNvPicPr>
          <p:nvPr/>
        </p:nvPicPr>
        <p:blipFill>
          <a:blip r:embed="rId2"/>
          <a:stretch>
            <a:fillRect/>
          </a:stretch>
        </p:blipFill>
        <p:spPr>
          <a:xfrm>
            <a:off x="7021006" y="2033348"/>
            <a:ext cx="4114026" cy="4205805"/>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028038" y="539594"/>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929206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28033" y="1036138"/>
            <a:ext cx="5491766" cy="4798924"/>
          </a:xfrm>
        </p:spPr>
        <p:txBody>
          <a:bodyPr>
            <a:noAutofit/>
          </a:bodyPr>
          <a:lstStyle/>
          <a:p>
            <a:pPr algn="just"/>
            <a:r>
              <a:rPr lang="es-EC" sz="1800" b="1" dirty="0"/>
              <a:t>GOBIERNO AUTÓNOMO DESCENTRALIZADO PARROQUIAL RURAL “GUANGOPOLO”</a:t>
            </a:r>
          </a:p>
          <a:p>
            <a:pPr algn="just">
              <a:buFont typeface="Wingdings" panose="05000000000000000000" pitchFamily="2" charset="2"/>
              <a:buChar char="Ø"/>
            </a:pPr>
            <a:r>
              <a:rPr lang="es-EC" sz="1600" dirty="0"/>
              <a:t>Predio No. 107064   </a:t>
            </a:r>
          </a:p>
          <a:p>
            <a:pPr algn="just">
              <a:buFont typeface="Wingdings" panose="05000000000000000000" pitchFamily="2" charset="2"/>
              <a:buChar char="Ø"/>
            </a:pPr>
            <a:r>
              <a:rPr lang="es-EC" sz="1600" dirty="0"/>
              <a:t>Clave Catastral: 24126-09-003.</a:t>
            </a:r>
          </a:p>
          <a:p>
            <a:pPr algn="just">
              <a:buFont typeface="Wingdings" panose="05000000000000000000" pitchFamily="2" charset="2"/>
              <a:buChar char="Ø"/>
            </a:pPr>
            <a:r>
              <a:rPr lang="es-EC" sz="1600" dirty="0"/>
              <a:t>Propietario: </a:t>
            </a:r>
            <a:r>
              <a:rPr lang="es-EC" sz="1600" b="1" dirty="0"/>
              <a:t>PARTICULAR</a:t>
            </a:r>
          </a:p>
          <a:p>
            <a:pPr algn="just">
              <a:buFont typeface="Wingdings" panose="05000000000000000000" pitchFamily="2" charset="2"/>
              <a:buChar char="Ø"/>
            </a:pPr>
            <a:r>
              <a:rPr lang="es-EC" sz="1600" dirty="0"/>
              <a:t>Área: 322 m2</a:t>
            </a:r>
          </a:p>
          <a:p>
            <a:pPr algn="just">
              <a:buFont typeface="Wingdings" panose="05000000000000000000" pitchFamily="2" charset="2"/>
              <a:buChar char="Ø"/>
            </a:pPr>
            <a:r>
              <a:rPr lang="es-EC" sz="1600" dirty="0"/>
              <a:t>Ubicación: Calle Guayaquil y Jacinto Jijón</a:t>
            </a:r>
          </a:p>
          <a:p>
            <a:pPr marL="0" indent="0" algn="just">
              <a:buNone/>
            </a:pPr>
            <a:endParaRPr lang="es-EC" sz="1600" dirty="0"/>
          </a:p>
          <a:p>
            <a:pPr marL="0" indent="0" algn="just">
              <a:buNone/>
            </a:pPr>
            <a:r>
              <a:rPr lang="es-EC" sz="1600" b="1" dirty="0"/>
              <a:t>Acciones por Realizarse: </a:t>
            </a:r>
            <a:r>
              <a:rPr lang="es-EC" sz="1600" dirty="0"/>
              <a:t>El predio en mención se encuentra a nombre de una persona particular.</a:t>
            </a:r>
          </a:p>
          <a:p>
            <a:pPr marL="0" indent="0" algn="just">
              <a:buNone/>
            </a:pPr>
            <a:r>
              <a:rPr lang="es-EC" sz="1600" dirty="0"/>
              <a:t>No es de propiedad del Municipio del DMQ. </a:t>
            </a:r>
          </a:p>
        </p:txBody>
      </p:sp>
      <p:pic>
        <p:nvPicPr>
          <p:cNvPr id="4" name="Imagen 3"/>
          <p:cNvPicPr>
            <a:picLocks noChangeAspect="1"/>
          </p:cNvPicPr>
          <p:nvPr/>
        </p:nvPicPr>
        <p:blipFill>
          <a:blip r:embed="rId2"/>
          <a:stretch>
            <a:fillRect/>
          </a:stretch>
        </p:blipFill>
        <p:spPr>
          <a:xfrm>
            <a:off x="6973857" y="1927779"/>
            <a:ext cx="4371975" cy="3907283"/>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238838" y="460227"/>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50170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1702" y="1209366"/>
            <a:ext cx="10545097" cy="3554362"/>
          </a:xfrm>
        </p:spPr>
        <p:txBody>
          <a:bodyPr>
            <a:normAutofit/>
          </a:bodyPr>
          <a:lstStyle/>
          <a:p>
            <a:pPr algn="ctr"/>
            <a:r>
              <a:rPr lang="es-EC" sz="9600" dirty="0"/>
              <a:t>GRACIAS</a:t>
            </a:r>
          </a:p>
        </p:txBody>
      </p:sp>
      <p:sp>
        <p:nvSpPr>
          <p:cNvPr id="7" name="Rectángulo 6"/>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2473616" y="4763728"/>
            <a:ext cx="7393055" cy="1415845"/>
            <a:chOff x="0" y="0"/>
            <a:chExt cx="5864860" cy="1162050"/>
          </a:xfrm>
        </p:grpSpPr>
        <p:pic>
          <p:nvPicPr>
            <p:cNvPr id="10" name="Imagen 9" descr="C:\Users\aklasso\Downloads\DMGB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3">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57191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00250" y="1455684"/>
            <a:ext cx="6345190" cy="4945116"/>
          </a:xfrm>
        </p:spPr>
        <p:txBody>
          <a:bodyPr anchor="b">
            <a:normAutofit fontScale="92500" lnSpcReduction="10000"/>
          </a:bodyPr>
          <a:lstStyle/>
          <a:p>
            <a:pPr algn="just"/>
            <a:r>
              <a:rPr lang="es-EC" sz="1900" b="1" dirty="0"/>
              <a:t>GOBIERNO AUTÓNOMO DESCENTRALIZADO PARROQUIAL RURAL DE PIFO</a:t>
            </a:r>
          </a:p>
          <a:p>
            <a:pPr algn="just">
              <a:buFont typeface="Wingdings" panose="05000000000000000000" pitchFamily="2" charset="2"/>
              <a:buChar char="ü"/>
            </a:pPr>
            <a:r>
              <a:rPr lang="es-EC" sz="1700" dirty="0"/>
              <a:t>Predio: </a:t>
            </a:r>
            <a:r>
              <a:rPr lang="es-EC" sz="1800" dirty="0"/>
              <a:t>3683599</a:t>
            </a:r>
            <a:endParaRPr lang="es-EC" sz="1700" dirty="0"/>
          </a:p>
          <a:p>
            <a:pPr algn="just">
              <a:buFont typeface="Wingdings" panose="05000000000000000000" pitchFamily="2" charset="2"/>
              <a:buChar char="ü"/>
            </a:pPr>
            <a:r>
              <a:rPr lang="es-EC" sz="1700" dirty="0"/>
              <a:t>Clave Catastral: 20133-04-001</a:t>
            </a:r>
          </a:p>
          <a:p>
            <a:pPr algn="just">
              <a:buFont typeface="Wingdings" panose="05000000000000000000" pitchFamily="2" charset="2"/>
              <a:buChar char="ü"/>
            </a:pPr>
            <a:r>
              <a:rPr lang="es-EC" sz="1700" dirty="0"/>
              <a:t>Área: 8864.56 m2</a:t>
            </a:r>
          </a:p>
          <a:p>
            <a:pPr algn="just">
              <a:buFont typeface="Wingdings" panose="05000000000000000000" pitchFamily="2" charset="2"/>
              <a:buChar char="ü"/>
            </a:pPr>
            <a:r>
              <a:rPr lang="es-EC" sz="1700" dirty="0"/>
              <a:t>Ubicación: Calle Francisco de Orellana y Ignacio Francisco Salvador</a:t>
            </a:r>
          </a:p>
          <a:p>
            <a:pPr algn="just">
              <a:buFont typeface="Wingdings" panose="05000000000000000000" pitchFamily="2" charset="2"/>
              <a:buChar char="ü"/>
            </a:pPr>
            <a:r>
              <a:rPr lang="es-EC" sz="1700" dirty="0"/>
              <a:t>Propietario: </a:t>
            </a:r>
            <a:r>
              <a:rPr lang="es-EC" sz="1700" b="1" dirty="0"/>
              <a:t>Municipio Distrito Metropolitano de Quito. </a:t>
            </a:r>
          </a:p>
          <a:p>
            <a:pPr algn="just">
              <a:buFont typeface="Wingdings" panose="05000000000000000000" pitchFamily="2" charset="2"/>
              <a:buChar char="ü"/>
            </a:pPr>
            <a:r>
              <a:rPr lang="es-MX" sz="1700" b="1" dirty="0"/>
              <a:t>Uso: </a:t>
            </a:r>
            <a:r>
              <a:rPr lang="es-EC" sz="1700" dirty="0"/>
              <a:t>Oficinas del Gobierno Parroquial; Coliseo; Mercado; </a:t>
            </a:r>
            <a:r>
              <a:rPr lang="es-EC" sz="1700" dirty="0" err="1"/>
              <a:t>Subcentro</a:t>
            </a:r>
            <a:r>
              <a:rPr lang="es-EC" sz="1700" dirty="0"/>
              <a:t> de Salud</a:t>
            </a:r>
          </a:p>
          <a:p>
            <a:pPr marL="0" indent="0" algn="just">
              <a:buNone/>
            </a:pPr>
            <a:r>
              <a:rPr lang="es-EC" sz="1700" b="1" dirty="0"/>
              <a:t>Acción por realizarse: </a:t>
            </a:r>
            <a:r>
              <a:rPr lang="es-EC" sz="1700" dirty="0"/>
              <a:t>Conforme la </a:t>
            </a:r>
            <a:r>
              <a:rPr lang="es-EC" sz="1800" dirty="0"/>
              <a:t>Resolución Nro. C-008-2022, el Concejo Metropolitano autorizó la transferencia a título gratuito del predio No. 3683599 a favor del GAD Parroquial</a:t>
            </a:r>
          </a:p>
          <a:p>
            <a:pPr marL="0" indent="0" algn="just">
              <a:buNone/>
            </a:pPr>
            <a:r>
              <a:rPr lang="es-MX" sz="1800" dirty="0"/>
              <a:t>La Procuraduría Metropolitana, continuará con las acciones necesarias, para el perfeccionamiento de la transferencia de dominio a favor del Gobierno Autónomo Descentralizado Parroquial Rural de </a:t>
            </a:r>
            <a:r>
              <a:rPr lang="es-MX" sz="1800" dirty="0" err="1"/>
              <a:t>Pifo</a:t>
            </a:r>
            <a:r>
              <a:rPr lang="es-MX" sz="1800" dirty="0"/>
              <a:t>.</a:t>
            </a:r>
            <a:r>
              <a:rPr lang="es-EC" sz="1800" dirty="0"/>
              <a:t> </a:t>
            </a:r>
            <a:endParaRPr lang="es-MX" sz="1700" dirty="0"/>
          </a:p>
          <a:p>
            <a:pPr marL="0" indent="0" algn="just">
              <a:buNone/>
            </a:pPr>
            <a:r>
              <a:rPr lang="es-MX" sz="1700" b="1" dirty="0"/>
              <a:t>Dependencia Responsable: </a:t>
            </a:r>
            <a:r>
              <a:rPr lang="es-EC" sz="1700" dirty="0"/>
              <a:t>Procuraduría Metropolitana; Administración Zonal Tumbaco; GAD Parroquial de </a:t>
            </a:r>
            <a:r>
              <a:rPr lang="es-EC" sz="1700" dirty="0" err="1"/>
              <a:t>Pifo</a:t>
            </a:r>
            <a:endParaRPr lang="es-EC" sz="1700" b="1" dirty="0"/>
          </a:p>
          <a:p>
            <a:pPr>
              <a:buFont typeface="Wingdings" panose="05000000000000000000" pitchFamily="2" charset="2"/>
              <a:buChar char="ü"/>
            </a:pPr>
            <a:endParaRPr lang="es-EC" sz="2100" b="1" dirty="0"/>
          </a:p>
          <a:p>
            <a:endParaRPr lang="es-EC" dirty="0"/>
          </a:p>
        </p:txBody>
      </p:sp>
      <p:pic>
        <p:nvPicPr>
          <p:cNvPr id="7" name="Imagen 6"/>
          <p:cNvPicPr>
            <a:picLocks noChangeAspect="1"/>
          </p:cNvPicPr>
          <p:nvPr/>
        </p:nvPicPr>
        <p:blipFill>
          <a:blip r:embed="rId2"/>
          <a:stretch>
            <a:fillRect/>
          </a:stretch>
        </p:blipFill>
        <p:spPr>
          <a:xfrm>
            <a:off x="6965457" y="1912883"/>
            <a:ext cx="4861383" cy="4487917"/>
          </a:xfrm>
          <a:prstGeom prst="rect">
            <a:avLst/>
          </a:prstGeom>
        </p:spPr>
      </p:pic>
      <p:sp>
        <p:nvSpPr>
          <p:cNvPr id="9" name="Rectángulo 8"/>
          <p:cNvSpPr/>
          <p:nvPr/>
        </p:nvSpPr>
        <p:spPr>
          <a:xfrm>
            <a:off x="-28904" y="0"/>
            <a:ext cx="12097407" cy="136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1" name="Grupo 10"/>
          <p:cNvGrpSpPr/>
          <p:nvPr/>
        </p:nvGrpSpPr>
        <p:grpSpPr>
          <a:xfrm>
            <a:off x="8548555" y="549563"/>
            <a:ext cx="3106994" cy="824265"/>
            <a:chOff x="0" y="0"/>
            <a:chExt cx="5864860" cy="1162050"/>
          </a:xfrm>
        </p:grpSpPr>
        <p:pic>
          <p:nvPicPr>
            <p:cNvPr id="12" name="Imagen 11"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3" name="Imagen 12"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86490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91856" y="1292772"/>
            <a:ext cx="5491766" cy="5082918"/>
          </a:xfrm>
        </p:spPr>
        <p:txBody>
          <a:bodyPr>
            <a:normAutofit lnSpcReduction="10000"/>
          </a:bodyPr>
          <a:lstStyle/>
          <a:p>
            <a:pPr algn="just"/>
            <a:r>
              <a:rPr lang="es-EC" sz="1900" b="1" dirty="0"/>
              <a:t>GOBIERNO AUTÓNOMO DESCENTRALIZADO PARROQUIAL RURAL DE CONOCOTO</a:t>
            </a:r>
          </a:p>
          <a:p>
            <a:pPr algn="just">
              <a:buFont typeface="Wingdings" panose="05000000000000000000" pitchFamily="2" charset="2"/>
              <a:buChar char="Ø"/>
            </a:pPr>
            <a:r>
              <a:rPr lang="es-EC" sz="1600" dirty="0"/>
              <a:t>Predio: 279114</a:t>
            </a:r>
          </a:p>
          <a:p>
            <a:pPr algn="just">
              <a:buFont typeface="Wingdings" panose="05000000000000000000" pitchFamily="2" charset="2"/>
              <a:buChar char="Ø"/>
            </a:pPr>
            <a:r>
              <a:rPr lang="es-EC" sz="1600" dirty="0"/>
              <a:t>Clave Catastral: 21907-12-003</a:t>
            </a:r>
          </a:p>
          <a:p>
            <a:pPr algn="just">
              <a:buFont typeface="Wingdings" panose="05000000000000000000" pitchFamily="2" charset="2"/>
              <a:buChar char="Ø"/>
            </a:pPr>
            <a:r>
              <a:rPr lang="es-EC" sz="1600" dirty="0"/>
              <a:t>Área: 265.20 m2</a:t>
            </a:r>
          </a:p>
          <a:p>
            <a:pPr algn="just">
              <a:buFont typeface="Wingdings" panose="05000000000000000000" pitchFamily="2" charset="2"/>
              <a:buChar char="Ø"/>
            </a:pPr>
            <a:r>
              <a:rPr lang="es-EC" sz="1600" dirty="0"/>
              <a:t>Ubicación: Calle Bolívar y Benalcázar</a:t>
            </a:r>
          </a:p>
          <a:p>
            <a:pPr algn="just">
              <a:buFont typeface="Wingdings" panose="05000000000000000000" pitchFamily="2" charset="2"/>
              <a:buChar char="Ø"/>
            </a:pPr>
            <a:r>
              <a:rPr lang="es-EC" sz="1600" dirty="0"/>
              <a:t>Propietario: Municipio Distrito Metropolitano de Quito. </a:t>
            </a:r>
          </a:p>
          <a:p>
            <a:pPr algn="just">
              <a:buFont typeface="Wingdings" panose="05000000000000000000" pitchFamily="2" charset="2"/>
              <a:buChar char="Ø"/>
            </a:pPr>
            <a:r>
              <a:rPr lang="es-MX" sz="1600" dirty="0"/>
              <a:t>Uso: </a:t>
            </a:r>
            <a:r>
              <a:rPr lang="es-EC" sz="1600" dirty="0"/>
              <a:t>Oficinas GAD Parroquial; Baterías Sanitaria.</a:t>
            </a:r>
          </a:p>
          <a:p>
            <a:pPr marL="0" indent="0" algn="just">
              <a:buNone/>
            </a:pPr>
            <a:r>
              <a:rPr lang="es-EC" sz="1600" b="1" dirty="0"/>
              <a:t>Acciones por Realizarse:</a:t>
            </a:r>
            <a:r>
              <a:rPr lang="es-EC" sz="1600" dirty="0"/>
              <a:t> Conforme la Resolución No. C-007-2022 de fecha 20 de enero del 2022, el Concejo Metropolitano autorizó la transferencia a título gratuito del predio No. 279114 a favor del GAD Parroquial.</a:t>
            </a:r>
          </a:p>
          <a:p>
            <a:pPr marL="0" indent="0" algn="just">
              <a:buNone/>
            </a:pPr>
            <a:r>
              <a:rPr lang="es-EC" sz="1600" dirty="0"/>
              <a:t>La </a:t>
            </a:r>
            <a:r>
              <a:rPr lang="es-MX" sz="1600" dirty="0"/>
              <a:t>Procuraduría Metropolitana, continuará con las acciones necesarias, para el perfeccionamiento de la transferencia de dominio a favor del Gobierno Autónomo Descentralizado Parroquial Rural de </a:t>
            </a:r>
            <a:r>
              <a:rPr lang="es-MX" sz="1600" dirty="0" err="1"/>
              <a:t>Conocoto</a:t>
            </a:r>
            <a:r>
              <a:rPr lang="es-MX" sz="1600" dirty="0"/>
              <a:t>. </a:t>
            </a:r>
          </a:p>
          <a:p>
            <a:pPr marL="0" indent="0" algn="just">
              <a:buNone/>
            </a:pPr>
            <a:r>
              <a:rPr lang="es-MX" sz="1600" b="1" dirty="0"/>
              <a:t>Dependencia Responsable: </a:t>
            </a:r>
            <a:r>
              <a:rPr lang="es-MX" sz="1600" dirty="0"/>
              <a:t>Procuraduría Metropolitana; </a:t>
            </a:r>
            <a:r>
              <a:rPr lang="es-MX" sz="1600" dirty="0" err="1"/>
              <a:t>Gad</a:t>
            </a:r>
            <a:r>
              <a:rPr lang="es-MX" sz="1600" dirty="0"/>
              <a:t> Parroquial </a:t>
            </a:r>
            <a:r>
              <a:rPr lang="es-MX" sz="1600" dirty="0" err="1"/>
              <a:t>Conocoto</a:t>
            </a:r>
            <a:r>
              <a:rPr lang="es-MX" sz="1600" dirty="0"/>
              <a:t>. </a:t>
            </a:r>
            <a:endParaRPr lang="es-MX" sz="1600" b="1" dirty="0"/>
          </a:p>
          <a:p>
            <a:pPr marL="0" indent="0" algn="just">
              <a:buNone/>
            </a:pPr>
            <a:endParaRPr lang="es-EC" sz="1700" dirty="0"/>
          </a:p>
        </p:txBody>
      </p:sp>
      <p:pic>
        <p:nvPicPr>
          <p:cNvPr id="7" name="Picture 3"/>
          <p:cNvPicPr>
            <a:picLocks noChangeAspect="1" noChangeArrowheads="1"/>
          </p:cNvPicPr>
          <p:nvPr/>
        </p:nvPicPr>
        <p:blipFill>
          <a:blip r:embed="rId2"/>
          <a:srcRect/>
          <a:stretch>
            <a:fillRect/>
          </a:stretch>
        </p:blipFill>
        <p:spPr bwMode="auto">
          <a:xfrm>
            <a:off x="6523195" y="1932038"/>
            <a:ext cx="4906806" cy="4048952"/>
          </a:xfrm>
          <a:prstGeom prst="rect">
            <a:avLst/>
          </a:prstGeom>
          <a:noFill/>
          <a:ln w="9525">
            <a:noFill/>
            <a:miter lim="800000"/>
            <a:headEnd/>
            <a:tailEnd/>
          </a:ln>
          <a:effectLst/>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430567" y="652694"/>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669351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78208" y="1174295"/>
            <a:ext cx="5491766" cy="4798924"/>
          </a:xfrm>
        </p:spPr>
        <p:txBody>
          <a:bodyPr>
            <a:noAutofit/>
          </a:bodyPr>
          <a:lstStyle/>
          <a:p>
            <a:pPr algn="just"/>
            <a:r>
              <a:rPr lang="es-EC" sz="1800" b="1" dirty="0"/>
              <a:t>GOBIERNO AUTÓNOMO DESCENTRALIZADO PARROQUIAL RURAL “LLOA”</a:t>
            </a:r>
          </a:p>
          <a:p>
            <a:pPr algn="just">
              <a:buFont typeface="Wingdings" panose="05000000000000000000" pitchFamily="2" charset="2"/>
              <a:buChar char="Ø"/>
            </a:pPr>
            <a:r>
              <a:rPr lang="es-MX" sz="1600" dirty="0"/>
              <a:t>Predio: 407571</a:t>
            </a:r>
          </a:p>
          <a:p>
            <a:pPr algn="just">
              <a:buFont typeface="Wingdings" panose="05000000000000000000" pitchFamily="2" charset="2"/>
              <a:buChar char="Ø"/>
            </a:pPr>
            <a:r>
              <a:rPr lang="es-MX" sz="1600" dirty="0"/>
              <a:t>Clave catastral: </a:t>
            </a:r>
            <a:r>
              <a:rPr lang="es-EC" sz="1800" dirty="0"/>
              <a:t>3071406004</a:t>
            </a:r>
            <a:endParaRPr lang="es-EC" sz="1100" dirty="0"/>
          </a:p>
          <a:p>
            <a:pPr algn="just">
              <a:buFont typeface="Wingdings" panose="05000000000000000000" pitchFamily="2" charset="2"/>
              <a:buChar char="Ø"/>
            </a:pPr>
            <a:r>
              <a:rPr lang="es-EC" sz="1600" dirty="0"/>
              <a:t>Ubicación: Calle Manuel Sotomayor y Antonio Piedra.</a:t>
            </a:r>
          </a:p>
          <a:p>
            <a:pPr algn="just">
              <a:buFont typeface="Wingdings" panose="05000000000000000000" pitchFamily="2" charset="2"/>
              <a:buChar char="Ø"/>
            </a:pPr>
            <a:r>
              <a:rPr lang="es-EC" sz="1600" dirty="0"/>
              <a:t>Propietario: Municipio del Distrito Metropolitano de Quito.</a:t>
            </a:r>
          </a:p>
          <a:p>
            <a:pPr algn="just">
              <a:buFont typeface="Wingdings" panose="05000000000000000000" pitchFamily="2" charset="2"/>
              <a:buChar char="Ø"/>
            </a:pPr>
            <a:r>
              <a:rPr lang="es-MX" sz="1600" dirty="0"/>
              <a:t>Uso: </a:t>
            </a:r>
            <a:r>
              <a:rPr lang="es-EC" sz="1600" dirty="0"/>
              <a:t>Oficinas GAD Parroquial; Tenencia Política; Biblioteca.</a:t>
            </a:r>
          </a:p>
          <a:p>
            <a:pPr marL="0" indent="0" algn="just">
              <a:buNone/>
            </a:pPr>
            <a:r>
              <a:rPr lang="es-EC" sz="1600" b="1" dirty="0"/>
              <a:t>Acciones por Realizarse: </a:t>
            </a:r>
            <a:r>
              <a:rPr lang="es-EC" sz="1600" dirty="0"/>
              <a:t>Conforme la Resolución No. C-010 de 20 de enero 2022, el Concejo Metropolitano autorizó la transferencia a título gratuito del predio No. 407571 a favor del GAD Parroquial.</a:t>
            </a:r>
          </a:p>
          <a:p>
            <a:pPr marL="0" indent="0" algn="just">
              <a:buNone/>
            </a:pPr>
            <a:r>
              <a:rPr lang="es-EC" sz="1600" dirty="0"/>
              <a:t>La Procuraduría Metropolitana, continuará las </a:t>
            </a:r>
            <a:r>
              <a:rPr lang="es-MX" sz="1600" dirty="0"/>
              <a:t>acciones necesarias, para el perfeccionamiento de la transferencia de dominio a favor del Gobierno Autónomo Descentralizado Parroquial Rural de </a:t>
            </a:r>
            <a:r>
              <a:rPr lang="es-MX" sz="1600" dirty="0" err="1"/>
              <a:t>Lloa</a:t>
            </a:r>
            <a:r>
              <a:rPr lang="es-MX" sz="1600" dirty="0"/>
              <a:t>. </a:t>
            </a:r>
            <a:endParaRPr lang="es-EC" sz="1600" b="1" dirty="0"/>
          </a:p>
          <a:p>
            <a:pPr marL="0" indent="0" algn="just">
              <a:buNone/>
            </a:pPr>
            <a:r>
              <a:rPr lang="es-MX" sz="1600" b="1" dirty="0"/>
              <a:t>Dependencia Responsable: </a:t>
            </a:r>
            <a:r>
              <a:rPr lang="es-MX" sz="1600" dirty="0"/>
              <a:t>Procuraduría Metropolitana</a:t>
            </a:r>
            <a:endParaRPr lang="es-EC" sz="1600" b="1" dirty="0"/>
          </a:p>
        </p:txBody>
      </p:sp>
      <p:pic>
        <p:nvPicPr>
          <p:cNvPr id="4" name="Imagen 3"/>
          <p:cNvPicPr>
            <a:picLocks noChangeAspect="1"/>
          </p:cNvPicPr>
          <p:nvPr/>
        </p:nvPicPr>
        <p:blipFill rotWithShape="1">
          <a:blip r:embed="rId2"/>
          <a:srcRect l="17642" t="15382" r="21302" b="13409"/>
          <a:stretch/>
        </p:blipFill>
        <p:spPr>
          <a:xfrm>
            <a:off x="6725368" y="2085158"/>
            <a:ext cx="4399238" cy="4050172"/>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017612" y="627117"/>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4417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07409" y="1282262"/>
            <a:ext cx="5491766" cy="5216673"/>
          </a:xfrm>
        </p:spPr>
        <p:txBody>
          <a:bodyPr>
            <a:noAutofit/>
          </a:bodyPr>
          <a:lstStyle/>
          <a:p>
            <a:pPr algn="just"/>
            <a:r>
              <a:rPr lang="es-EC" sz="1800" b="1" dirty="0"/>
              <a:t>GOBIERNO AUTÓNOMO DESCENTRALIZADO PARROQUIAL RURAL “AMAGUAÑA”</a:t>
            </a:r>
          </a:p>
          <a:p>
            <a:pPr algn="just">
              <a:buFont typeface="Wingdings" panose="05000000000000000000" pitchFamily="2" charset="2"/>
              <a:buChar char="ü"/>
            </a:pPr>
            <a:r>
              <a:rPr lang="es-EC" sz="1600" dirty="0"/>
              <a:t>Predio Nro. </a:t>
            </a:r>
            <a:r>
              <a:rPr lang="es-EC" sz="1800" dirty="0">
                <a:effectLst/>
                <a:latin typeface="Calibri" panose="020F0502020204030204" pitchFamily="34" charset="0"/>
                <a:ea typeface="Calibri" panose="020F0502020204030204" pitchFamily="34" charset="0"/>
                <a:cs typeface="Times New Roman" panose="02020603050405020304" pitchFamily="18" charset="0"/>
              </a:rPr>
              <a:t>3030260</a:t>
            </a:r>
            <a:endParaRPr lang="es-EC" sz="1600" dirty="0"/>
          </a:p>
          <a:p>
            <a:pPr algn="just">
              <a:buFont typeface="Wingdings" panose="05000000000000000000" pitchFamily="2" charset="2"/>
              <a:buChar char="ü"/>
            </a:pPr>
            <a:r>
              <a:rPr lang="es-EC" sz="1600" dirty="0"/>
              <a:t>Área: 294.32 m2 </a:t>
            </a:r>
          </a:p>
          <a:p>
            <a:pPr algn="just">
              <a:buFont typeface="Wingdings" panose="05000000000000000000" pitchFamily="2" charset="2"/>
              <a:buChar char="ü"/>
            </a:pPr>
            <a:r>
              <a:rPr lang="es-EC" sz="1600" dirty="0"/>
              <a:t>Ubicación: Calles </a:t>
            </a:r>
            <a:r>
              <a:rPr lang="es-EC" sz="1600" dirty="0" err="1"/>
              <a:t>Bucheli</a:t>
            </a:r>
            <a:r>
              <a:rPr lang="es-EC" sz="1600" dirty="0"/>
              <a:t> y Colón esquina </a:t>
            </a:r>
          </a:p>
          <a:p>
            <a:pPr algn="just">
              <a:buFont typeface="Wingdings" panose="05000000000000000000" pitchFamily="2" charset="2"/>
              <a:buChar char="ü"/>
            </a:pPr>
            <a:r>
              <a:rPr lang="es-EC" sz="1600" dirty="0"/>
              <a:t>Propietario: Municipio del Distrito Metropolitano de Quito.</a:t>
            </a:r>
          </a:p>
          <a:p>
            <a:pPr algn="just">
              <a:buFont typeface="Wingdings" panose="05000000000000000000" pitchFamily="2" charset="2"/>
              <a:buChar char="ü"/>
            </a:pPr>
            <a:r>
              <a:rPr lang="es-EC" sz="1600" dirty="0"/>
              <a:t>Uso:</a:t>
            </a:r>
            <a:r>
              <a:rPr lang="es-EC" sz="1600" b="1" dirty="0"/>
              <a:t> </a:t>
            </a:r>
            <a:r>
              <a:rPr lang="es-EC" sz="1600" dirty="0"/>
              <a:t>Tenencia Política: 23,05 m2; </a:t>
            </a:r>
            <a:r>
              <a:rPr lang="es-EC" sz="1600" dirty="0" err="1"/>
              <a:t>Infocentro</a:t>
            </a:r>
            <a:r>
              <a:rPr lang="es-EC" sz="1600" dirty="0"/>
              <a:t>: 63,04; m2; Bodega GAD: 18,90 m2; UPC: 36,78 m2. </a:t>
            </a:r>
          </a:p>
          <a:p>
            <a:pPr marL="0" indent="0" algn="just">
              <a:buNone/>
            </a:pPr>
            <a:r>
              <a:rPr lang="es-EC" sz="1600" b="1" dirty="0"/>
              <a:t>Acciones por Realizarse: </a:t>
            </a:r>
            <a:r>
              <a:rPr lang="es-EC" sz="1600" dirty="0"/>
              <a:t>La Comisión de Propiedad y Espacio Público, en sesión de fecha 02 de mayo de 2019, resolvió, </a:t>
            </a:r>
            <a:r>
              <a:rPr lang="es-MX" sz="1600" dirty="0"/>
              <a:t>autorizar la entrega en donación, el predio Nro. 3030260, a favor del Gobierno Autónomo Descentralizado Parroquial de </a:t>
            </a:r>
            <a:r>
              <a:rPr lang="es-MX" sz="1600" dirty="0" err="1"/>
              <a:t>Amaguaña</a:t>
            </a:r>
            <a:endParaRPr lang="es-MX" sz="1600" dirty="0"/>
          </a:p>
          <a:p>
            <a:pPr marL="0" indent="0" algn="just">
              <a:buNone/>
            </a:pPr>
            <a:r>
              <a:rPr lang="es-MX" sz="1600" dirty="0"/>
              <a:t>Nos encontramos a la espera de la respectiva Resolución por parte del Concejo Metropolitano. </a:t>
            </a:r>
          </a:p>
          <a:p>
            <a:pPr marL="0" indent="0" algn="just">
              <a:buNone/>
            </a:pPr>
            <a:r>
              <a:rPr lang="es-MX" sz="1600" b="1" dirty="0"/>
              <a:t>Dependencia Responsable: </a:t>
            </a:r>
            <a:r>
              <a:rPr lang="es-MX" sz="1600" dirty="0"/>
              <a:t>Concejo Metropolitano</a:t>
            </a:r>
            <a:endParaRPr lang="es-EC" sz="1600" dirty="0"/>
          </a:p>
        </p:txBody>
      </p:sp>
      <p:pic>
        <p:nvPicPr>
          <p:cNvPr id="2" name="Imagen 1"/>
          <p:cNvPicPr>
            <a:picLocks noChangeAspect="1"/>
          </p:cNvPicPr>
          <p:nvPr/>
        </p:nvPicPr>
        <p:blipFill>
          <a:blip r:embed="rId2"/>
          <a:stretch>
            <a:fillRect/>
          </a:stretch>
        </p:blipFill>
        <p:spPr>
          <a:xfrm>
            <a:off x="7333369" y="1965158"/>
            <a:ext cx="4100953" cy="3845707"/>
          </a:xfrm>
          <a:prstGeom prst="rect">
            <a:avLst/>
          </a:prstGeom>
        </p:spPr>
      </p:pic>
      <p:sp>
        <p:nvSpPr>
          <p:cNvPr id="6" name="Rectángulo 5"/>
          <p:cNvSpPr/>
          <p:nvPr/>
        </p:nvSpPr>
        <p:spPr>
          <a:xfrm>
            <a:off x="-28904" y="0"/>
            <a:ext cx="12097407" cy="23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0" y="94593"/>
            <a:ext cx="12068503" cy="1681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9" name="Grupo 8"/>
          <p:cNvGrpSpPr/>
          <p:nvPr/>
        </p:nvGrpSpPr>
        <p:grpSpPr>
          <a:xfrm>
            <a:off x="8327328" y="569091"/>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5106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49362" y="1040147"/>
            <a:ext cx="6110745" cy="5738648"/>
          </a:xfrm>
        </p:spPr>
        <p:txBody>
          <a:bodyPr>
            <a:noAutofit/>
          </a:bodyPr>
          <a:lstStyle/>
          <a:p>
            <a:r>
              <a:rPr lang="es-EC" sz="1800" b="1" dirty="0"/>
              <a:t>GOBIERNO AUTÓNOMO DESCENTRALIZADO PARROQUIAL RURAL DE PUEMBO</a:t>
            </a:r>
          </a:p>
          <a:p>
            <a:pPr>
              <a:buFont typeface="Wingdings" panose="05000000000000000000" pitchFamily="2" charset="2"/>
              <a:buChar char="ü"/>
            </a:pPr>
            <a:r>
              <a:rPr lang="es-EC" sz="1600" dirty="0"/>
              <a:t>Predio: 375736</a:t>
            </a:r>
          </a:p>
          <a:p>
            <a:pPr>
              <a:buFont typeface="Wingdings" panose="05000000000000000000" pitchFamily="2" charset="2"/>
              <a:buChar char="ü"/>
            </a:pPr>
            <a:r>
              <a:rPr lang="es-EC" sz="1600" dirty="0"/>
              <a:t>Clave Catastral: 11229-03-002</a:t>
            </a:r>
          </a:p>
          <a:p>
            <a:pPr>
              <a:buFont typeface="Wingdings" panose="05000000000000000000" pitchFamily="2" charset="2"/>
              <a:buChar char="ü"/>
            </a:pPr>
            <a:r>
              <a:rPr lang="es-EC" sz="1600" dirty="0"/>
              <a:t>Área: 1566.46 m2</a:t>
            </a:r>
          </a:p>
          <a:p>
            <a:pPr>
              <a:buFont typeface="Wingdings" panose="05000000000000000000" pitchFamily="2" charset="2"/>
              <a:buChar char="ü"/>
            </a:pPr>
            <a:r>
              <a:rPr lang="es-EC" sz="1600" dirty="0"/>
              <a:t>Ubicación: Calle Santiago y Florencio Espinoza</a:t>
            </a:r>
          </a:p>
          <a:p>
            <a:pPr>
              <a:buFont typeface="Wingdings" panose="05000000000000000000" pitchFamily="2" charset="2"/>
              <a:buChar char="ü"/>
            </a:pPr>
            <a:r>
              <a:rPr lang="es-EC" sz="1600" dirty="0"/>
              <a:t>Propietario: Municipio Distrito Metropolitano de Quito. </a:t>
            </a:r>
          </a:p>
          <a:p>
            <a:pPr>
              <a:buFont typeface="Wingdings" panose="05000000000000000000" pitchFamily="2" charset="2"/>
              <a:buChar char="ü"/>
            </a:pPr>
            <a:r>
              <a:rPr lang="es-EC" sz="1600" dirty="0"/>
              <a:t>Uso: Oficinas del Gobierno Parroquial ;  Piscina Pública administrado por la    Administración Zonal Tumbaco</a:t>
            </a:r>
          </a:p>
          <a:p>
            <a:pPr marL="0" indent="0" algn="just">
              <a:buNone/>
            </a:pPr>
            <a:r>
              <a:rPr lang="es-EC" sz="1600" b="1" dirty="0"/>
              <a:t>Acción a Realizar</a:t>
            </a:r>
            <a:r>
              <a:rPr lang="es-EC" sz="1600" dirty="0"/>
              <a:t>: La Procuraduría Metropolitana remitió la escritura de bien mostrenco del predio No. 375736 debidamente inscrita en el Registro de la Propiedad, por lo que</a:t>
            </a:r>
            <a:r>
              <a:rPr lang="es-MX" sz="1600" dirty="0">
                <a:solidFill>
                  <a:srgbClr val="FFC000"/>
                </a:solidFill>
              </a:rPr>
              <a:t> </a:t>
            </a:r>
            <a:r>
              <a:rPr lang="es-MX" sz="1600" dirty="0"/>
              <a:t>se dará inició al proceso de transferencia, solicitando los informes a la dependencias que intervienen en el proceso.</a:t>
            </a:r>
          </a:p>
          <a:p>
            <a:pPr marL="0" indent="0" algn="just">
              <a:buNone/>
            </a:pPr>
            <a:r>
              <a:rPr lang="es-MX" sz="1600" b="1" dirty="0"/>
              <a:t>Dependencia Responsable: </a:t>
            </a:r>
            <a:r>
              <a:rPr lang="es-MX" sz="1600" dirty="0"/>
              <a:t>GAD Parroquial, </a:t>
            </a:r>
            <a:r>
              <a:rPr lang="es-EC" sz="1600" dirty="0"/>
              <a:t>DMGBI. </a:t>
            </a:r>
            <a:endParaRPr lang="es-EC" sz="1600" b="1" dirty="0"/>
          </a:p>
          <a:p>
            <a:pPr marL="0" indent="0" algn="just">
              <a:buNone/>
            </a:pPr>
            <a:endParaRPr lang="es-EC" sz="1800" dirty="0"/>
          </a:p>
        </p:txBody>
      </p:sp>
      <p:pic>
        <p:nvPicPr>
          <p:cNvPr id="5" name="Imagen 4"/>
          <p:cNvPicPr>
            <a:picLocks noChangeAspect="1"/>
          </p:cNvPicPr>
          <p:nvPr/>
        </p:nvPicPr>
        <p:blipFill rotWithShape="1">
          <a:blip r:embed="rId2"/>
          <a:srcRect l="19964" t="15759" r="5986" b="14724"/>
          <a:stretch/>
        </p:blipFill>
        <p:spPr>
          <a:xfrm>
            <a:off x="7622204" y="1917290"/>
            <a:ext cx="4246179" cy="4210694"/>
          </a:xfrm>
          <a:prstGeom prst="rect">
            <a:avLst/>
          </a:prstGeom>
        </p:spPr>
      </p:pic>
      <p:sp>
        <p:nvSpPr>
          <p:cNvPr id="6" name="Rectángulo 5"/>
          <p:cNvSpPr/>
          <p:nvPr/>
        </p:nvSpPr>
        <p:spPr>
          <a:xfrm>
            <a:off x="-28904" y="0"/>
            <a:ext cx="12220904" cy="136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136634"/>
            <a:ext cx="12192000" cy="1771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7" name="Grupo 6"/>
          <p:cNvGrpSpPr/>
          <p:nvPr/>
        </p:nvGrpSpPr>
        <p:grpSpPr>
          <a:xfrm>
            <a:off x="8519057" y="617881"/>
            <a:ext cx="3106994" cy="824265"/>
            <a:chOff x="0" y="0"/>
            <a:chExt cx="5864860" cy="1162050"/>
          </a:xfrm>
        </p:grpSpPr>
        <p:pic>
          <p:nvPicPr>
            <p:cNvPr id="10" name="Imagen 9"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1" name="Imagen 10"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24797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91856" y="1119667"/>
            <a:ext cx="7059978" cy="5648995"/>
          </a:xfrm>
        </p:spPr>
        <p:txBody>
          <a:bodyPr>
            <a:noAutofit/>
          </a:bodyPr>
          <a:lstStyle/>
          <a:p>
            <a:pPr algn="just"/>
            <a:r>
              <a:rPr lang="es-EC" sz="1800" b="1" dirty="0"/>
              <a:t>GOBIERNO AUTÓNOMO DESCENTRALIZADO PARROQUIAL RURAL DE TABABELA</a:t>
            </a:r>
          </a:p>
          <a:p>
            <a:pPr algn="just">
              <a:buFont typeface="Wingdings" panose="05000000000000000000" pitchFamily="2" charset="2"/>
              <a:buChar char="Ø"/>
            </a:pPr>
            <a:r>
              <a:rPr lang="es-EC" sz="1600" dirty="0"/>
              <a:t>Predio: 359395           </a:t>
            </a:r>
          </a:p>
          <a:p>
            <a:pPr algn="just">
              <a:buFont typeface="Wingdings" panose="05000000000000000000" pitchFamily="2" charset="2"/>
              <a:buChar char="Ø"/>
            </a:pPr>
            <a:r>
              <a:rPr lang="es-EC" sz="1600" dirty="0"/>
              <a:t>Clave Catastral: 10931-02-004</a:t>
            </a:r>
          </a:p>
          <a:p>
            <a:pPr algn="just">
              <a:buFont typeface="Wingdings" panose="05000000000000000000" pitchFamily="2" charset="2"/>
              <a:buChar char="Ø"/>
            </a:pPr>
            <a:r>
              <a:rPr lang="es-EC" sz="1600" dirty="0"/>
              <a:t>Área: 891.89 m2      </a:t>
            </a:r>
          </a:p>
          <a:p>
            <a:pPr algn="just">
              <a:buFont typeface="Wingdings" panose="05000000000000000000" pitchFamily="2" charset="2"/>
              <a:buChar char="Ø"/>
            </a:pPr>
            <a:r>
              <a:rPr lang="es-EC" sz="1600" dirty="0"/>
              <a:t>Ubicación: Calle Eloy Alfaro y Antonio José de Sucre.</a:t>
            </a:r>
          </a:p>
          <a:p>
            <a:pPr algn="just">
              <a:buFont typeface="Wingdings" panose="05000000000000000000" pitchFamily="2" charset="2"/>
              <a:buChar char="Ø"/>
            </a:pPr>
            <a:r>
              <a:rPr lang="es-EC" sz="1600" dirty="0"/>
              <a:t>Propietario: Municipio Distrito Metropolitano de Quito. </a:t>
            </a:r>
          </a:p>
          <a:p>
            <a:pPr algn="just">
              <a:buFont typeface="Wingdings" panose="05000000000000000000" pitchFamily="2" charset="2"/>
              <a:buChar char="Ø"/>
            </a:pPr>
            <a:r>
              <a:rPr lang="es-EC" sz="1600" dirty="0"/>
              <a:t>Uso: Oficinas Gobierno Parroquial; Tenencia Política; </a:t>
            </a:r>
            <a:r>
              <a:rPr lang="es-EC" sz="1600" dirty="0" err="1"/>
              <a:t>Infocentro</a:t>
            </a:r>
            <a:r>
              <a:rPr lang="es-EC" sz="1600" dirty="0"/>
              <a:t>;                                   Policía Nacional; </a:t>
            </a:r>
            <a:r>
              <a:rPr lang="es-EC" sz="1600" dirty="0" err="1"/>
              <a:t>Subcentro</a:t>
            </a:r>
            <a:r>
              <a:rPr lang="es-EC" sz="1600" dirty="0"/>
              <a:t> de Salud; Baños Municipales; CNT. </a:t>
            </a:r>
          </a:p>
          <a:p>
            <a:pPr marL="0" indent="0" algn="just">
              <a:buNone/>
            </a:pPr>
            <a:r>
              <a:rPr lang="es-EC" sz="1600" b="1" dirty="0"/>
              <a:t>Acciones por Realizarse: </a:t>
            </a:r>
            <a:r>
              <a:rPr lang="es-MX" sz="1600" dirty="0"/>
              <a:t>Mediante Resolución C 306 de 15 de diciembre de 2016, el Concejo Metropolitano resolvió la entrega del predio No. 359395 en comodato parcial a favor del Ministerio de Salud. </a:t>
            </a:r>
          </a:p>
          <a:p>
            <a:pPr marL="0" indent="0" algn="just">
              <a:buNone/>
            </a:pPr>
            <a:r>
              <a:rPr lang="es-MX" sz="1600" dirty="0"/>
              <a:t>La Procuraduría debe informar si se llegó a perfeccionar el acto administrativo.</a:t>
            </a:r>
          </a:p>
          <a:p>
            <a:pPr marL="0" indent="0" algn="just">
              <a:buNone/>
            </a:pPr>
            <a:r>
              <a:rPr lang="es-MX" sz="1600" b="1" dirty="0"/>
              <a:t>Dependencia Responsable: </a:t>
            </a:r>
            <a:r>
              <a:rPr lang="es-MX" sz="1600" dirty="0"/>
              <a:t>Dirección Metropolitana de Gestión de Bienes Inmuebles. </a:t>
            </a:r>
            <a:endParaRPr lang="es-MX" sz="1600" b="1" dirty="0"/>
          </a:p>
          <a:p>
            <a:pPr marL="0" indent="0" algn="just">
              <a:buNone/>
            </a:pPr>
            <a:endParaRPr lang="es-EC" sz="1600" dirty="0"/>
          </a:p>
        </p:txBody>
      </p:sp>
      <p:pic>
        <p:nvPicPr>
          <p:cNvPr id="7" name="Imagen 6"/>
          <p:cNvPicPr>
            <a:picLocks noChangeAspect="1"/>
          </p:cNvPicPr>
          <p:nvPr/>
        </p:nvPicPr>
        <p:blipFill>
          <a:blip r:embed="rId2"/>
          <a:stretch>
            <a:fillRect/>
          </a:stretch>
        </p:blipFill>
        <p:spPr>
          <a:xfrm>
            <a:off x="7451834" y="1842338"/>
            <a:ext cx="4413058" cy="4528965"/>
          </a:xfrm>
          <a:prstGeom prst="rect">
            <a:avLst/>
          </a:prstGeom>
        </p:spPr>
      </p:pic>
      <p:sp>
        <p:nvSpPr>
          <p:cNvPr id="6" name="Rectángulo 5"/>
          <p:cNvSpPr/>
          <p:nvPr/>
        </p:nvSpPr>
        <p:spPr>
          <a:xfrm>
            <a:off x="-28904" y="0"/>
            <a:ext cx="12097407" cy="205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0" y="94593"/>
            <a:ext cx="12068503" cy="11079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8757898" y="611731"/>
            <a:ext cx="3106994" cy="824265"/>
            <a:chOff x="0" y="0"/>
            <a:chExt cx="5864860" cy="1162050"/>
          </a:xfrm>
        </p:grpSpPr>
        <p:pic>
          <p:nvPicPr>
            <p:cNvPr id="11" name="Imagen 10" descr="C:\Users\aklasso\Downloads\DMGB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
              <a:ext cx="2729230" cy="1019175"/>
            </a:xfrm>
            <a:prstGeom prst="rect">
              <a:avLst/>
            </a:prstGeom>
            <a:noFill/>
            <a:ln>
              <a:noFill/>
            </a:ln>
          </p:spPr>
        </p:pic>
        <p:pic>
          <p:nvPicPr>
            <p:cNvPr id="12" name="Imagen 11" descr="C:\Users\aklasso\Downloads\pruebaVerticalfirma.png"/>
            <p:cNvPicPr>
              <a:picLocks noChangeAspect="1"/>
            </p:cNvPicPr>
            <p:nvPr/>
          </p:nvPicPr>
          <p:blipFill rotWithShape="1">
            <a:blip r:embed="rId4">
              <a:extLst>
                <a:ext uri="{28A0092B-C50C-407E-A947-70E740481C1C}">
                  <a14:useLocalDpi xmlns:a14="http://schemas.microsoft.com/office/drawing/2010/main" val="0"/>
                </a:ext>
              </a:extLst>
            </a:blip>
            <a:srcRect t="44546" r="25429" b="10454"/>
            <a:stretch/>
          </p:blipFill>
          <p:spPr bwMode="auto">
            <a:xfrm>
              <a:off x="2800350" y="0"/>
              <a:ext cx="3064510" cy="116205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529459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2541</TotalTime>
  <Words>3537</Words>
  <Application>Microsoft Office PowerPoint</Application>
  <PresentationFormat>Panorámica</PresentationFormat>
  <Paragraphs>298</Paragraphs>
  <Slides>37</Slides>
  <Notes>0</Notes>
  <HiddenSlides>0</HiddenSlides>
  <MMClips>0</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Tema de Office</vt:lpstr>
      <vt:lpstr>Presentación de PowerPoint</vt:lpstr>
      <vt:lpstr>DIRECCION METROPOLITANA DE GESTION  DE BIENES INMUEBLES</vt:lpstr>
      <vt:lpstr>PARROQUIAS RURALES DEL DISTRITO  METROPOLITANO DE QUITO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GOBIERNO AUTÓNOMO DESCENTRALIZADO PARROQUIAL RURAL “EL QUINCHE”</vt:lpstr>
      <vt:lpstr>PARROQUIAS NORORIENTALES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DIRECCION METROPOLITANA DE GESTION  DE BIENES INMUEBLES</dc:title>
  <dc:creator>Nancy Margoth Alvear Haro</dc:creator>
  <cp:lastModifiedBy>Leslie Sofia Guerrero Revelo</cp:lastModifiedBy>
  <cp:revision>335</cp:revision>
  <dcterms:created xsi:type="dcterms:W3CDTF">2018-01-23T19:08:58Z</dcterms:created>
  <dcterms:modified xsi:type="dcterms:W3CDTF">2023-09-19T14:05:57Z</dcterms:modified>
</cp:coreProperties>
</file>