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0" r:id="rId2"/>
    <p:sldId id="395" r:id="rId3"/>
    <p:sldId id="431" r:id="rId4"/>
    <p:sldId id="412" r:id="rId5"/>
    <p:sldId id="427" r:id="rId6"/>
    <p:sldId id="430" r:id="rId7"/>
    <p:sldId id="429" r:id="rId8"/>
    <p:sldId id="428" r:id="rId9"/>
    <p:sldId id="414" r:id="rId10"/>
    <p:sldId id="417" r:id="rId11"/>
    <p:sldId id="277" r:id="rId12"/>
  </p:sldIdLst>
  <p:sldSz cx="12192000" cy="6858000"/>
  <p:notesSz cx="7010400" cy="9296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Rolando Taipicana Isa" initials="JRTI" lastIdx="1" clrIdx="0">
    <p:extLst>
      <p:ext uri="{19B8F6BF-5375-455C-9EA6-DF929625EA0E}">
        <p15:presenceInfo xmlns:p15="http://schemas.microsoft.com/office/powerpoint/2012/main" userId="S-1-5-21-94673319-1747608779-2320366633-1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9A"/>
    <a:srgbClr val="68A43F"/>
    <a:srgbClr val="5399D9"/>
    <a:srgbClr val="71B345"/>
    <a:srgbClr val="5ACC95"/>
    <a:srgbClr val="E1CCF0"/>
    <a:srgbClr val="C4A8E6"/>
    <a:srgbClr val="E4BEEC"/>
    <a:srgbClr val="6DD9FF"/>
    <a:srgbClr val="9E7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486" autoAdjust="0"/>
  </p:normalViewPr>
  <p:slideViewPr>
    <p:cSldViewPr snapToGrid="0">
      <p:cViewPr varScale="1">
        <p:scale>
          <a:sx n="60" d="100"/>
          <a:sy n="60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9E441-A742-4B00-ADEE-BF741856A7DC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39AAC25-7FF3-4E60-A0AE-4279D8B9D96B}">
      <dgm:prSet phldrT="[Texto]" custT="1"/>
      <dgm:spPr>
        <a:solidFill>
          <a:srgbClr val="5399D9"/>
        </a:solidFill>
        <a:ln>
          <a:noFill/>
        </a:ln>
      </dgm:spPr>
      <dgm:t>
        <a:bodyPr/>
        <a:lstStyle/>
        <a:p>
          <a:r>
            <a:rPr lang="es-EC" sz="2800" b="1" dirty="0">
              <a:latin typeface="Montserrat"/>
            </a:rPr>
            <a:t>Detalle</a:t>
          </a:r>
        </a:p>
      </dgm:t>
    </dgm:pt>
    <dgm:pt modelId="{9B59075C-00BD-4DDA-AFE6-CB620E14DF25}" type="parTrans" cxnId="{75D2E59A-E81C-4D5E-A129-D0331CC83243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B254AEE3-F600-4B44-954C-79D08E7C875F}" type="sibTrans" cxnId="{75D2E59A-E81C-4D5E-A129-D0331CC83243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D590B940-4088-47BB-AF81-56D104EE9807}">
      <dgm:prSet phldrT="[Texto]" custT="1"/>
      <dgm:spPr>
        <a:solidFill>
          <a:srgbClr val="5399D9"/>
        </a:solidFill>
        <a:ln>
          <a:noFill/>
        </a:ln>
      </dgm:spPr>
      <dgm:t>
        <a:bodyPr/>
        <a:lstStyle/>
        <a:p>
          <a:r>
            <a:rPr lang="es-EC" sz="2800" b="1" dirty="0">
              <a:latin typeface="Montserrat"/>
            </a:rPr>
            <a:t>2024</a:t>
          </a:r>
        </a:p>
      </dgm:t>
    </dgm:pt>
    <dgm:pt modelId="{B6781FEC-0D42-4B92-923A-AC6BEC2CE457}" type="parTrans" cxnId="{6ED2C338-35EB-4BB3-B4FD-2DE0949ACC17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9654ADCE-ABAE-4E68-96E5-131FDC046418}" type="sibTrans" cxnId="{6ED2C338-35EB-4BB3-B4FD-2DE0949ACC17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DE9FDF90-530D-4F09-95CC-5C5F81D56B0F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dirty="0">
              <a:latin typeface="Montserrat"/>
            </a:rPr>
            <a:t>10.588.322,68</a:t>
          </a:r>
        </a:p>
      </dgm:t>
    </dgm:pt>
    <dgm:pt modelId="{655EFBA9-7200-491B-AE5E-33E5E296ACD5}" type="parTrans" cxnId="{CF64E612-1F76-4D0D-B007-86A264AF1B0F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777E5E43-05E5-40F2-A14C-F587E53E633E}" type="sibTrans" cxnId="{CF64E612-1F76-4D0D-B007-86A264AF1B0F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C9DE800D-A372-4BF4-AC8C-7B49C47F084D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dirty="0">
              <a:latin typeface="Montserrat"/>
            </a:rPr>
            <a:t>9.900.648,64</a:t>
          </a:r>
        </a:p>
      </dgm:t>
    </dgm:pt>
    <dgm:pt modelId="{051F0E75-3C81-4D0D-A105-3CDE819765E7}" type="parTrans" cxnId="{E43DFCFB-9A37-4C3C-A26A-68BC9DE2A8C6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892895AA-7DFF-4B64-87CC-8AC9DAC697E5}" type="sibTrans" cxnId="{E43DFCFB-9A37-4C3C-A26A-68BC9DE2A8C6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7070B4E9-C7A9-48E4-BA81-C4A221F4546C}">
      <dgm:prSet phldrT="[Texto]" custT="1"/>
      <dgm:spPr>
        <a:solidFill>
          <a:srgbClr val="5399D9"/>
        </a:solidFill>
        <a:ln>
          <a:noFill/>
        </a:ln>
      </dgm:spPr>
      <dgm:t>
        <a:bodyPr/>
        <a:lstStyle/>
        <a:p>
          <a:r>
            <a:rPr lang="es-EC" sz="2800" b="1" dirty="0">
              <a:latin typeface="Montserrat"/>
            </a:rPr>
            <a:t>2025</a:t>
          </a:r>
        </a:p>
      </dgm:t>
    </dgm:pt>
    <dgm:pt modelId="{CBE580CD-5D53-4F90-9A37-0AE39C29E88A}" type="parTrans" cxnId="{BA84E1E8-E6B6-41CC-B281-34E76AAE18C2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56384C15-E3CF-4A42-A2A7-FA69DEDE0876}" type="sibTrans" cxnId="{BA84E1E8-E6B6-41CC-B281-34E76AAE18C2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D0B9AFB2-F364-420E-AACE-E397E75E1422}">
      <dgm:prSet phldrT="[Texto]" custT="1"/>
      <dgm:spPr>
        <a:solidFill>
          <a:srgbClr val="5399D9"/>
        </a:solidFill>
        <a:ln>
          <a:noFill/>
        </a:ln>
      </dgm:spPr>
      <dgm:t>
        <a:bodyPr/>
        <a:lstStyle/>
        <a:p>
          <a:r>
            <a:rPr lang="es-EC" sz="2800" b="1" dirty="0">
              <a:latin typeface="Montserrat"/>
            </a:rPr>
            <a:t>Variación</a:t>
          </a:r>
        </a:p>
      </dgm:t>
    </dgm:pt>
    <dgm:pt modelId="{85F77187-6D63-4A37-A33A-59961406703F}" type="parTrans" cxnId="{98B85931-A43A-4D7E-B85C-DE8F0E25BB07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2B3EA54B-2AD0-4CC7-B7A4-CA9D89E85607}" type="sibTrans" cxnId="{98B85931-A43A-4D7E-B85C-DE8F0E25BB07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CE5BC36B-5D47-42D6-B607-F74018DE0F11}">
      <dgm:prSet phldrT="[Texto]" custT="1"/>
      <dgm:spPr>
        <a:solidFill>
          <a:srgbClr val="5399D9"/>
        </a:solidFill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  <a:ea typeface="+mn-ea"/>
              <a:cs typeface="+mn-cs"/>
            </a:rPr>
            <a:t>Gasto de personal</a:t>
          </a:r>
        </a:p>
      </dgm:t>
    </dgm:pt>
    <dgm:pt modelId="{605C7B0D-FBB6-41AB-AF3A-58B4F914842B}" type="parTrans" cxnId="{F1FC31E8-EAC1-4815-B294-7EAB854425D9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C3E9BBBF-2EBA-44E1-88F6-B77A89F31804}" type="sibTrans" cxnId="{F1FC31E8-EAC1-4815-B294-7EAB854425D9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F1F716F7-21BE-4574-B253-E1A8D25993A7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dirty="0">
              <a:latin typeface="Montserrat"/>
            </a:rPr>
            <a:t>870.610,88</a:t>
          </a:r>
        </a:p>
      </dgm:t>
    </dgm:pt>
    <dgm:pt modelId="{6B0D4510-B765-4F3B-8E27-18E592E6F3E4}" type="parTrans" cxnId="{82D70E1F-34D5-491D-A0D3-D5D3C0113173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016ADC2A-2A48-4100-A366-A021E8D03918}" type="sibTrans" cxnId="{82D70E1F-34D5-491D-A0D3-D5D3C0113173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73D432F5-ED50-443B-9272-BA717F6B0C39}">
      <dgm:prSet phldrT="[Texto]" custT="1"/>
      <dgm:spPr>
        <a:solidFill>
          <a:srgbClr val="5399D9"/>
        </a:solidFill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  <a:ea typeface="+mn-ea"/>
              <a:cs typeface="+mn-cs"/>
            </a:rPr>
            <a:t>Gasto corriente</a:t>
          </a:r>
        </a:p>
      </dgm:t>
    </dgm:pt>
    <dgm:pt modelId="{45D13E10-80AF-4132-9498-CD88EF4EFD6B}" type="parTrans" cxnId="{CEEA412D-B6F0-4AF6-92F5-D5BE002889F7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4DD65125-F005-434C-B0EC-86FE560446D2}" type="sibTrans" cxnId="{CEEA412D-B6F0-4AF6-92F5-D5BE002889F7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7BEF3B60-6D62-450F-A29D-E00EA2BB4667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dirty="0">
              <a:latin typeface="Montserrat"/>
            </a:rPr>
            <a:t>5.762.137,98</a:t>
          </a:r>
        </a:p>
      </dgm:t>
    </dgm:pt>
    <dgm:pt modelId="{8E2840E4-0DC5-47E1-9937-C7724CDE181E}" type="parTrans" cxnId="{A9EFA997-3732-46BF-AFC6-3A022444E3FD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16DF6016-62B8-4402-BA5B-E756421F7D11}" type="sibTrans" cxnId="{A9EFA997-3732-46BF-AFC6-3A022444E3FD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C611F2A3-239C-4656-97A2-F27044D4D401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i="0" u="none" dirty="0">
              <a:latin typeface="Montserrat"/>
            </a:rPr>
            <a:t>5.700.000,00</a:t>
          </a:r>
          <a:endParaRPr lang="es-EC" sz="1800" b="1" dirty="0">
            <a:latin typeface="Montserrat"/>
          </a:endParaRPr>
        </a:p>
      </dgm:t>
    </dgm:pt>
    <dgm:pt modelId="{ACD7ED35-27B0-4178-90DB-93238923DCA0}" type="parTrans" cxnId="{413DB6CF-ABD5-424A-A8DF-ED604414B747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E9781192-0B71-4FBD-A9F9-D6298B268E82}" type="sibTrans" cxnId="{413DB6CF-ABD5-424A-A8DF-ED604414B747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88E4B7DD-F317-4F1C-9DB9-B7A006D74ABB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dirty="0">
              <a:latin typeface="Montserrat"/>
            </a:rPr>
            <a:t>(62.137,98)</a:t>
          </a:r>
        </a:p>
      </dgm:t>
    </dgm:pt>
    <dgm:pt modelId="{5C1F7B18-DE0F-484C-9C13-02E5EC15268D}" type="parTrans" cxnId="{C21B82A1-8A28-4A42-831D-3ED9FB6576CE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A203170D-A979-4607-924F-94119BF707CD}" type="sibTrans" cxnId="{C21B82A1-8A28-4A42-831D-3ED9FB6576CE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336F70ED-E3C1-4C04-8E5E-E958A81C5D23}">
      <dgm:prSet phldrT="[Texto]" custT="1"/>
      <dgm:spPr>
        <a:solidFill>
          <a:srgbClr val="5399D9"/>
        </a:solidFill>
      </dgm:spPr>
      <dgm:t>
        <a:bodyPr spcFirstLastPara="0" vert="horz" wrap="square" lIns="106680" tIns="106680" rIns="106680" bIns="10668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  <a:ea typeface="+mn-ea"/>
              <a:cs typeface="+mn-cs"/>
            </a:rPr>
            <a:t>Gasto de Inversión</a:t>
          </a:r>
        </a:p>
      </dgm:t>
    </dgm:pt>
    <dgm:pt modelId="{70AEAD2E-8CC3-41EF-A34C-35D2AC823428}" type="parTrans" cxnId="{0C3ADD4D-A8D6-43DD-A776-62776B096180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7CC6E10B-42DF-429A-AA6A-CFBB7FDDC05D}" type="sibTrans" cxnId="{0C3ADD4D-A8D6-43DD-A776-62776B096180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78751431-F53F-4EEB-BFE0-4EB2320E513F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i="0" u="none" dirty="0">
              <a:latin typeface="Montserrat"/>
            </a:rPr>
            <a:t>18.112.502,12</a:t>
          </a:r>
          <a:endParaRPr lang="es-EC" sz="1800" b="1" dirty="0">
            <a:latin typeface="Montserrat"/>
          </a:endParaRPr>
        </a:p>
      </dgm:t>
    </dgm:pt>
    <dgm:pt modelId="{1DEECA30-E4D4-4D1B-BA97-52F58A5EC7A7}" type="parTrans" cxnId="{402DA3EA-A616-4F7C-8EFB-7D2D469838E9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C9AF192B-18C6-496C-BD73-134C4AC4367C}" type="sibTrans" cxnId="{402DA3EA-A616-4F7C-8EFB-7D2D469838E9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FE8DBFE8-548C-4DF5-B4F0-6279C8D31064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i="0" u="none" dirty="0">
              <a:latin typeface="Montserrat"/>
            </a:rPr>
            <a:t>18.983.113,00</a:t>
          </a:r>
          <a:endParaRPr lang="es-EC" sz="1800" b="1" dirty="0">
            <a:latin typeface="Montserrat"/>
          </a:endParaRPr>
        </a:p>
      </dgm:t>
    </dgm:pt>
    <dgm:pt modelId="{F9236E9A-6180-4019-B134-B492A055FD68}" type="parTrans" cxnId="{74E74E1C-977E-41A4-9E74-2A627EFB3664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6942692B-4D71-46C3-A2E5-3A3406922C53}" type="sibTrans" cxnId="{74E74E1C-977E-41A4-9E74-2A627EFB3664}">
      <dgm:prSet/>
      <dgm:spPr/>
      <dgm:t>
        <a:bodyPr/>
        <a:lstStyle/>
        <a:p>
          <a:endParaRPr lang="es-EC" sz="2800">
            <a:latin typeface="Montserrat"/>
          </a:endParaRPr>
        </a:p>
      </dgm:t>
    </dgm:pt>
    <dgm:pt modelId="{2AA414FA-6FFB-4E31-9C82-440E996C75F5}">
      <dgm:prSet phldrT="[Texto]" custT="1"/>
      <dgm:spPr>
        <a:solidFill>
          <a:srgbClr val="5ACC95"/>
        </a:solidFill>
      </dgm:spPr>
      <dgm:t>
        <a:bodyPr/>
        <a:lstStyle/>
        <a:p>
          <a:r>
            <a:rPr lang="es-EC" sz="1800" b="1" dirty="0">
              <a:latin typeface="Montserrat"/>
            </a:rPr>
            <a:t>687.674,04</a:t>
          </a:r>
        </a:p>
      </dgm:t>
    </dgm:pt>
    <dgm:pt modelId="{CF517069-5990-46A8-9B14-8E673C7CA635}" type="sibTrans" cxnId="{3B48AC78-3462-4354-8C93-12EB4E166103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9889BE66-54C7-4CE6-BC81-74C66C2575FB}" type="parTrans" cxnId="{3B48AC78-3462-4354-8C93-12EB4E166103}">
      <dgm:prSet/>
      <dgm:spPr/>
      <dgm:t>
        <a:bodyPr/>
        <a:lstStyle/>
        <a:p>
          <a:endParaRPr lang="es-EC" sz="1800">
            <a:latin typeface="Montserrat"/>
          </a:endParaRPr>
        </a:p>
      </dgm:t>
    </dgm:pt>
    <dgm:pt modelId="{AD005C7E-604C-49E3-901F-6C13F8F9ABB8}" type="pres">
      <dgm:prSet presAssocID="{8FA9E441-A742-4B00-ADEE-BF741856A7DC}" presName="diagram" presStyleCnt="0">
        <dgm:presLayoutVars>
          <dgm:dir/>
          <dgm:resizeHandles val="exact"/>
        </dgm:presLayoutVars>
      </dgm:prSet>
      <dgm:spPr/>
    </dgm:pt>
    <dgm:pt modelId="{666E85CD-0E1D-49A7-BF76-0C5CC947C087}" type="pres">
      <dgm:prSet presAssocID="{B39AAC25-7FF3-4E60-A0AE-4279D8B9D96B}" presName="node" presStyleLbl="node1" presStyleIdx="0" presStyleCnt="16" custScaleX="153466" custScaleY="62390" custLinFactNeighborX="-12809">
        <dgm:presLayoutVars>
          <dgm:bulletEnabled val="1"/>
        </dgm:presLayoutVars>
      </dgm:prSet>
      <dgm:spPr/>
    </dgm:pt>
    <dgm:pt modelId="{197C144A-0008-453A-9729-6FB73AC1291C}" type="pres">
      <dgm:prSet presAssocID="{B254AEE3-F600-4B44-954C-79D08E7C875F}" presName="sibTrans" presStyleCnt="0"/>
      <dgm:spPr/>
    </dgm:pt>
    <dgm:pt modelId="{79B59053-EEE5-48BD-8044-E4BD2C4F1E58}" type="pres">
      <dgm:prSet presAssocID="{D590B940-4088-47BB-AF81-56D104EE9807}" presName="node" presStyleLbl="node1" presStyleIdx="1" presStyleCnt="16" custScaleY="62390">
        <dgm:presLayoutVars>
          <dgm:bulletEnabled val="1"/>
        </dgm:presLayoutVars>
      </dgm:prSet>
      <dgm:spPr/>
    </dgm:pt>
    <dgm:pt modelId="{DB466B0D-B96F-43BF-AF64-F1FE94D468BD}" type="pres">
      <dgm:prSet presAssocID="{9654ADCE-ABAE-4E68-96E5-131FDC046418}" presName="sibTrans" presStyleCnt="0"/>
      <dgm:spPr/>
    </dgm:pt>
    <dgm:pt modelId="{3041ABF0-5503-4E0D-B040-4446691A340C}" type="pres">
      <dgm:prSet presAssocID="{7070B4E9-C7A9-48E4-BA81-C4A221F4546C}" presName="node" presStyleLbl="node1" presStyleIdx="2" presStyleCnt="16" custScaleY="62390">
        <dgm:presLayoutVars>
          <dgm:bulletEnabled val="1"/>
        </dgm:presLayoutVars>
      </dgm:prSet>
      <dgm:spPr/>
    </dgm:pt>
    <dgm:pt modelId="{CCA119AB-2866-4870-848D-2169C85D3EAD}" type="pres">
      <dgm:prSet presAssocID="{56384C15-E3CF-4A42-A2A7-FA69DEDE0876}" presName="sibTrans" presStyleCnt="0"/>
      <dgm:spPr/>
    </dgm:pt>
    <dgm:pt modelId="{C5859199-44C0-4E77-B5B4-AB1BA9F84E10}" type="pres">
      <dgm:prSet presAssocID="{D0B9AFB2-F364-420E-AACE-E397E75E1422}" presName="node" presStyleLbl="node1" presStyleIdx="3" presStyleCnt="16" custScaleY="62390">
        <dgm:presLayoutVars>
          <dgm:bulletEnabled val="1"/>
        </dgm:presLayoutVars>
      </dgm:prSet>
      <dgm:spPr/>
    </dgm:pt>
    <dgm:pt modelId="{217735F4-274F-482C-B8CD-F8BF6C8DEDFA}" type="pres">
      <dgm:prSet presAssocID="{2B3EA54B-2AD0-4CC7-B7A4-CA9D89E85607}" presName="sibTrans" presStyleCnt="0"/>
      <dgm:spPr/>
    </dgm:pt>
    <dgm:pt modelId="{6F5FF0D8-7A3B-4B58-BCED-B2175F5207F1}" type="pres">
      <dgm:prSet presAssocID="{CE5BC36B-5D47-42D6-B607-F74018DE0F11}" presName="node" presStyleLbl="node1" presStyleIdx="4" presStyleCnt="16" custScaleX="151741" custLinFactNeighborX="-13860">
        <dgm:presLayoutVars>
          <dgm:bulletEnabled val="1"/>
        </dgm:presLayoutVars>
      </dgm:prSet>
      <dgm:spPr>
        <a:xfrm>
          <a:off x="678791" y="1247073"/>
          <a:ext cx="1779174" cy="1067504"/>
        </a:xfrm>
        <a:prstGeom prst="rect">
          <a:avLst/>
        </a:prstGeom>
      </dgm:spPr>
    </dgm:pt>
    <dgm:pt modelId="{3A880481-6F49-4884-B8B2-F7F887AFD8A6}" type="pres">
      <dgm:prSet presAssocID="{C3E9BBBF-2EBA-44E1-88F6-B77A89F31804}" presName="sibTrans" presStyleCnt="0"/>
      <dgm:spPr/>
    </dgm:pt>
    <dgm:pt modelId="{08930CAF-A4A2-4EE4-BC25-21DFD6724077}" type="pres">
      <dgm:prSet presAssocID="{C9DE800D-A372-4BF4-AC8C-7B49C47F084D}" presName="node" presStyleLbl="node1" presStyleIdx="5" presStyleCnt="16">
        <dgm:presLayoutVars>
          <dgm:bulletEnabled val="1"/>
        </dgm:presLayoutVars>
      </dgm:prSet>
      <dgm:spPr/>
    </dgm:pt>
    <dgm:pt modelId="{41B8D667-4CFD-47D6-AAC6-EF1F1EFDB488}" type="pres">
      <dgm:prSet presAssocID="{892895AA-7DFF-4B64-87CC-8AC9DAC697E5}" presName="sibTrans" presStyleCnt="0"/>
      <dgm:spPr/>
    </dgm:pt>
    <dgm:pt modelId="{5AB01CCC-4AFE-442C-BB7B-64795B6CB31F}" type="pres">
      <dgm:prSet presAssocID="{DE9FDF90-530D-4F09-95CC-5C5F81D56B0F}" presName="node" presStyleLbl="node1" presStyleIdx="6" presStyleCnt="16">
        <dgm:presLayoutVars>
          <dgm:bulletEnabled val="1"/>
        </dgm:presLayoutVars>
      </dgm:prSet>
      <dgm:spPr/>
    </dgm:pt>
    <dgm:pt modelId="{67318545-5EDC-40C0-A098-D459FF0C1F23}" type="pres">
      <dgm:prSet presAssocID="{777E5E43-05E5-40F2-A14C-F587E53E633E}" presName="sibTrans" presStyleCnt="0"/>
      <dgm:spPr/>
    </dgm:pt>
    <dgm:pt modelId="{FDAAE262-757D-4704-8A6F-F67CE1FC9D3F}" type="pres">
      <dgm:prSet presAssocID="{2AA414FA-6FFB-4E31-9C82-440E996C75F5}" presName="node" presStyleLbl="node1" presStyleIdx="7" presStyleCnt="16">
        <dgm:presLayoutVars>
          <dgm:bulletEnabled val="1"/>
        </dgm:presLayoutVars>
      </dgm:prSet>
      <dgm:spPr/>
    </dgm:pt>
    <dgm:pt modelId="{4E7C646B-4D6F-4450-84E5-C92DE964C02A}" type="pres">
      <dgm:prSet presAssocID="{CF517069-5990-46A8-9B14-8E673C7CA635}" presName="sibTrans" presStyleCnt="0"/>
      <dgm:spPr/>
    </dgm:pt>
    <dgm:pt modelId="{9E686DFC-3322-4355-97B9-900722CD0935}" type="pres">
      <dgm:prSet presAssocID="{73D432F5-ED50-443B-9272-BA717F6B0C39}" presName="node" presStyleLbl="node1" presStyleIdx="8" presStyleCnt="16" custScaleX="153466" custLinFactNeighborX="-12809">
        <dgm:presLayoutVars>
          <dgm:bulletEnabled val="1"/>
        </dgm:presLayoutVars>
      </dgm:prSet>
      <dgm:spPr>
        <a:xfrm>
          <a:off x="678791" y="2492496"/>
          <a:ext cx="1779174" cy="1067504"/>
        </a:xfrm>
        <a:prstGeom prst="rect">
          <a:avLst/>
        </a:prstGeom>
      </dgm:spPr>
    </dgm:pt>
    <dgm:pt modelId="{D6993722-A93D-46F8-ABA7-757CF71C594A}" type="pres">
      <dgm:prSet presAssocID="{4DD65125-F005-434C-B0EC-86FE560446D2}" presName="sibTrans" presStyleCnt="0"/>
      <dgm:spPr/>
    </dgm:pt>
    <dgm:pt modelId="{A0166B68-90BB-4EF2-BFAE-4BBB2008E132}" type="pres">
      <dgm:prSet presAssocID="{7BEF3B60-6D62-450F-A29D-E00EA2BB4667}" presName="node" presStyleLbl="node1" presStyleIdx="9" presStyleCnt="16">
        <dgm:presLayoutVars>
          <dgm:bulletEnabled val="1"/>
        </dgm:presLayoutVars>
      </dgm:prSet>
      <dgm:spPr/>
    </dgm:pt>
    <dgm:pt modelId="{BD302AFB-50C2-4C0C-9C67-1C0D0D595C3B}" type="pres">
      <dgm:prSet presAssocID="{16DF6016-62B8-4402-BA5B-E756421F7D11}" presName="sibTrans" presStyleCnt="0"/>
      <dgm:spPr/>
    </dgm:pt>
    <dgm:pt modelId="{24158CB5-2681-4044-B57B-3287A88DE17A}" type="pres">
      <dgm:prSet presAssocID="{C611F2A3-239C-4656-97A2-F27044D4D401}" presName="node" presStyleLbl="node1" presStyleIdx="10" presStyleCnt="16">
        <dgm:presLayoutVars>
          <dgm:bulletEnabled val="1"/>
        </dgm:presLayoutVars>
      </dgm:prSet>
      <dgm:spPr/>
    </dgm:pt>
    <dgm:pt modelId="{01B6DBD9-D737-4EDA-9B92-D93B2D16C2CE}" type="pres">
      <dgm:prSet presAssocID="{E9781192-0B71-4FBD-A9F9-D6298B268E82}" presName="sibTrans" presStyleCnt="0"/>
      <dgm:spPr/>
    </dgm:pt>
    <dgm:pt modelId="{73F694C5-2778-43D8-ACC4-FA84FF76EBFB}" type="pres">
      <dgm:prSet presAssocID="{88E4B7DD-F317-4F1C-9DB9-B7A006D74ABB}" presName="node" presStyleLbl="node1" presStyleIdx="11" presStyleCnt="16">
        <dgm:presLayoutVars>
          <dgm:bulletEnabled val="1"/>
        </dgm:presLayoutVars>
      </dgm:prSet>
      <dgm:spPr/>
    </dgm:pt>
    <dgm:pt modelId="{BC5D45D3-FF4E-485D-8AE8-5A61D5BD96C4}" type="pres">
      <dgm:prSet presAssocID="{A203170D-A979-4607-924F-94119BF707CD}" presName="sibTrans" presStyleCnt="0"/>
      <dgm:spPr/>
    </dgm:pt>
    <dgm:pt modelId="{1B0F3100-9105-42F2-8019-E350C13535DF}" type="pres">
      <dgm:prSet presAssocID="{336F70ED-E3C1-4C04-8E5E-E958A81C5D23}" presName="node" presStyleLbl="node1" presStyleIdx="12" presStyleCnt="16" custScaleX="153466" custLinFactNeighborX="-12809">
        <dgm:presLayoutVars>
          <dgm:bulletEnabled val="1"/>
        </dgm:presLayoutVars>
      </dgm:prSet>
      <dgm:spPr>
        <a:xfrm>
          <a:off x="678791" y="3737918"/>
          <a:ext cx="1779174" cy="1067504"/>
        </a:xfrm>
        <a:prstGeom prst="rect">
          <a:avLst/>
        </a:prstGeom>
      </dgm:spPr>
    </dgm:pt>
    <dgm:pt modelId="{82B9C1A7-AF07-44F9-AA7D-CD580642943B}" type="pres">
      <dgm:prSet presAssocID="{7CC6E10B-42DF-429A-AA6A-CFBB7FDDC05D}" presName="sibTrans" presStyleCnt="0"/>
      <dgm:spPr/>
    </dgm:pt>
    <dgm:pt modelId="{14749331-C7F6-4D68-90FA-8CE63256CFBE}" type="pres">
      <dgm:prSet presAssocID="{78751431-F53F-4EEB-BFE0-4EB2320E513F}" presName="node" presStyleLbl="node1" presStyleIdx="13" presStyleCnt="16">
        <dgm:presLayoutVars>
          <dgm:bulletEnabled val="1"/>
        </dgm:presLayoutVars>
      </dgm:prSet>
      <dgm:spPr/>
    </dgm:pt>
    <dgm:pt modelId="{BACDE564-5DA1-4ECE-86B3-5B2D3EA8422A}" type="pres">
      <dgm:prSet presAssocID="{C9AF192B-18C6-496C-BD73-134C4AC4367C}" presName="sibTrans" presStyleCnt="0"/>
      <dgm:spPr/>
    </dgm:pt>
    <dgm:pt modelId="{94EC8BC7-AC1B-4B6C-BCC9-629559743DD9}" type="pres">
      <dgm:prSet presAssocID="{FE8DBFE8-548C-4DF5-B4F0-6279C8D31064}" presName="node" presStyleLbl="node1" presStyleIdx="14" presStyleCnt="16">
        <dgm:presLayoutVars>
          <dgm:bulletEnabled val="1"/>
        </dgm:presLayoutVars>
      </dgm:prSet>
      <dgm:spPr/>
    </dgm:pt>
    <dgm:pt modelId="{70E4F2E3-5893-47F1-828D-F433B2BEB403}" type="pres">
      <dgm:prSet presAssocID="{6942692B-4D71-46C3-A2E5-3A3406922C53}" presName="sibTrans" presStyleCnt="0"/>
      <dgm:spPr/>
    </dgm:pt>
    <dgm:pt modelId="{0CA93BAF-DEA4-43B4-9564-1DB2DB63467A}" type="pres">
      <dgm:prSet presAssocID="{F1F716F7-21BE-4574-B253-E1A8D25993A7}" presName="node" presStyleLbl="node1" presStyleIdx="15" presStyleCnt="16">
        <dgm:presLayoutVars>
          <dgm:bulletEnabled val="1"/>
        </dgm:presLayoutVars>
      </dgm:prSet>
      <dgm:spPr/>
    </dgm:pt>
  </dgm:ptLst>
  <dgm:cxnLst>
    <dgm:cxn modelId="{CF64E612-1F76-4D0D-B007-86A264AF1B0F}" srcId="{8FA9E441-A742-4B00-ADEE-BF741856A7DC}" destId="{DE9FDF90-530D-4F09-95CC-5C5F81D56B0F}" srcOrd="6" destOrd="0" parTransId="{655EFBA9-7200-491B-AE5E-33E5E296ACD5}" sibTransId="{777E5E43-05E5-40F2-A14C-F587E53E633E}"/>
    <dgm:cxn modelId="{74E74E1C-977E-41A4-9E74-2A627EFB3664}" srcId="{8FA9E441-A742-4B00-ADEE-BF741856A7DC}" destId="{FE8DBFE8-548C-4DF5-B4F0-6279C8D31064}" srcOrd="14" destOrd="0" parTransId="{F9236E9A-6180-4019-B134-B492A055FD68}" sibTransId="{6942692B-4D71-46C3-A2E5-3A3406922C53}"/>
    <dgm:cxn modelId="{82D70E1F-34D5-491D-A0D3-D5D3C0113173}" srcId="{8FA9E441-A742-4B00-ADEE-BF741856A7DC}" destId="{F1F716F7-21BE-4574-B253-E1A8D25993A7}" srcOrd="15" destOrd="0" parTransId="{6B0D4510-B765-4F3B-8E27-18E592E6F3E4}" sibTransId="{016ADC2A-2A48-4100-A366-A021E8D03918}"/>
    <dgm:cxn modelId="{203C102A-EB47-4DA1-98E5-4717E0CEF537}" type="presOf" srcId="{C9DE800D-A372-4BF4-AC8C-7B49C47F084D}" destId="{08930CAF-A4A2-4EE4-BC25-21DFD6724077}" srcOrd="0" destOrd="0" presId="urn:microsoft.com/office/officeart/2005/8/layout/default"/>
    <dgm:cxn modelId="{CEEA412D-B6F0-4AF6-92F5-D5BE002889F7}" srcId="{8FA9E441-A742-4B00-ADEE-BF741856A7DC}" destId="{73D432F5-ED50-443B-9272-BA717F6B0C39}" srcOrd="8" destOrd="0" parTransId="{45D13E10-80AF-4132-9498-CD88EF4EFD6B}" sibTransId="{4DD65125-F005-434C-B0EC-86FE560446D2}"/>
    <dgm:cxn modelId="{98B85931-A43A-4D7E-B85C-DE8F0E25BB07}" srcId="{8FA9E441-A742-4B00-ADEE-BF741856A7DC}" destId="{D0B9AFB2-F364-420E-AACE-E397E75E1422}" srcOrd="3" destOrd="0" parTransId="{85F77187-6D63-4A37-A33A-59961406703F}" sibTransId="{2B3EA54B-2AD0-4CC7-B7A4-CA9D89E85607}"/>
    <dgm:cxn modelId="{6112D034-1880-4D6D-8B07-C0F003D95FA2}" type="presOf" srcId="{7070B4E9-C7A9-48E4-BA81-C4A221F4546C}" destId="{3041ABF0-5503-4E0D-B040-4446691A340C}" srcOrd="0" destOrd="0" presId="urn:microsoft.com/office/officeart/2005/8/layout/default"/>
    <dgm:cxn modelId="{6ED2C338-35EB-4BB3-B4FD-2DE0949ACC17}" srcId="{8FA9E441-A742-4B00-ADEE-BF741856A7DC}" destId="{D590B940-4088-47BB-AF81-56D104EE9807}" srcOrd="1" destOrd="0" parTransId="{B6781FEC-0D42-4B92-923A-AC6BEC2CE457}" sibTransId="{9654ADCE-ABAE-4E68-96E5-131FDC046418}"/>
    <dgm:cxn modelId="{DE3A4D3B-0620-4B65-A9C6-DC2F83F7B751}" type="presOf" srcId="{78751431-F53F-4EEB-BFE0-4EB2320E513F}" destId="{14749331-C7F6-4D68-90FA-8CE63256CFBE}" srcOrd="0" destOrd="0" presId="urn:microsoft.com/office/officeart/2005/8/layout/default"/>
    <dgm:cxn modelId="{9C1DF65E-927C-4985-838F-431CE2CC0C64}" type="presOf" srcId="{7BEF3B60-6D62-450F-A29D-E00EA2BB4667}" destId="{A0166B68-90BB-4EF2-BFAE-4BBB2008E132}" srcOrd="0" destOrd="0" presId="urn:microsoft.com/office/officeart/2005/8/layout/default"/>
    <dgm:cxn modelId="{51EC8242-7546-4458-9EA7-FD0BB28EA77B}" type="presOf" srcId="{FE8DBFE8-548C-4DF5-B4F0-6279C8D31064}" destId="{94EC8BC7-AC1B-4B6C-BCC9-629559743DD9}" srcOrd="0" destOrd="0" presId="urn:microsoft.com/office/officeart/2005/8/layout/default"/>
    <dgm:cxn modelId="{0E617345-1423-4A94-8824-9C042D711C56}" type="presOf" srcId="{D0B9AFB2-F364-420E-AACE-E397E75E1422}" destId="{C5859199-44C0-4E77-B5B4-AB1BA9F84E10}" srcOrd="0" destOrd="0" presId="urn:microsoft.com/office/officeart/2005/8/layout/default"/>
    <dgm:cxn modelId="{F38BAD6C-9A54-4B03-9AEB-711D348C7133}" type="presOf" srcId="{C611F2A3-239C-4656-97A2-F27044D4D401}" destId="{24158CB5-2681-4044-B57B-3287A88DE17A}" srcOrd="0" destOrd="0" presId="urn:microsoft.com/office/officeart/2005/8/layout/default"/>
    <dgm:cxn modelId="{C8DD404D-6895-4042-8BE6-AA3B5117FA1C}" type="presOf" srcId="{336F70ED-E3C1-4C04-8E5E-E958A81C5D23}" destId="{1B0F3100-9105-42F2-8019-E350C13535DF}" srcOrd="0" destOrd="0" presId="urn:microsoft.com/office/officeart/2005/8/layout/default"/>
    <dgm:cxn modelId="{0C3ADD4D-A8D6-43DD-A776-62776B096180}" srcId="{8FA9E441-A742-4B00-ADEE-BF741856A7DC}" destId="{336F70ED-E3C1-4C04-8E5E-E958A81C5D23}" srcOrd="12" destOrd="0" parTransId="{70AEAD2E-8CC3-41EF-A34C-35D2AC823428}" sibTransId="{7CC6E10B-42DF-429A-AA6A-CFBB7FDDC05D}"/>
    <dgm:cxn modelId="{1B8AD975-5BE0-49FC-A442-F01C4B36C630}" type="presOf" srcId="{DE9FDF90-530D-4F09-95CC-5C5F81D56B0F}" destId="{5AB01CCC-4AFE-442C-BB7B-64795B6CB31F}" srcOrd="0" destOrd="0" presId="urn:microsoft.com/office/officeart/2005/8/layout/default"/>
    <dgm:cxn modelId="{3B48AC78-3462-4354-8C93-12EB4E166103}" srcId="{8FA9E441-A742-4B00-ADEE-BF741856A7DC}" destId="{2AA414FA-6FFB-4E31-9C82-440E996C75F5}" srcOrd="7" destOrd="0" parTransId="{9889BE66-54C7-4CE6-BC81-74C66C2575FB}" sibTransId="{CF517069-5990-46A8-9B14-8E673C7CA635}"/>
    <dgm:cxn modelId="{A8165487-39B8-4D49-9645-A8AC3758F42C}" type="presOf" srcId="{73D432F5-ED50-443B-9272-BA717F6B0C39}" destId="{9E686DFC-3322-4355-97B9-900722CD0935}" srcOrd="0" destOrd="0" presId="urn:microsoft.com/office/officeart/2005/8/layout/default"/>
    <dgm:cxn modelId="{A9EFA997-3732-46BF-AFC6-3A022444E3FD}" srcId="{8FA9E441-A742-4B00-ADEE-BF741856A7DC}" destId="{7BEF3B60-6D62-450F-A29D-E00EA2BB4667}" srcOrd="9" destOrd="0" parTransId="{8E2840E4-0DC5-47E1-9937-C7724CDE181E}" sibTransId="{16DF6016-62B8-4402-BA5B-E756421F7D11}"/>
    <dgm:cxn modelId="{93342999-4C12-4F3B-A0B6-F00B4C7457A4}" type="presOf" srcId="{D590B940-4088-47BB-AF81-56D104EE9807}" destId="{79B59053-EEE5-48BD-8044-E4BD2C4F1E58}" srcOrd="0" destOrd="0" presId="urn:microsoft.com/office/officeart/2005/8/layout/default"/>
    <dgm:cxn modelId="{75D2E59A-E81C-4D5E-A129-D0331CC83243}" srcId="{8FA9E441-A742-4B00-ADEE-BF741856A7DC}" destId="{B39AAC25-7FF3-4E60-A0AE-4279D8B9D96B}" srcOrd="0" destOrd="0" parTransId="{9B59075C-00BD-4DDA-AFE6-CB620E14DF25}" sibTransId="{B254AEE3-F600-4B44-954C-79D08E7C875F}"/>
    <dgm:cxn modelId="{C21B82A1-8A28-4A42-831D-3ED9FB6576CE}" srcId="{8FA9E441-A742-4B00-ADEE-BF741856A7DC}" destId="{88E4B7DD-F317-4F1C-9DB9-B7A006D74ABB}" srcOrd="11" destOrd="0" parTransId="{5C1F7B18-DE0F-484C-9C13-02E5EC15268D}" sibTransId="{A203170D-A979-4607-924F-94119BF707CD}"/>
    <dgm:cxn modelId="{8807DCA2-7305-4C84-BD3E-438F65D8F59A}" type="presOf" srcId="{F1F716F7-21BE-4574-B253-E1A8D25993A7}" destId="{0CA93BAF-DEA4-43B4-9564-1DB2DB63467A}" srcOrd="0" destOrd="0" presId="urn:microsoft.com/office/officeart/2005/8/layout/default"/>
    <dgm:cxn modelId="{AD25DEA4-F8C6-4BC3-AF79-274D9920EC13}" type="presOf" srcId="{CE5BC36B-5D47-42D6-B607-F74018DE0F11}" destId="{6F5FF0D8-7A3B-4B58-BCED-B2175F5207F1}" srcOrd="0" destOrd="0" presId="urn:microsoft.com/office/officeart/2005/8/layout/default"/>
    <dgm:cxn modelId="{AE9CFDAA-0F17-4562-B474-71D639EF4CEA}" type="presOf" srcId="{8FA9E441-A742-4B00-ADEE-BF741856A7DC}" destId="{AD005C7E-604C-49E3-901F-6C13F8F9ABB8}" srcOrd="0" destOrd="0" presId="urn:microsoft.com/office/officeart/2005/8/layout/default"/>
    <dgm:cxn modelId="{BFC6D0CA-F9A1-499B-B905-619912AC3E9C}" type="presOf" srcId="{2AA414FA-6FFB-4E31-9C82-440E996C75F5}" destId="{FDAAE262-757D-4704-8A6F-F67CE1FC9D3F}" srcOrd="0" destOrd="0" presId="urn:microsoft.com/office/officeart/2005/8/layout/default"/>
    <dgm:cxn modelId="{413DB6CF-ABD5-424A-A8DF-ED604414B747}" srcId="{8FA9E441-A742-4B00-ADEE-BF741856A7DC}" destId="{C611F2A3-239C-4656-97A2-F27044D4D401}" srcOrd="10" destOrd="0" parTransId="{ACD7ED35-27B0-4178-90DB-93238923DCA0}" sibTransId="{E9781192-0B71-4FBD-A9F9-D6298B268E82}"/>
    <dgm:cxn modelId="{F1FC31E8-EAC1-4815-B294-7EAB854425D9}" srcId="{8FA9E441-A742-4B00-ADEE-BF741856A7DC}" destId="{CE5BC36B-5D47-42D6-B607-F74018DE0F11}" srcOrd="4" destOrd="0" parTransId="{605C7B0D-FBB6-41AB-AF3A-58B4F914842B}" sibTransId="{C3E9BBBF-2EBA-44E1-88F6-B77A89F31804}"/>
    <dgm:cxn modelId="{BA84E1E8-E6B6-41CC-B281-34E76AAE18C2}" srcId="{8FA9E441-A742-4B00-ADEE-BF741856A7DC}" destId="{7070B4E9-C7A9-48E4-BA81-C4A221F4546C}" srcOrd="2" destOrd="0" parTransId="{CBE580CD-5D53-4F90-9A37-0AE39C29E88A}" sibTransId="{56384C15-E3CF-4A42-A2A7-FA69DEDE0876}"/>
    <dgm:cxn modelId="{402DA3EA-A616-4F7C-8EFB-7D2D469838E9}" srcId="{8FA9E441-A742-4B00-ADEE-BF741856A7DC}" destId="{78751431-F53F-4EEB-BFE0-4EB2320E513F}" srcOrd="13" destOrd="0" parTransId="{1DEECA30-E4D4-4D1B-BA97-52F58A5EC7A7}" sibTransId="{C9AF192B-18C6-496C-BD73-134C4AC4367C}"/>
    <dgm:cxn modelId="{768CB5EB-6F33-429D-B66B-1648E4626BB3}" type="presOf" srcId="{B39AAC25-7FF3-4E60-A0AE-4279D8B9D96B}" destId="{666E85CD-0E1D-49A7-BF76-0C5CC947C087}" srcOrd="0" destOrd="0" presId="urn:microsoft.com/office/officeart/2005/8/layout/default"/>
    <dgm:cxn modelId="{E43DFCFB-9A37-4C3C-A26A-68BC9DE2A8C6}" srcId="{8FA9E441-A742-4B00-ADEE-BF741856A7DC}" destId="{C9DE800D-A372-4BF4-AC8C-7B49C47F084D}" srcOrd="5" destOrd="0" parTransId="{051F0E75-3C81-4D0D-A105-3CDE819765E7}" sibTransId="{892895AA-7DFF-4B64-87CC-8AC9DAC697E5}"/>
    <dgm:cxn modelId="{F5B13DFE-1BC7-4208-A65F-FCEA6F01D45C}" type="presOf" srcId="{88E4B7DD-F317-4F1C-9DB9-B7A006D74ABB}" destId="{73F694C5-2778-43D8-ACC4-FA84FF76EBFB}" srcOrd="0" destOrd="0" presId="urn:microsoft.com/office/officeart/2005/8/layout/default"/>
    <dgm:cxn modelId="{3F9A5F4D-EDB0-45BC-B4B8-4C36B00A47F8}" type="presParOf" srcId="{AD005C7E-604C-49E3-901F-6C13F8F9ABB8}" destId="{666E85CD-0E1D-49A7-BF76-0C5CC947C087}" srcOrd="0" destOrd="0" presId="urn:microsoft.com/office/officeart/2005/8/layout/default"/>
    <dgm:cxn modelId="{C16D95B6-3DAB-4732-9F48-BA645B8640D0}" type="presParOf" srcId="{AD005C7E-604C-49E3-901F-6C13F8F9ABB8}" destId="{197C144A-0008-453A-9729-6FB73AC1291C}" srcOrd="1" destOrd="0" presId="urn:microsoft.com/office/officeart/2005/8/layout/default"/>
    <dgm:cxn modelId="{09F95451-C8FE-47A7-B35B-FCA403768493}" type="presParOf" srcId="{AD005C7E-604C-49E3-901F-6C13F8F9ABB8}" destId="{79B59053-EEE5-48BD-8044-E4BD2C4F1E58}" srcOrd="2" destOrd="0" presId="urn:microsoft.com/office/officeart/2005/8/layout/default"/>
    <dgm:cxn modelId="{BECDD45C-1823-4A45-A306-1FCBEB5F7EFA}" type="presParOf" srcId="{AD005C7E-604C-49E3-901F-6C13F8F9ABB8}" destId="{DB466B0D-B96F-43BF-AF64-F1FE94D468BD}" srcOrd="3" destOrd="0" presId="urn:microsoft.com/office/officeart/2005/8/layout/default"/>
    <dgm:cxn modelId="{51EF98C6-E1A2-45E9-B43C-9178115240F1}" type="presParOf" srcId="{AD005C7E-604C-49E3-901F-6C13F8F9ABB8}" destId="{3041ABF0-5503-4E0D-B040-4446691A340C}" srcOrd="4" destOrd="0" presId="urn:microsoft.com/office/officeart/2005/8/layout/default"/>
    <dgm:cxn modelId="{71BDC177-8E60-4F56-80EE-0D4CD74033EE}" type="presParOf" srcId="{AD005C7E-604C-49E3-901F-6C13F8F9ABB8}" destId="{CCA119AB-2866-4870-848D-2169C85D3EAD}" srcOrd="5" destOrd="0" presId="urn:microsoft.com/office/officeart/2005/8/layout/default"/>
    <dgm:cxn modelId="{7CAAAD92-8880-4D1A-AE32-6A674F6F8B78}" type="presParOf" srcId="{AD005C7E-604C-49E3-901F-6C13F8F9ABB8}" destId="{C5859199-44C0-4E77-B5B4-AB1BA9F84E10}" srcOrd="6" destOrd="0" presId="urn:microsoft.com/office/officeart/2005/8/layout/default"/>
    <dgm:cxn modelId="{03F30D09-3179-458E-B134-008CCEC598F4}" type="presParOf" srcId="{AD005C7E-604C-49E3-901F-6C13F8F9ABB8}" destId="{217735F4-274F-482C-B8CD-F8BF6C8DEDFA}" srcOrd="7" destOrd="0" presId="urn:microsoft.com/office/officeart/2005/8/layout/default"/>
    <dgm:cxn modelId="{42137313-E2DE-43EB-86B3-8366407812FB}" type="presParOf" srcId="{AD005C7E-604C-49E3-901F-6C13F8F9ABB8}" destId="{6F5FF0D8-7A3B-4B58-BCED-B2175F5207F1}" srcOrd="8" destOrd="0" presId="urn:microsoft.com/office/officeart/2005/8/layout/default"/>
    <dgm:cxn modelId="{F2FFA70C-5858-49C9-9570-F88BEB21316B}" type="presParOf" srcId="{AD005C7E-604C-49E3-901F-6C13F8F9ABB8}" destId="{3A880481-6F49-4884-B8B2-F7F887AFD8A6}" srcOrd="9" destOrd="0" presId="urn:microsoft.com/office/officeart/2005/8/layout/default"/>
    <dgm:cxn modelId="{6533FF0F-D955-439A-B128-9C2BD7AD221B}" type="presParOf" srcId="{AD005C7E-604C-49E3-901F-6C13F8F9ABB8}" destId="{08930CAF-A4A2-4EE4-BC25-21DFD6724077}" srcOrd="10" destOrd="0" presId="urn:microsoft.com/office/officeart/2005/8/layout/default"/>
    <dgm:cxn modelId="{C0B5B311-60EA-4048-9C18-778DA9E8569E}" type="presParOf" srcId="{AD005C7E-604C-49E3-901F-6C13F8F9ABB8}" destId="{41B8D667-4CFD-47D6-AAC6-EF1F1EFDB488}" srcOrd="11" destOrd="0" presId="urn:microsoft.com/office/officeart/2005/8/layout/default"/>
    <dgm:cxn modelId="{F0B5584C-DA57-4095-A046-032344C62B4F}" type="presParOf" srcId="{AD005C7E-604C-49E3-901F-6C13F8F9ABB8}" destId="{5AB01CCC-4AFE-442C-BB7B-64795B6CB31F}" srcOrd="12" destOrd="0" presId="urn:microsoft.com/office/officeart/2005/8/layout/default"/>
    <dgm:cxn modelId="{15E8389D-0863-4117-9676-D7F6AC1D7C6E}" type="presParOf" srcId="{AD005C7E-604C-49E3-901F-6C13F8F9ABB8}" destId="{67318545-5EDC-40C0-A098-D459FF0C1F23}" srcOrd="13" destOrd="0" presId="urn:microsoft.com/office/officeart/2005/8/layout/default"/>
    <dgm:cxn modelId="{F2232242-75DF-4907-8E5D-EA1341CFDBD1}" type="presParOf" srcId="{AD005C7E-604C-49E3-901F-6C13F8F9ABB8}" destId="{FDAAE262-757D-4704-8A6F-F67CE1FC9D3F}" srcOrd="14" destOrd="0" presId="urn:microsoft.com/office/officeart/2005/8/layout/default"/>
    <dgm:cxn modelId="{F9FFE0A9-1135-4DB6-A5E4-293D43915147}" type="presParOf" srcId="{AD005C7E-604C-49E3-901F-6C13F8F9ABB8}" destId="{4E7C646B-4D6F-4450-84E5-C92DE964C02A}" srcOrd="15" destOrd="0" presId="urn:microsoft.com/office/officeart/2005/8/layout/default"/>
    <dgm:cxn modelId="{2277B4D8-064A-4F5F-B90D-34AD75BC8166}" type="presParOf" srcId="{AD005C7E-604C-49E3-901F-6C13F8F9ABB8}" destId="{9E686DFC-3322-4355-97B9-900722CD0935}" srcOrd="16" destOrd="0" presId="urn:microsoft.com/office/officeart/2005/8/layout/default"/>
    <dgm:cxn modelId="{1A2CDDE8-35AC-4EC2-BC9D-D68367C7A35D}" type="presParOf" srcId="{AD005C7E-604C-49E3-901F-6C13F8F9ABB8}" destId="{D6993722-A93D-46F8-ABA7-757CF71C594A}" srcOrd="17" destOrd="0" presId="urn:microsoft.com/office/officeart/2005/8/layout/default"/>
    <dgm:cxn modelId="{8522193A-C4DC-4700-A600-DCBF6A365CB5}" type="presParOf" srcId="{AD005C7E-604C-49E3-901F-6C13F8F9ABB8}" destId="{A0166B68-90BB-4EF2-BFAE-4BBB2008E132}" srcOrd="18" destOrd="0" presId="urn:microsoft.com/office/officeart/2005/8/layout/default"/>
    <dgm:cxn modelId="{5F6E433E-E434-42B6-BA06-3B2E4A14F7F8}" type="presParOf" srcId="{AD005C7E-604C-49E3-901F-6C13F8F9ABB8}" destId="{BD302AFB-50C2-4C0C-9C67-1C0D0D595C3B}" srcOrd="19" destOrd="0" presId="urn:microsoft.com/office/officeart/2005/8/layout/default"/>
    <dgm:cxn modelId="{EB88B06A-030E-4587-9D8E-189C2899D11D}" type="presParOf" srcId="{AD005C7E-604C-49E3-901F-6C13F8F9ABB8}" destId="{24158CB5-2681-4044-B57B-3287A88DE17A}" srcOrd="20" destOrd="0" presId="urn:microsoft.com/office/officeart/2005/8/layout/default"/>
    <dgm:cxn modelId="{D48CAA44-461C-48EF-BBD3-4012C508F6DD}" type="presParOf" srcId="{AD005C7E-604C-49E3-901F-6C13F8F9ABB8}" destId="{01B6DBD9-D737-4EDA-9B92-D93B2D16C2CE}" srcOrd="21" destOrd="0" presId="urn:microsoft.com/office/officeart/2005/8/layout/default"/>
    <dgm:cxn modelId="{18D4CC57-6C7C-4289-8494-9447D2EB9385}" type="presParOf" srcId="{AD005C7E-604C-49E3-901F-6C13F8F9ABB8}" destId="{73F694C5-2778-43D8-ACC4-FA84FF76EBFB}" srcOrd="22" destOrd="0" presId="urn:microsoft.com/office/officeart/2005/8/layout/default"/>
    <dgm:cxn modelId="{7EEA255D-95FB-40FE-91AC-D8E0857AA1A4}" type="presParOf" srcId="{AD005C7E-604C-49E3-901F-6C13F8F9ABB8}" destId="{BC5D45D3-FF4E-485D-8AE8-5A61D5BD96C4}" srcOrd="23" destOrd="0" presId="urn:microsoft.com/office/officeart/2005/8/layout/default"/>
    <dgm:cxn modelId="{5B570ADC-B740-4867-A58B-E45423126113}" type="presParOf" srcId="{AD005C7E-604C-49E3-901F-6C13F8F9ABB8}" destId="{1B0F3100-9105-42F2-8019-E350C13535DF}" srcOrd="24" destOrd="0" presId="urn:microsoft.com/office/officeart/2005/8/layout/default"/>
    <dgm:cxn modelId="{3E0D67A3-123F-4E46-A87D-F55549B3AFD5}" type="presParOf" srcId="{AD005C7E-604C-49E3-901F-6C13F8F9ABB8}" destId="{82B9C1A7-AF07-44F9-AA7D-CD580642943B}" srcOrd="25" destOrd="0" presId="urn:microsoft.com/office/officeart/2005/8/layout/default"/>
    <dgm:cxn modelId="{589D0B70-7012-4C15-A89D-8C6423C7228F}" type="presParOf" srcId="{AD005C7E-604C-49E3-901F-6C13F8F9ABB8}" destId="{14749331-C7F6-4D68-90FA-8CE63256CFBE}" srcOrd="26" destOrd="0" presId="urn:microsoft.com/office/officeart/2005/8/layout/default"/>
    <dgm:cxn modelId="{10CB657A-9101-48BE-9BEB-9A9DEEA19D33}" type="presParOf" srcId="{AD005C7E-604C-49E3-901F-6C13F8F9ABB8}" destId="{BACDE564-5DA1-4ECE-86B3-5B2D3EA8422A}" srcOrd="27" destOrd="0" presId="urn:microsoft.com/office/officeart/2005/8/layout/default"/>
    <dgm:cxn modelId="{F09D7E53-56F8-4256-9DCA-6643C2921C8A}" type="presParOf" srcId="{AD005C7E-604C-49E3-901F-6C13F8F9ABB8}" destId="{94EC8BC7-AC1B-4B6C-BCC9-629559743DD9}" srcOrd="28" destOrd="0" presId="urn:microsoft.com/office/officeart/2005/8/layout/default"/>
    <dgm:cxn modelId="{CB49F88F-B39B-437F-A46B-69786450B91A}" type="presParOf" srcId="{AD005C7E-604C-49E3-901F-6C13F8F9ABB8}" destId="{70E4F2E3-5893-47F1-828D-F433B2BEB403}" srcOrd="29" destOrd="0" presId="urn:microsoft.com/office/officeart/2005/8/layout/default"/>
    <dgm:cxn modelId="{423C6F4D-5181-4342-A8B5-FF623247B520}" type="presParOf" srcId="{AD005C7E-604C-49E3-901F-6C13F8F9ABB8}" destId="{0CA93BAF-DEA4-43B4-9564-1DB2DB63467A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E85CD-0E1D-49A7-BF76-0C5CC947C087}">
      <dsp:nvSpPr>
        <dsp:cNvPr id="0" name=""/>
        <dsp:cNvSpPr/>
      </dsp:nvSpPr>
      <dsp:spPr>
        <a:xfrm>
          <a:off x="32882" y="1721"/>
          <a:ext cx="2837573" cy="692151"/>
        </a:xfrm>
        <a:prstGeom prst="rect">
          <a:avLst/>
        </a:prstGeom>
        <a:solidFill>
          <a:srgbClr val="5399D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</a:rPr>
            <a:t>Detalle</a:t>
          </a:r>
        </a:p>
      </dsp:txBody>
      <dsp:txXfrm>
        <a:off x="32882" y="1721"/>
        <a:ext cx="2837573" cy="692151"/>
      </dsp:txXfrm>
    </dsp:sp>
    <dsp:sp modelId="{79B59053-EEE5-48BD-8044-E4BD2C4F1E58}">
      <dsp:nvSpPr>
        <dsp:cNvPr id="0" name=""/>
        <dsp:cNvSpPr/>
      </dsp:nvSpPr>
      <dsp:spPr>
        <a:xfrm>
          <a:off x="3292191" y="1721"/>
          <a:ext cx="1848991" cy="692151"/>
        </a:xfrm>
        <a:prstGeom prst="rect">
          <a:avLst/>
        </a:prstGeom>
        <a:solidFill>
          <a:srgbClr val="5399D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</a:rPr>
            <a:t>2024</a:t>
          </a:r>
        </a:p>
      </dsp:txBody>
      <dsp:txXfrm>
        <a:off x="3292191" y="1721"/>
        <a:ext cx="1848991" cy="692151"/>
      </dsp:txXfrm>
    </dsp:sp>
    <dsp:sp modelId="{3041ABF0-5503-4E0D-B040-4446691A340C}">
      <dsp:nvSpPr>
        <dsp:cNvPr id="0" name=""/>
        <dsp:cNvSpPr/>
      </dsp:nvSpPr>
      <dsp:spPr>
        <a:xfrm>
          <a:off x="5326082" y="1721"/>
          <a:ext cx="1848991" cy="692151"/>
        </a:xfrm>
        <a:prstGeom prst="rect">
          <a:avLst/>
        </a:prstGeom>
        <a:solidFill>
          <a:srgbClr val="5399D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</a:rPr>
            <a:t>2025</a:t>
          </a:r>
        </a:p>
      </dsp:txBody>
      <dsp:txXfrm>
        <a:off x="5326082" y="1721"/>
        <a:ext cx="1848991" cy="692151"/>
      </dsp:txXfrm>
    </dsp:sp>
    <dsp:sp modelId="{C5859199-44C0-4E77-B5B4-AB1BA9F84E10}">
      <dsp:nvSpPr>
        <dsp:cNvPr id="0" name=""/>
        <dsp:cNvSpPr/>
      </dsp:nvSpPr>
      <dsp:spPr>
        <a:xfrm>
          <a:off x="7359972" y="1721"/>
          <a:ext cx="1848991" cy="692151"/>
        </a:xfrm>
        <a:prstGeom prst="rect">
          <a:avLst/>
        </a:prstGeom>
        <a:solidFill>
          <a:srgbClr val="5399D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</a:rPr>
            <a:t>Variación</a:t>
          </a:r>
        </a:p>
      </dsp:txBody>
      <dsp:txXfrm>
        <a:off x="7359972" y="1721"/>
        <a:ext cx="1848991" cy="692151"/>
      </dsp:txXfrm>
    </dsp:sp>
    <dsp:sp modelId="{6F5FF0D8-7A3B-4B58-BCED-B2175F5207F1}">
      <dsp:nvSpPr>
        <dsp:cNvPr id="0" name=""/>
        <dsp:cNvSpPr/>
      </dsp:nvSpPr>
      <dsp:spPr>
        <a:xfrm>
          <a:off x="29397" y="878771"/>
          <a:ext cx="2805677" cy="1109394"/>
        </a:xfrm>
        <a:prstGeom prst="rect">
          <a:avLst/>
        </a:prstGeom>
        <a:solidFill>
          <a:srgbClr val="5399D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  <a:ea typeface="+mn-ea"/>
              <a:cs typeface="+mn-cs"/>
            </a:rPr>
            <a:t>Gasto de personal</a:t>
          </a:r>
        </a:p>
      </dsp:txBody>
      <dsp:txXfrm>
        <a:off x="29397" y="878771"/>
        <a:ext cx="2805677" cy="1109394"/>
      </dsp:txXfrm>
    </dsp:sp>
    <dsp:sp modelId="{08930CAF-A4A2-4EE4-BC25-21DFD6724077}">
      <dsp:nvSpPr>
        <dsp:cNvPr id="0" name=""/>
        <dsp:cNvSpPr/>
      </dsp:nvSpPr>
      <dsp:spPr>
        <a:xfrm>
          <a:off x="3276244" y="878771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Montserrat"/>
            </a:rPr>
            <a:t>9.900.648,64</a:t>
          </a:r>
        </a:p>
      </dsp:txBody>
      <dsp:txXfrm>
        <a:off x="3276244" y="878771"/>
        <a:ext cx="1848991" cy="1109394"/>
      </dsp:txXfrm>
    </dsp:sp>
    <dsp:sp modelId="{5AB01CCC-4AFE-442C-BB7B-64795B6CB31F}">
      <dsp:nvSpPr>
        <dsp:cNvPr id="0" name=""/>
        <dsp:cNvSpPr/>
      </dsp:nvSpPr>
      <dsp:spPr>
        <a:xfrm>
          <a:off x="5310134" y="878771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Montserrat"/>
            </a:rPr>
            <a:t>10.588.322,68</a:t>
          </a:r>
        </a:p>
      </dsp:txBody>
      <dsp:txXfrm>
        <a:off x="5310134" y="878771"/>
        <a:ext cx="1848991" cy="1109394"/>
      </dsp:txXfrm>
    </dsp:sp>
    <dsp:sp modelId="{FDAAE262-757D-4704-8A6F-F67CE1FC9D3F}">
      <dsp:nvSpPr>
        <dsp:cNvPr id="0" name=""/>
        <dsp:cNvSpPr/>
      </dsp:nvSpPr>
      <dsp:spPr>
        <a:xfrm>
          <a:off x="7344025" y="878771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Montserrat"/>
            </a:rPr>
            <a:t>687.674,04</a:t>
          </a:r>
        </a:p>
      </dsp:txBody>
      <dsp:txXfrm>
        <a:off x="7344025" y="878771"/>
        <a:ext cx="1848991" cy="1109394"/>
      </dsp:txXfrm>
    </dsp:sp>
    <dsp:sp modelId="{9E686DFC-3322-4355-97B9-900722CD0935}">
      <dsp:nvSpPr>
        <dsp:cNvPr id="0" name=""/>
        <dsp:cNvSpPr/>
      </dsp:nvSpPr>
      <dsp:spPr>
        <a:xfrm>
          <a:off x="32882" y="2173065"/>
          <a:ext cx="2837573" cy="1109394"/>
        </a:xfrm>
        <a:prstGeom prst="rect">
          <a:avLst/>
        </a:prstGeom>
        <a:solidFill>
          <a:srgbClr val="5399D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  <a:ea typeface="+mn-ea"/>
              <a:cs typeface="+mn-cs"/>
            </a:rPr>
            <a:t>Gasto corriente</a:t>
          </a:r>
        </a:p>
      </dsp:txBody>
      <dsp:txXfrm>
        <a:off x="32882" y="2173065"/>
        <a:ext cx="2837573" cy="1109394"/>
      </dsp:txXfrm>
    </dsp:sp>
    <dsp:sp modelId="{A0166B68-90BB-4EF2-BFAE-4BBB2008E132}">
      <dsp:nvSpPr>
        <dsp:cNvPr id="0" name=""/>
        <dsp:cNvSpPr/>
      </dsp:nvSpPr>
      <dsp:spPr>
        <a:xfrm>
          <a:off x="3292191" y="2173065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Montserrat"/>
            </a:rPr>
            <a:t>5.762.137,98</a:t>
          </a:r>
        </a:p>
      </dsp:txBody>
      <dsp:txXfrm>
        <a:off x="3292191" y="2173065"/>
        <a:ext cx="1848991" cy="1109394"/>
      </dsp:txXfrm>
    </dsp:sp>
    <dsp:sp modelId="{24158CB5-2681-4044-B57B-3287A88DE17A}">
      <dsp:nvSpPr>
        <dsp:cNvPr id="0" name=""/>
        <dsp:cNvSpPr/>
      </dsp:nvSpPr>
      <dsp:spPr>
        <a:xfrm>
          <a:off x="5326082" y="2173065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0" u="none" kern="1200" dirty="0">
              <a:latin typeface="Montserrat"/>
            </a:rPr>
            <a:t>5.700.000,00</a:t>
          </a:r>
          <a:endParaRPr lang="es-EC" sz="1800" b="1" kern="1200" dirty="0">
            <a:latin typeface="Montserrat"/>
          </a:endParaRPr>
        </a:p>
      </dsp:txBody>
      <dsp:txXfrm>
        <a:off x="5326082" y="2173065"/>
        <a:ext cx="1848991" cy="1109394"/>
      </dsp:txXfrm>
    </dsp:sp>
    <dsp:sp modelId="{73F694C5-2778-43D8-ACC4-FA84FF76EBFB}">
      <dsp:nvSpPr>
        <dsp:cNvPr id="0" name=""/>
        <dsp:cNvSpPr/>
      </dsp:nvSpPr>
      <dsp:spPr>
        <a:xfrm>
          <a:off x="7359972" y="2173065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Montserrat"/>
            </a:rPr>
            <a:t>(62.137,98)</a:t>
          </a:r>
        </a:p>
      </dsp:txBody>
      <dsp:txXfrm>
        <a:off x="7359972" y="2173065"/>
        <a:ext cx="1848991" cy="1109394"/>
      </dsp:txXfrm>
    </dsp:sp>
    <dsp:sp modelId="{1B0F3100-9105-42F2-8019-E350C13535DF}">
      <dsp:nvSpPr>
        <dsp:cNvPr id="0" name=""/>
        <dsp:cNvSpPr/>
      </dsp:nvSpPr>
      <dsp:spPr>
        <a:xfrm>
          <a:off x="32882" y="3467359"/>
          <a:ext cx="2837573" cy="1109394"/>
        </a:xfrm>
        <a:prstGeom prst="rect">
          <a:avLst/>
        </a:prstGeom>
        <a:solidFill>
          <a:srgbClr val="5399D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Montserrat"/>
              <a:ea typeface="+mn-ea"/>
              <a:cs typeface="+mn-cs"/>
            </a:rPr>
            <a:t>Gasto de Inversión</a:t>
          </a:r>
        </a:p>
      </dsp:txBody>
      <dsp:txXfrm>
        <a:off x="32882" y="3467359"/>
        <a:ext cx="2837573" cy="1109394"/>
      </dsp:txXfrm>
    </dsp:sp>
    <dsp:sp modelId="{14749331-C7F6-4D68-90FA-8CE63256CFBE}">
      <dsp:nvSpPr>
        <dsp:cNvPr id="0" name=""/>
        <dsp:cNvSpPr/>
      </dsp:nvSpPr>
      <dsp:spPr>
        <a:xfrm>
          <a:off x="3292191" y="3467359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0" u="none" kern="1200" dirty="0">
              <a:latin typeface="Montserrat"/>
            </a:rPr>
            <a:t>18.112.502,12</a:t>
          </a:r>
          <a:endParaRPr lang="es-EC" sz="1800" b="1" kern="1200" dirty="0">
            <a:latin typeface="Montserrat"/>
          </a:endParaRPr>
        </a:p>
      </dsp:txBody>
      <dsp:txXfrm>
        <a:off x="3292191" y="3467359"/>
        <a:ext cx="1848991" cy="1109394"/>
      </dsp:txXfrm>
    </dsp:sp>
    <dsp:sp modelId="{94EC8BC7-AC1B-4B6C-BCC9-629559743DD9}">
      <dsp:nvSpPr>
        <dsp:cNvPr id="0" name=""/>
        <dsp:cNvSpPr/>
      </dsp:nvSpPr>
      <dsp:spPr>
        <a:xfrm>
          <a:off x="5326082" y="3467359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i="0" u="none" kern="1200" dirty="0">
              <a:latin typeface="Montserrat"/>
            </a:rPr>
            <a:t>18.983.113,00</a:t>
          </a:r>
          <a:endParaRPr lang="es-EC" sz="1800" b="1" kern="1200" dirty="0">
            <a:latin typeface="Montserrat"/>
          </a:endParaRPr>
        </a:p>
      </dsp:txBody>
      <dsp:txXfrm>
        <a:off x="5326082" y="3467359"/>
        <a:ext cx="1848991" cy="1109394"/>
      </dsp:txXfrm>
    </dsp:sp>
    <dsp:sp modelId="{0CA93BAF-DEA4-43B4-9564-1DB2DB63467A}">
      <dsp:nvSpPr>
        <dsp:cNvPr id="0" name=""/>
        <dsp:cNvSpPr/>
      </dsp:nvSpPr>
      <dsp:spPr>
        <a:xfrm>
          <a:off x="7359972" y="3467359"/>
          <a:ext cx="1848991" cy="1109394"/>
        </a:xfrm>
        <a:prstGeom prst="rect">
          <a:avLst/>
        </a:prstGeom>
        <a:solidFill>
          <a:srgbClr val="5ACC9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Montserrat"/>
            </a:rPr>
            <a:t>870.610,88</a:t>
          </a:r>
        </a:p>
      </dsp:txBody>
      <dsp:txXfrm>
        <a:off x="7359972" y="3467359"/>
        <a:ext cx="1848991" cy="1109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18/11/2024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18/11/2024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Inversión incremento de $ 870.610,88 (500 fase de proyecto de alberge habitantes de calle) (proyecto Fundación Hilton)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Corriente incremento </a:t>
            </a:r>
            <a:r>
              <a:rPr lang="es-ES" b="0" dirty="0"/>
              <a:t>$ </a:t>
            </a:r>
            <a:r>
              <a:rPr lang="es-EC" sz="1200" b="0" dirty="0">
                <a:latin typeface="Montserrat"/>
              </a:rPr>
              <a:t>625.536,06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470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Inversión incremento de $ 870.610,88 (500 fase de proyecto de alberge habitantes de calle) (proyecto Fundación Hilton)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Corriente incremento </a:t>
            </a:r>
            <a:r>
              <a:rPr lang="es-ES" b="0" dirty="0"/>
              <a:t>$ </a:t>
            </a:r>
            <a:r>
              <a:rPr lang="es-EC" sz="1200" b="0" dirty="0">
                <a:latin typeface="Montserrat"/>
              </a:rPr>
              <a:t>625.536,06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2926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Meta total de usuarios 185.000 (ajuste en sensibilizaciones)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4695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615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2213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18/11/2024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194BD-C305-B12F-FE2F-8EE353257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199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25AD31-5028-D17D-3E5B-8BFAE50E1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300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7BFED1-C576-6C21-EED3-F42F667C2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027697-6BC9-123D-023F-2665E2D81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923A17-01F1-BE1E-6EF0-AD37A9F53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836A73-EC0E-04AD-A1E2-DA0E652AB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2199" y="5834584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18/11/2024</a:t>
            </a:fld>
            <a:endParaRPr lang="es-EC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18/11/2024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18/11/2024</a:t>
            </a:fld>
            <a:endParaRPr lang="es-EC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385F55-C1B3-469E-62E5-5B783CBCA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59" b="25947"/>
          <a:stretch/>
        </p:blipFill>
        <p:spPr>
          <a:xfrm>
            <a:off x="564546" y="681768"/>
            <a:ext cx="11062907" cy="217448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F809BA5-D976-F00D-241F-A91A5D03EB15}"/>
              </a:ext>
            </a:extLst>
          </p:cNvPr>
          <p:cNvSpPr txBox="1"/>
          <p:nvPr/>
        </p:nvSpPr>
        <p:spPr>
          <a:xfrm>
            <a:off x="2008092" y="3160059"/>
            <a:ext cx="8175813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400" b="1" dirty="0">
                <a:solidFill>
                  <a:srgbClr val="4472C4">
                    <a:lumMod val="50000"/>
                  </a:srgbClr>
                </a:solidFill>
                <a:latin typeface="Montserrat ExtraBold" panose="00000900000000000000"/>
                <a:ea typeface="HGSMinchoE" panose="02020900000000000000" pitchFamily="18" charset="-128"/>
                <a:cs typeface="Calibri" panose="020F0502020204030204" pitchFamily="34" charset="0"/>
              </a:rPr>
              <a:t>Plan Operativo Anual 2025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Montserrat ExtraBold" panose="00000900000000000000"/>
              <a:ea typeface="HGSMinchoE" panose="02020900000000000000" pitchFamily="18" charset="-128"/>
              <a:cs typeface="Calibri" panose="020F0502020204030204" pitchFamily="34" charset="0"/>
            </a:endParaRPr>
          </a:p>
          <a:p>
            <a:pPr algn="ctr"/>
            <a:endParaRPr lang="es-MX" sz="2000" b="1" dirty="0">
              <a:solidFill>
                <a:schemeClr val="accent1">
                  <a:lumMod val="50000"/>
                </a:schemeClr>
              </a:solidFill>
              <a:latin typeface="Montserrat ExtraBold" panose="00000900000000000000"/>
              <a:ea typeface="HGSMinchoE" panose="02020900000000000000" pitchFamily="18" charset="-128"/>
              <a:cs typeface="Calibri" panose="020F0502020204030204" pitchFamily="34" charset="0"/>
            </a:endParaRPr>
          </a:p>
          <a:p>
            <a:pPr algn="ctr"/>
            <a:endParaRPr lang="es-MX" sz="2000" b="1" dirty="0">
              <a:solidFill>
                <a:schemeClr val="accent1">
                  <a:lumMod val="50000"/>
                </a:schemeClr>
              </a:solidFill>
              <a:latin typeface="Montserrat ExtraBold" panose="00000900000000000000"/>
              <a:ea typeface="HGSMinchoE" panose="02020900000000000000" pitchFamily="18" charset="-128"/>
              <a:cs typeface="Calibri" panose="020F0502020204030204" pitchFamily="34" charset="0"/>
            </a:endParaRPr>
          </a:p>
          <a:p>
            <a:pPr algn="ctr"/>
            <a:endParaRPr lang="es-MX" sz="2000" b="1" dirty="0">
              <a:solidFill>
                <a:schemeClr val="accent1">
                  <a:lumMod val="50000"/>
                </a:schemeClr>
              </a:solidFill>
              <a:latin typeface="Montserrat ExtraBold" panose="00000900000000000000"/>
              <a:ea typeface="HGSMinchoE" panose="02020900000000000000" pitchFamily="18" charset="-128"/>
              <a:cs typeface="Calibri" panose="020F0502020204030204" pitchFamily="34" charset="0"/>
            </a:endParaRPr>
          </a:p>
          <a:p>
            <a:pPr algn="r"/>
            <a:r>
              <a:rPr lang="es-MX" sz="1200" b="1" dirty="0">
                <a:solidFill>
                  <a:schemeClr val="accent1">
                    <a:lumMod val="50000"/>
                  </a:schemeClr>
                </a:solidFill>
                <a:latin typeface="Montserrat ExtraBold" panose="00000900000000000000"/>
                <a:ea typeface="HGSMinchoE" panose="02020900000000000000" pitchFamily="18" charset="-128"/>
                <a:cs typeface="Calibri" panose="020F0502020204030204" pitchFamily="34" charset="0"/>
              </a:rPr>
              <a:t>14de noviembre de 2024</a:t>
            </a:r>
            <a:endParaRPr lang="es-EC" sz="1200" b="1" dirty="0">
              <a:solidFill>
                <a:schemeClr val="accent1">
                  <a:lumMod val="50000"/>
                </a:schemeClr>
              </a:solidFill>
              <a:latin typeface="Montserrat ExtraBold" panose="00000900000000000000"/>
              <a:ea typeface="HGSMinchoE" panose="020209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9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F0000C77-E662-411B-3ABE-E85EB3286F53}"/>
              </a:ext>
            </a:extLst>
          </p:cNvPr>
          <p:cNvSpPr txBox="1">
            <a:spLocks/>
          </p:cNvSpPr>
          <p:nvPr/>
        </p:nvSpPr>
        <p:spPr>
          <a:xfrm>
            <a:off x="101048" y="61624"/>
            <a:ext cx="11608904" cy="58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ACTIVIDADES DE GASTO INVERSIÓN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1E09A0E-CE5C-A4E7-6873-268DEC3A7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36977"/>
              </p:ext>
            </p:extLst>
          </p:nvPr>
        </p:nvGraphicFramePr>
        <p:xfrm>
          <a:off x="208546" y="502168"/>
          <a:ext cx="11774907" cy="6255629"/>
        </p:xfrm>
        <a:graphic>
          <a:graphicData uri="http://schemas.openxmlformats.org/drawingml/2006/table">
            <a:tbl>
              <a:tblPr/>
              <a:tblGrid>
                <a:gridCol w="5197643">
                  <a:extLst>
                    <a:ext uri="{9D8B030D-6E8A-4147-A177-3AD203B41FA5}">
                      <a16:colId xmlns:a16="http://schemas.microsoft.com/office/drawing/2014/main" val="2751323326"/>
                    </a:ext>
                  </a:extLst>
                </a:gridCol>
                <a:gridCol w="2711115">
                  <a:extLst>
                    <a:ext uri="{9D8B030D-6E8A-4147-A177-3AD203B41FA5}">
                      <a16:colId xmlns:a16="http://schemas.microsoft.com/office/drawing/2014/main" val="3398583646"/>
                    </a:ext>
                  </a:extLst>
                </a:gridCol>
                <a:gridCol w="2037348">
                  <a:extLst>
                    <a:ext uri="{9D8B030D-6E8A-4147-A177-3AD203B41FA5}">
                      <a16:colId xmlns:a16="http://schemas.microsoft.com/office/drawing/2014/main" val="3378583463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1209829865"/>
                    </a:ext>
                  </a:extLst>
                </a:gridCol>
              </a:tblGrid>
              <a:tr h="1970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Actividades INVERSIÓN</a:t>
                      </a:r>
                    </a:p>
                  </a:txBody>
                  <a:tcPr marL="809" marR="809" marT="809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Presupuesto inicial 2024 </a:t>
                      </a:r>
                    </a:p>
                  </a:txBody>
                  <a:tcPr marL="809" marR="809" marT="809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Presupuesto 2025 </a:t>
                      </a:r>
                    </a:p>
                  </a:txBody>
                  <a:tcPr marL="809" marR="809" marT="809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Variación </a:t>
                      </a:r>
                    </a:p>
                  </a:txBody>
                  <a:tcPr marL="809" marR="809" marT="809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23745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Operación de Centros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5.300.222,00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5.895.981,00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595.759,00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84120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Alimentación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3.144.792,00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3.383.270,00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238.478,00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850755"/>
                  </a:ext>
                </a:extLst>
              </a:tr>
              <a:tr h="3932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Alimentación para adolescentes en servicios de jóvenes para 196 de abril a diciembre 2025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82.908,00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82.908,00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941341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Talleristas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1.365.796,00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1.500.624,00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134.828,00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366750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Alquile de vehículos (2 vehículos adicionales)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216.258,00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355.419,00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139.161,00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65580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Compra de Kits para visitas domiciliaria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50.385,00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174.519,00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124.134,00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10056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Compra de equipamiento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522.992,00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-522.992,00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398811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Insumos para desarrollo de talleres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87.200,00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87.200,00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09715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Otros bienes de uso y consumo de inversión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312.041,00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312.041,00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566755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Centros de Desarrollo Infantil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12.690.246,00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11.156.584,00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-1.533.662,00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428232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 Quito Wawas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10.063.815,00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10.260.571,00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196.756,00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195914"/>
                  </a:ext>
                </a:extLst>
              </a:tr>
              <a:tr h="2023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Arrastre Convenios - Quito 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Wawas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y Quito Cuna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2.626.432,00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896.013,00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-1.730.419,00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83100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Comunicacionales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122.034,00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105.000,00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-17.034,00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31870"/>
                  </a:ext>
                </a:extLst>
              </a:tr>
              <a:tr h="2023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Eventos y materiales comunicacionales de promoción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122.034,00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105.000,00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-17.034,00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496021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Hitos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2.175.548,00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2.175.548,00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775723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Cuidado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358.799,00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358.799,00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17993"/>
                  </a:ext>
                </a:extLst>
              </a:tr>
              <a:tr h="3932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Implementación de 2 centros infantiles de atención directa (Conocoto y Ciudad Bicentenario)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158.799,00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158.799,00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395396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Adecuaciones de los centros PETI Carapungo y San Roque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200.000,00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200.000,00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757702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Protección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1.183.113,00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1.183.113,00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84573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Dotación de mobiliario del Circo de Luz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100.000,00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100.000,00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86864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Suscripción de convenio FUDIS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100.000,00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100.000,00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078365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Repotenciación Circo de Luz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483.113,00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483.113,00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543902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Repotenciación de l Centro Habitantes de Calle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500.000,00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500.000,00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184853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Género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283.637,00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283.637,00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83594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Repotenciación de la Casa de la Adolescente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283.637,00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283.637,00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37022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Corriente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18.112.502,00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18.983.113,00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870.611,00 </a:t>
                      </a:r>
                    </a:p>
                  </a:txBody>
                  <a:tcPr marL="809" marR="809" marT="809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74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69C0ED-DC21-56B3-520F-81EA13707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59" b="25947"/>
          <a:stretch/>
        </p:blipFill>
        <p:spPr>
          <a:xfrm>
            <a:off x="703455" y="2341756"/>
            <a:ext cx="11062907" cy="21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0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497C073-F32B-1B00-62E6-C7149FE9AE44}"/>
              </a:ext>
            </a:extLst>
          </p:cNvPr>
          <p:cNvGrpSpPr/>
          <p:nvPr/>
        </p:nvGrpSpPr>
        <p:grpSpPr>
          <a:xfrm>
            <a:off x="303752" y="1164721"/>
            <a:ext cx="6899153" cy="4469501"/>
            <a:chOff x="2634387" y="1031619"/>
            <a:chExt cx="7340123" cy="479476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C247F80-5F60-DFF9-C46F-DD7A55F9E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4387" y="1031619"/>
              <a:ext cx="7340123" cy="47947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33F636D-585D-CC5A-1C0B-766CB219D0CB}"/>
                </a:ext>
              </a:extLst>
            </p:cNvPr>
            <p:cNvSpPr txBox="1"/>
            <p:nvPr/>
          </p:nvSpPr>
          <p:spPr>
            <a:xfrm>
              <a:off x="2889557" y="2907451"/>
              <a:ext cx="2451835" cy="759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>
                  <a:latin typeface="Montserrat" panose="00000500000000000000"/>
                </a:rPr>
                <a:t>Presupuesto Total: </a:t>
              </a:r>
              <a:r>
                <a:rPr lang="es-419" sz="2000" b="1" i="0" u="none" strike="noStrike" dirty="0">
                  <a:solidFill>
                    <a:srgbClr val="000000"/>
                  </a:solidFill>
                  <a:effectLst/>
                  <a:latin typeface="Montserrat" panose="00000500000000000000"/>
                </a:rPr>
                <a:t>$35.271.435,68 </a:t>
              </a:r>
              <a:endParaRPr lang="es-419" sz="2000" dirty="0">
                <a:latin typeface="Montserrat" panose="0000050000000000000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783E3D8-C5B9-48E4-BF9D-6993DD0CFC9B}"/>
                </a:ext>
              </a:extLst>
            </p:cNvPr>
            <p:cNvSpPr txBox="1"/>
            <p:nvPr/>
          </p:nvSpPr>
          <p:spPr>
            <a:xfrm>
              <a:off x="8592305" y="3817317"/>
              <a:ext cx="1139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</a:rPr>
                <a:t>Corriente</a:t>
              </a:r>
              <a:endParaRPr lang="es-419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AABDA76-35BD-A3B4-685E-FCF3F386FA05}"/>
                </a:ext>
              </a:extLst>
            </p:cNvPr>
            <p:cNvSpPr txBox="1"/>
            <p:nvPr/>
          </p:nvSpPr>
          <p:spPr>
            <a:xfrm>
              <a:off x="8411673" y="2625660"/>
              <a:ext cx="1139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>
                  <a:solidFill>
                    <a:schemeClr val="bg1"/>
                  </a:solidFill>
                </a:rPr>
                <a:t>Inversión</a:t>
              </a:r>
              <a:endParaRPr lang="es-419" sz="1600" dirty="0">
                <a:solidFill>
                  <a:schemeClr val="bg1"/>
                </a:solidFill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1FB9FBC-AE77-9B64-B331-D86643315C3D}"/>
                </a:ext>
              </a:extLst>
            </p:cNvPr>
            <p:cNvSpPr txBox="1"/>
            <p:nvPr/>
          </p:nvSpPr>
          <p:spPr>
            <a:xfrm>
              <a:off x="7029503" y="3696004"/>
              <a:ext cx="1658709" cy="346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500" b="1" dirty="0">
                  <a:solidFill>
                    <a:schemeClr val="bg1"/>
                  </a:solidFill>
                  <a:latin typeface="Montserrat" panose="00000500000000000000"/>
                </a:rPr>
                <a:t>16.288.322,68</a:t>
              </a:r>
              <a:endParaRPr lang="es-419" sz="1500" dirty="0">
                <a:solidFill>
                  <a:schemeClr val="bg1"/>
                </a:solidFill>
                <a:latin typeface="Montserrat" panose="0000050000000000000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8E69AD5-B213-B96F-D31C-3C311FA604BF}"/>
                </a:ext>
              </a:extLst>
            </p:cNvPr>
            <p:cNvSpPr txBox="1"/>
            <p:nvPr/>
          </p:nvSpPr>
          <p:spPr>
            <a:xfrm>
              <a:off x="6939320" y="2582927"/>
              <a:ext cx="1658710" cy="346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419" sz="1500" b="1" dirty="0">
                  <a:solidFill>
                    <a:schemeClr val="bg1"/>
                  </a:solidFill>
                  <a:latin typeface="Montserrat" panose="00000500000000000000"/>
                </a:rPr>
                <a:t>18.983.113,00</a:t>
              </a:r>
              <a:endParaRPr lang="es-419" sz="1500" dirty="0">
                <a:solidFill>
                  <a:schemeClr val="bg1"/>
                </a:solidFill>
                <a:latin typeface="Montserrat" panose="00000500000000000000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857587-9EC2-1ED6-A25E-D8428998EC5B}"/>
              </a:ext>
            </a:extLst>
          </p:cNvPr>
          <p:cNvSpPr txBox="1"/>
          <p:nvPr/>
        </p:nvSpPr>
        <p:spPr>
          <a:xfrm>
            <a:off x="5957648" y="3515597"/>
            <a:ext cx="83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46,18%</a:t>
            </a:r>
            <a:endParaRPr lang="es-419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238D4B-2200-01F9-5B76-94980DB64BB0}"/>
              </a:ext>
            </a:extLst>
          </p:cNvPr>
          <p:cNvSpPr txBox="1"/>
          <p:nvPr/>
        </p:nvSpPr>
        <p:spPr>
          <a:xfrm>
            <a:off x="5786287" y="2424643"/>
            <a:ext cx="83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53,82%</a:t>
            </a:r>
            <a:endParaRPr lang="es-419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077A626-198C-4914-BE00-026BAF467217}"/>
              </a:ext>
            </a:extLst>
          </p:cNvPr>
          <p:cNvSpPr txBox="1">
            <a:spLocks/>
          </p:cNvSpPr>
          <p:nvPr/>
        </p:nvSpPr>
        <p:spPr>
          <a:xfrm>
            <a:off x="419393" y="75728"/>
            <a:ext cx="11554893" cy="58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77"/>
                <a:ea typeface="HGSMinchoE" panose="02020900000000000000" pitchFamily="18" charset="-128"/>
              </a:rPr>
              <a:t>PRESUPUESTO 2025-Unidad </a:t>
            </a: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77"/>
                <a:ea typeface="HGSMinchoE" panose="02020900000000000000" pitchFamily="18" charset="-128"/>
              </a:rPr>
              <a:t>Patronato Municipal San José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EBB2C151-9BE5-41F1-ACD6-A59CC0ACD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371838"/>
              </p:ext>
            </p:extLst>
          </p:nvPr>
        </p:nvGraphicFramePr>
        <p:xfrm>
          <a:off x="7450417" y="1284096"/>
          <a:ext cx="4382995" cy="1835621"/>
        </p:xfrm>
        <a:graphic>
          <a:graphicData uri="http://schemas.openxmlformats.org/drawingml/2006/table">
            <a:tbl>
              <a:tblPr/>
              <a:tblGrid>
                <a:gridCol w="2755901">
                  <a:extLst>
                    <a:ext uri="{9D8B030D-6E8A-4147-A177-3AD203B41FA5}">
                      <a16:colId xmlns:a16="http://schemas.microsoft.com/office/drawing/2014/main" val="2239401706"/>
                    </a:ext>
                  </a:extLst>
                </a:gridCol>
                <a:gridCol w="1627094">
                  <a:extLst>
                    <a:ext uri="{9D8B030D-6E8A-4147-A177-3AD203B41FA5}">
                      <a16:colId xmlns:a16="http://schemas.microsoft.com/office/drawing/2014/main" val="662240289"/>
                    </a:ext>
                  </a:extLst>
                </a:gridCol>
              </a:tblGrid>
              <a:tr h="225016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/>
                        </a:rPr>
                        <a:t>QUITO TE CUIDA (Inversión)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BB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57471"/>
                  </a:ext>
                </a:extLst>
              </a:tr>
              <a:tr h="225016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Grupo de Gasto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Monto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18304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73 bienes y servicios para inversión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6.319.785,58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81607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75 obras públicas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1.116.749,77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621444"/>
                  </a:ext>
                </a:extLst>
              </a:tr>
              <a:tr h="4500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78 transferencias y donaciones para inversión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11.450.577,65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649953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84 bienes de larga duración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96.000,00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34187"/>
                  </a:ext>
                </a:extLst>
              </a:tr>
              <a:tr h="23388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18.983.113,00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028237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807DC906-8E66-40E0-9D32-B701DA3E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075233"/>
              </p:ext>
            </p:extLst>
          </p:nvPr>
        </p:nvGraphicFramePr>
        <p:xfrm>
          <a:off x="7505253" y="3429001"/>
          <a:ext cx="4382995" cy="2266576"/>
        </p:xfrm>
        <a:graphic>
          <a:graphicData uri="http://schemas.openxmlformats.org/drawingml/2006/table">
            <a:tbl>
              <a:tblPr/>
              <a:tblGrid>
                <a:gridCol w="2755902">
                  <a:extLst>
                    <a:ext uri="{9D8B030D-6E8A-4147-A177-3AD203B41FA5}">
                      <a16:colId xmlns:a16="http://schemas.microsoft.com/office/drawing/2014/main" val="235059468"/>
                    </a:ext>
                  </a:extLst>
                </a:gridCol>
                <a:gridCol w="1627093">
                  <a:extLst>
                    <a:ext uri="{9D8B030D-6E8A-4147-A177-3AD203B41FA5}">
                      <a16:colId xmlns:a16="http://schemas.microsoft.com/office/drawing/2014/main" val="3930068295"/>
                    </a:ext>
                  </a:extLst>
                </a:gridCol>
              </a:tblGrid>
              <a:tr h="1998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/>
                        </a:rPr>
                        <a:t>FORTALECIMIENTO INSTITUCIONAL(Corriente)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169544"/>
                  </a:ext>
                </a:extLst>
              </a:tr>
              <a:tr h="19982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Grupo de Gasto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Monto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49362"/>
                  </a:ext>
                </a:extLst>
              </a:tr>
              <a:tr h="2667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Gestión Administrativa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5.700.000,00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78374"/>
                  </a:ext>
                </a:extLst>
              </a:tr>
              <a:tr h="2667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53 bienes y servicios de consumo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5.523.175,47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109896"/>
                  </a:ext>
                </a:extLst>
              </a:tr>
              <a:tr h="2667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84 bienes de larga duración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176.824,53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577264"/>
                  </a:ext>
                </a:extLst>
              </a:tr>
              <a:tr h="2667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Gestión de Personal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10.588.322,68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161905"/>
                  </a:ext>
                </a:extLst>
              </a:tr>
              <a:tr h="2667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51 gastos en personal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10.517.141,31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403890"/>
                  </a:ext>
                </a:extLst>
              </a:tr>
              <a:tr h="2667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99 otros pasivos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71.181,37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788604"/>
                  </a:ext>
                </a:extLst>
              </a:tr>
              <a:tr h="2667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Total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 16.288.322,68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4215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69F4437A-D62F-9882-7B6D-3D19979C788B}"/>
              </a:ext>
            </a:extLst>
          </p:cNvPr>
          <p:cNvSpPr txBox="1"/>
          <p:nvPr/>
        </p:nvSpPr>
        <p:spPr>
          <a:xfrm>
            <a:off x="76107" y="5978811"/>
            <a:ext cx="3661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hlinkClick r:id="rId4" action="ppaction://hlinksldjump"/>
              </a:rPr>
              <a:t>*</a:t>
            </a:r>
            <a:r>
              <a:rPr lang="es-EC" sz="1400" dirty="0"/>
              <a:t> $250.ooo asignación Fundación Hillary</a:t>
            </a:r>
          </a:p>
        </p:txBody>
      </p:sp>
    </p:spTree>
    <p:extLst>
      <p:ext uri="{BB962C8B-B14F-4D97-AF65-F5344CB8AC3E}">
        <p14:creationId xmlns:p14="http://schemas.microsoft.com/office/powerpoint/2010/main" val="363475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08857587-9EC2-1ED6-A25E-D8428998EC5B}"/>
              </a:ext>
            </a:extLst>
          </p:cNvPr>
          <p:cNvSpPr txBox="1"/>
          <p:nvPr/>
        </p:nvSpPr>
        <p:spPr>
          <a:xfrm>
            <a:off x="5957648" y="3515597"/>
            <a:ext cx="83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46,18%</a:t>
            </a:r>
            <a:endParaRPr lang="es-419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238D4B-2200-01F9-5B76-94980DB64BB0}"/>
              </a:ext>
            </a:extLst>
          </p:cNvPr>
          <p:cNvSpPr txBox="1"/>
          <p:nvPr/>
        </p:nvSpPr>
        <p:spPr>
          <a:xfrm>
            <a:off x="5786287" y="2424643"/>
            <a:ext cx="83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53,82%</a:t>
            </a:r>
            <a:endParaRPr lang="es-419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E6283F-9692-D31D-BD9A-C6B1A7275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3" y="0"/>
            <a:ext cx="11047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5">
            <a:extLst>
              <a:ext uri="{FF2B5EF4-FFF2-40B4-BE49-F238E27FC236}">
                <a16:creationId xmlns:a16="http://schemas.microsoft.com/office/drawing/2014/main" id="{919EEDF6-D397-4F0F-A943-B2BB9928539A}"/>
              </a:ext>
            </a:extLst>
          </p:cNvPr>
          <p:cNvGrpSpPr/>
          <p:nvPr/>
        </p:nvGrpSpPr>
        <p:grpSpPr>
          <a:xfrm>
            <a:off x="-349026" y="806749"/>
            <a:ext cx="8839060" cy="5826063"/>
            <a:chOff x="2266161" y="951924"/>
            <a:chExt cx="14443159" cy="8429827"/>
          </a:xfrm>
        </p:grpSpPr>
        <p:sp>
          <p:nvSpPr>
            <p:cNvPr id="67" name="Freeform 3">
              <a:extLst>
                <a:ext uri="{FF2B5EF4-FFF2-40B4-BE49-F238E27FC236}">
                  <a16:creationId xmlns:a16="http://schemas.microsoft.com/office/drawing/2014/main" id="{CE0CBC05-4768-420D-9A54-FC7F8DA0CEF3}"/>
                </a:ext>
              </a:extLst>
            </p:cNvPr>
            <p:cNvSpPr/>
            <p:nvPr/>
          </p:nvSpPr>
          <p:spPr>
            <a:xfrm>
              <a:off x="5109280" y="1436980"/>
              <a:ext cx="4046542" cy="7798081"/>
            </a:xfrm>
            <a:custGeom>
              <a:avLst/>
              <a:gdLst/>
              <a:ahLst/>
              <a:cxnLst/>
              <a:rect l="l" t="t" r="r" b="b"/>
              <a:pathLst>
                <a:path w="4046542" h="7798081">
                  <a:moveTo>
                    <a:pt x="0" y="0"/>
                  </a:moveTo>
                  <a:lnTo>
                    <a:pt x="4046542" y="0"/>
                  </a:lnTo>
                  <a:lnTo>
                    <a:pt x="4046542" y="7798080"/>
                  </a:lnTo>
                  <a:lnTo>
                    <a:pt x="0" y="7798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</a:blip>
              <a:stretch>
                <a:fillRect/>
              </a:stretch>
            </a:blipFill>
          </p:spPr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B0681153-5C83-407D-A3A6-6EB6426A21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67743" y="1439253"/>
              <a:ext cx="3992110" cy="7744878"/>
              <a:chOff x="0" y="0"/>
              <a:chExt cx="2186089" cy="4241114"/>
            </a:xfrm>
          </p:grpSpPr>
          <p:sp>
            <p:nvSpPr>
              <p:cNvPr id="126" name="Freeform 5">
                <a:extLst>
                  <a:ext uri="{FF2B5EF4-FFF2-40B4-BE49-F238E27FC236}">
                    <a16:creationId xmlns:a16="http://schemas.microsoft.com/office/drawing/2014/main" id="{D1579FEA-68AF-4787-A279-6202B6FD56E9}"/>
                  </a:ext>
                </a:extLst>
              </p:cNvPr>
              <p:cNvSpPr/>
              <p:nvPr/>
            </p:nvSpPr>
            <p:spPr>
              <a:xfrm>
                <a:off x="112268" y="118364"/>
                <a:ext cx="2010410" cy="4020820"/>
              </a:xfrm>
              <a:custGeom>
                <a:avLst/>
                <a:gdLst/>
                <a:ahLst/>
                <a:cxnLst/>
                <a:rect l="l" t="t" r="r" b="b"/>
                <a:pathLst>
                  <a:path w="2010410" h="4020820">
                    <a:moveTo>
                      <a:pt x="0" y="0"/>
                    </a:moveTo>
                    <a:cubicBezTo>
                      <a:pt x="1110234" y="0"/>
                      <a:pt x="2010410" y="900049"/>
                      <a:pt x="2010410" y="2010410"/>
                    </a:cubicBezTo>
                    <a:lnTo>
                      <a:pt x="1998218" y="2010410"/>
                    </a:lnTo>
                    <a:lnTo>
                      <a:pt x="2010410" y="2010410"/>
                    </a:lnTo>
                    <a:cubicBezTo>
                      <a:pt x="2010410" y="3120644"/>
                      <a:pt x="1110361" y="4020820"/>
                      <a:pt x="0" y="4020820"/>
                    </a:cubicBezTo>
                    <a:lnTo>
                      <a:pt x="0" y="3996436"/>
                    </a:lnTo>
                    <a:cubicBezTo>
                      <a:pt x="1096772" y="3996436"/>
                      <a:pt x="1986026" y="3107308"/>
                      <a:pt x="1986026" y="2010410"/>
                    </a:cubicBezTo>
                    <a:cubicBezTo>
                      <a:pt x="1986026" y="913511"/>
                      <a:pt x="1096772" y="24384"/>
                      <a:pt x="0" y="24384"/>
                    </a:cubicBez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</p:sp>
          <p:sp>
            <p:nvSpPr>
              <p:cNvPr id="127" name="Freeform 6">
                <a:extLst>
                  <a:ext uri="{FF2B5EF4-FFF2-40B4-BE49-F238E27FC236}">
                    <a16:creationId xmlns:a16="http://schemas.microsoft.com/office/drawing/2014/main" id="{4937F65A-79D4-40BF-B7D2-0A73D744039D}"/>
                  </a:ext>
                </a:extLst>
              </p:cNvPr>
              <p:cNvSpPr/>
              <p:nvPr/>
            </p:nvSpPr>
            <p:spPr>
              <a:xfrm>
                <a:off x="63500" y="63500"/>
                <a:ext cx="134112" cy="134112"/>
              </a:xfrm>
              <a:custGeom>
                <a:avLst/>
                <a:gdLst/>
                <a:ahLst/>
                <a:cxnLst/>
                <a:rect l="l" t="t" r="r" b="b"/>
                <a:pathLst>
                  <a:path w="134112" h="134112">
                    <a:moveTo>
                      <a:pt x="0" y="67056"/>
                    </a:moveTo>
                    <a:cubicBezTo>
                      <a:pt x="0" y="29972"/>
                      <a:pt x="29972" y="0"/>
                      <a:pt x="67056" y="0"/>
                    </a:cubicBezTo>
                    <a:cubicBezTo>
                      <a:pt x="104140" y="0"/>
                      <a:pt x="134112" y="29972"/>
                      <a:pt x="134112" y="67056"/>
                    </a:cubicBezTo>
                    <a:cubicBezTo>
                      <a:pt x="134112" y="104140"/>
                      <a:pt x="104140" y="134112"/>
                      <a:pt x="67056" y="134112"/>
                    </a:cubicBezTo>
                    <a:cubicBezTo>
                      <a:pt x="29972" y="134112"/>
                      <a:pt x="0" y="104013"/>
                      <a:pt x="0" y="67056"/>
                    </a:cubicBezTo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</p:sp>
          <p:sp>
            <p:nvSpPr>
              <p:cNvPr id="128" name="Freeform 7">
                <a:extLst>
                  <a:ext uri="{FF2B5EF4-FFF2-40B4-BE49-F238E27FC236}">
                    <a16:creationId xmlns:a16="http://schemas.microsoft.com/office/drawing/2014/main" id="{B86B8071-20F3-497F-9E1F-BDEE71DE204B}"/>
                  </a:ext>
                </a:extLst>
              </p:cNvPr>
              <p:cNvSpPr/>
              <p:nvPr/>
            </p:nvSpPr>
            <p:spPr>
              <a:xfrm>
                <a:off x="63500" y="4043553"/>
                <a:ext cx="134112" cy="134112"/>
              </a:xfrm>
              <a:custGeom>
                <a:avLst/>
                <a:gdLst/>
                <a:ahLst/>
                <a:cxnLst/>
                <a:rect l="l" t="t" r="r" b="b"/>
                <a:pathLst>
                  <a:path w="134112" h="134112">
                    <a:moveTo>
                      <a:pt x="0" y="67056"/>
                    </a:moveTo>
                    <a:cubicBezTo>
                      <a:pt x="0" y="30099"/>
                      <a:pt x="29972" y="0"/>
                      <a:pt x="67056" y="0"/>
                    </a:cubicBezTo>
                    <a:cubicBezTo>
                      <a:pt x="104140" y="0"/>
                      <a:pt x="134112" y="29972"/>
                      <a:pt x="134112" y="67056"/>
                    </a:cubicBezTo>
                    <a:cubicBezTo>
                      <a:pt x="134112" y="104140"/>
                      <a:pt x="104140" y="134112"/>
                      <a:pt x="67056" y="134112"/>
                    </a:cubicBezTo>
                    <a:cubicBezTo>
                      <a:pt x="29972" y="134112"/>
                      <a:pt x="0" y="104013"/>
                      <a:pt x="0" y="67056"/>
                    </a:cubicBezTo>
                  </a:path>
                </a:pathLst>
              </a:custGeom>
              <a:solidFill>
                <a:srgbClr val="FFFFFF">
                  <a:alpha val="69804"/>
                </a:srgbClr>
              </a:solidFill>
            </p:spPr>
          </p:sp>
        </p:grp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9A9D6729-1227-4A75-8BA1-4EE9E25974C8}"/>
                </a:ext>
              </a:extLst>
            </p:cNvPr>
            <p:cNvSpPr/>
            <p:nvPr/>
          </p:nvSpPr>
          <p:spPr>
            <a:xfrm>
              <a:off x="4307765" y="2822934"/>
              <a:ext cx="3562292" cy="5048436"/>
            </a:xfrm>
            <a:custGeom>
              <a:avLst/>
              <a:gdLst/>
              <a:ahLst/>
              <a:cxnLst/>
              <a:rect l="l" t="t" r="r" b="b"/>
              <a:pathLst>
                <a:path w="3562292" h="5048436">
                  <a:moveTo>
                    <a:pt x="0" y="0"/>
                  </a:moveTo>
                  <a:lnTo>
                    <a:pt x="3562292" y="0"/>
                  </a:lnTo>
                  <a:lnTo>
                    <a:pt x="3562292" y="5048436"/>
                  </a:lnTo>
                  <a:lnTo>
                    <a:pt x="0" y="5048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</a:blip>
              <a:stretch>
                <a:fillRect/>
              </a:stretch>
            </a:blipFill>
          </p:spPr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465F43E4-3CD1-4CFE-A2D8-277A9A157923}"/>
                </a:ext>
              </a:extLst>
            </p:cNvPr>
            <p:cNvSpPr/>
            <p:nvPr/>
          </p:nvSpPr>
          <p:spPr>
            <a:xfrm>
              <a:off x="4253959" y="2822006"/>
              <a:ext cx="3525185" cy="5009474"/>
            </a:xfrm>
            <a:custGeom>
              <a:avLst/>
              <a:gdLst/>
              <a:ahLst/>
              <a:cxnLst/>
              <a:rect l="l" t="t" r="r" b="b"/>
              <a:pathLst>
                <a:path w="3525185" h="5009474">
                  <a:moveTo>
                    <a:pt x="0" y="0"/>
                  </a:moveTo>
                  <a:lnTo>
                    <a:pt x="3525185" y="0"/>
                  </a:lnTo>
                  <a:lnTo>
                    <a:pt x="3525185" y="5009474"/>
                  </a:lnTo>
                  <a:lnTo>
                    <a:pt x="0" y="5009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70000"/>
              </a:blip>
              <a:stretch>
                <a:fillRect/>
              </a:stretch>
            </a:blipFill>
          </p:spPr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60A73161-F62E-4295-8935-DF412B4E027A}"/>
                </a:ext>
              </a:extLst>
            </p:cNvPr>
            <p:cNvSpPr/>
            <p:nvPr/>
          </p:nvSpPr>
          <p:spPr>
            <a:xfrm>
              <a:off x="7742222" y="1809777"/>
              <a:ext cx="1291331" cy="1491710"/>
            </a:xfrm>
            <a:custGeom>
              <a:avLst/>
              <a:gdLst/>
              <a:ahLst/>
              <a:cxnLst/>
              <a:rect l="l" t="t" r="r" b="b"/>
              <a:pathLst>
                <a:path w="1291331" h="1491710">
                  <a:moveTo>
                    <a:pt x="0" y="0"/>
                  </a:moveTo>
                  <a:lnTo>
                    <a:pt x="1291331" y="0"/>
                  </a:lnTo>
                  <a:lnTo>
                    <a:pt x="1291331" y="1491710"/>
                  </a:lnTo>
                  <a:lnTo>
                    <a:pt x="0" y="1491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</a:blip>
              <a:stretch>
                <a:fillRect/>
              </a:stretch>
            </a:blipFill>
          </p:spPr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1E5FE0CE-67B6-471B-9002-CCF30542D515}"/>
                </a:ext>
              </a:extLst>
            </p:cNvPr>
            <p:cNvSpPr/>
            <p:nvPr/>
          </p:nvSpPr>
          <p:spPr>
            <a:xfrm>
              <a:off x="7699317" y="1815250"/>
              <a:ext cx="1239659" cy="1435864"/>
            </a:xfrm>
            <a:custGeom>
              <a:avLst/>
              <a:gdLst/>
              <a:ahLst/>
              <a:cxnLst/>
              <a:rect l="l" t="t" r="r" b="b"/>
              <a:pathLst>
                <a:path w="1239659" h="1435864">
                  <a:moveTo>
                    <a:pt x="0" y="0"/>
                  </a:moveTo>
                  <a:lnTo>
                    <a:pt x="1239659" y="0"/>
                  </a:lnTo>
                  <a:lnTo>
                    <a:pt x="1239659" y="1435864"/>
                  </a:lnTo>
                  <a:lnTo>
                    <a:pt x="0" y="1435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55173759-938B-403D-8EF2-81775F8DA0A1}"/>
                </a:ext>
              </a:extLst>
            </p:cNvPr>
            <p:cNvSpPr/>
            <p:nvPr/>
          </p:nvSpPr>
          <p:spPr>
            <a:xfrm rot="1507890">
              <a:off x="8643303" y="4867970"/>
              <a:ext cx="1786712" cy="1057556"/>
            </a:xfrm>
            <a:custGeom>
              <a:avLst/>
              <a:gdLst/>
              <a:ahLst/>
              <a:cxnLst/>
              <a:rect l="l" t="t" r="r" b="b"/>
              <a:pathLst>
                <a:path w="1786712" h="1057556">
                  <a:moveTo>
                    <a:pt x="0" y="0"/>
                  </a:moveTo>
                  <a:lnTo>
                    <a:pt x="1786712" y="0"/>
                  </a:lnTo>
                  <a:lnTo>
                    <a:pt x="1786712" y="1057556"/>
                  </a:lnTo>
                  <a:lnTo>
                    <a:pt x="0" y="10575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0000"/>
              </a:blip>
              <a:stretch>
                <a:fillRect/>
              </a:stretch>
            </a:blipFill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8423C07A-EDCB-47D5-9028-EC19581EE6F0}"/>
                </a:ext>
              </a:extLst>
            </p:cNvPr>
            <p:cNvSpPr/>
            <p:nvPr/>
          </p:nvSpPr>
          <p:spPr>
            <a:xfrm rot="1507890">
              <a:off x="8614625" y="4840044"/>
              <a:ext cx="1731260" cy="1008922"/>
            </a:xfrm>
            <a:custGeom>
              <a:avLst/>
              <a:gdLst/>
              <a:ahLst/>
              <a:cxnLst/>
              <a:rect l="l" t="t" r="r" b="b"/>
              <a:pathLst>
                <a:path w="1731260" h="1008922">
                  <a:moveTo>
                    <a:pt x="0" y="0"/>
                  </a:moveTo>
                  <a:lnTo>
                    <a:pt x="1731260" y="0"/>
                  </a:lnTo>
                  <a:lnTo>
                    <a:pt x="1731260" y="1008922"/>
                  </a:lnTo>
                  <a:lnTo>
                    <a:pt x="0" y="1008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7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75" name="Group 14">
              <a:extLst>
                <a:ext uri="{FF2B5EF4-FFF2-40B4-BE49-F238E27FC236}">
                  <a16:creationId xmlns:a16="http://schemas.microsoft.com/office/drawing/2014/main" id="{092618A0-F0DD-4DA7-8634-2706268ECAFD}"/>
                </a:ext>
              </a:extLst>
            </p:cNvPr>
            <p:cNvGrpSpPr/>
            <p:nvPr/>
          </p:nvGrpSpPr>
          <p:grpSpPr>
            <a:xfrm>
              <a:off x="10738202" y="4469533"/>
              <a:ext cx="5971118" cy="1891183"/>
              <a:chOff x="0" y="-102369"/>
              <a:chExt cx="7961491" cy="2521578"/>
            </a:xfrm>
          </p:grpSpPr>
          <p:grpSp>
            <p:nvGrpSpPr>
              <p:cNvPr id="117" name="Group 15">
                <a:extLst>
                  <a:ext uri="{FF2B5EF4-FFF2-40B4-BE49-F238E27FC236}">
                    <a16:creationId xmlns:a16="http://schemas.microsoft.com/office/drawing/2014/main" id="{34607488-B55C-4603-8E49-F99E4B6ADECE}"/>
                  </a:ext>
                </a:extLst>
              </p:cNvPr>
              <p:cNvGrpSpPr/>
              <p:nvPr/>
            </p:nvGrpSpPr>
            <p:grpSpPr>
              <a:xfrm>
                <a:off x="1050976" y="-102369"/>
                <a:ext cx="5400019" cy="2521578"/>
                <a:chOff x="0" y="-38100"/>
                <a:chExt cx="2009801" cy="938491"/>
              </a:xfrm>
            </p:grpSpPr>
            <p:sp>
              <p:nvSpPr>
                <p:cNvPr id="124" name="Freeform 16">
                  <a:extLst>
                    <a:ext uri="{FF2B5EF4-FFF2-40B4-BE49-F238E27FC236}">
                      <a16:creationId xmlns:a16="http://schemas.microsoft.com/office/drawing/2014/main" id="{881C07D6-EACD-4694-9D09-E110737CF71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09801" cy="900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801" h="812800">
                      <a:moveTo>
                        <a:pt x="0" y="0"/>
                      </a:moveTo>
                      <a:lnTo>
                        <a:pt x="2009801" y="0"/>
                      </a:lnTo>
                      <a:lnTo>
                        <a:pt x="2009801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7938C4"/>
                </a:solidFill>
              </p:spPr>
            </p:sp>
            <p:sp>
              <p:nvSpPr>
                <p:cNvPr id="125" name="TextBox 17">
                  <a:extLst>
                    <a:ext uri="{FF2B5EF4-FFF2-40B4-BE49-F238E27FC236}">
                      <a16:creationId xmlns:a16="http://schemas.microsoft.com/office/drawing/2014/main" id="{D869C78C-B98B-4902-90DB-85A8B3B02FB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09801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  <p:grpSp>
            <p:nvGrpSpPr>
              <p:cNvPr id="118" name="Group 18">
                <a:extLst>
                  <a:ext uri="{FF2B5EF4-FFF2-40B4-BE49-F238E27FC236}">
                    <a16:creationId xmlns:a16="http://schemas.microsoft.com/office/drawing/2014/main" id="{4DBD5284-73AE-4483-946C-47C854C35776}"/>
                  </a:ext>
                </a:extLst>
              </p:cNvPr>
              <p:cNvGrpSpPr/>
              <p:nvPr/>
            </p:nvGrpSpPr>
            <p:grpSpPr>
              <a:xfrm>
                <a:off x="0" y="0"/>
                <a:ext cx="2183866" cy="2419209"/>
                <a:chOff x="0" y="0"/>
                <a:chExt cx="812800" cy="900391"/>
              </a:xfrm>
            </p:grpSpPr>
            <p:sp>
              <p:nvSpPr>
                <p:cNvPr id="122" name="Freeform 19">
                  <a:extLst>
                    <a:ext uri="{FF2B5EF4-FFF2-40B4-BE49-F238E27FC236}">
                      <a16:creationId xmlns:a16="http://schemas.microsoft.com/office/drawing/2014/main" id="{0E31B801-3D5A-4925-B009-644AC67FC2C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900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7938C4"/>
                </a:solidFill>
              </p:spPr>
            </p:sp>
            <p:sp>
              <p:nvSpPr>
                <p:cNvPr id="123" name="TextBox 20">
                  <a:extLst>
                    <a:ext uri="{FF2B5EF4-FFF2-40B4-BE49-F238E27FC236}">
                      <a16:creationId xmlns:a16="http://schemas.microsoft.com/office/drawing/2014/main" id="{21B9659B-AA2A-44D6-894D-DFF47D858719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  <p:grpSp>
            <p:nvGrpSpPr>
              <p:cNvPr id="119" name="Group 21">
                <a:extLst>
                  <a:ext uri="{FF2B5EF4-FFF2-40B4-BE49-F238E27FC236}">
                    <a16:creationId xmlns:a16="http://schemas.microsoft.com/office/drawing/2014/main" id="{F509203A-CCBA-442E-AEC6-F693EE19707B}"/>
                  </a:ext>
                </a:extLst>
              </p:cNvPr>
              <p:cNvGrpSpPr/>
              <p:nvPr/>
            </p:nvGrpSpPr>
            <p:grpSpPr>
              <a:xfrm>
                <a:off x="5284517" y="0"/>
                <a:ext cx="2676974" cy="2419209"/>
                <a:chOff x="0" y="0"/>
                <a:chExt cx="996327" cy="900391"/>
              </a:xfrm>
            </p:grpSpPr>
            <p:sp>
              <p:nvSpPr>
                <p:cNvPr id="120" name="Freeform 22">
                  <a:extLst>
                    <a:ext uri="{FF2B5EF4-FFF2-40B4-BE49-F238E27FC236}">
                      <a16:creationId xmlns:a16="http://schemas.microsoft.com/office/drawing/2014/main" id="{9A62FC93-2A37-4390-BF5E-E543D640FE9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96327" cy="900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7938C4"/>
                </a:solidFill>
              </p:spPr>
            </p:sp>
            <p:sp>
              <p:nvSpPr>
                <p:cNvPr id="121" name="TextBox 23">
                  <a:extLst>
                    <a:ext uri="{FF2B5EF4-FFF2-40B4-BE49-F238E27FC236}">
                      <a16:creationId xmlns:a16="http://schemas.microsoft.com/office/drawing/2014/main" id="{8B9C258D-AD71-4B14-8FCD-45361488C6A2}"/>
                    </a:ext>
                  </a:extLst>
                </p:cNvPr>
                <p:cNvSpPr txBox="1"/>
                <p:nvPr/>
              </p:nvSpPr>
              <p:spPr>
                <a:xfrm>
                  <a:off x="76200" y="38099"/>
                  <a:ext cx="660400" cy="77377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</p:grpSp>
        <p:grpSp>
          <p:nvGrpSpPr>
            <p:cNvPr id="76" name="Group 24">
              <a:extLst>
                <a:ext uri="{FF2B5EF4-FFF2-40B4-BE49-F238E27FC236}">
                  <a16:creationId xmlns:a16="http://schemas.microsoft.com/office/drawing/2014/main" id="{905AF471-B8CA-4AA4-9D84-DC00C2989648}"/>
                </a:ext>
              </a:extLst>
            </p:cNvPr>
            <p:cNvGrpSpPr/>
            <p:nvPr/>
          </p:nvGrpSpPr>
          <p:grpSpPr>
            <a:xfrm>
              <a:off x="8913628" y="7406420"/>
              <a:ext cx="5971116" cy="1975331"/>
              <a:chOff x="0" y="-102369"/>
              <a:chExt cx="7961488" cy="2633775"/>
            </a:xfrm>
          </p:grpSpPr>
          <p:grpSp>
            <p:nvGrpSpPr>
              <p:cNvPr id="108" name="Group 25">
                <a:extLst>
                  <a:ext uri="{FF2B5EF4-FFF2-40B4-BE49-F238E27FC236}">
                    <a16:creationId xmlns:a16="http://schemas.microsoft.com/office/drawing/2014/main" id="{E6BC606D-02E0-4978-9391-19509B43928E}"/>
                  </a:ext>
                </a:extLst>
              </p:cNvPr>
              <p:cNvGrpSpPr/>
              <p:nvPr/>
            </p:nvGrpSpPr>
            <p:grpSpPr>
              <a:xfrm>
                <a:off x="1050976" y="-102369"/>
                <a:ext cx="5400019" cy="2633775"/>
                <a:chOff x="0" y="-38100"/>
                <a:chExt cx="2009801" cy="980249"/>
              </a:xfrm>
            </p:grpSpPr>
            <p:sp>
              <p:nvSpPr>
                <p:cNvPr id="115" name="Freeform 26">
                  <a:extLst>
                    <a:ext uri="{FF2B5EF4-FFF2-40B4-BE49-F238E27FC236}">
                      <a16:creationId xmlns:a16="http://schemas.microsoft.com/office/drawing/2014/main" id="{7B437B7B-0698-4DF5-95EE-C8D17494437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09801" cy="942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801" h="812800">
                      <a:moveTo>
                        <a:pt x="0" y="0"/>
                      </a:moveTo>
                      <a:lnTo>
                        <a:pt x="2009801" y="0"/>
                      </a:lnTo>
                      <a:lnTo>
                        <a:pt x="2009801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00A2DD"/>
                </a:solidFill>
              </p:spPr>
            </p:sp>
            <p:sp>
              <p:nvSpPr>
                <p:cNvPr id="116" name="TextBox 27">
                  <a:extLst>
                    <a:ext uri="{FF2B5EF4-FFF2-40B4-BE49-F238E27FC236}">
                      <a16:creationId xmlns:a16="http://schemas.microsoft.com/office/drawing/2014/main" id="{C3CBB177-102E-43F6-B3E6-2B8449500285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09801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  <p:grpSp>
            <p:nvGrpSpPr>
              <p:cNvPr id="109" name="Group 28">
                <a:extLst>
                  <a:ext uri="{FF2B5EF4-FFF2-40B4-BE49-F238E27FC236}">
                    <a16:creationId xmlns:a16="http://schemas.microsoft.com/office/drawing/2014/main" id="{2E67DB34-9D01-41D8-AE44-4AA24F768AF9}"/>
                  </a:ext>
                </a:extLst>
              </p:cNvPr>
              <p:cNvGrpSpPr/>
              <p:nvPr/>
            </p:nvGrpSpPr>
            <p:grpSpPr>
              <a:xfrm>
                <a:off x="0" y="0"/>
                <a:ext cx="2183866" cy="2531406"/>
                <a:chOff x="0" y="0"/>
                <a:chExt cx="812800" cy="942149"/>
              </a:xfrm>
            </p:grpSpPr>
            <p:sp>
              <p:nvSpPr>
                <p:cNvPr id="113" name="Freeform 29">
                  <a:extLst>
                    <a:ext uri="{FF2B5EF4-FFF2-40B4-BE49-F238E27FC236}">
                      <a16:creationId xmlns:a16="http://schemas.microsoft.com/office/drawing/2014/main" id="{695AD6FE-BF0E-4E74-B9F7-51277DE02B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942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A2DD"/>
                </a:solidFill>
              </p:spPr>
            </p:sp>
            <p:sp>
              <p:nvSpPr>
                <p:cNvPr id="114" name="TextBox 30">
                  <a:extLst>
                    <a:ext uri="{FF2B5EF4-FFF2-40B4-BE49-F238E27FC236}">
                      <a16:creationId xmlns:a16="http://schemas.microsoft.com/office/drawing/2014/main" id="{F258075E-55FC-4C5F-BAD2-F9ADC5619DA6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  <p:grpSp>
            <p:nvGrpSpPr>
              <p:cNvPr id="110" name="Group 31">
                <a:extLst>
                  <a:ext uri="{FF2B5EF4-FFF2-40B4-BE49-F238E27FC236}">
                    <a16:creationId xmlns:a16="http://schemas.microsoft.com/office/drawing/2014/main" id="{D9CF2BC0-B368-4A11-A6D5-9048CA7ADF2F}"/>
                  </a:ext>
                </a:extLst>
              </p:cNvPr>
              <p:cNvGrpSpPr/>
              <p:nvPr/>
            </p:nvGrpSpPr>
            <p:grpSpPr>
              <a:xfrm>
                <a:off x="5284514" y="0"/>
                <a:ext cx="2676974" cy="2531406"/>
                <a:chOff x="-1" y="0"/>
                <a:chExt cx="996327" cy="942149"/>
              </a:xfrm>
            </p:grpSpPr>
            <p:sp>
              <p:nvSpPr>
                <p:cNvPr id="111" name="Freeform 32">
                  <a:extLst>
                    <a:ext uri="{FF2B5EF4-FFF2-40B4-BE49-F238E27FC236}">
                      <a16:creationId xmlns:a16="http://schemas.microsoft.com/office/drawing/2014/main" id="{BE500CE1-AB49-410C-9242-25639C57394C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96327" cy="942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A2DD"/>
                </a:solidFill>
              </p:spPr>
            </p:sp>
            <p:sp>
              <p:nvSpPr>
                <p:cNvPr id="112" name="TextBox 33">
                  <a:extLst>
                    <a:ext uri="{FF2B5EF4-FFF2-40B4-BE49-F238E27FC236}">
                      <a16:creationId xmlns:a16="http://schemas.microsoft.com/office/drawing/2014/main" id="{72EC9545-2C1E-44D7-8388-55F07A085754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</p:grp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FBB28362-CC06-4809-B4D5-AF107E7FB37F}"/>
                </a:ext>
              </a:extLst>
            </p:cNvPr>
            <p:cNvSpPr/>
            <p:nvPr/>
          </p:nvSpPr>
          <p:spPr>
            <a:xfrm>
              <a:off x="9937614" y="4825164"/>
              <a:ext cx="1179221" cy="1179244"/>
            </a:xfrm>
            <a:custGeom>
              <a:avLst/>
              <a:gdLst/>
              <a:ahLst/>
              <a:cxnLst/>
              <a:rect l="l" t="t" r="r" b="b"/>
              <a:pathLst>
                <a:path w="1179221" h="1179244">
                  <a:moveTo>
                    <a:pt x="0" y="0"/>
                  </a:moveTo>
                  <a:lnTo>
                    <a:pt x="1179221" y="0"/>
                  </a:lnTo>
                  <a:lnTo>
                    <a:pt x="1179221" y="1179244"/>
                  </a:lnTo>
                  <a:lnTo>
                    <a:pt x="0" y="1179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A042AA8F-5B8D-4C4C-BE4F-75D206F1AE1F}"/>
                </a:ext>
              </a:extLst>
            </p:cNvPr>
            <p:cNvSpPr/>
            <p:nvPr/>
          </p:nvSpPr>
          <p:spPr>
            <a:xfrm>
              <a:off x="7232996" y="7936107"/>
              <a:ext cx="1775580" cy="706892"/>
            </a:xfrm>
            <a:custGeom>
              <a:avLst/>
              <a:gdLst/>
              <a:ahLst/>
              <a:cxnLst/>
              <a:rect l="l" t="t" r="r" b="b"/>
              <a:pathLst>
                <a:path w="1775580" h="706892">
                  <a:moveTo>
                    <a:pt x="0" y="0"/>
                  </a:moveTo>
                  <a:lnTo>
                    <a:pt x="1775580" y="0"/>
                  </a:lnTo>
                  <a:lnTo>
                    <a:pt x="1775580" y="706893"/>
                  </a:lnTo>
                  <a:lnTo>
                    <a:pt x="0" y="706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70000"/>
              </a:blip>
              <a:stretch>
                <a:fillRect/>
              </a:stretch>
            </a:blipFill>
          </p:spPr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DE095998-4173-43D9-B48B-B94788F14554}"/>
                </a:ext>
              </a:extLst>
            </p:cNvPr>
            <p:cNvSpPr/>
            <p:nvPr/>
          </p:nvSpPr>
          <p:spPr>
            <a:xfrm>
              <a:off x="7190995" y="7941581"/>
              <a:ext cx="1722633" cy="654687"/>
            </a:xfrm>
            <a:custGeom>
              <a:avLst/>
              <a:gdLst/>
              <a:ahLst/>
              <a:cxnLst/>
              <a:rect l="l" t="t" r="r" b="b"/>
              <a:pathLst>
                <a:path w="1722633" h="654687">
                  <a:moveTo>
                    <a:pt x="0" y="0"/>
                  </a:moveTo>
                  <a:lnTo>
                    <a:pt x="1722633" y="0"/>
                  </a:lnTo>
                  <a:lnTo>
                    <a:pt x="1722633" y="654687"/>
                  </a:lnTo>
                  <a:lnTo>
                    <a:pt x="0" y="654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70000"/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38345567-5972-41B6-80BB-D825B36620B8}"/>
                </a:ext>
              </a:extLst>
            </p:cNvPr>
            <p:cNvSpPr/>
            <p:nvPr/>
          </p:nvSpPr>
          <p:spPr>
            <a:xfrm>
              <a:off x="8274549" y="7712536"/>
              <a:ext cx="1179221" cy="1179221"/>
            </a:xfrm>
            <a:custGeom>
              <a:avLst/>
              <a:gdLst/>
              <a:ahLst/>
              <a:cxnLst/>
              <a:rect l="l" t="t" r="r" b="b"/>
              <a:pathLst>
                <a:path w="1179221" h="1179221">
                  <a:moveTo>
                    <a:pt x="0" y="0"/>
                  </a:moveTo>
                  <a:lnTo>
                    <a:pt x="1179221" y="0"/>
                  </a:lnTo>
                  <a:lnTo>
                    <a:pt x="1179221" y="1179221"/>
                  </a:lnTo>
                  <a:lnTo>
                    <a:pt x="0" y="1179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1" name="Group 38">
              <a:extLst>
                <a:ext uri="{FF2B5EF4-FFF2-40B4-BE49-F238E27FC236}">
                  <a16:creationId xmlns:a16="http://schemas.microsoft.com/office/drawing/2014/main" id="{0FDE4EFB-B9D8-4A10-85BB-6E0F729593B5}"/>
                </a:ext>
              </a:extLst>
            </p:cNvPr>
            <p:cNvGrpSpPr/>
            <p:nvPr/>
          </p:nvGrpSpPr>
          <p:grpSpPr>
            <a:xfrm>
              <a:off x="2390431" y="3100491"/>
              <a:ext cx="5107909" cy="4471058"/>
              <a:chOff x="-115774" y="0"/>
              <a:chExt cx="928574" cy="812800"/>
            </a:xfrm>
          </p:grpSpPr>
          <p:sp>
            <p:nvSpPr>
              <p:cNvPr id="106" name="Freeform 39">
                <a:extLst>
                  <a:ext uri="{FF2B5EF4-FFF2-40B4-BE49-F238E27FC236}">
                    <a16:creationId xmlns:a16="http://schemas.microsoft.com/office/drawing/2014/main" id="{9B663487-7A09-4808-9543-A91AF3233464}"/>
                  </a:ext>
                </a:extLst>
              </p:cNvPr>
              <p:cNvSpPr/>
              <p:nvPr/>
            </p:nvSpPr>
            <p:spPr>
              <a:xfrm>
                <a:off x="-115774" y="0"/>
                <a:ext cx="92857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</p:sp>
          <p:sp>
            <p:nvSpPr>
              <p:cNvPr id="107" name="TextBox 40">
                <a:extLst>
                  <a:ext uri="{FF2B5EF4-FFF2-40B4-BE49-F238E27FC236}">
                    <a16:creationId xmlns:a16="http://schemas.microsoft.com/office/drawing/2014/main" id="{00F864C5-D54C-4F44-8DD8-1180C875423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36"/>
                  </a:lnSpc>
                </a:pPr>
                <a:endParaRPr/>
              </a:p>
            </p:txBody>
          </p:sp>
        </p:grpSp>
        <p:sp>
          <p:nvSpPr>
            <p:cNvPr id="82" name="TextBox 41">
              <a:extLst>
                <a:ext uri="{FF2B5EF4-FFF2-40B4-BE49-F238E27FC236}">
                  <a16:creationId xmlns:a16="http://schemas.microsoft.com/office/drawing/2014/main" id="{B85CBD36-3001-4BF2-A3F2-31BDB8ACE0D4}"/>
                </a:ext>
              </a:extLst>
            </p:cNvPr>
            <p:cNvSpPr txBox="1"/>
            <p:nvPr/>
          </p:nvSpPr>
          <p:spPr>
            <a:xfrm>
              <a:off x="2266161" y="5044446"/>
              <a:ext cx="6179987" cy="44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6"/>
                </a:lnSpc>
              </a:pPr>
              <a:endParaRPr lang="en-US" sz="3620" b="1" dirty="0">
                <a:solidFill>
                  <a:srgbClr val="4C4C5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endParaRPr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A2E84E44-5A25-459A-97D9-C7F39DAC2974}"/>
                </a:ext>
              </a:extLst>
            </p:cNvPr>
            <p:cNvSpPr txBox="1"/>
            <p:nvPr/>
          </p:nvSpPr>
          <p:spPr>
            <a:xfrm>
              <a:off x="10152094" y="5333242"/>
              <a:ext cx="694995" cy="296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37"/>
                </a:lnSpc>
              </a:pPr>
              <a:r>
                <a:rPr lang="en-US" sz="2400" b="1" dirty="0">
                  <a:solidFill>
                    <a:srgbClr val="7938C4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02</a:t>
              </a:r>
            </a:p>
          </p:txBody>
        </p:sp>
        <p:sp>
          <p:nvSpPr>
            <p:cNvPr id="90" name="TextBox 49">
              <a:extLst>
                <a:ext uri="{FF2B5EF4-FFF2-40B4-BE49-F238E27FC236}">
                  <a16:creationId xmlns:a16="http://schemas.microsoft.com/office/drawing/2014/main" id="{2C9CF80A-7B15-4273-A287-0A0F279E6B2F}"/>
                </a:ext>
              </a:extLst>
            </p:cNvPr>
            <p:cNvSpPr txBox="1"/>
            <p:nvPr/>
          </p:nvSpPr>
          <p:spPr>
            <a:xfrm>
              <a:off x="8535800" y="8339094"/>
              <a:ext cx="703576" cy="296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37"/>
                </a:lnSpc>
              </a:pPr>
              <a:r>
                <a:rPr lang="en-US" sz="2400" b="1" dirty="0">
                  <a:solidFill>
                    <a:srgbClr val="00A2DD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03</a:t>
              </a:r>
            </a:p>
          </p:txBody>
        </p:sp>
        <p:grpSp>
          <p:nvGrpSpPr>
            <p:cNvPr id="91" name="Group 50">
              <a:extLst>
                <a:ext uri="{FF2B5EF4-FFF2-40B4-BE49-F238E27FC236}">
                  <a16:creationId xmlns:a16="http://schemas.microsoft.com/office/drawing/2014/main" id="{EC1307D8-8C22-44A2-B3A5-5A6839A00D78}"/>
                </a:ext>
              </a:extLst>
            </p:cNvPr>
            <p:cNvGrpSpPr/>
            <p:nvPr/>
          </p:nvGrpSpPr>
          <p:grpSpPr>
            <a:xfrm>
              <a:off x="8913628" y="951924"/>
              <a:ext cx="5965034" cy="1869394"/>
              <a:chOff x="0" y="-102369"/>
              <a:chExt cx="7953379" cy="2492528"/>
            </a:xfrm>
          </p:grpSpPr>
          <p:grpSp>
            <p:nvGrpSpPr>
              <p:cNvPr id="97" name="Group 51">
                <a:extLst>
                  <a:ext uri="{FF2B5EF4-FFF2-40B4-BE49-F238E27FC236}">
                    <a16:creationId xmlns:a16="http://schemas.microsoft.com/office/drawing/2014/main" id="{18C4AC0D-98C3-4492-A3E5-9488D95A33B0}"/>
                  </a:ext>
                </a:extLst>
              </p:cNvPr>
              <p:cNvGrpSpPr/>
              <p:nvPr/>
            </p:nvGrpSpPr>
            <p:grpSpPr>
              <a:xfrm>
                <a:off x="1050976" y="-102369"/>
                <a:ext cx="5400019" cy="2492525"/>
                <a:chOff x="0" y="-38100"/>
                <a:chExt cx="2009801" cy="927678"/>
              </a:xfrm>
            </p:grpSpPr>
            <p:sp>
              <p:nvSpPr>
                <p:cNvPr id="104" name="Freeform 52">
                  <a:extLst>
                    <a:ext uri="{FF2B5EF4-FFF2-40B4-BE49-F238E27FC236}">
                      <a16:creationId xmlns:a16="http://schemas.microsoft.com/office/drawing/2014/main" id="{6D967C9A-4104-4C77-A008-9E45A4A5EDA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009801" cy="889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801" h="812800">
                      <a:moveTo>
                        <a:pt x="0" y="0"/>
                      </a:moveTo>
                      <a:lnTo>
                        <a:pt x="2009801" y="0"/>
                      </a:lnTo>
                      <a:lnTo>
                        <a:pt x="2009801" y="812800"/>
                      </a:lnTo>
                      <a:lnTo>
                        <a:pt x="0" y="812800"/>
                      </a:lnTo>
                      <a:close/>
                    </a:path>
                  </a:pathLst>
                </a:custGeom>
                <a:solidFill>
                  <a:srgbClr val="AC38C4"/>
                </a:solidFill>
              </p:spPr>
            </p:sp>
            <p:sp>
              <p:nvSpPr>
                <p:cNvPr id="105" name="TextBox 53">
                  <a:extLst>
                    <a:ext uri="{FF2B5EF4-FFF2-40B4-BE49-F238E27FC236}">
                      <a16:creationId xmlns:a16="http://schemas.microsoft.com/office/drawing/2014/main" id="{D2BEC75C-D6B3-46FE-89F8-C4DF2A0A9AB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2009801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  <p:grpSp>
            <p:nvGrpSpPr>
              <p:cNvPr id="98" name="Group 54">
                <a:extLst>
                  <a:ext uri="{FF2B5EF4-FFF2-40B4-BE49-F238E27FC236}">
                    <a16:creationId xmlns:a16="http://schemas.microsoft.com/office/drawing/2014/main" id="{6B3C7335-2F52-4715-88F1-4BD696CFBB2B}"/>
                  </a:ext>
                </a:extLst>
              </p:cNvPr>
              <p:cNvGrpSpPr/>
              <p:nvPr/>
            </p:nvGrpSpPr>
            <p:grpSpPr>
              <a:xfrm>
                <a:off x="0" y="-3"/>
                <a:ext cx="2183866" cy="2390159"/>
                <a:chOff x="0" y="-1"/>
                <a:chExt cx="812800" cy="889579"/>
              </a:xfrm>
            </p:grpSpPr>
            <p:sp>
              <p:nvSpPr>
                <p:cNvPr id="102" name="Freeform 55">
                  <a:extLst>
                    <a:ext uri="{FF2B5EF4-FFF2-40B4-BE49-F238E27FC236}">
                      <a16:creationId xmlns:a16="http://schemas.microsoft.com/office/drawing/2014/main" id="{4C22E93E-B410-4E8B-AB1C-33279637E150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812800" cy="88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C38C4"/>
                </a:solidFill>
              </p:spPr>
            </p:sp>
            <p:sp>
              <p:nvSpPr>
                <p:cNvPr id="103" name="TextBox 56">
                  <a:extLst>
                    <a:ext uri="{FF2B5EF4-FFF2-40B4-BE49-F238E27FC236}">
                      <a16:creationId xmlns:a16="http://schemas.microsoft.com/office/drawing/2014/main" id="{7A74B513-33D8-48B9-82D0-1EBC4963FDD9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  <p:grpSp>
            <p:nvGrpSpPr>
              <p:cNvPr id="99" name="Group 57">
                <a:extLst>
                  <a:ext uri="{FF2B5EF4-FFF2-40B4-BE49-F238E27FC236}">
                    <a16:creationId xmlns:a16="http://schemas.microsoft.com/office/drawing/2014/main" id="{F6BB8B8A-E6E7-48C9-AF2A-361A4A604E43}"/>
                  </a:ext>
                </a:extLst>
              </p:cNvPr>
              <p:cNvGrpSpPr/>
              <p:nvPr/>
            </p:nvGrpSpPr>
            <p:grpSpPr>
              <a:xfrm>
                <a:off x="5284514" y="0"/>
                <a:ext cx="2668865" cy="2390159"/>
                <a:chOff x="-1" y="0"/>
                <a:chExt cx="993309" cy="889579"/>
              </a:xfrm>
            </p:grpSpPr>
            <p:sp>
              <p:nvSpPr>
                <p:cNvPr id="100" name="Freeform 58">
                  <a:extLst>
                    <a:ext uri="{FF2B5EF4-FFF2-40B4-BE49-F238E27FC236}">
                      <a16:creationId xmlns:a16="http://schemas.microsoft.com/office/drawing/2014/main" id="{16155E63-567D-446C-AEA1-8281A82168C5}"/>
                    </a:ext>
                  </a:extLst>
                </p:cNvPr>
                <p:cNvSpPr/>
                <p:nvPr/>
              </p:nvSpPr>
              <p:spPr>
                <a:xfrm>
                  <a:off x="-1" y="0"/>
                  <a:ext cx="993309" cy="88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AC38C4"/>
                </a:solidFill>
              </p:spPr>
            </p:sp>
            <p:sp>
              <p:nvSpPr>
                <p:cNvPr id="101" name="TextBox 59">
                  <a:extLst>
                    <a:ext uri="{FF2B5EF4-FFF2-40B4-BE49-F238E27FC236}">
                      <a16:creationId xmlns:a16="http://schemas.microsoft.com/office/drawing/2014/main" id="{433FC40F-B33D-4CA5-AB95-87BDDA5A63CF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76448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520"/>
                    </a:lnSpc>
                  </a:pPr>
                  <a:endParaRPr/>
                </a:p>
              </p:txBody>
            </p:sp>
          </p:grpSp>
        </p:grp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978FDEEC-89FD-4CD2-9D58-FD81F4B00FF9}"/>
                </a:ext>
              </a:extLst>
            </p:cNvPr>
            <p:cNvSpPr/>
            <p:nvPr/>
          </p:nvSpPr>
          <p:spPr>
            <a:xfrm>
              <a:off x="8289670" y="1332973"/>
              <a:ext cx="1179221" cy="1179221"/>
            </a:xfrm>
            <a:custGeom>
              <a:avLst/>
              <a:gdLst/>
              <a:ahLst/>
              <a:cxnLst/>
              <a:rect l="l" t="t" r="r" b="b"/>
              <a:pathLst>
                <a:path w="1179221" h="1179221">
                  <a:moveTo>
                    <a:pt x="0" y="0"/>
                  </a:moveTo>
                  <a:lnTo>
                    <a:pt x="1179220" y="0"/>
                  </a:lnTo>
                  <a:lnTo>
                    <a:pt x="1179220" y="1179220"/>
                  </a:lnTo>
                  <a:lnTo>
                    <a:pt x="0" y="1179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6" name="TextBox 64">
              <a:extLst>
                <a:ext uri="{FF2B5EF4-FFF2-40B4-BE49-F238E27FC236}">
                  <a16:creationId xmlns:a16="http://schemas.microsoft.com/office/drawing/2014/main" id="{BADB59F3-CEB9-4DE4-8DD9-5504198E462F}"/>
                </a:ext>
              </a:extLst>
            </p:cNvPr>
            <p:cNvSpPr txBox="1"/>
            <p:nvPr/>
          </p:nvSpPr>
          <p:spPr>
            <a:xfrm>
              <a:off x="8604335" y="1920035"/>
              <a:ext cx="811079" cy="2963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437"/>
                </a:lnSpc>
              </a:pPr>
              <a:r>
                <a:rPr lang="en-US" sz="2400" b="1" dirty="0">
                  <a:solidFill>
                    <a:srgbClr val="AC38C4"/>
                  </a:solidFill>
                  <a:latin typeface="Montserrat Ultra-Bold"/>
                  <a:ea typeface="Montserrat Ultra-Bold"/>
                  <a:cs typeface="Montserrat Ultra-Bold"/>
                  <a:sym typeface="Montserrat Ultra-Bold"/>
                </a:rPr>
                <a:t>01</a:t>
              </a:r>
            </a:p>
          </p:txBody>
        </p:sp>
      </p:grpSp>
      <p:sp>
        <p:nvSpPr>
          <p:cNvPr id="129" name="Freeform 52">
            <a:extLst>
              <a:ext uri="{FF2B5EF4-FFF2-40B4-BE49-F238E27FC236}">
                <a16:creationId xmlns:a16="http://schemas.microsoft.com/office/drawing/2014/main" id="{E490800B-8DBA-4F39-A9A1-41357D9A1FAC}"/>
              </a:ext>
            </a:extLst>
          </p:cNvPr>
          <p:cNvSpPr/>
          <p:nvPr/>
        </p:nvSpPr>
        <p:spPr>
          <a:xfrm>
            <a:off x="8048985" y="657362"/>
            <a:ext cx="3102165" cy="1526997"/>
          </a:xfrm>
          <a:custGeom>
            <a:avLst/>
            <a:gdLst/>
            <a:ahLst/>
            <a:cxnLst/>
            <a:rect l="l" t="t" r="r" b="b"/>
            <a:pathLst>
              <a:path w="2009801" h="812800">
                <a:moveTo>
                  <a:pt x="0" y="0"/>
                </a:moveTo>
                <a:lnTo>
                  <a:pt x="2009801" y="0"/>
                </a:lnTo>
                <a:lnTo>
                  <a:pt x="2009801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E4BEEC"/>
          </a:solidFill>
        </p:spPr>
      </p:sp>
      <p:sp>
        <p:nvSpPr>
          <p:cNvPr id="130" name="Freeform 55">
            <a:extLst>
              <a:ext uri="{FF2B5EF4-FFF2-40B4-BE49-F238E27FC236}">
                <a16:creationId xmlns:a16="http://schemas.microsoft.com/office/drawing/2014/main" id="{52AA7BBE-9E9F-44DB-A125-846AD91BB487}"/>
              </a:ext>
            </a:extLst>
          </p:cNvPr>
          <p:cNvSpPr/>
          <p:nvPr/>
        </p:nvSpPr>
        <p:spPr>
          <a:xfrm>
            <a:off x="7593985" y="657362"/>
            <a:ext cx="972083" cy="152699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4BEEC"/>
          </a:solidFill>
        </p:spPr>
      </p:sp>
      <p:sp>
        <p:nvSpPr>
          <p:cNvPr id="131" name="Freeform 58">
            <a:extLst>
              <a:ext uri="{FF2B5EF4-FFF2-40B4-BE49-F238E27FC236}">
                <a16:creationId xmlns:a16="http://schemas.microsoft.com/office/drawing/2014/main" id="{06EDB9D5-40DC-4B89-98E1-BA0D50D7E5AF}"/>
              </a:ext>
            </a:extLst>
          </p:cNvPr>
          <p:cNvSpPr/>
          <p:nvPr/>
        </p:nvSpPr>
        <p:spPr>
          <a:xfrm>
            <a:off x="10425911" y="657362"/>
            <a:ext cx="1441548" cy="152699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4BEEC"/>
          </a:solidFill>
        </p:spPr>
      </p:sp>
      <p:sp>
        <p:nvSpPr>
          <p:cNvPr id="132" name="Freeform 16">
            <a:extLst>
              <a:ext uri="{FF2B5EF4-FFF2-40B4-BE49-F238E27FC236}">
                <a16:creationId xmlns:a16="http://schemas.microsoft.com/office/drawing/2014/main" id="{3525734B-4A1E-45EE-947D-3EDE6718D2AF}"/>
              </a:ext>
            </a:extLst>
          </p:cNvPr>
          <p:cNvSpPr/>
          <p:nvPr/>
        </p:nvSpPr>
        <p:spPr>
          <a:xfrm>
            <a:off x="9116665" y="3237856"/>
            <a:ext cx="2649516" cy="1435786"/>
          </a:xfrm>
          <a:custGeom>
            <a:avLst/>
            <a:gdLst/>
            <a:ahLst/>
            <a:cxnLst/>
            <a:rect l="l" t="t" r="r" b="b"/>
            <a:pathLst>
              <a:path w="2009801" h="812800">
                <a:moveTo>
                  <a:pt x="0" y="0"/>
                </a:moveTo>
                <a:lnTo>
                  <a:pt x="2009801" y="0"/>
                </a:lnTo>
                <a:lnTo>
                  <a:pt x="2009801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C4A8E6"/>
          </a:solidFill>
        </p:spPr>
      </p:sp>
      <p:sp>
        <p:nvSpPr>
          <p:cNvPr id="133" name="Freeform 19">
            <a:extLst>
              <a:ext uri="{FF2B5EF4-FFF2-40B4-BE49-F238E27FC236}">
                <a16:creationId xmlns:a16="http://schemas.microsoft.com/office/drawing/2014/main" id="{B727AE53-8119-4ADC-8F98-AB40DF25F7F9}"/>
              </a:ext>
            </a:extLst>
          </p:cNvPr>
          <p:cNvSpPr/>
          <p:nvPr/>
        </p:nvSpPr>
        <p:spPr>
          <a:xfrm>
            <a:off x="8539716" y="3237856"/>
            <a:ext cx="972083" cy="14357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C4A8E6"/>
          </a:solidFill>
        </p:spPr>
      </p:sp>
      <p:sp>
        <p:nvSpPr>
          <p:cNvPr id="134" name="Freeform 22">
            <a:extLst>
              <a:ext uri="{FF2B5EF4-FFF2-40B4-BE49-F238E27FC236}">
                <a16:creationId xmlns:a16="http://schemas.microsoft.com/office/drawing/2014/main" id="{2A1A8CD9-835F-4BDF-8EBC-4C45A995B458}"/>
              </a:ext>
            </a:extLst>
          </p:cNvPr>
          <p:cNvSpPr/>
          <p:nvPr/>
        </p:nvSpPr>
        <p:spPr>
          <a:xfrm>
            <a:off x="11225949" y="3237856"/>
            <a:ext cx="972083" cy="143578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C4A8E6"/>
          </a:solidFill>
        </p:spPr>
      </p:sp>
      <p:sp>
        <p:nvSpPr>
          <p:cNvPr id="135" name="Freeform 26">
            <a:extLst>
              <a:ext uri="{FF2B5EF4-FFF2-40B4-BE49-F238E27FC236}">
                <a16:creationId xmlns:a16="http://schemas.microsoft.com/office/drawing/2014/main" id="{26E2AB9D-DCB8-45D8-8C98-1C01F55495E2}"/>
              </a:ext>
            </a:extLst>
          </p:cNvPr>
          <p:cNvSpPr/>
          <p:nvPr/>
        </p:nvSpPr>
        <p:spPr>
          <a:xfrm>
            <a:off x="8236695" y="5320673"/>
            <a:ext cx="3070244" cy="1369001"/>
          </a:xfrm>
          <a:custGeom>
            <a:avLst/>
            <a:gdLst/>
            <a:ahLst/>
            <a:cxnLst/>
            <a:rect l="l" t="t" r="r" b="b"/>
            <a:pathLst>
              <a:path w="2009801" h="812800">
                <a:moveTo>
                  <a:pt x="0" y="0"/>
                </a:moveTo>
                <a:lnTo>
                  <a:pt x="2009801" y="0"/>
                </a:lnTo>
                <a:lnTo>
                  <a:pt x="2009801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DD9FF"/>
          </a:solidFill>
        </p:spPr>
      </p:sp>
      <p:sp>
        <p:nvSpPr>
          <p:cNvPr id="136" name="Freeform 29">
            <a:extLst>
              <a:ext uri="{FF2B5EF4-FFF2-40B4-BE49-F238E27FC236}">
                <a16:creationId xmlns:a16="http://schemas.microsoft.com/office/drawing/2014/main" id="{745EF34B-9A78-4234-9EF1-67DD29855661}"/>
              </a:ext>
            </a:extLst>
          </p:cNvPr>
          <p:cNvSpPr/>
          <p:nvPr/>
        </p:nvSpPr>
        <p:spPr>
          <a:xfrm>
            <a:off x="7768884" y="5320673"/>
            <a:ext cx="972083" cy="13690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DD9FF"/>
          </a:solidFill>
        </p:spPr>
      </p:sp>
      <p:sp>
        <p:nvSpPr>
          <p:cNvPr id="137" name="Freeform 32">
            <a:extLst>
              <a:ext uri="{FF2B5EF4-FFF2-40B4-BE49-F238E27FC236}">
                <a16:creationId xmlns:a16="http://schemas.microsoft.com/office/drawing/2014/main" id="{5BC7B633-B38B-49B8-A794-F4638DC08CFB}"/>
              </a:ext>
            </a:extLst>
          </p:cNvPr>
          <p:cNvSpPr/>
          <p:nvPr/>
        </p:nvSpPr>
        <p:spPr>
          <a:xfrm>
            <a:off x="10465899" y="5320673"/>
            <a:ext cx="1411027" cy="136900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DD9FF"/>
          </a:solidFill>
        </p:spPr>
        <p:txBody>
          <a:bodyPr/>
          <a:lstStyle/>
          <a:p>
            <a:endParaRPr lang="es-EC" dirty="0"/>
          </a:p>
        </p:txBody>
      </p: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F23A3A0A-45F8-4212-9EDD-C8A9C1B4FCAC}"/>
              </a:ext>
            </a:extLst>
          </p:cNvPr>
          <p:cNvCxnSpPr>
            <a:cxnSpLocks/>
          </p:cNvCxnSpPr>
          <p:nvPr/>
        </p:nvCxnSpPr>
        <p:spPr>
          <a:xfrm>
            <a:off x="5309821" y="934199"/>
            <a:ext cx="0" cy="1057604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1" name="Rectángulo 140">
            <a:extLst>
              <a:ext uri="{FF2B5EF4-FFF2-40B4-BE49-F238E27FC236}">
                <a16:creationId xmlns:a16="http://schemas.microsoft.com/office/drawing/2014/main" id="{BCC8715A-C905-482E-8BDF-9C64E0E3BC8B}"/>
              </a:ext>
            </a:extLst>
          </p:cNvPr>
          <p:cNvSpPr/>
          <p:nvPr/>
        </p:nvSpPr>
        <p:spPr>
          <a:xfrm>
            <a:off x="4062239" y="1301915"/>
            <a:ext cx="123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CUIDADO </a:t>
            </a:r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279F2A52-A2D4-48C6-BAE7-14515AFBB057}"/>
              </a:ext>
            </a:extLst>
          </p:cNvPr>
          <p:cNvSpPr/>
          <p:nvPr/>
        </p:nvSpPr>
        <p:spPr>
          <a:xfrm>
            <a:off x="5008089" y="3726347"/>
            <a:ext cx="1559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PROTECCIÓN </a:t>
            </a: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6F529316-665F-4016-AF0B-7469AFF90C6D}"/>
              </a:ext>
            </a:extLst>
          </p:cNvPr>
          <p:cNvSpPr/>
          <p:nvPr/>
        </p:nvSpPr>
        <p:spPr>
          <a:xfrm>
            <a:off x="3734547" y="5776456"/>
            <a:ext cx="1705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419" sz="1600" b="1" dirty="0">
                <a:latin typeface="Montserrat" panose="00000500000000000000" pitchFamily="2" charset="0"/>
              </a:rPr>
              <a:t>GÉNERO </a:t>
            </a:r>
          </a:p>
        </p:txBody>
      </p: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C03BCF6B-D43D-4F5D-B0E1-F466159DDF04}"/>
              </a:ext>
            </a:extLst>
          </p:cNvPr>
          <p:cNvCxnSpPr>
            <a:cxnSpLocks/>
          </p:cNvCxnSpPr>
          <p:nvPr/>
        </p:nvCxnSpPr>
        <p:spPr>
          <a:xfrm>
            <a:off x="6526749" y="3352131"/>
            <a:ext cx="0" cy="1057604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8525E31E-6898-46D3-93BA-4380B1AE713A}"/>
              </a:ext>
            </a:extLst>
          </p:cNvPr>
          <p:cNvCxnSpPr>
            <a:cxnSpLocks/>
          </p:cNvCxnSpPr>
          <p:nvPr/>
        </p:nvCxnSpPr>
        <p:spPr>
          <a:xfrm>
            <a:off x="5202911" y="5344713"/>
            <a:ext cx="0" cy="1288099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1" name="Rectángulo 160">
            <a:extLst>
              <a:ext uri="{FF2B5EF4-FFF2-40B4-BE49-F238E27FC236}">
                <a16:creationId xmlns:a16="http://schemas.microsoft.com/office/drawing/2014/main" id="{7777DB99-96DA-48CD-91DF-2F0334A03AEF}"/>
              </a:ext>
            </a:extLst>
          </p:cNvPr>
          <p:cNvSpPr/>
          <p:nvPr/>
        </p:nvSpPr>
        <p:spPr>
          <a:xfrm>
            <a:off x="5348587" y="1292286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Montserrat" panose="00000500000000000000"/>
              </a:rPr>
              <a:t>$. 15.108.828,30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63" name="Rectángulo 162">
            <a:extLst>
              <a:ext uri="{FF2B5EF4-FFF2-40B4-BE49-F238E27FC236}">
                <a16:creationId xmlns:a16="http://schemas.microsoft.com/office/drawing/2014/main" id="{053C5389-4E22-4B24-8688-D29AB5C7CC3E}"/>
              </a:ext>
            </a:extLst>
          </p:cNvPr>
          <p:cNvSpPr/>
          <p:nvPr/>
        </p:nvSpPr>
        <p:spPr>
          <a:xfrm>
            <a:off x="6529997" y="3721866"/>
            <a:ext cx="200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 b="1" dirty="0">
                <a:solidFill>
                  <a:schemeClr val="bg1"/>
                </a:solidFill>
                <a:latin typeface="Montserrat" panose="00000500000000000000"/>
              </a:rPr>
              <a:t>$. 3.055.797,60</a:t>
            </a:r>
            <a:r>
              <a:rPr lang="es-EC" dirty="0">
                <a:solidFill>
                  <a:schemeClr val="bg1"/>
                </a:solidFill>
                <a:latin typeface="Montserrat" panose="00000500000000000000"/>
              </a:rPr>
              <a:t> </a:t>
            </a:r>
          </a:p>
        </p:txBody>
      </p:sp>
      <p:sp>
        <p:nvSpPr>
          <p:cNvPr id="165" name="Rectángulo 164">
            <a:extLst>
              <a:ext uri="{FF2B5EF4-FFF2-40B4-BE49-F238E27FC236}">
                <a16:creationId xmlns:a16="http://schemas.microsoft.com/office/drawing/2014/main" id="{0156CA35-D6BE-4378-920C-13B262521DAB}"/>
              </a:ext>
            </a:extLst>
          </p:cNvPr>
          <p:cNvSpPr/>
          <p:nvPr/>
        </p:nvSpPr>
        <p:spPr>
          <a:xfrm>
            <a:off x="5309821" y="5753882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Montserrat" panose="00000500000000000000"/>
              </a:rPr>
              <a:t>$. 818.487,10</a:t>
            </a:r>
            <a:endParaRPr lang="es-EC" dirty="0"/>
          </a:p>
        </p:txBody>
      </p:sp>
      <p:sp>
        <p:nvSpPr>
          <p:cNvPr id="222" name="CuadroTexto 221">
            <a:extLst>
              <a:ext uri="{FF2B5EF4-FFF2-40B4-BE49-F238E27FC236}">
                <a16:creationId xmlns:a16="http://schemas.microsoft.com/office/drawing/2014/main" id="{A77D5482-98F0-4956-9195-1618A2752499}"/>
              </a:ext>
            </a:extLst>
          </p:cNvPr>
          <p:cNvSpPr txBox="1"/>
          <p:nvPr/>
        </p:nvSpPr>
        <p:spPr>
          <a:xfrm>
            <a:off x="183461" y="3303445"/>
            <a:ext cx="272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Montserrat" panose="00000500000000000000"/>
              </a:rPr>
              <a:t>Presupuesto Total: </a:t>
            </a:r>
          </a:p>
          <a:p>
            <a:r>
              <a:rPr lang="es-419" sz="2400" b="1" dirty="0">
                <a:solidFill>
                  <a:srgbClr val="000000"/>
                </a:solidFill>
                <a:latin typeface="Montserrat" panose="00000500000000000000"/>
              </a:rPr>
              <a:t>$ 18.983.113,00</a:t>
            </a:r>
            <a:r>
              <a:rPr lang="es-419" sz="2400" b="1" i="0" u="none" strike="noStrike" dirty="0">
                <a:solidFill>
                  <a:srgbClr val="000000"/>
                </a:solidFill>
                <a:effectLst/>
                <a:latin typeface="Montserrat" panose="00000500000000000000"/>
              </a:rPr>
              <a:t> </a:t>
            </a:r>
            <a:endParaRPr lang="es-419" sz="2400" dirty="0">
              <a:latin typeface="Montserrat" panose="00000500000000000000"/>
            </a:endParaRPr>
          </a:p>
        </p:txBody>
      </p:sp>
      <p:sp>
        <p:nvSpPr>
          <p:cNvPr id="224" name="Rectángulo 223">
            <a:extLst>
              <a:ext uri="{FF2B5EF4-FFF2-40B4-BE49-F238E27FC236}">
                <a16:creationId xmlns:a16="http://schemas.microsoft.com/office/drawing/2014/main" id="{23B7C9F5-0F44-4F54-8240-5E817EB214A3}"/>
              </a:ext>
            </a:extLst>
          </p:cNvPr>
          <p:cNvSpPr/>
          <p:nvPr/>
        </p:nvSpPr>
        <p:spPr>
          <a:xfrm>
            <a:off x="7768884" y="783832"/>
            <a:ext cx="37744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latin typeface="Montserrat" panose="00000500000000000000"/>
                <a:cs typeface="Calibri" panose="020F0502020204030204" pitchFamily="34" charset="0"/>
              </a:rPr>
              <a:t>Implementación de 2 centros infantiles de atención directa (Conocoto y Ciudad Bicentenario)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300" b="1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94 </a:t>
            </a:r>
            <a:r>
              <a:rPr lang="es-EC" sz="1300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Centros Quito </a:t>
            </a:r>
            <a:r>
              <a:rPr lang="es-EC" sz="1300" b="1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WAWAS </a:t>
            </a:r>
            <a:r>
              <a:rPr lang="es-EC" sz="1300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(3 directos y 91 convenios)</a:t>
            </a:r>
            <a:endParaRPr lang="es-MX" sz="1300" dirty="0">
              <a:latin typeface="Montserrat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300" dirty="0">
                <a:solidFill>
                  <a:srgbClr val="000000"/>
                </a:solidFill>
                <a:latin typeface="Montserrat" panose="00000500000000000000"/>
                <a:cs typeface="Calibri" panose="020F0502020204030204" pitchFamily="34" charset="0"/>
              </a:rPr>
              <a:t>127.208 usuarios</a:t>
            </a:r>
          </a:p>
        </p:txBody>
      </p:sp>
      <p:sp>
        <p:nvSpPr>
          <p:cNvPr id="225" name="Rectángulo 224">
            <a:extLst>
              <a:ext uri="{FF2B5EF4-FFF2-40B4-BE49-F238E27FC236}">
                <a16:creationId xmlns:a16="http://schemas.microsoft.com/office/drawing/2014/main" id="{77DE301E-3918-49A6-AE29-3B85B5574B5A}"/>
              </a:ext>
            </a:extLst>
          </p:cNvPr>
          <p:cNvSpPr/>
          <p:nvPr/>
        </p:nvSpPr>
        <p:spPr>
          <a:xfrm>
            <a:off x="8693694" y="3509473"/>
            <a:ext cx="32211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latin typeface="Montserrat"/>
                <a:cs typeface="Calibri" panose="020F0502020204030204" pitchFamily="34" charset="0"/>
              </a:rPr>
              <a:t>Repotenciación del Circo de Luz. </a:t>
            </a:r>
            <a:endParaRPr lang="es-MX" sz="1300" b="1" dirty="0">
              <a:latin typeface="Montserrat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rgbClr val="00000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Fase 1 traslado del centro de acogida de habitantes de calle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rgbClr val="00000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37.126 usuarios</a:t>
            </a:r>
            <a:endParaRPr lang="es-EC" sz="1300" dirty="0">
              <a:solidFill>
                <a:srgbClr val="000000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6" name="Rectángulo 225">
            <a:extLst>
              <a:ext uri="{FF2B5EF4-FFF2-40B4-BE49-F238E27FC236}">
                <a16:creationId xmlns:a16="http://schemas.microsoft.com/office/drawing/2014/main" id="{446F5A1F-D723-42C7-9D81-095DED4780DD}"/>
              </a:ext>
            </a:extLst>
          </p:cNvPr>
          <p:cNvSpPr/>
          <p:nvPr/>
        </p:nvSpPr>
        <p:spPr>
          <a:xfrm>
            <a:off x="7982757" y="5649176"/>
            <a:ext cx="34894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latin typeface="Montserrat"/>
                <a:cs typeface="Calibri" panose="020F0502020204030204" pitchFamily="34" charset="0"/>
              </a:rPr>
              <a:t>Adecuaciones de la Casa de la Adolescente.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300" dirty="0">
                <a:latin typeface="Montserrat"/>
                <a:cs typeface="Calibri" panose="020F0502020204030204" pitchFamily="34" charset="0"/>
              </a:rPr>
              <a:t>20.666 usuarios</a:t>
            </a:r>
          </a:p>
        </p:txBody>
      </p:sp>
      <p:sp>
        <p:nvSpPr>
          <p:cNvPr id="232" name="Título 1">
            <a:extLst>
              <a:ext uri="{FF2B5EF4-FFF2-40B4-BE49-F238E27FC236}">
                <a16:creationId xmlns:a16="http://schemas.microsoft.com/office/drawing/2014/main" id="{6EE63BD7-BB64-4DEF-865E-72F4755459F7}"/>
              </a:ext>
            </a:extLst>
          </p:cNvPr>
          <p:cNvSpPr txBox="1">
            <a:spLocks/>
          </p:cNvSpPr>
          <p:nvPr/>
        </p:nvSpPr>
        <p:spPr>
          <a:xfrm>
            <a:off x="419393" y="75728"/>
            <a:ext cx="11554893" cy="58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77"/>
                <a:ea typeface="HGSMinchoE" panose="02020900000000000000" pitchFamily="18" charset="-128"/>
              </a:rPr>
              <a:t>PRESUPUESTO 2025 - </a:t>
            </a:r>
            <a:r>
              <a:rPr lang="es-EC" sz="2800" b="1" u="sng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Inversión</a:t>
            </a:r>
            <a:r>
              <a:rPr lang="es-EC" sz="2800" b="1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 </a:t>
            </a:r>
            <a:r>
              <a:rPr lang="es-EC" sz="2400" b="1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- </a:t>
            </a:r>
            <a:r>
              <a:rPr kumimoji="0" lang="es-EC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ExtraBold" pitchFamily="2" charset="77"/>
                <a:ea typeface="HGSMinchoE" panose="02020900000000000000" pitchFamily="18" charset="-128"/>
              </a:rPr>
              <a:t>Unidad Patronato Municipal San José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85A43A-63C1-442D-A417-0460001EF5B9}"/>
              </a:ext>
            </a:extLst>
          </p:cNvPr>
          <p:cNvSpPr txBox="1"/>
          <p:nvPr/>
        </p:nvSpPr>
        <p:spPr>
          <a:xfrm>
            <a:off x="76108" y="5978811"/>
            <a:ext cx="293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hlinkClick r:id="rId17" action="ppaction://hlinksldjump"/>
              </a:rPr>
              <a:t>* Proyectos por Eje</a:t>
            </a:r>
            <a:endParaRPr lang="es-EC" sz="1400" b="1" dirty="0"/>
          </a:p>
        </p:txBody>
      </p:sp>
    </p:spTree>
    <p:extLst>
      <p:ext uri="{BB962C8B-B14F-4D97-AF65-F5344CB8AC3E}">
        <p14:creationId xmlns:p14="http://schemas.microsoft.com/office/powerpoint/2010/main" val="380221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F002192-67B3-49CD-B8B6-D7DD91089DE0}"/>
              </a:ext>
            </a:extLst>
          </p:cNvPr>
          <p:cNvSpPr txBox="1">
            <a:spLocks/>
          </p:cNvSpPr>
          <p:nvPr/>
        </p:nvSpPr>
        <p:spPr>
          <a:xfrm>
            <a:off x="290642" y="21284"/>
            <a:ext cx="11608904" cy="58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Proyectos por eje</a:t>
            </a:r>
            <a:endParaRPr lang="es-EC" sz="2000" b="1" dirty="0">
              <a:solidFill>
                <a:srgbClr val="00206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2AB797F-07F9-CDB4-9507-68EE266AB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3403"/>
              </p:ext>
            </p:extLst>
          </p:nvPr>
        </p:nvGraphicFramePr>
        <p:xfrm>
          <a:off x="1442883" y="1386272"/>
          <a:ext cx="9304421" cy="4085456"/>
        </p:xfrm>
        <a:graphic>
          <a:graphicData uri="http://schemas.openxmlformats.org/drawingml/2006/table">
            <a:tbl>
              <a:tblPr/>
              <a:tblGrid>
                <a:gridCol w="2229852">
                  <a:extLst>
                    <a:ext uri="{9D8B030D-6E8A-4147-A177-3AD203B41FA5}">
                      <a16:colId xmlns:a16="http://schemas.microsoft.com/office/drawing/2014/main" val="849387561"/>
                    </a:ext>
                  </a:extLst>
                </a:gridCol>
                <a:gridCol w="5374105">
                  <a:extLst>
                    <a:ext uri="{9D8B030D-6E8A-4147-A177-3AD203B41FA5}">
                      <a16:colId xmlns:a16="http://schemas.microsoft.com/office/drawing/2014/main" val="1980284669"/>
                    </a:ext>
                  </a:extLst>
                </a:gridCol>
                <a:gridCol w="1700464">
                  <a:extLst>
                    <a:ext uri="{9D8B030D-6E8A-4147-A177-3AD203B41FA5}">
                      <a16:colId xmlns:a16="http://schemas.microsoft.com/office/drawing/2014/main" val="1268295570"/>
                    </a:ext>
                  </a:extLst>
                </a:gridCol>
              </a:tblGrid>
              <a:tr h="339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636775"/>
                  </a:ext>
                </a:extLst>
              </a:tr>
              <a:tr h="902266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Cuidados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Acompañamiento especializado a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familias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en situación de extrema pobreza mediante visitas domiciliarias y redes de apoyo "Quito ciudad cuidadora"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325.501,02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76481"/>
                  </a:ext>
                </a:extLst>
              </a:tr>
              <a:tr h="5655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Fortalecimiento y ampliación de los servicios de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desarrollo infantil integral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11.492.811,53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105026"/>
                  </a:ext>
                </a:extLst>
              </a:tr>
              <a:tr h="7900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Fortalecimiento y ampliación de los servicios de cuidados para las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personas adultas mayores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para promover su autonomía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1.686.145,25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636541"/>
                  </a:ext>
                </a:extLst>
              </a:tr>
              <a:tr h="5655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Atención e inclusión social de niña/os y adolescentes en situación de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trabajo infantil y mendicidad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1.410.376,75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48002"/>
                  </a:ext>
                </a:extLst>
              </a:tr>
              <a:tr h="2288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Atención a la primera infancia (arrastre)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193.993,75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707"/>
                  </a:ext>
                </a:extLst>
              </a:tr>
              <a:tr h="1166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15.108.828,30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0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4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F002192-67B3-49CD-B8B6-D7DD91089DE0}"/>
              </a:ext>
            </a:extLst>
          </p:cNvPr>
          <p:cNvSpPr txBox="1">
            <a:spLocks/>
          </p:cNvSpPr>
          <p:nvPr/>
        </p:nvSpPr>
        <p:spPr>
          <a:xfrm>
            <a:off x="290642" y="21284"/>
            <a:ext cx="11608904" cy="58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Proyectos por eje</a:t>
            </a:r>
            <a:endParaRPr lang="es-EC" sz="2000" b="1" dirty="0">
              <a:solidFill>
                <a:srgbClr val="00206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50E44C-E263-A3D0-04C4-125966D5C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7361"/>
              </p:ext>
            </p:extLst>
          </p:nvPr>
        </p:nvGraphicFramePr>
        <p:xfrm>
          <a:off x="1426841" y="1684422"/>
          <a:ext cx="9336506" cy="2916080"/>
        </p:xfrm>
        <a:graphic>
          <a:graphicData uri="http://schemas.openxmlformats.org/drawingml/2006/table">
            <a:tbl>
              <a:tblPr/>
              <a:tblGrid>
                <a:gridCol w="2197769">
                  <a:extLst>
                    <a:ext uri="{9D8B030D-6E8A-4147-A177-3AD203B41FA5}">
                      <a16:colId xmlns:a16="http://schemas.microsoft.com/office/drawing/2014/main" val="4150383762"/>
                    </a:ext>
                  </a:extLst>
                </a:gridCol>
                <a:gridCol w="5374105">
                  <a:extLst>
                    <a:ext uri="{9D8B030D-6E8A-4147-A177-3AD203B41FA5}">
                      <a16:colId xmlns:a16="http://schemas.microsoft.com/office/drawing/2014/main" val="2476963038"/>
                    </a:ext>
                  </a:extLst>
                </a:gridCol>
                <a:gridCol w="1764632">
                  <a:extLst>
                    <a:ext uri="{9D8B030D-6E8A-4147-A177-3AD203B41FA5}">
                      <a16:colId xmlns:a16="http://schemas.microsoft.com/office/drawing/2014/main" val="4141113864"/>
                    </a:ext>
                  </a:extLst>
                </a:gridCol>
              </a:tblGrid>
              <a:tr h="216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496000"/>
                  </a:ext>
                </a:extLst>
              </a:tr>
              <a:tr h="108275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Protección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Implementación de espacios de </a:t>
                      </a:r>
                      <a:r>
                        <a:rPr lang="es-E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actoría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, inclusión y cohesión social de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adolescentes y jóvenes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como protagonistas del desarrollo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1.159.033,00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433819"/>
                  </a:ext>
                </a:extLst>
              </a:tr>
              <a:tr h="10827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Protección de derechos e inclusión social de personas en situación de habitabilidad de calle, experiencia de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vida en calle y movilidad humana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1.896.764,60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992059"/>
                  </a:ext>
                </a:extLst>
              </a:tr>
              <a:tr h="21655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3.055.797,60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8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45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F002192-67B3-49CD-B8B6-D7DD91089DE0}"/>
              </a:ext>
            </a:extLst>
          </p:cNvPr>
          <p:cNvSpPr txBox="1">
            <a:spLocks/>
          </p:cNvSpPr>
          <p:nvPr/>
        </p:nvSpPr>
        <p:spPr>
          <a:xfrm>
            <a:off x="290642" y="21284"/>
            <a:ext cx="11608904" cy="58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Proyectos por eje</a:t>
            </a:r>
            <a:endParaRPr lang="es-EC" sz="2000" b="1" dirty="0">
              <a:solidFill>
                <a:srgbClr val="00206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035965-2AC8-6E5E-3B82-B3207EFD6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866544"/>
              </p:ext>
            </p:extLst>
          </p:nvPr>
        </p:nvGraphicFramePr>
        <p:xfrm>
          <a:off x="1379621" y="2300853"/>
          <a:ext cx="9288379" cy="2256294"/>
        </p:xfrm>
        <a:graphic>
          <a:graphicData uri="http://schemas.openxmlformats.org/drawingml/2006/table">
            <a:tbl>
              <a:tblPr/>
              <a:tblGrid>
                <a:gridCol w="2213811">
                  <a:extLst>
                    <a:ext uri="{9D8B030D-6E8A-4147-A177-3AD203B41FA5}">
                      <a16:colId xmlns:a16="http://schemas.microsoft.com/office/drawing/2014/main" val="3062307045"/>
                    </a:ext>
                  </a:extLst>
                </a:gridCol>
                <a:gridCol w="5406189">
                  <a:extLst>
                    <a:ext uri="{9D8B030D-6E8A-4147-A177-3AD203B41FA5}">
                      <a16:colId xmlns:a16="http://schemas.microsoft.com/office/drawing/2014/main" val="179546547"/>
                    </a:ext>
                  </a:extLst>
                </a:gridCol>
                <a:gridCol w="1668379">
                  <a:extLst>
                    <a:ext uri="{9D8B030D-6E8A-4147-A177-3AD203B41FA5}">
                      <a16:colId xmlns:a16="http://schemas.microsoft.com/office/drawing/2014/main" val="709354376"/>
                    </a:ext>
                  </a:extLst>
                </a:gridCol>
              </a:tblGrid>
              <a:tr h="3518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Eje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Proyecto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Presupuesto 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22856"/>
                  </a:ext>
                </a:extLst>
              </a:tr>
              <a:tr h="1407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Género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Atención integral a sobrevivientes y víctimas de violencias – “Quito ciudad libre de violencia”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818.487,10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20446"/>
                  </a:ext>
                </a:extLst>
              </a:tr>
              <a:tr h="3518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818.487,10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34246"/>
                  </a:ext>
                </a:extLst>
              </a:tr>
            </a:tbl>
          </a:graphicData>
        </a:graphic>
      </p:graphicFrame>
      <p:sp>
        <p:nvSpPr>
          <p:cNvPr id="4" name="Flecha: a la derecha 3">
            <a:hlinkClick r:id="rId2" action="ppaction://hlinksldjump"/>
            <a:extLst>
              <a:ext uri="{FF2B5EF4-FFF2-40B4-BE49-F238E27FC236}">
                <a16:creationId xmlns:a16="http://schemas.microsoft.com/office/drawing/2014/main" id="{8A1C6B3C-31CB-EA1A-C888-E9C791AA3E46}"/>
              </a:ext>
            </a:extLst>
          </p:cNvPr>
          <p:cNvSpPr/>
          <p:nvPr/>
        </p:nvSpPr>
        <p:spPr>
          <a:xfrm rot="10800000">
            <a:off x="10668000" y="5457095"/>
            <a:ext cx="930442" cy="8181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46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F002192-67B3-49CD-B8B6-D7DD91089DE0}"/>
              </a:ext>
            </a:extLst>
          </p:cNvPr>
          <p:cNvSpPr txBox="1">
            <a:spLocks/>
          </p:cNvSpPr>
          <p:nvPr/>
        </p:nvSpPr>
        <p:spPr>
          <a:xfrm>
            <a:off x="290642" y="61625"/>
            <a:ext cx="11608904" cy="58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Comparativo presupuesto 2024 -2025</a:t>
            </a:r>
            <a:endParaRPr lang="es-EC" sz="2000" b="1" dirty="0">
              <a:solidFill>
                <a:srgbClr val="002060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8A3FA56-744F-430C-BFC2-201C62C9B648}"/>
              </a:ext>
            </a:extLst>
          </p:cNvPr>
          <p:cNvGraphicFramePr/>
          <p:nvPr/>
        </p:nvGraphicFramePr>
        <p:xfrm>
          <a:off x="1386540" y="921372"/>
          <a:ext cx="9478684" cy="457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B6354191-1B10-4D67-BDD5-8B20567D34D9}"/>
              </a:ext>
            </a:extLst>
          </p:cNvPr>
          <p:cNvSpPr/>
          <p:nvPr/>
        </p:nvSpPr>
        <p:spPr>
          <a:xfrm>
            <a:off x="1386540" y="5576796"/>
            <a:ext cx="2876178" cy="374678"/>
          </a:xfrm>
          <a:prstGeom prst="rect">
            <a:avLst/>
          </a:prstGeom>
          <a:solidFill>
            <a:srgbClr val="539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Total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C9FF2D-06DA-43F9-B43C-A210F9B91182}"/>
              </a:ext>
            </a:extLst>
          </p:cNvPr>
          <p:cNvSpPr/>
          <p:nvPr/>
        </p:nvSpPr>
        <p:spPr>
          <a:xfrm>
            <a:off x="4686721" y="5561950"/>
            <a:ext cx="1835095" cy="3746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Montserrat" panose="00000500000000000000"/>
              </a:rPr>
              <a:t>33.775.288,74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B602503-4BB2-46E8-92EC-8C322C01B95D}"/>
              </a:ext>
            </a:extLst>
          </p:cNvPr>
          <p:cNvSpPr/>
          <p:nvPr/>
        </p:nvSpPr>
        <p:spPr>
          <a:xfrm>
            <a:off x="6710077" y="5561950"/>
            <a:ext cx="1882594" cy="3746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Montserrat" panose="00000500000000000000"/>
              </a:rPr>
              <a:t>35.271.435,68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124D5E1-1008-4AB5-8606-681DC1C1644D}"/>
              </a:ext>
            </a:extLst>
          </p:cNvPr>
          <p:cNvSpPr/>
          <p:nvPr/>
        </p:nvSpPr>
        <p:spPr>
          <a:xfrm>
            <a:off x="8707401" y="5538292"/>
            <a:ext cx="1882594" cy="3746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Montserrat" panose="00000500000000000000"/>
              </a:rPr>
              <a:t> 1.496.146,94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C5ABB668-CC0A-4202-ACA9-E33E62D3AE9D}"/>
              </a:ext>
            </a:extLst>
          </p:cNvPr>
          <p:cNvSpPr/>
          <p:nvPr/>
        </p:nvSpPr>
        <p:spPr>
          <a:xfrm>
            <a:off x="4262718" y="2205319"/>
            <a:ext cx="372936" cy="4168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E35ECCA4-0318-4A93-B2F9-8CC4BE7F54B9}"/>
              </a:ext>
            </a:extLst>
          </p:cNvPr>
          <p:cNvSpPr/>
          <p:nvPr/>
        </p:nvSpPr>
        <p:spPr>
          <a:xfrm>
            <a:off x="4294095" y="3514161"/>
            <a:ext cx="372936" cy="4168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7C629850-52DD-427E-929E-649D2E6C742C}"/>
              </a:ext>
            </a:extLst>
          </p:cNvPr>
          <p:cNvSpPr/>
          <p:nvPr/>
        </p:nvSpPr>
        <p:spPr>
          <a:xfrm>
            <a:off x="4307542" y="4684050"/>
            <a:ext cx="372936" cy="4168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Flecha: a la derecha 1">
            <a:hlinkClick r:id="rId7" action="ppaction://hlinksldjump"/>
            <a:extLst>
              <a:ext uri="{FF2B5EF4-FFF2-40B4-BE49-F238E27FC236}">
                <a16:creationId xmlns:a16="http://schemas.microsoft.com/office/drawing/2014/main" id="{9A101FDC-B3C0-AB04-332D-A9C1186D70CE}"/>
              </a:ext>
            </a:extLst>
          </p:cNvPr>
          <p:cNvSpPr/>
          <p:nvPr/>
        </p:nvSpPr>
        <p:spPr>
          <a:xfrm rot="10800000">
            <a:off x="10668000" y="5457095"/>
            <a:ext cx="930442" cy="8181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852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F0000C77-E662-411B-3ABE-E85EB3286F53}"/>
              </a:ext>
            </a:extLst>
          </p:cNvPr>
          <p:cNvSpPr txBox="1">
            <a:spLocks/>
          </p:cNvSpPr>
          <p:nvPr/>
        </p:nvSpPr>
        <p:spPr>
          <a:xfrm>
            <a:off x="101048" y="61624"/>
            <a:ext cx="11608904" cy="58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>
                <a:solidFill>
                  <a:srgbClr val="002060"/>
                </a:solidFill>
                <a:latin typeface="Montserrat ExtraBold" pitchFamily="2" charset="77"/>
                <a:ea typeface="HGSMinchoE" panose="02020900000000000000" pitchFamily="18" charset="-128"/>
              </a:rPr>
              <a:t>ACTIVIDADES DE GASTO CORRIENTE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8E0F025-465E-ED3A-09E3-3FB347AEF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28993"/>
              </p:ext>
            </p:extLst>
          </p:nvPr>
        </p:nvGraphicFramePr>
        <p:xfrm>
          <a:off x="482048" y="724325"/>
          <a:ext cx="11417184" cy="5886492"/>
        </p:xfrm>
        <a:graphic>
          <a:graphicData uri="http://schemas.openxmlformats.org/drawingml/2006/table">
            <a:tbl>
              <a:tblPr/>
              <a:tblGrid>
                <a:gridCol w="4892057">
                  <a:extLst>
                    <a:ext uri="{9D8B030D-6E8A-4147-A177-3AD203B41FA5}">
                      <a16:colId xmlns:a16="http://schemas.microsoft.com/office/drawing/2014/main" val="1226802719"/>
                    </a:ext>
                  </a:extLst>
                </a:gridCol>
                <a:gridCol w="2759242">
                  <a:extLst>
                    <a:ext uri="{9D8B030D-6E8A-4147-A177-3AD203B41FA5}">
                      <a16:colId xmlns:a16="http://schemas.microsoft.com/office/drawing/2014/main" val="2821911965"/>
                    </a:ext>
                  </a:extLst>
                </a:gridCol>
                <a:gridCol w="2195178">
                  <a:extLst>
                    <a:ext uri="{9D8B030D-6E8A-4147-A177-3AD203B41FA5}">
                      <a16:colId xmlns:a16="http://schemas.microsoft.com/office/drawing/2014/main" val="1799010313"/>
                    </a:ext>
                  </a:extLst>
                </a:gridCol>
                <a:gridCol w="1570707">
                  <a:extLst>
                    <a:ext uri="{9D8B030D-6E8A-4147-A177-3AD203B41FA5}">
                      <a16:colId xmlns:a16="http://schemas.microsoft.com/office/drawing/2014/main" val="234921439"/>
                    </a:ext>
                  </a:extLst>
                </a:gridCol>
              </a:tblGrid>
              <a:tr h="188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Detalle</a:t>
                      </a:r>
                    </a:p>
                  </a:txBody>
                  <a:tcPr marL="858" marR="858" marT="85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Presupuesto inicial 2024 </a:t>
                      </a:r>
                    </a:p>
                  </a:txBody>
                  <a:tcPr marL="858" marR="858" marT="85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Presupuesto 2025 </a:t>
                      </a:r>
                    </a:p>
                  </a:txBody>
                  <a:tcPr marL="858" marR="858" marT="85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Variación </a:t>
                      </a:r>
                    </a:p>
                  </a:txBody>
                  <a:tcPr marL="858" marR="858" marT="85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88627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 de Personal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9.871.211,00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10.588.323,00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717.112,00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996466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Nómina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9.871.211,00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10.588.323,00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717.112,00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09174"/>
                  </a:ext>
                </a:extLst>
              </a:tr>
              <a:tr h="244103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Gasto Administrativo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5.387.498,00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5.700.000,00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312.502,00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187747"/>
                  </a:ext>
                </a:extLst>
              </a:tr>
              <a:tr h="251568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Contratación de servicios profesionales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2.335.724,00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1.790.544,00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-545.180,00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139509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Seguridad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1.190.602,00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1.545.000,00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354.398,00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013772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Aseo Limpieza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866.937,00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870.000,00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3.063,00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325773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Mantenimiento de centros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244.400,00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730.130,00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485.730,00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339756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Servicios Básicos e internet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219.689,00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257.287,00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37.598,00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270726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Arreglo de bodegas institucionales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833510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Muebles para traslados de oficinas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40.000,00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40.000,00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66114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Compra de equipos tecnológicos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21.528,00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28.472,00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411935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Materiales de Ferretería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34.847,00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70.000,00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35.153,00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75440"/>
                  </a:ext>
                </a:extLst>
              </a:tr>
              <a:tr h="25156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Mantenimiento de vehículos y combustibles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94.958,00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91.440,00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-3.518,00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423141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Materiales de aseo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42.289,00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35.000,00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-7.289,00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575540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Material de oficina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45.943,00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16.000,00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-29.943,00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651353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Ropa de trabajo (en el 2023 chompas)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67.875,00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25.319,00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-42.556,00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051281"/>
                  </a:ext>
                </a:extLst>
              </a:tr>
              <a:tr h="22786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Compra de Material POP y equipos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509943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Compra de tóner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24.551,00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30.000,00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5.449,00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932888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Guardería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18.000,00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2.000,00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28067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Arriendo PETI La Mariscal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18.480,00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18.480,00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038518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Compra de biométricos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10.000,00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261065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Otro bienes y servicios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130.155,00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800,00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-129.355,00 </a:t>
                      </a:r>
                    </a:p>
                  </a:txBody>
                  <a:tcPr marL="858" marR="858" marT="858" marB="0" anchor="b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448750"/>
                  </a:ext>
                </a:extLst>
              </a:tr>
              <a:tr h="188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Corriente</a:t>
                      </a:r>
                    </a:p>
                  </a:txBody>
                  <a:tcPr marL="858" marR="858" marT="85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15.258.709,00 </a:t>
                      </a:r>
                    </a:p>
                  </a:txBody>
                  <a:tcPr marL="858" marR="858" marT="85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16.288.323,00 </a:t>
                      </a:r>
                    </a:p>
                  </a:txBody>
                  <a:tcPr marL="858" marR="858" marT="85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 1.029.614,00 </a:t>
                      </a:r>
                    </a:p>
                  </a:txBody>
                  <a:tcPr marL="858" marR="858" marT="858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76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898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21067</TotalTime>
  <Words>1025</Words>
  <Application>Microsoft Office PowerPoint</Application>
  <PresentationFormat>Panorámica</PresentationFormat>
  <Paragraphs>341</Paragraphs>
  <Slides>11</Slides>
  <Notes>5</Notes>
  <HiddenSlides>6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Montserrat</vt:lpstr>
      <vt:lpstr>Montserrat ExtraBold</vt:lpstr>
      <vt:lpstr>Montserrat Semi-Bold</vt:lpstr>
      <vt:lpstr>Montserrat Ultra-Bold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Ddaniel Eduardo Fierro Leon</cp:lastModifiedBy>
  <cp:revision>1281</cp:revision>
  <cp:lastPrinted>2024-11-14T16:07:29Z</cp:lastPrinted>
  <dcterms:created xsi:type="dcterms:W3CDTF">2023-05-16T16:09:21Z</dcterms:created>
  <dcterms:modified xsi:type="dcterms:W3CDTF">2024-11-18T18:39:56Z</dcterms:modified>
</cp:coreProperties>
</file>