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13E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3E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3E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3E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4606" y="1528013"/>
            <a:ext cx="5542787" cy="164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13E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19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0595" y="1185091"/>
            <a:ext cx="7816247" cy="2821157"/>
          </a:xfrm>
          <a:prstGeom prst="rect">
            <a:avLst/>
          </a:prstGeom>
        </p:spPr>
        <p:txBody>
          <a:bodyPr vert="horz" wrap="square" lIns="0" tIns="190373" rIns="0" bIns="0" rtlCol="0">
            <a:spAutoFit/>
          </a:bodyPr>
          <a:lstStyle/>
          <a:p>
            <a:pPr marL="635" algn="ctr">
              <a:lnSpc>
                <a:spcPts val="4640"/>
              </a:lnSpc>
              <a:spcBef>
                <a:spcPts val="95"/>
              </a:spcBef>
            </a:pPr>
            <a:r>
              <a:rPr lang="en-US" sz="4000" spc="-114" dirty="0">
                <a:solidFill>
                  <a:srgbClr val="FF0000"/>
                </a:solidFill>
              </a:rPr>
              <a:t>SECRETARÍA DE </a:t>
            </a:r>
            <a:r>
              <a:rPr lang="es-MX" sz="4000" spc="-175" dirty="0">
                <a:solidFill>
                  <a:srgbClr val="FF0000"/>
                </a:solidFill>
              </a:rPr>
              <a:t>EDUCACIÓN, RECREACIÓN Y DEPORTE</a:t>
            </a:r>
            <a:endParaRPr sz="4000" dirty="0"/>
          </a:p>
          <a:p>
            <a:pPr marL="448945" marR="438150" indent="-2540" algn="ctr">
              <a:lnSpc>
                <a:spcPts val="3240"/>
              </a:lnSpc>
              <a:spcBef>
                <a:spcPts val="250"/>
              </a:spcBef>
            </a:pPr>
            <a:r>
              <a:rPr sz="3000" spc="-80" dirty="0">
                <a:solidFill>
                  <a:srgbClr val="000000"/>
                </a:solidFill>
              </a:rPr>
              <a:t>Presupuesto</a:t>
            </a:r>
            <a:r>
              <a:rPr sz="3000" spc="-185" dirty="0">
                <a:solidFill>
                  <a:srgbClr val="000000"/>
                </a:solidFill>
              </a:rPr>
              <a:t> </a:t>
            </a:r>
            <a:r>
              <a:rPr sz="3000" spc="-300" dirty="0">
                <a:solidFill>
                  <a:srgbClr val="000000"/>
                </a:solidFill>
              </a:rPr>
              <a:t>2025 </a:t>
            </a:r>
            <a:r>
              <a:rPr lang="es-MX" sz="3000" spc="-300" dirty="0">
                <a:solidFill>
                  <a:srgbClr val="000000"/>
                </a:solidFill>
              </a:rPr>
              <a:t/>
            </a:r>
            <a:br>
              <a:rPr lang="es-MX" sz="3000" spc="-300" dirty="0">
                <a:solidFill>
                  <a:srgbClr val="000000"/>
                </a:solidFill>
              </a:rPr>
            </a:br>
            <a:r>
              <a:rPr sz="3000" spc="-105" dirty="0">
                <a:solidFill>
                  <a:srgbClr val="000000"/>
                </a:solidFill>
              </a:rPr>
              <a:t>(Asignación</a:t>
            </a:r>
            <a:r>
              <a:rPr sz="3000" spc="-75" dirty="0">
                <a:solidFill>
                  <a:srgbClr val="000000"/>
                </a:solidFill>
              </a:rPr>
              <a:t> </a:t>
            </a:r>
            <a:r>
              <a:rPr sz="3000" spc="-95" dirty="0">
                <a:solidFill>
                  <a:srgbClr val="000000"/>
                </a:solidFill>
              </a:rPr>
              <a:t>Municipal)</a:t>
            </a:r>
            <a:endParaRPr sz="3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4762" y="4529860"/>
            <a:ext cx="1202549" cy="5384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2925" y="4716434"/>
            <a:ext cx="1484532" cy="29971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134356" y="4390187"/>
            <a:ext cx="12700" cy="843280"/>
          </a:xfrm>
          <a:custGeom>
            <a:avLst/>
            <a:gdLst/>
            <a:ahLst/>
            <a:cxnLst/>
            <a:rect l="l" t="t" r="r" b="b"/>
            <a:pathLst>
              <a:path w="12700" h="843279">
                <a:moveTo>
                  <a:pt x="12137" y="0"/>
                </a:moveTo>
                <a:lnTo>
                  <a:pt x="0" y="0"/>
                </a:lnTo>
                <a:lnTo>
                  <a:pt x="0" y="842735"/>
                </a:lnTo>
                <a:lnTo>
                  <a:pt x="12137" y="842735"/>
                </a:lnTo>
                <a:lnTo>
                  <a:pt x="12137" y="0"/>
                </a:lnTo>
                <a:close/>
              </a:path>
            </a:pathLst>
          </a:custGeom>
          <a:solidFill>
            <a:srgbClr val="28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6055" y="4246602"/>
            <a:ext cx="875377" cy="115188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271598" y="5064419"/>
            <a:ext cx="1308735" cy="163195"/>
            <a:chOff x="9271598" y="5064419"/>
            <a:chExt cx="1308735" cy="1631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1598" y="5074048"/>
              <a:ext cx="128669" cy="120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4140" y="5083497"/>
              <a:ext cx="173806" cy="11173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36504" y="5102386"/>
              <a:ext cx="49530" cy="92075"/>
            </a:xfrm>
            <a:custGeom>
              <a:avLst/>
              <a:gdLst/>
              <a:ahLst/>
              <a:cxnLst/>
              <a:rect l="l" t="t" r="r" b="b"/>
              <a:pathLst>
                <a:path w="49529" h="92075">
                  <a:moveTo>
                    <a:pt x="49182" y="0"/>
                  </a:moveTo>
                  <a:lnTo>
                    <a:pt x="38176" y="1008"/>
                  </a:lnTo>
                  <a:lnTo>
                    <a:pt x="28954" y="4026"/>
                  </a:lnTo>
                  <a:lnTo>
                    <a:pt x="21517" y="9044"/>
                  </a:lnTo>
                  <a:lnTo>
                    <a:pt x="15865" y="16054"/>
                  </a:lnTo>
                  <a:lnTo>
                    <a:pt x="15865" y="850"/>
                  </a:lnTo>
                  <a:lnTo>
                    <a:pt x="0" y="850"/>
                  </a:lnTo>
                  <a:lnTo>
                    <a:pt x="0" y="91711"/>
                  </a:lnTo>
                  <a:lnTo>
                    <a:pt x="16658" y="91711"/>
                  </a:lnTo>
                  <a:lnTo>
                    <a:pt x="16658" y="46469"/>
                  </a:lnTo>
                  <a:lnTo>
                    <a:pt x="18666" y="33307"/>
                  </a:lnTo>
                  <a:lnTo>
                    <a:pt x="24393" y="23686"/>
                  </a:lnTo>
                  <a:lnTo>
                    <a:pt x="33391" y="17785"/>
                  </a:lnTo>
                  <a:lnTo>
                    <a:pt x="45216" y="15778"/>
                  </a:lnTo>
                  <a:lnTo>
                    <a:pt x="48389" y="15778"/>
                  </a:lnTo>
                  <a:lnTo>
                    <a:pt x="49182" y="15967"/>
                  </a:lnTo>
                  <a:lnTo>
                    <a:pt x="49182" y="94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5519" y="5102575"/>
              <a:ext cx="95192" cy="926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31650" y="5102480"/>
              <a:ext cx="95192" cy="1250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49847" y="5102575"/>
              <a:ext cx="95192" cy="926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75977" y="5064429"/>
              <a:ext cx="76200" cy="130175"/>
            </a:xfrm>
            <a:custGeom>
              <a:avLst/>
              <a:gdLst/>
              <a:ahLst/>
              <a:cxnLst/>
              <a:rect l="l" t="t" r="r" b="b"/>
              <a:pathLst>
                <a:path w="76200" h="130175">
                  <a:moveTo>
                    <a:pt x="16649" y="2628"/>
                  </a:moveTo>
                  <a:lnTo>
                    <a:pt x="0" y="2628"/>
                  </a:lnTo>
                  <a:lnTo>
                    <a:pt x="0" y="129768"/>
                  </a:lnTo>
                  <a:lnTo>
                    <a:pt x="16649" y="129768"/>
                  </a:lnTo>
                  <a:lnTo>
                    <a:pt x="16649" y="2628"/>
                  </a:lnTo>
                  <a:close/>
                </a:path>
                <a:path w="76200" h="130175">
                  <a:moveTo>
                    <a:pt x="73774" y="38912"/>
                  </a:moveTo>
                  <a:lnTo>
                    <a:pt x="57111" y="38912"/>
                  </a:lnTo>
                  <a:lnTo>
                    <a:pt x="57111" y="129768"/>
                  </a:lnTo>
                  <a:lnTo>
                    <a:pt x="73774" y="129768"/>
                  </a:lnTo>
                  <a:lnTo>
                    <a:pt x="73774" y="38912"/>
                  </a:lnTo>
                  <a:close/>
                </a:path>
                <a:path w="76200" h="130175">
                  <a:moveTo>
                    <a:pt x="76149" y="4533"/>
                  </a:moveTo>
                  <a:lnTo>
                    <a:pt x="71386" y="0"/>
                  </a:lnTo>
                  <a:lnTo>
                    <a:pt x="58699" y="0"/>
                  </a:lnTo>
                  <a:lnTo>
                    <a:pt x="53936" y="4914"/>
                  </a:lnTo>
                  <a:lnTo>
                    <a:pt x="53936" y="16802"/>
                  </a:lnTo>
                  <a:lnTo>
                    <a:pt x="58699" y="21437"/>
                  </a:lnTo>
                  <a:lnTo>
                    <a:pt x="71386" y="21437"/>
                  </a:lnTo>
                  <a:lnTo>
                    <a:pt x="76149" y="16611"/>
                  </a:lnTo>
                  <a:lnTo>
                    <a:pt x="76149" y="4533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76723" y="5083497"/>
              <a:ext cx="64255" cy="1117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62397" y="5102480"/>
              <a:ext cx="79327" cy="927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81388" y="5102669"/>
              <a:ext cx="86466" cy="916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00379" y="5102480"/>
              <a:ext cx="79327" cy="9275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436995" y="5067057"/>
            <a:ext cx="738505" cy="128270"/>
            <a:chOff x="8436995" y="5067057"/>
            <a:chExt cx="738505" cy="128270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36995" y="5074143"/>
              <a:ext cx="126685" cy="1200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587796" y="5067057"/>
              <a:ext cx="17145" cy="127635"/>
            </a:xfrm>
            <a:custGeom>
              <a:avLst/>
              <a:gdLst/>
              <a:ahLst/>
              <a:cxnLst/>
              <a:rect l="l" t="t" r="r" b="b"/>
              <a:pathLst>
                <a:path w="17145" h="127635">
                  <a:moveTo>
                    <a:pt x="16558" y="0"/>
                  </a:moveTo>
                  <a:lnTo>
                    <a:pt x="0" y="0"/>
                  </a:lnTo>
                  <a:lnTo>
                    <a:pt x="0" y="127135"/>
                  </a:lnTo>
                  <a:lnTo>
                    <a:pt x="16558" y="127135"/>
                  </a:lnTo>
                  <a:lnTo>
                    <a:pt x="16558" y="0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36027" y="5102575"/>
              <a:ext cx="85594" cy="92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44388" y="5102480"/>
              <a:ext cx="79565" cy="9275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863141" y="5067057"/>
              <a:ext cx="17145" cy="127635"/>
            </a:xfrm>
            <a:custGeom>
              <a:avLst/>
              <a:gdLst/>
              <a:ahLst/>
              <a:cxnLst/>
              <a:rect l="l" t="t" r="r" b="b"/>
              <a:pathLst>
                <a:path w="17145" h="127635">
                  <a:moveTo>
                    <a:pt x="16653" y="0"/>
                  </a:moveTo>
                  <a:lnTo>
                    <a:pt x="0" y="0"/>
                  </a:lnTo>
                  <a:lnTo>
                    <a:pt x="0" y="127135"/>
                  </a:lnTo>
                  <a:lnTo>
                    <a:pt x="16653" y="127135"/>
                  </a:lnTo>
                  <a:lnTo>
                    <a:pt x="16653" y="0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11372" y="5067065"/>
              <a:ext cx="94716" cy="12816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041308" y="5067731"/>
              <a:ext cx="133985" cy="127635"/>
            </a:xfrm>
            <a:custGeom>
              <a:avLst/>
              <a:gdLst/>
              <a:ahLst/>
              <a:cxnLst/>
              <a:rect l="l" t="t" r="r" b="b"/>
              <a:pathLst>
                <a:path w="133984" h="127635">
                  <a:moveTo>
                    <a:pt x="21412" y="35610"/>
                  </a:moveTo>
                  <a:lnTo>
                    <a:pt x="4762" y="35610"/>
                  </a:lnTo>
                  <a:lnTo>
                    <a:pt x="4762" y="126746"/>
                  </a:lnTo>
                  <a:lnTo>
                    <a:pt x="21412" y="126746"/>
                  </a:lnTo>
                  <a:lnTo>
                    <a:pt x="21412" y="35610"/>
                  </a:lnTo>
                  <a:close/>
                </a:path>
                <a:path w="133984" h="127635">
                  <a:moveTo>
                    <a:pt x="44742" y="0"/>
                  </a:moveTo>
                  <a:lnTo>
                    <a:pt x="23558" y="0"/>
                  </a:lnTo>
                  <a:lnTo>
                    <a:pt x="0" y="22390"/>
                  </a:lnTo>
                  <a:lnTo>
                    <a:pt x="15621" y="22390"/>
                  </a:lnTo>
                  <a:lnTo>
                    <a:pt x="44742" y="0"/>
                  </a:lnTo>
                  <a:close/>
                </a:path>
                <a:path w="133984" h="127635">
                  <a:moveTo>
                    <a:pt x="133896" y="71589"/>
                  </a:moveTo>
                  <a:lnTo>
                    <a:pt x="133743" y="71589"/>
                  </a:lnTo>
                  <a:lnTo>
                    <a:pt x="131140" y="55359"/>
                  </a:lnTo>
                  <a:lnTo>
                    <a:pt x="126961" y="49022"/>
                  </a:lnTo>
                  <a:lnTo>
                    <a:pt x="123545" y="43865"/>
                  </a:lnTo>
                  <a:lnTo>
                    <a:pt x="111252" y="37020"/>
                  </a:lnTo>
                  <a:lnTo>
                    <a:pt x="94551" y="34759"/>
                  </a:lnTo>
                  <a:lnTo>
                    <a:pt x="83794" y="35521"/>
                  </a:lnTo>
                  <a:lnTo>
                    <a:pt x="73710" y="37782"/>
                  </a:lnTo>
                  <a:lnTo>
                    <a:pt x="64617" y="41452"/>
                  </a:lnTo>
                  <a:lnTo>
                    <a:pt x="56794" y="46469"/>
                  </a:lnTo>
                  <a:lnTo>
                    <a:pt x="63779" y="58750"/>
                  </a:lnTo>
                  <a:lnTo>
                    <a:pt x="69799" y="54711"/>
                  </a:lnTo>
                  <a:lnTo>
                    <a:pt x="76885" y="51650"/>
                  </a:lnTo>
                  <a:lnTo>
                    <a:pt x="84658" y="49707"/>
                  </a:lnTo>
                  <a:lnTo>
                    <a:pt x="92735" y="49022"/>
                  </a:lnTo>
                  <a:lnTo>
                    <a:pt x="103530" y="50495"/>
                  </a:lnTo>
                  <a:lnTo>
                    <a:pt x="111213" y="54775"/>
                  </a:lnTo>
                  <a:lnTo>
                    <a:pt x="115798" y="61645"/>
                  </a:lnTo>
                  <a:lnTo>
                    <a:pt x="117322" y="70929"/>
                  </a:lnTo>
                  <a:lnTo>
                    <a:pt x="117322" y="74142"/>
                  </a:lnTo>
                  <a:lnTo>
                    <a:pt x="117322" y="86042"/>
                  </a:lnTo>
                  <a:lnTo>
                    <a:pt x="117322" y="98602"/>
                  </a:lnTo>
                  <a:lnTo>
                    <a:pt x="113195" y="105600"/>
                  </a:lnTo>
                  <a:lnTo>
                    <a:pt x="107251" y="110693"/>
                  </a:lnTo>
                  <a:lnTo>
                    <a:pt x="99733" y="113804"/>
                  </a:lnTo>
                  <a:lnTo>
                    <a:pt x="90830" y="114858"/>
                  </a:lnTo>
                  <a:lnTo>
                    <a:pt x="78219" y="114858"/>
                  </a:lnTo>
                  <a:lnTo>
                    <a:pt x="70675" y="109181"/>
                  </a:lnTo>
                  <a:lnTo>
                    <a:pt x="70675" y="92468"/>
                  </a:lnTo>
                  <a:lnTo>
                    <a:pt x="75361" y="86042"/>
                  </a:lnTo>
                  <a:lnTo>
                    <a:pt x="117322" y="86042"/>
                  </a:lnTo>
                  <a:lnTo>
                    <a:pt x="117322" y="74142"/>
                  </a:lnTo>
                  <a:lnTo>
                    <a:pt x="91059" y="74142"/>
                  </a:lnTo>
                  <a:lnTo>
                    <a:pt x="73850" y="76263"/>
                  </a:lnTo>
                  <a:lnTo>
                    <a:pt x="62496" y="82042"/>
                  </a:lnTo>
                  <a:lnTo>
                    <a:pt x="56248" y="90512"/>
                  </a:lnTo>
                  <a:lnTo>
                    <a:pt x="54330" y="100774"/>
                  </a:lnTo>
                  <a:lnTo>
                    <a:pt x="56705" y="111607"/>
                  </a:lnTo>
                  <a:lnTo>
                    <a:pt x="63474" y="120053"/>
                  </a:lnTo>
                  <a:lnTo>
                    <a:pt x="74117" y="125552"/>
                  </a:lnTo>
                  <a:lnTo>
                    <a:pt x="88125" y="127508"/>
                  </a:lnTo>
                  <a:lnTo>
                    <a:pt x="98107" y="126619"/>
                  </a:lnTo>
                  <a:lnTo>
                    <a:pt x="106464" y="124066"/>
                  </a:lnTo>
                  <a:lnTo>
                    <a:pt x="113169" y="119976"/>
                  </a:lnTo>
                  <a:lnTo>
                    <a:pt x="117843" y="114858"/>
                  </a:lnTo>
                  <a:lnTo>
                    <a:pt x="118198" y="114477"/>
                  </a:lnTo>
                  <a:lnTo>
                    <a:pt x="118198" y="126466"/>
                  </a:lnTo>
                  <a:lnTo>
                    <a:pt x="133896" y="126466"/>
                  </a:lnTo>
                  <a:lnTo>
                    <a:pt x="133896" y="114477"/>
                  </a:lnTo>
                  <a:lnTo>
                    <a:pt x="133896" y="86042"/>
                  </a:lnTo>
                  <a:lnTo>
                    <a:pt x="133896" y="71589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390099" y="4391053"/>
            <a:ext cx="2204720" cy="574040"/>
            <a:chOff x="8390099" y="4391053"/>
            <a:chExt cx="2204720" cy="574040"/>
          </a:xfrm>
        </p:grpSpPr>
        <p:sp>
          <p:nvSpPr>
            <p:cNvPr id="28" name="object 28"/>
            <p:cNvSpPr/>
            <p:nvPr/>
          </p:nvSpPr>
          <p:spPr>
            <a:xfrm>
              <a:off x="9571444" y="4521682"/>
              <a:ext cx="1023619" cy="443230"/>
            </a:xfrm>
            <a:custGeom>
              <a:avLst/>
              <a:gdLst/>
              <a:ahLst/>
              <a:cxnLst/>
              <a:rect l="l" t="t" r="r" b="b"/>
              <a:pathLst>
                <a:path w="1023620" h="443229">
                  <a:moveTo>
                    <a:pt x="190385" y="7950"/>
                  </a:moveTo>
                  <a:lnTo>
                    <a:pt x="0" y="7950"/>
                  </a:lnTo>
                  <a:lnTo>
                    <a:pt x="0" y="306425"/>
                  </a:lnTo>
                  <a:lnTo>
                    <a:pt x="5435" y="354888"/>
                  </a:lnTo>
                  <a:lnTo>
                    <a:pt x="24396" y="394398"/>
                  </a:lnTo>
                  <a:lnTo>
                    <a:pt x="60909" y="420992"/>
                  </a:lnTo>
                  <a:lnTo>
                    <a:pt x="118999" y="430720"/>
                  </a:lnTo>
                  <a:lnTo>
                    <a:pt x="190385" y="430720"/>
                  </a:lnTo>
                  <a:lnTo>
                    <a:pt x="190385" y="7950"/>
                  </a:lnTo>
                  <a:close/>
                </a:path>
                <a:path w="1023620" h="443229">
                  <a:moveTo>
                    <a:pt x="1023327" y="219913"/>
                  </a:moveTo>
                  <a:lnTo>
                    <a:pt x="1018501" y="176237"/>
                  </a:lnTo>
                  <a:lnTo>
                    <a:pt x="1004493" y="135267"/>
                  </a:lnTo>
                  <a:lnTo>
                    <a:pt x="982002" y="97942"/>
                  </a:lnTo>
                  <a:lnTo>
                    <a:pt x="951738" y="65252"/>
                  </a:lnTo>
                  <a:lnTo>
                    <a:pt x="914412" y="38150"/>
                  </a:lnTo>
                  <a:lnTo>
                    <a:pt x="870724" y="17602"/>
                  </a:lnTo>
                  <a:lnTo>
                    <a:pt x="840879" y="9715"/>
                  </a:lnTo>
                  <a:lnTo>
                    <a:pt x="840879" y="221424"/>
                  </a:lnTo>
                  <a:lnTo>
                    <a:pt x="840879" y="223024"/>
                  </a:lnTo>
                  <a:lnTo>
                    <a:pt x="835266" y="251485"/>
                  </a:lnTo>
                  <a:lnTo>
                    <a:pt x="819759" y="274853"/>
                  </a:lnTo>
                  <a:lnTo>
                    <a:pt x="796366" y="290677"/>
                  </a:lnTo>
                  <a:lnTo>
                    <a:pt x="767105" y="296506"/>
                  </a:lnTo>
                  <a:lnTo>
                    <a:pt x="737590" y="290652"/>
                  </a:lnTo>
                  <a:lnTo>
                    <a:pt x="713651" y="274650"/>
                  </a:lnTo>
                  <a:lnTo>
                    <a:pt x="697598" y="250799"/>
                  </a:lnTo>
                  <a:lnTo>
                    <a:pt x="691743" y="221424"/>
                  </a:lnTo>
                  <a:lnTo>
                    <a:pt x="691743" y="219913"/>
                  </a:lnTo>
                  <a:lnTo>
                    <a:pt x="697357" y="191401"/>
                  </a:lnTo>
                  <a:lnTo>
                    <a:pt x="712863" y="167995"/>
                  </a:lnTo>
                  <a:lnTo>
                    <a:pt x="736244" y="152158"/>
                  </a:lnTo>
                  <a:lnTo>
                    <a:pt x="765517" y="146329"/>
                  </a:lnTo>
                  <a:lnTo>
                    <a:pt x="795032" y="152184"/>
                  </a:lnTo>
                  <a:lnTo>
                    <a:pt x="818959" y="168186"/>
                  </a:lnTo>
                  <a:lnTo>
                    <a:pt x="835012" y="192036"/>
                  </a:lnTo>
                  <a:lnTo>
                    <a:pt x="840879" y="221424"/>
                  </a:lnTo>
                  <a:lnTo>
                    <a:pt x="840879" y="9715"/>
                  </a:lnTo>
                  <a:lnTo>
                    <a:pt x="821385" y="4559"/>
                  </a:lnTo>
                  <a:lnTo>
                    <a:pt x="767105" y="0"/>
                  </a:lnTo>
                  <a:lnTo>
                    <a:pt x="712749" y="4622"/>
                  </a:lnTo>
                  <a:lnTo>
                    <a:pt x="663232" y="17830"/>
                  </a:lnTo>
                  <a:lnTo>
                    <a:pt x="619290" y="38633"/>
                  </a:lnTo>
                  <a:lnTo>
                    <a:pt x="581672" y="66014"/>
                  </a:lnTo>
                  <a:lnTo>
                    <a:pt x="551116" y="98983"/>
                  </a:lnTo>
                  <a:lnTo>
                    <a:pt x="528370" y="136537"/>
                  </a:lnTo>
                  <a:lnTo>
                    <a:pt x="514184" y="177685"/>
                  </a:lnTo>
                  <a:lnTo>
                    <a:pt x="509282" y="221424"/>
                  </a:lnTo>
                  <a:lnTo>
                    <a:pt x="509282" y="223024"/>
                  </a:lnTo>
                  <a:lnTo>
                    <a:pt x="514121" y="266661"/>
                  </a:lnTo>
                  <a:lnTo>
                    <a:pt x="528129" y="307606"/>
                  </a:lnTo>
                  <a:lnTo>
                    <a:pt x="550621" y="344906"/>
                  </a:lnTo>
                  <a:lnTo>
                    <a:pt x="580885" y="377583"/>
                  </a:lnTo>
                  <a:lnTo>
                    <a:pt x="618210" y="404672"/>
                  </a:lnTo>
                  <a:lnTo>
                    <a:pt x="661898" y="425221"/>
                  </a:lnTo>
                  <a:lnTo>
                    <a:pt x="711225" y="438251"/>
                  </a:lnTo>
                  <a:lnTo>
                    <a:pt x="765517" y="442810"/>
                  </a:lnTo>
                  <a:lnTo>
                    <a:pt x="819861" y="438188"/>
                  </a:lnTo>
                  <a:lnTo>
                    <a:pt x="869378" y="424992"/>
                  </a:lnTo>
                  <a:lnTo>
                    <a:pt x="913320" y="404215"/>
                  </a:lnTo>
                  <a:lnTo>
                    <a:pt x="950937" y="376847"/>
                  </a:lnTo>
                  <a:lnTo>
                    <a:pt x="981494" y="343890"/>
                  </a:lnTo>
                  <a:lnTo>
                    <a:pt x="1004239" y="306336"/>
                  </a:lnTo>
                  <a:lnTo>
                    <a:pt x="1007630" y="296506"/>
                  </a:lnTo>
                  <a:lnTo>
                    <a:pt x="1018438" y="265188"/>
                  </a:lnTo>
                  <a:lnTo>
                    <a:pt x="1023327" y="221424"/>
                  </a:lnTo>
                  <a:lnTo>
                    <a:pt x="1023327" y="219913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68282" y="4391053"/>
              <a:ext cx="196731" cy="10826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390090" y="4393183"/>
              <a:ext cx="1703070" cy="570865"/>
            </a:xfrm>
            <a:custGeom>
              <a:avLst/>
              <a:gdLst/>
              <a:ahLst/>
              <a:cxnLst/>
              <a:rect l="l" t="t" r="r" b="b"/>
              <a:pathLst>
                <a:path w="1703070" h="570864">
                  <a:moveTo>
                    <a:pt x="648995" y="491223"/>
                  </a:moveTo>
                  <a:lnTo>
                    <a:pt x="588302" y="443801"/>
                  </a:lnTo>
                  <a:lnTo>
                    <a:pt x="605891" y="415937"/>
                  </a:lnTo>
                  <a:lnTo>
                    <a:pt x="610247" y="409041"/>
                  </a:lnTo>
                  <a:lnTo>
                    <a:pt x="626567" y="371221"/>
                  </a:lnTo>
                  <a:lnTo>
                    <a:pt x="636752" y="330771"/>
                  </a:lnTo>
                  <a:lnTo>
                    <a:pt x="637273" y="324510"/>
                  </a:lnTo>
                  <a:lnTo>
                    <a:pt x="640143" y="289661"/>
                  </a:lnTo>
                  <a:lnTo>
                    <a:pt x="640156" y="285407"/>
                  </a:lnTo>
                  <a:lnTo>
                    <a:pt x="636219" y="240538"/>
                  </a:lnTo>
                  <a:lnTo>
                    <a:pt x="624433" y="197002"/>
                  </a:lnTo>
                  <a:lnTo>
                    <a:pt x="605510" y="156540"/>
                  </a:lnTo>
                  <a:lnTo>
                    <a:pt x="580009" y="119710"/>
                  </a:lnTo>
                  <a:lnTo>
                    <a:pt x="548500" y="87058"/>
                  </a:lnTo>
                  <a:lnTo>
                    <a:pt x="511556" y="59118"/>
                  </a:lnTo>
                  <a:lnTo>
                    <a:pt x="469747" y="36449"/>
                  </a:lnTo>
                  <a:lnTo>
                    <a:pt x="444068" y="27063"/>
                  </a:lnTo>
                  <a:lnTo>
                    <a:pt x="444068" y="294678"/>
                  </a:lnTo>
                  <a:lnTo>
                    <a:pt x="443865" y="300151"/>
                  </a:lnTo>
                  <a:lnTo>
                    <a:pt x="442988" y="308267"/>
                  </a:lnTo>
                  <a:lnTo>
                    <a:pt x="441655" y="316382"/>
                  </a:lnTo>
                  <a:lnTo>
                    <a:pt x="439966" y="324510"/>
                  </a:lnTo>
                  <a:lnTo>
                    <a:pt x="410133" y="300050"/>
                  </a:lnTo>
                  <a:lnTo>
                    <a:pt x="383057" y="285762"/>
                  </a:lnTo>
                  <a:lnTo>
                    <a:pt x="358381" y="285407"/>
                  </a:lnTo>
                  <a:lnTo>
                    <a:pt x="337235" y="294678"/>
                  </a:lnTo>
                  <a:lnTo>
                    <a:pt x="320738" y="309295"/>
                  </a:lnTo>
                  <a:lnTo>
                    <a:pt x="285521" y="350964"/>
                  </a:lnTo>
                  <a:lnTo>
                    <a:pt x="361111" y="409803"/>
                  </a:lnTo>
                  <a:lnTo>
                    <a:pt x="351548" y="412356"/>
                  </a:lnTo>
                  <a:lnTo>
                    <a:pt x="341655" y="414286"/>
                  </a:lnTo>
                  <a:lnTo>
                    <a:pt x="331444" y="415518"/>
                  </a:lnTo>
                  <a:lnTo>
                    <a:pt x="320890" y="415937"/>
                  </a:lnTo>
                  <a:lnTo>
                    <a:pt x="269481" y="405498"/>
                  </a:lnTo>
                  <a:lnTo>
                    <a:pt x="230708" y="377723"/>
                  </a:lnTo>
                  <a:lnTo>
                    <a:pt x="206222" y="337883"/>
                  </a:lnTo>
                  <a:lnTo>
                    <a:pt x="197700" y="291261"/>
                  </a:lnTo>
                  <a:lnTo>
                    <a:pt x="197700" y="289661"/>
                  </a:lnTo>
                  <a:lnTo>
                    <a:pt x="206184" y="243573"/>
                  </a:lnTo>
                  <a:lnTo>
                    <a:pt x="230466" y="203974"/>
                  </a:lnTo>
                  <a:lnTo>
                    <a:pt x="268719" y="176263"/>
                  </a:lnTo>
                  <a:lnTo>
                    <a:pt x="319151" y="165823"/>
                  </a:lnTo>
                  <a:lnTo>
                    <a:pt x="370179" y="176263"/>
                  </a:lnTo>
                  <a:lnTo>
                    <a:pt x="409651" y="204063"/>
                  </a:lnTo>
                  <a:lnTo>
                    <a:pt x="435127" y="243890"/>
                  </a:lnTo>
                  <a:lnTo>
                    <a:pt x="444017" y="289661"/>
                  </a:lnTo>
                  <a:lnTo>
                    <a:pt x="444068" y="294678"/>
                  </a:lnTo>
                  <a:lnTo>
                    <a:pt x="444068" y="27063"/>
                  </a:lnTo>
                  <a:lnTo>
                    <a:pt x="423659" y="19583"/>
                  </a:lnTo>
                  <a:lnTo>
                    <a:pt x="373849" y="9067"/>
                  </a:lnTo>
                  <a:lnTo>
                    <a:pt x="320890" y="5435"/>
                  </a:lnTo>
                  <a:lnTo>
                    <a:pt x="267893" y="9105"/>
                  </a:lnTo>
                  <a:lnTo>
                    <a:pt x="217970" y="19748"/>
                  </a:lnTo>
                  <a:lnTo>
                    <a:pt x="171704" y="36804"/>
                  </a:lnTo>
                  <a:lnTo>
                    <a:pt x="129679" y="59690"/>
                  </a:lnTo>
                  <a:lnTo>
                    <a:pt x="92506" y="87871"/>
                  </a:lnTo>
                  <a:lnTo>
                    <a:pt x="60756" y="120751"/>
                  </a:lnTo>
                  <a:lnTo>
                    <a:pt x="35039" y="157784"/>
                  </a:lnTo>
                  <a:lnTo>
                    <a:pt x="15925" y="198412"/>
                  </a:lnTo>
                  <a:lnTo>
                    <a:pt x="4038" y="242049"/>
                  </a:lnTo>
                  <a:lnTo>
                    <a:pt x="76" y="286626"/>
                  </a:lnTo>
                  <a:lnTo>
                    <a:pt x="0" y="290410"/>
                  </a:lnTo>
                  <a:lnTo>
                    <a:pt x="3987" y="335737"/>
                  </a:lnTo>
                  <a:lnTo>
                    <a:pt x="15760" y="379272"/>
                  </a:lnTo>
                  <a:lnTo>
                    <a:pt x="34683" y="419722"/>
                  </a:lnTo>
                  <a:lnTo>
                    <a:pt x="60185" y="456539"/>
                  </a:lnTo>
                  <a:lnTo>
                    <a:pt x="91694" y="489165"/>
                  </a:lnTo>
                  <a:lnTo>
                    <a:pt x="128612" y="517093"/>
                  </a:lnTo>
                  <a:lnTo>
                    <a:pt x="170408" y="539750"/>
                  </a:lnTo>
                  <a:lnTo>
                    <a:pt x="216471" y="556602"/>
                  </a:lnTo>
                  <a:lnTo>
                    <a:pt x="266242" y="567118"/>
                  </a:lnTo>
                  <a:lnTo>
                    <a:pt x="319151" y="570738"/>
                  </a:lnTo>
                  <a:lnTo>
                    <a:pt x="369455" y="567474"/>
                  </a:lnTo>
                  <a:lnTo>
                    <a:pt x="416877" y="557949"/>
                  </a:lnTo>
                  <a:lnTo>
                    <a:pt x="461162" y="542607"/>
                  </a:lnTo>
                  <a:lnTo>
                    <a:pt x="502005" y="521906"/>
                  </a:lnTo>
                  <a:lnTo>
                    <a:pt x="524446" y="540423"/>
                  </a:lnTo>
                  <a:lnTo>
                    <a:pt x="542302" y="553237"/>
                  </a:lnTo>
                  <a:lnTo>
                    <a:pt x="563422" y="560692"/>
                  </a:lnTo>
                  <a:lnTo>
                    <a:pt x="587895" y="555802"/>
                  </a:lnTo>
                  <a:lnTo>
                    <a:pt x="615835" y="531647"/>
                  </a:lnTo>
                  <a:lnTo>
                    <a:pt x="623811" y="521906"/>
                  </a:lnTo>
                  <a:lnTo>
                    <a:pt x="648995" y="491223"/>
                  </a:lnTo>
                  <a:close/>
                </a:path>
                <a:path w="1703070" h="570864">
                  <a:moveTo>
                    <a:pt x="1145667" y="136448"/>
                  </a:moveTo>
                  <a:lnTo>
                    <a:pt x="955827" y="136448"/>
                  </a:lnTo>
                  <a:lnTo>
                    <a:pt x="955827" y="358609"/>
                  </a:lnTo>
                  <a:lnTo>
                    <a:pt x="951318" y="382905"/>
                  </a:lnTo>
                  <a:lnTo>
                    <a:pt x="939253" y="400913"/>
                  </a:lnTo>
                  <a:lnTo>
                    <a:pt x="921829" y="412102"/>
                  </a:lnTo>
                  <a:lnTo>
                    <a:pt x="901255" y="415937"/>
                  </a:lnTo>
                  <a:lnTo>
                    <a:pt x="881087" y="412102"/>
                  </a:lnTo>
                  <a:lnTo>
                    <a:pt x="864565" y="400913"/>
                  </a:lnTo>
                  <a:lnTo>
                    <a:pt x="853401" y="382905"/>
                  </a:lnTo>
                  <a:lnTo>
                    <a:pt x="849299" y="358609"/>
                  </a:lnTo>
                  <a:lnTo>
                    <a:pt x="849299" y="136448"/>
                  </a:lnTo>
                  <a:lnTo>
                    <a:pt x="658990" y="136448"/>
                  </a:lnTo>
                  <a:lnTo>
                    <a:pt x="658990" y="415188"/>
                  </a:lnTo>
                  <a:lnTo>
                    <a:pt x="666051" y="467766"/>
                  </a:lnTo>
                  <a:lnTo>
                    <a:pt x="686435" y="510540"/>
                  </a:lnTo>
                  <a:lnTo>
                    <a:pt x="718959" y="542429"/>
                  </a:lnTo>
                  <a:lnTo>
                    <a:pt x="762457" y="562356"/>
                  </a:lnTo>
                  <a:lnTo>
                    <a:pt x="815733" y="569226"/>
                  </a:lnTo>
                  <a:lnTo>
                    <a:pt x="860691" y="561708"/>
                  </a:lnTo>
                  <a:lnTo>
                    <a:pt x="898918" y="542544"/>
                  </a:lnTo>
                  <a:lnTo>
                    <a:pt x="930567" y="516877"/>
                  </a:lnTo>
                  <a:lnTo>
                    <a:pt x="955751" y="489800"/>
                  </a:lnTo>
                  <a:lnTo>
                    <a:pt x="955916" y="499338"/>
                  </a:lnTo>
                  <a:lnTo>
                    <a:pt x="957072" y="508698"/>
                  </a:lnTo>
                  <a:lnTo>
                    <a:pt x="966000" y="529285"/>
                  </a:lnTo>
                  <a:lnTo>
                    <a:pt x="990854" y="549871"/>
                  </a:lnTo>
                  <a:lnTo>
                    <a:pt x="1039761" y="559219"/>
                  </a:lnTo>
                  <a:lnTo>
                    <a:pt x="1145667" y="559219"/>
                  </a:lnTo>
                  <a:lnTo>
                    <a:pt x="1145667" y="136448"/>
                  </a:lnTo>
                  <a:close/>
                </a:path>
                <a:path w="1703070" h="570864">
                  <a:moveTo>
                    <a:pt x="1702536" y="138493"/>
                  </a:moveTo>
                  <a:lnTo>
                    <a:pt x="1597037" y="138493"/>
                  </a:lnTo>
                  <a:lnTo>
                    <a:pt x="1597037" y="0"/>
                  </a:lnTo>
                  <a:lnTo>
                    <a:pt x="1406652" y="0"/>
                  </a:lnTo>
                  <a:lnTo>
                    <a:pt x="1407439" y="76"/>
                  </a:lnTo>
                  <a:lnTo>
                    <a:pt x="1407439" y="419620"/>
                  </a:lnTo>
                  <a:lnTo>
                    <a:pt x="1412430" y="466547"/>
                  </a:lnTo>
                  <a:lnTo>
                    <a:pt x="1427213" y="504507"/>
                  </a:lnTo>
                  <a:lnTo>
                    <a:pt x="1485239" y="554304"/>
                  </a:lnTo>
                  <a:lnTo>
                    <a:pt x="1528000" y="566521"/>
                  </a:lnTo>
                  <a:lnTo>
                    <a:pt x="1579587" y="570560"/>
                  </a:lnTo>
                  <a:lnTo>
                    <a:pt x="1613712" y="568858"/>
                  </a:lnTo>
                  <a:lnTo>
                    <a:pt x="1646212" y="564045"/>
                  </a:lnTo>
                  <a:lnTo>
                    <a:pt x="1675739" y="556450"/>
                  </a:lnTo>
                  <a:lnTo>
                    <a:pt x="1700949" y="546468"/>
                  </a:lnTo>
                  <a:lnTo>
                    <a:pt x="1700949" y="411022"/>
                  </a:lnTo>
                  <a:lnTo>
                    <a:pt x="1686102" y="416699"/>
                  </a:lnTo>
                  <a:lnTo>
                    <a:pt x="1671408" y="420814"/>
                  </a:lnTo>
                  <a:lnTo>
                    <a:pt x="1657007" y="423316"/>
                  </a:lnTo>
                  <a:lnTo>
                    <a:pt x="1643049" y="424154"/>
                  </a:lnTo>
                  <a:lnTo>
                    <a:pt x="1623136" y="421855"/>
                  </a:lnTo>
                  <a:lnTo>
                    <a:pt x="1608734" y="414426"/>
                  </a:lnTo>
                  <a:lnTo>
                    <a:pt x="1599984" y="401040"/>
                  </a:lnTo>
                  <a:lnTo>
                    <a:pt x="1597037" y="380898"/>
                  </a:lnTo>
                  <a:lnTo>
                    <a:pt x="1597037" y="273977"/>
                  </a:lnTo>
                  <a:lnTo>
                    <a:pt x="1702536" y="273977"/>
                  </a:lnTo>
                  <a:lnTo>
                    <a:pt x="1702536" y="138493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Imagen 34"/>
          <p:cNvPicPr/>
          <p:nvPr/>
        </p:nvPicPr>
        <p:blipFill rotWithShape="1">
          <a:blip r:embed="rId19"/>
          <a:srcRect l="70696" t="81617" r="20555" b="7171"/>
          <a:stretch/>
        </p:blipFill>
        <p:spPr bwMode="auto">
          <a:xfrm>
            <a:off x="2053885" y="4342442"/>
            <a:ext cx="1879665" cy="105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7391" y="6217775"/>
            <a:ext cx="368000" cy="487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1079" y="6278936"/>
            <a:ext cx="926911" cy="3540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28445" y="426847"/>
            <a:ext cx="4860925" cy="105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40"/>
              </a:lnSpc>
              <a:spcBef>
                <a:spcPts val="95"/>
              </a:spcBef>
            </a:pPr>
            <a:r>
              <a:rPr sz="4000" b="1" spc="-114" dirty="0">
                <a:solidFill>
                  <a:srgbClr val="213E85"/>
                </a:solidFill>
                <a:latin typeface="Verdana"/>
                <a:cs typeface="Verdana"/>
              </a:rPr>
              <a:t>Presupuesto</a:t>
            </a:r>
            <a:r>
              <a:rPr sz="4000" b="1" spc="-165" dirty="0">
                <a:solidFill>
                  <a:srgbClr val="213E85"/>
                </a:solidFill>
                <a:latin typeface="Verdana"/>
                <a:cs typeface="Verdana"/>
              </a:rPr>
              <a:t> </a:t>
            </a:r>
            <a:r>
              <a:rPr sz="4000" b="1" spc="-390" dirty="0">
                <a:solidFill>
                  <a:srgbClr val="213E85"/>
                </a:solidFill>
                <a:latin typeface="Verdana"/>
                <a:cs typeface="Verdana"/>
              </a:rPr>
              <a:t>2025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ts val="3440"/>
              </a:lnSpc>
            </a:pPr>
            <a:r>
              <a:rPr sz="3000" b="1" spc="-50" dirty="0">
                <a:solidFill>
                  <a:srgbClr val="213E85"/>
                </a:solidFill>
                <a:latin typeface="Verdana"/>
                <a:cs typeface="Verdana"/>
              </a:rPr>
              <a:t>Asignación</a:t>
            </a:r>
            <a:r>
              <a:rPr sz="3000" b="1" spc="-204" dirty="0">
                <a:solidFill>
                  <a:srgbClr val="213E85"/>
                </a:solidFill>
                <a:latin typeface="Verdana"/>
                <a:cs typeface="Verdana"/>
              </a:rPr>
              <a:t> </a:t>
            </a:r>
            <a:r>
              <a:rPr sz="3000" b="1" spc="-10" dirty="0">
                <a:solidFill>
                  <a:srgbClr val="213E85"/>
                </a:solidFill>
                <a:latin typeface="Verdana"/>
                <a:cs typeface="Verdana"/>
              </a:rPr>
              <a:t>Municipal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360157" y="391795"/>
            <a:ext cx="401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9" dirty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3600" spc="409" dirty="0">
                <a:solidFill>
                  <a:srgbClr val="FF0000"/>
                </a:solidFill>
                <a:latin typeface="Trebuchet MS"/>
                <a:cs typeface="Trebuchet MS"/>
              </a:rPr>
              <a:t>SD</a:t>
            </a:r>
            <a:r>
              <a:rPr sz="36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s-MX" sz="3600" spc="-10" dirty="0">
                <a:solidFill>
                  <a:srgbClr val="FF0000"/>
                </a:solidFill>
                <a:latin typeface="Trebuchet MS"/>
                <a:cs typeface="Trebuchet MS"/>
              </a:rPr>
              <a:t>10</a:t>
            </a:r>
            <a:r>
              <a:rPr sz="3600" spc="-10" dirty="0">
                <a:solidFill>
                  <a:srgbClr val="FF0000"/>
                </a:solidFill>
                <a:latin typeface="Trebuchet MS"/>
                <a:cs typeface="Trebuchet MS"/>
              </a:rPr>
              <a:t>’</a:t>
            </a:r>
            <a:r>
              <a:rPr lang="es-MX" sz="3600" spc="-10" dirty="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sz="3600" spc="-10" dirty="0">
                <a:solidFill>
                  <a:srgbClr val="FF0000"/>
                </a:solidFill>
                <a:latin typeface="Trebuchet MS"/>
                <a:cs typeface="Trebuchet MS"/>
              </a:rPr>
              <a:t>00.0</a:t>
            </a:r>
            <a:r>
              <a:rPr lang="es-MX" sz="3600" spc="-10" dirty="0">
                <a:solidFill>
                  <a:srgbClr val="FF0000"/>
                </a:solidFill>
                <a:latin typeface="Trebuchet MS"/>
                <a:cs typeface="Trebuchet MS"/>
              </a:rPr>
              <a:t>00</a:t>
            </a:r>
            <a:endParaRPr sz="3600" dirty="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787855" y="4250608"/>
            <a:ext cx="5340350" cy="784860"/>
            <a:chOff x="3800855" y="5353811"/>
            <a:chExt cx="5340350" cy="78486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855" y="5353811"/>
              <a:ext cx="5340096" cy="78484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53814" y="5368543"/>
              <a:ext cx="5238750" cy="683895"/>
            </a:xfrm>
            <a:custGeom>
              <a:avLst/>
              <a:gdLst/>
              <a:ahLst/>
              <a:cxnLst/>
              <a:rect l="l" t="t" r="r" b="b"/>
              <a:pathLst>
                <a:path w="5238750" h="683895">
                  <a:moveTo>
                    <a:pt x="4897120" y="0"/>
                  </a:moveTo>
                  <a:lnTo>
                    <a:pt x="0" y="0"/>
                  </a:lnTo>
                  <a:lnTo>
                    <a:pt x="0" y="683399"/>
                  </a:lnTo>
                  <a:lnTo>
                    <a:pt x="4897120" y="683399"/>
                  </a:lnTo>
                  <a:lnTo>
                    <a:pt x="5238750" y="341706"/>
                  </a:lnTo>
                  <a:lnTo>
                    <a:pt x="489712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16336" y="4428795"/>
            <a:ext cx="91286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2400" b="1" spc="200" dirty="0">
                <a:solidFill>
                  <a:schemeClr val="bg1"/>
                </a:solidFill>
                <a:latin typeface="Trebuchet MS"/>
                <a:cs typeface="Trebuchet MS"/>
              </a:rPr>
              <a:t>ICAM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12228" y="4428795"/>
            <a:ext cx="71104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254" dirty="0">
                <a:solidFill>
                  <a:schemeClr val="bg1"/>
                </a:solidFill>
                <a:latin typeface="Trebuchet MS"/>
                <a:cs typeface="Trebuchet MS"/>
              </a:rPr>
              <a:t>USD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39000" y="4441552"/>
            <a:ext cx="159835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2400" b="1" spc="-50" dirty="0">
                <a:solidFill>
                  <a:schemeClr val="bg1"/>
                </a:solidFill>
                <a:latin typeface="Trebuchet MS"/>
                <a:cs typeface="Trebuchet MS"/>
              </a:rPr>
              <a:t>180</a:t>
            </a:r>
            <a:r>
              <a:rPr sz="2400" b="1" spc="-50" dirty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r>
              <a:rPr lang="es-MX" sz="2400" b="1" spc="-50" dirty="0">
                <a:solidFill>
                  <a:schemeClr val="bg1"/>
                </a:solidFill>
                <a:latin typeface="Trebuchet MS"/>
                <a:cs typeface="Trebuchet MS"/>
              </a:rPr>
              <a:t>000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0" name="object 31"/>
          <p:cNvSpPr txBox="1"/>
          <p:nvPr/>
        </p:nvSpPr>
        <p:spPr>
          <a:xfrm>
            <a:off x="4262444" y="2627269"/>
            <a:ext cx="6203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00" dirty="0">
                <a:solidFill>
                  <a:srgbClr val="FFFFFF"/>
                </a:solidFill>
                <a:latin typeface="Trebuchet MS"/>
                <a:cs typeface="Trebuchet MS"/>
              </a:rPr>
              <a:t>AMT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32"/>
          <p:cNvSpPr txBox="1"/>
          <p:nvPr/>
        </p:nvSpPr>
        <p:spPr>
          <a:xfrm>
            <a:off x="5858336" y="2627269"/>
            <a:ext cx="5994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4" dirty="0">
                <a:solidFill>
                  <a:srgbClr val="FFFFFF"/>
                </a:solidFill>
                <a:latin typeface="Trebuchet MS"/>
                <a:cs typeface="Trebuchet MS"/>
              </a:rPr>
              <a:t>USD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2" name="object 33"/>
          <p:cNvSpPr txBox="1"/>
          <p:nvPr/>
        </p:nvSpPr>
        <p:spPr>
          <a:xfrm>
            <a:off x="7072774" y="2627269"/>
            <a:ext cx="13474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FFFFFF"/>
                </a:solidFill>
                <a:latin typeface="Trebuchet MS"/>
                <a:cs typeface="Trebuchet MS"/>
              </a:rPr>
              <a:t>18’249.106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4" name="object 28"/>
          <p:cNvGrpSpPr/>
          <p:nvPr/>
        </p:nvGrpSpPr>
        <p:grpSpPr>
          <a:xfrm>
            <a:off x="3787601" y="2445095"/>
            <a:ext cx="5340350" cy="784860"/>
            <a:chOff x="3800855" y="5353811"/>
            <a:chExt cx="5340350" cy="784860"/>
          </a:xfrm>
        </p:grpSpPr>
        <p:pic>
          <p:nvPicPr>
            <p:cNvPr id="45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855" y="5353811"/>
              <a:ext cx="5340096" cy="784847"/>
            </a:xfrm>
            <a:prstGeom prst="rect">
              <a:avLst/>
            </a:prstGeom>
          </p:spPr>
        </p:pic>
        <p:sp>
          <p:nvSpPr>
            <p:cNvPr id="46" name="object 30"/>
            <p:cNvSpPr/>
            <p:nvPr/>
          </p:nvSpPr>
          <p:spPr>
            <a:xfrm>
              <a:off x="3853814" y="5368543"/>
              <a:ext cx="5238750" cy="683895"/>
            </a:xfrm>
            <a:custGeom>
              <a:avLst/>
              <a:gdLst/>
              <a:ahLst/>
              <a:cxnLst/>
              <a:rect l="l" t="t" r="r" b="b"/>
              <a:pathLst>
                <a:path w="5238750" h="683895">
                  <a:moveTo>
                    <a:pt x="4897120" y="0"/>
                  </a:moveTo>
                  <a:lnTo>
                    <a:pt x="0" y="0"/>
                  </a:lnTo>
                  <a:lnTo>
                    <a:pt x="0" y="683399"/>
                  </a:lnTo>
                  <a:lnTo>
                    <a:pt x="4897120" y="683399"/>
                  </a:lnTo>
                  <a:lnTo>
                    <a:pt x="5238750" y="341706"/>
                  </a:lnTo>
                  <a:lnTo>
                    <a:pt x="489712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31"/>
          <p:cNvSpPr txBox="1"/>
          <p:nvPr/>
        </p:nvSpPr>
        <p:spPr>
          <a:xfrm>
            <a:off x="4132914" y="2626197"/>
            <a:ext cx="92810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2400" b="1" spc="200" dirty="0">
                <a:solidFill>
                  <a:schemeClr val="tx1"/>
                </a:solidFill>
                <a:latin typeface="Trebuchet MS"/>
                <a:cs typeface="Trebuchet MS"/>
              </a:rPr>
              <a:t>SERD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1" name="object 32"/>
          <p:cNvSpPr txBox="1"/>
          <p:nvPr/>
        </p:nvSpPr>
        <p:spPr>
          <a:xfrm>
            <a:off x="5728805" y="2626197"/>
            <a:ext cx="74186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254" dirty="0">
                <a:solidFill>
                  <a:schemeClr val="tx1"/>
                </a:solidFill>
                <a:latin typeface="Trebuchet MS"/>
                <a:cs typeface="Trebuchet MS"/>
              </a:rPr>
              <a:t>USD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2" name="object 33"/>
          <p:cNvSpPr txBox="1"/>
          <p:nvPr/>
        </p:nvSpPr>
        <p:spPr>
          <a:xfrm>
            <a:off x="6943243" y="2626197"/>
            <a:ext cx="166762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2400" b="1" spc="-50" dirty="0">
                <a:solidFill>
                  <a:schemeClr val="tx1"/>
                </a:solidFill>
                <a:latin typeface="Trebuchet MS"/>
                <a:cs typeface="Trebuchet MS"/>
              </a:rPr>
              <a:t>10</a:t>
            </a:r>
            <a:r>
              <a:rPr sz="2400" b="1" spc="-50" dirty="0">
                <a:solidFill>
                  <a:schemeClr val="tx1"/>
                </a:solidFill>
                <a:latin typeface="Trebuchet MS"/>
                <a:cs typeface="Trebuchet MS"/>
              </a:rPr>
              <a:t>’</a:t>
            </a:r>
            <a:r>
              <a:rPr lang="es-MX" sz="2400" b="1" spc="-50" dirty="0">
                <a:solidFill>
                  <a:schemeClr val="tx1"/>
                </a:solidFill>
                <a:latin typeface="Trebuchet MS"/>
                <a:cs typeface="Trebuchet MS"/>
              </a:rPr>
              <a:t>320</a:t>
            </a:r>
            <a:r>
              <a:rPr sz="2400" b="1" spc="-50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r>
              <a:rPr lang="es-MX" sz="2400" b="1" spc="-50" dirty="0">
                <a:solidFill>
                  <a:schemeClr val="tx1"/>
                </a:solidFill>
                <a:latin typeface="Trebuchet MS"/>
                <a:cs typeface="Trebuchet MS"/>
              </a:rPr>
              <a:t>000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1481575" y="2455878"/>
            <a:ext cx="1791002" cy="6878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Rectángulo 53"/>
          <p:cNvSpPr/>
          <p:nvPr/>
        </p:nvSpPr>
        <p:spPr>
          <a:xfrm>
            <a:off x="1449756" y="4250608"/>
            <a:ext cx="1791002" cy="687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object 31"/>
          <p:cNvSpPr txBox="1"/>
          <p:nvPr/>
        </p:nvSpPr>
        <p:spPr>
          <a:xfrm>
            <a:off x="1936819" y="2609207"/>
            <a:ext cx="74992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2800" b="1" spc="200" dirty="0">
                <a:solidFill>
                  <a:schemeClr val="tx1"/>
                </a:solidFill>
                <a:latin typeface="Trebuchet MS"/>
                <a:cs typeface="Trebuchet MS"/>
              </a:rPr>
              <a:t>98%</a:t>
            </a:r>
            <a:r>
              <a:rPr lang="es-MX"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57" name="object 31"/>
          <p:cNvSpPr txBox="1"/>
          <p:nvPr/>
        </p:nvSpPr>
        <p:spPr>
          <a:xfrm>
            <a:off x="1985989" y="4379997"/>
            <a:ext cx="74992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2800" b="1" spc="200" dirty="0">
                <a:solidFill>
                  <a:schemeClr val="bg1"/>
                </a:solidFill>
                <a:latin typeface="Trebuchet MS"/>
                <a:cs typeface="Trebuchet MS"/>
              </a:rPr>
              <a:t>2%</a:t>
            </a:r>
            <a:r>
              <a:rPr lang="es-MX" sz="2000" b="1" spc="2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endParaRPr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8" name="Imagen 57"/>
          <p:cNvPicPr/>
          <p:nvPr/>
        </p:nvPicPr>
        <p:blipFill rotWithShape="1">
          <a:blip r:embed="rId5"/>
          <a:srcRect l="70696" t="81617" r="20555" b="7171"/>
          <a:stretch/>
        </p:blipFill>
        <p:spPr bwMode="auto">
          <a:xfrm>
            <a:off x="9296400" y="6169245"/>
            <a:ext cx="1150034" cy="536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n 33"/>
          <p:cNvPicPr/>
          <p:nvPr/>
        </p:nvPicPr>
        <p:blipFill rotWithShape="1">
          <a:blip r:embed="rId6"/>
          <a:srcRect l="66165" t="34780" r="4512" b="38328"/>
          <a:stretch/>
        </p:blipFill>
        <p:spPr bwMode="auto">
          <a:xfrm>
            <a:off x="9350536" y="4230938"/>
            <a:ext cx="1583055" cy="778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magen 34"/>
          <p:cNvPicPr/>
          <p:nvPr/>
        </p:nvPicPr>
        <p:blipFill rotWithShape="1">
          <a:blip r:embed="rId7"/>
          <a:srcRect l="60992" t="33319" r="3414" b="31313"/>
          <a:stretch/>
        </p:blipFill>
        <p:spPr bwMode="auto">
          <a:xfrm>
            <a:off x="9266570" y="2319255"/>
            <a:ext cx="1698991" cy="91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0491" y="6352643"/>
            <a:ext cx="368000" cy="487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0" y="6413804"/>
            <a:ext cx="926911" cy="35408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82651"/>
            <a:ext cx="4598035" cy="8947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9"/>
              </a:spcBef>
            </a:pPr>
            <a:r>
              <a:rPr sz="3000" spc="-80" dirty="0"/>
              <a:t>Presupuesto</a:t>
            </a:r>
            <a:r>
              <a:rPr sz="3000" spc="-155" dirty="0"/>
              <a:t> </a:t>
            </a:r>
            <a:r>
              <a:rPr sz="3000" spc="-145" dirty="0"/>
              <a:t>Inversión </a:t>
            </a:r>
            <a:r>
              <a:rPr sz="3000" spc="-280" dirty="0"/>
              <a:t>2025</a:t>
            </a:r>
            <a:r>
              <a:rPr sz="3000" spc="-145" dirty="0"/>
              <a:t> </a:t>
            </a:r>
            <a:r>
              <a:rPr sz="3000" spc="-60" dirty="0"/>
              <a:t>(Proyectos)</a:t>
            </a:r>
            <a:endParaRPr sz="3000"/>
          </a:p>
        </p:txBody>
      </p:sp>
      <p:grpSp>
        <p:nvGrpSpPr>
          <p:cNvPr id="6" name="object 6"/>
          <p:cNvGrpSpPr/>
          <p:nvPr/>
        </p:nvGrpSpPr>
        <p:grpSpPr>
          <a:xfrm>
            <a:off x="547434" y="4540263"/>
            <a:ext cx="1814766" cy="967740"/>
            <a:chOff x="758355" y="5023358"/>
            <a:chExt cx="1751330" cy="967740"/>
          </a:xfrm>
        </p:grpSpPr>
        <p:sp>
          <p:nvSpPr>
            <p:cNvPr id="7" name="object 7"/>
            <p:cNvSpPr/>
            <p:nvPr/>
          </p:nvSpPr>
          <p:spPr>
            <a:xfrm>
              <a:off x="758355" y="5265242"/>
              <a:ext cx="1509395" cy="725805"/>
            </a:xfrm>
            <a:custGeom>
              <a:avLst/>
              <a:gdLst/>
              <a:ahLst/>
              <a:cxnLst/>
              <a:rect l="l" t="t" r="r" b="b"/>
              <a:pathLst>
                <a:path w="1509395" h="725804">
                  <a:moveTo>
                    <a:pt x="1509014" y="0"/>
                  </a:moveTo>
                  <a:lnTo>
                    <a:pt x="0" y="0"/>
                  </a:lnTo>
                  <a:lnTo>
                    <a:pt x="0" y="725690"/>
                  </a:lnTo>
                  <a:lnTo>
                    <a:pt x="1509014" y="725690"/>
                  </a:lnTo>
                  <a:lnTo>
                    <a:pt x="150901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7331" y="5023358"/>
              <a:ext cx="241935" cy="967740"/>
            </a:xfrm>
            <a:custGeom>
              <a:avLst/>
              <a:gdLst/>
              <a:ahLst/>
              <a:cxnLst/>
              <a:rect l="l" t="t" r="r" b="b"/>
              <a:pathLst>
                <a:path w="241935" h="967739">
                  <a:moveTo>
                    <a:pt x="241935" y="0"/>
                  </a:moveTo>
                  <a:lnTo>
                    <a:pt x="0" y="241935"/>
                  </a:lnTo>
                  <a:lnTo>
                    <a:pt x="0" y="967574"/>
                  </a:lnTo>
                  <a:lnTo>
                    <a:pt x="241935" y="725678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355" y="5023358"/>
              <a:ext cx="1751330" cy="241935"/>
            </a:xfrm>
            <a:custGeom>
              <a:avLst/>
              <a:gdLst/>
              <a:ahLst/>
              <a:cxnLst/>
              <a:rect l="l" t="t" r="r" b="b"/>
              <a:pathLst>
                <a:path w="1751330" h="241935">
                  <a:moveTo>
                    <a:pt x="1750910" y="0"/>
                  </a:moveTo>
                  <a:lnTo>
                    <a:pt x="241896" y="0"/>
                  </a:lnTo>
                  <a:lnTo>
                    <a:pt x="0" y="241935"/>
                  </a:lnTo>
                  <a:lnTo>
                    <a:pt x="1508975" y="241935"/>
                  </a:lnTo>
                  <a:lnTo>
                    <a:pt x="175091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0408" y="3680898"/>
            <a:ext cx="3728453" cy="784860"/>
            <a:chOff x="755611" y="4137659"/>
            <a:chExt cx="1951355" cy="784860"/>
          </a:xfrm>
        </p:grpSpPr>
        <p:sp>
          <p:nvSpPr>
            <p:cNvPr id="11" name="object 11"/>
            <p:cNvSpPr/>
            <p:nvPr/>
          </p:nvSpPr>
          <p:spPr>
            <a:xfrm>
              <a:off x="755611" y="4333697"/>
              <a:ext cx="1755139" cy="588645"/>
            </a:xfrm>
            <a:custGeom>
              <a:avLst/>
              <a:gdLst/>
              <a:ahLst/>
              <a:cxnLst/>
              <a:rect l="l" t="t" r="r" b="b"/>
              <a:pathLst>
                <a:path w="1755139" h="588645">
                  <a:moveTo>
                    <a:pt x="1754886" y="0"/>
                  </a:moveTo>
                  <a:lnTo>
                    <a:pt x="0" y="0"/>
                  </a:lnTo>
                  <a:lnTo>
                    <a:pt x="0" y="588441"/>
                  </a:lnTo>
                  <a:lnTo>
                    <a:pt x="1754886" y="588441"/>
                  </a:lnTo>
                  <a:lnTo>
                    <a:pt x="175488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0536" y="4137659"/>
              <a:ext cx="196215" cy="784860"/>
            </a:xfrm>
            <a:custGeom>
              <a:avLst/>
              <a:gdLst/>
              <a:ahLst/>
              <a:cxnLst/>
              <a:rect l="l" t="t" r="r" b="b"/>
              <a:pathLst>
                <a:path w="196214" h="784860">
                  <a:moveTo>
                    <a:pt x="196087" y="0"/>
                  </a:moveTo>
                  <a:lnTo>
                    <a:pt x="0" y="196087"/>
                  </a:lnTo>
                  <a:lnTo>
                    <a:pt x="0" y="784478"/>
                  </a:lnTo>
                  <a:lnTo>
                    <a:pt x="196087" y="588390"/>
                  </a:lnTo>
                  <a:lnTo>
                    <a:pt x="19608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611" y="4137659"/>
              <a:ext cx="1951355" cy="196215"/>
            </a:xfrm>
            <a:custGeom>
              <a:avLst/>
              <a:gdLst/>
              <a:ahLst/>
              <a:cxnLst/>
              <a:rect l="l" t="t" r="r" b="b"/>
              <a:pathLst>
                <a:path w="1951355" h="196214">
                  <a:moveTo>
                    <a:pt x="1951012" y="0"/>
                  </a:moveTo>
                  <a:lnTo>
                    <a:pt x="196151" y="0"/>
                  </a:lnTo>
                  <a:lnTo>
                    <a:pt x="0" y="196087"/>
                  </a:lnTo>
                  <a:lnTo>
                    <a:pt x="1754924" y="196087"/>
                  </a:lnTo>
                  <a:lnTo>
                    <a:pt x="1951012" y="0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4690" y="1592236"/>
            <a:ext cx="6240307" cy="1953590"/>
            <a:chOff x="763523" y="2083295"/>
            <a:chExt cx="6240307" cy="1953590"/>
          </a:xfrm>
        </p:grpSpPr>
        <p:sp>
          <p:nvSpPr>
            <p:cNvPr id="15" name="object 15"/>
            <p:cNvSpPr/>
            <p:nvPr/>
          </p:nvSpPr>
          <p:spPr>
            <a:xfrm>
              <a:off x="794803" y="3345370"/>
              <a:ext cx="5016833" cy="691515"/>
            </a:xfrm>
            <a:custGeom>
              <a:avLst/>
              <a:gdLst/>
              <a:ahLst/>
              <a:cxnLst/>
              <a:rect l="l" t="t" r="r" b="b"/>
              <a:pathLst>
                <a:path w="2165350" h="691514">
                  <a:moveTo>
                    <a:pt x="2165350" y="0"/>
                  </a:moveTo>
                  <a:lnTo>
                    <a:pt x="0" y="0"/>
                  </a:lnTo>
                  <a:lnTo>
                    <a:pt x="0" y="691070"/>
                  </a:lnTo>
                  <a:lnTo>
                    <a:pt x="2165350" y="691070"/>
                  </a:lnTo>
                  <a:lnTo>
                    <a:pt x="216535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09823" y="3115055"/>
              <a:ext cx="534138" cy="921385"/>
            </a:xfrm>
            <a:custGeom>
              <a:avLst/>
              <a:gdLst/>
              <a:ahLst/>
              <a:cxnLst/>
              <a:rect l="l" t="t" r="r" b="b"/>
              <a:pathLst>
                <a:path w="230505" h="921385">
                  <a:moveTo>
                    <a:pt x="230377" y="0"/>
                  </a:moveTo>
                  <a:lnTo>
                    <a:pt x="0" y="230251"/>
                  </a:lnTo>
                  <a:lnTo>
                    <a:pt x="0" y="921385"/>
                  </a:lnTo>
                  <a:lnTo>
                    <a:pt x="230377" y="691007"/>
                  </a:lnTo>
                  <a:lnTo>
                    <a:pt x="230377" y="0"/>
                  </a:lnTo>
                  <a:close/>
                </a:path>
              </a:pathLst>
            </a:custGeom>
            <a:solidFill>
              <a:srgbClr val="A7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4804" y="3115055"/>
              <a:ext cx="5550882" cy="230504"/>
            </a:xfrm>
            <a:custGeom>
              <a:avLst/>
              <a:gdLst/>
              <a:ahLst/>
              <a:cxnLst/>
              <a:rect l="l" t="t" r="r" b="b"/>
              <a:pathLst>
                <a:path w="2395855" h="230504">
                  <a:moveTo>
                    <a:pt x="2395689" y="0"/>
                  </a:moveTo>
                  <a:lnTo>
                    <a:pt x="230352" y="0"/>
                  </a:lnTo>
                  <a:lnTo>
                    <a:pt x="0" y="230251"/>
                  </a:lnTo>
                  <a:lnTo>
                    <a:pt x="2165311" y="230251"/>
                  </a:lnTo>
                  <a:lnTo>
                    <a:pt x="2395689" y="0"/>
                  </a:lnTo>
                  <a:close/>
                </a:path>
              </a:pathLst>
            </a:custGeom>
            <a:solidFill>
              <a:srgbClr val="D9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23" y="2083295"/>
              <a:ext cx="5652516" cy="9982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0967" y="2345619"/>
              <a:ext cx="5945745" cy="662940"/>
            </a:xfrm>
            <a:custGeom>
              <a:avLst/>
              <a:gdLst/>
              <a:ahLst/>
              <a:cxnLst/>
              <a:rect l="l" t="t" r="r" b="b"/>
              <a:pathLst>
                <a:path w="5316855" h="662939">
                  <a:moveTo>
                    <a:pt x="5316601" y="0"/>
                  </a:moveTo>
                  <a:lnTo>
                    <a:pt x="0" y="0"/>
                  </a:lnTo>
                  <a:lnTo>
                    <a:pt x="0" y="662622"/>
                  </a:lnTo>
                  <a:lnTo>
                    <a:pt x="5316601" y="662622"/>
                  </a:lnTo>
                  <a:lnTo>
                    <a:pt x="531660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44484" y="2124703"/>
              <a:ext cx="247117" cy="883919"/>
            </a:xfrm>
            <a:custGeom>
              <a:avLst/>
              <a:gdLst/>
              <a:ahLst/>
              <a:cxnLst/>
              <a:rect l="l" t="t" r="r" b="b"/>
              <a:pathLst>
                <a:path w="220979" h="883919">
                  <a:moveTo>
                    <a:pt x="220852" y="0"/>
                  </a:moveTo>
                  <a:lnTo>
                    <a:pt x="0" y="220852"/>
                  </a:lnTo>
                  <a:lnTo>
                    <a:pt x="0" y="883538"/>
                  </a:lnTo>
                  <a:lnTo>
                    <a:pt x="220852" y="662685"/>
                  </a:lnTo>
                  <a:lnTo>
                    <a:pt x="220852" y="0"/>
                  </a:lnTo>
                  <a:close/>
                </a:path>
              </a:pathLst>
            </a:custGeom>
            <a:solidFill>
              <a:srgbClr val="BE6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0967" y="2124703"/>
              <a:ext cx="6192863" cy="220979"/>
            </a:xfrm>
            <a:custGeom>
              <a:avLst/>
              <a:gdLst/>
              <a:ahLst/>
              <a:cxnLst/>
              <a:rect l="l" t="t" r="r" b="b"/>
              <a:pathLst>
                <a:path w="5537835" h="220980">
                  <a:moveTo>
                    <a:pt x="5537504" y="0"/>
                  </a:moveTo>
                  <a:lnTo>
                    <a:pt x="220865" y="0"/>
                  </a:lnTo>
                  <a:lnTo>
                    <a:pt x="0" y="220852"/>
                  </a:lnTo>
                  <a:lnTo>
                    <a:pt x="5316651" y="220852"/>
                  </a:lnTo>
                  <a:lnTo>
                    <a:pt x="5537504" y="0"/>
                  </a:lnTo>
                  <a:close/>
                </a:path>
              </a:pathLst>
            </a:custGeom>
            <a:solidFill>
              <a:srgbClr val="F09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43232" y="1288769"/>
            <a:ext cx="36080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C" sz="1600" b="1" spc="-25" dirty="0">
                <a:latin typeface="Calibri Light"/>
                <a:cs typeface="Calibri Light"/>
              </a:rPr>
              <a:t>Proyecto “Infraestructura Educativa Integral” </a:t>
            </a:r>
            <a:endParaRPr sz="1600" b="1" dirty="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43232" y="1744133"/>
            <a:ext cx="529785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/>
            <a:r>
              <a:rPr lang="es-MX" sz="1200" dirty="0">
                <a:latin typeface="Calibri Light"/>
                <a:cs typeface="Calibri Light"/>
              </a:rPr>
              <a:t>Obra Julio Moreno </a:t>
            </a:r>
            <a:r>
              <a:rPr lang="es-MX" sz="1200" dirty="0" err="1">
                <a:latin typeface="Calibri Light"/>
                <a:cs typeface="Calibri Light"/>
              </a:rPr>
              <a:t>Peñaherrera</a:t>
            </a:r>
            <a:r>
              <a:rPr lang="es-MX" sz="1200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$</a:t>
            </a:r>
            <a:r>
              <a:rPr lang="es-MX" sz="1200" dirty="0">
                <a:latin typeface="Calibri Light"/>
                <a:cs typeface="Calibri Light"/>
              </a:rPr>
              <a:t>3.2 </a:t>
            </a:r>
            <a:r>
              <a:rPr sz="1200" dirty="0">
                <a:latin typeface="Calibri Light"/>
                <a:cs typeface="Calibri Light"/>
              </a:rPr>
              <a:t>MM,</a:t>
            </a:r>
            <a:r>
              <a:rPr sz="1200" spc="-30" dirty="0">
                <a:latin typeface="Calibri Light"/>
                <a:cs typeface="Calibri Light"/>
              </a:rPr>
              <a:t> </a:t>
            </a:r>
            <a:r>
              <a:rPr lang="es-MX" sz="1200" spc="-30" dirty="0">
                <a:latin typeface="Calibri Light"/>
                <a:cs typeface="Calibri Light"/>
              </a:rPr>
              <a:t>Fiscalización $ 130K</a:t>
            </a:r>
          </a:p>
          <a:p>
            <a:pPr marR="5080"/>
            <a:r>
              <a:rPr lang="es-MX" sz="1200" spc="-30" dirty="0">
                <a:solidFill>
                  <a:schemeClr val="tx1"/>
                </a:solidFill>
                <a:latin typeface="Calibri Light"/>
                <a:cs typeface="Calibri Light"/>
              </a:rPr>
              <a:t>Construcción aulas Unidad Educativa Municipal San Francisco $ 517K, </a:t>
            </a:r>
          </a:p>
          <a:p>
            <a:pPr marR="5080"/>
            <a:r>
              <a:rPr lang="es-MX" sz="1200" spc="-30" dirty="0">
                <a:solidFill>
                  <a:schemeClr val="tx1"/>
                </a:solidFill>
                <a:latin typeface="Calibri Light"/>
                <a:cs typeface="Calibri Light"/>
              </a:rPr>
              <a:t>Mantenimiento Integral en Unidades Educativas del Distrito Metropolitano de Quito $ 879K</a:t>
            </a:r>
          </a:p>
          <a:p>
            <a:pPr marR="5080"/>
            <a:r>
              <a:rPr lang="es-MX" sz="1200" spc="-10" dirty="0">
                <a:latin typeface="Calibri Light"/>
                <a:cs typeface="Calibri Light"/>
              </a:rPr>
              <a:t>Mantenimiento de los </a:t>
            </a:r>
            <a:r>
              <a:rPr lang="es-MX" sz="1200" dirty="0">
                <a:latin typeface="Calibri Light"/>
                <a:cs typeface="Calibri Light"/>
              </a:rPr>
              <a:t>Centros Municipales de Educación Inicial</a:t>
            </a:r>
            <a:r>
              <a:rPr lang="es-MX" sz="1200" spc="-10" dirty="0">
                <a:latin typeface="Calibri Light"/>
                <a:cs typeface="Calibri Light"/>
              </a:rPr>
              <a:t> Norte y Sur $ 443K</a:t>
            </a:r>
            <a:endParaRPr sz="1200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55705" y="1870964"/>
            <a:ext cx="14465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895" marR="5080" indent="-41783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252525"/>
                </a:solidFill>
                <a:latin typeface="Calibri Light"/>
                <a:cs typeface="Calibri Light"/>
              </a:rPr>
              <a:t>$</a:t>
            </a:r>
            <a:r>
              <a:rPr lang="es-EC" sz="2000" spc="-20" dirty="0">
                <a:solidFill>
                  <a:srgbClr val="252525"/>
                </a:solidFill>
                <a:latin typeface="Calibri Light"/>
                <a:cs typeface="Calibri Light"/>
              </a:rPr>
              <a:t>5.247.800</a:t>
            </a:r>
            <a:r>
              <a:rPr sz="200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lang="es-MX" sz="2000" b="1" spc="-25" dirty="0">
                <a:solidFill>
                  <a:schemeClr val="tx1"/>
                </a:solidFill>
                <a:latin typeface="Calibri Light"/>
                <a:cs typeface="Calibri Light"/>
              </a:rPr>
              <a:t>49</a:t>
            </a:r>
            <a:r>
              <a:rPr sz="2000" b="1" spc="-25" dirty="0">
                <a:solidFill>
                  <a:schemeClr val="tx1"/>
                </a:solidFill>
                <a:latin typeface="Calibri Light"/>
                <a:cs typeface="Calibri Light"/>
              </a:rPr>
              <a:t>%</a:t>
            </a:r>
            <a:endParaRPr sz="2000" b="1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3154" y="4883922"/>
            <a:ext cx="1185010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 Light"/>
                <a:cs typeface="Calibri Light"/>
              </a:rPr>
              <a:t>$</a:t>
            </a:r>
            <a:r>
              <a:rPr lang="es-EC" sz="1600" spc="-10" dirty="0">
                <a:latin typeface="Calibri Light"/>
                <a:cs typeface="Calibri Light"/>
              </a:rPr>
              <a:t>400.001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600" b="1" spc="-1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7%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15518" y="2869461"/>
            <a:ext cx="13892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52525"/>
                </a:solidFill>
                <a:latin typeface="Calibri Light"/>
                <a:cs typeface="Calibri Light"/>
              </a:rPr>
              <a:t>$</a:t>
            </a:r>
            <a:r>
              <a:rPr lang="es-EC" sz="2000" spc="-10" dirty="0">
                <a:solidFill>
                  <a:srgbClr val="252525"/>
                </a:solidFill>
                <a:latin typeface="Calibri Light"/>
                <a:cs typeface="Calibri Light"/>
              </a:rPr>
              <a:t>2.595.185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s-MX" sz="2000" spc="-25" dirty="0">
                <a:solidFill>
                  <a:srgbClr val="1F4E79"/>
                </a:solidFill>
                <a:latin typeface="Calibri Light"/>
                <a:cs typeface="Calibri Light"/>
              </a:rPr>
              <a:t>24</a:t>
            </a:r>
            <a:r>
              <a:rPr sz="2000" spc="-25" dirty="0">
                <a:solidFill>
                  <a:srgbClr val="1F4E79"/>
                </a:solidFill>
                <a:latin typeface="Calibri Light"/>
                <a:cs typeface="Calibri Light"/>
              </a:rPr>
              <a:t>%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67685" y="3680898"/>
            <a:ext cx="49510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 Light"/>
                <a:cs typeface="Calibri Light"/>
              </a:rPr>
              <a:t>Proyecto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“</a:t>
            </a:r>
            <a:r>
              <a:rPr lang="es-MX" sz="1600" b="1" spc="-25" dirty="0">
                <a:latin typeface="Calibri Light"/>
                <a:cs typeface="Calibri Light"/>
              </a:rPr>
              <a:t>Quito a la Cancha</a:t>
            </a:r>
            <a:r>
              <a:rPr sz="1600" spc="-10" dirty="0">
                <a:latin typeface="Calibri Light"/>
                <a:cs typeface="Calibri Light"/>
              </a:rPr>
              <a:t>”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67684" y="3905879"/>
            <a:ext cx="751951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400" spc="-10" dirty="0">
                <a:solidFill>
                  <a:schemeClr val="tx1"/>
                </a:solidFill>
                <a:latin typeface="Calibri Light"/>
                <a:cs typeface="Calibri Light"/>
              </a:rPr>
              <a:t>Construcción y mejoramiento infraestructura de las ligas deportivas: Bellavista De Calderón, Luz  y Vida, </a:t>
            </a:r>
            <a:r>
              <a:rPr lang="es-MX" sz="1400" spc="-10" dirty="0" err="1">
                <a:solidFill>
                  <a:schemeClr val="tx1"/>
                </a:solidFill>
                <a:latin typeface="Calibri Light"/>
                <a:cs typeface="Calibri Light"/>
              </a:rPr>
              <a:t>Caupichu</a:t>
            </a:r>
            <a:r>
              <a:rPr lang="es-MX" sz="1400" spc="-10" dirty="0">
                <a:solidFill>
                  <a:schemeClr val="tx1"/>
                </a:solidFill>
                <a:latin typeface="Calibri Light"/>
                <a:cs typeface="Calibri Light"/>
              </a:rPr>
              <a:t>, Sierra Hermosa, 1ro de Mayo El Calzado, </a:t>
            </a:r>
            <a:r>
              <a:rPr lang="es-MX" sz="1400" spc="-10" dirty="0" err="1">
                <a:solidFill>
                  <a:schemeClr val="tx1"/>
                </a:solidFill>
                <a:latin typeface="Calibri Light"/>
                <a:cs typeface="Calibri Light"/>
              </a:rPr>
              <a:t>Cochapamba</a:t>
            </a:r>
            <a:r>
              <a:rPr lang="es-MX" sz="1400" spc="-10" dirty="0">
                <a:solidFill>
                  <a:schemeClr val="tx1"/>
                </a:solidFill>
                <a:latin typeface="Calibri Light"/>
                <a:cs typeface="Calibri Light"/>
              </a:rPr>
              <a:t>  $ 1.77 MM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400" dirty="0">
                <a:solidFill>
                  <a:schemeClr val="tx1"/>
                </a:solidFill>
                <a:latin typeface="Calibri Light"/>
                <a:cs typeface="Calibri Light"/>
              </a:rPr>
              <a:t>Sistema de iluminación para las Canchas Deportivas en el Distro Metropolitano de Quito </a:t>
            </a:r>
            <a:r>
              <a:rPr lang="es-MX" sz="1400" spc="-10" dirty="0">
                <a:solidFill>
                  <a:schemeClr val="tx1"/>
                </a:solidFill>
                <a:latin typeface="Calibri Light"/>
                <a:cs typeface="Calibri Light"/>
              </a:rPr>
              <a:t>$ 140K  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205822" y="2525340"/>
            <a:ext cx="396603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 Light"/>
                <a:cs typeface="Calibri Light"/>
              </a:rPr>
              <a:t>Proyecto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“</a:t>
            </a:r>
            <a:r>
              <a:rPr lang="es-EC" sz="1400" b="1" spc="-25" dirty="0">
                <a:latin typeface="Calibri Light"/>
                <a:cs typeface="Calibri Light"/>
              </a:rPr>
              <a:t>Modelo Educativo Municipal Innovador</a:t>
            </a:r>
            <a:r>
              <a:rPr sz="1400" spc="-10" dirty="0">
                <a:latin typeface="Calibri Light"/>
                <a:cs typeface="Calibri Light"/>
              </a:rPr>
              <a:t>”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04083" y="2739373"/>
            <a:ext cx="5890886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dirty="0">
                <a:latin typeface="Calibri Light"/>
                <a:cs typeface="Calibri Light"/>
              </a:rPr>
              <a:t>Servicio para Centros Municipales de Educación Inicial $ 1,37 MM,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dirty="0">
                <a:latin typeface="Calibri Light"/>
                <a:cs typeface="Calibri Light"/>
              </a:rPr>
              <a:t>Contratación de actividades Extracurriculares $ 693K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dirty="0">
                <a:latin typeface="Calibri Light"/>
                <a:cs typeface="Calibri Light"/>
              </a:rPr>
              <a:t>Adquisición de Pantallas Interactivas para las Unidades Educativas $ 350K.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dirty="0">
                <a:latin typeface="Calibri Light"/>
                <a:cs typeface="Calibri Light"/>
              </a:rPr>
              <a:t>Suscripción de Convenios para formación de Cuarto Nivel para docentes $ 50K, con la Cámara Alemana $ 30K y para Contextualización Curricular y Plan de Bilingüismo $100K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15090" y="4692477"/>
            <a:ext cx="909111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MX" sz="1400" spc="-25" dirty="0">
                <a:latin typeface="Calibri Light"/>
                <a:cs typeface="Calibri Light"/>
              </a:rPr>
              <a:t>Proyecto</a:t>
            </a:r>
            <a:r>
              <a:rPr lang="es-MX" sz="1400" spc="-40" dirty="0">
                <a:latin typeface="Calibri Light"/>
                <a:cs typeface="Calibri Light"/>
              </a:rPr>
              <a:t> </a:t>
            </a:r>
            <a:r>
              <a:rPr lang="es-MX" sz="1400" spc="-25" dirty="0">
                <a:latin typeface="Calibri Light"/>
                <a:cs typeface="Calibri Light"/>
              </a:rPr>
              <a:t>“</a:t>
            </a:r>
            <a:r>
              <a:rPr lang="es-MX" sz="1400" b="1" spc="-25" dirty="0">
                <a:latin typeface="Calibri Light"/>
                <a:cs typeface="Calibri Light"/>
              </a:rPr>
              <a:t>Quito Activo</a:t>
            </a:r>
            <a:r>
              <a:rPr lang="es-MX" sz="1400" spc="-10" dirty="0">
                <a:latin typeface="Calibri Light"/>
                <a:cs typeface="Calibri Light"/>
              </a:rPr>
              <a:t>” </a:t>
            </a:r>
          </a:p>
          <a:p>
            <a:pPr marL="12700">
              <a:spcBef>
                <a:spcPts val="100"/>
              </a:spcBef>
            </a:pPr>
            <a:r>
              <a:rPr lang="es-MX" sz="1400" spc="-10" dirty="0">
                <a:latin typeface="Calibri Light"/>
                <a:cs typeface="Calibri Light"/>
              </a:rPr>
              <a:t>Organización y desarrollo de Escuelas Polideportivas $ 150K, Organización y desarrollo del Campeonato de Futbol SUB 12 $ 150K</a:t>
            </a:r>
          </a:p>
          <a:p>
            <a:pPr marL="12700">
              <a:spcBef>
                <a:spcPts val="100"/>
              </a:spcBef>
            </a:pPr>
            <a:r>
              <a:rPr lang="es-MX" sz="1400" spc="-10" dirty="0">
                <a:latin typeface="Calibri Light"/>
                <a:cs typeface="Calibri Light"/>
              </a:rPr>
              <a:t>Organización y desarrollo del Quito MACH $ 50K, Organización y desarrollo </a:t>
            </a:r>
            <a:r>
              <a:rPr lang="es-MX" sz="1400" spc="-10" dirty="0" err="1">
                <a:latin typeface="Calibri Light"/>
                <a:cs typeface="Calibri Light"/>
              </a:rPr>
              <a:t>delMaratón</a:t>
            </a:r>
            <a:r>
              <a:rPr lang="es-MX" sz="1400" spc="-10" dirty="0">
                <a:latin typeface="Calibri Light"/>
                <a:cs typeface="Calibri Light"/>
              </a:rPr>
              <a:t> de Quito $ 50K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4690" y="3850602"/>
            <a:ext cx="258529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5495" algn="ctr">
              <a:lnSpc>
                <a:spcPts val="2165"/>
              </a:lnSpc>
            </a:pPr>
            <a:r>
              <a:rPr sz="2000" spc="-10" dirty="0">
                <a:latin typeface="Calibri Light"/>
                <a:cs typeface="Calibri Light"/>
              </a:rPr>
              <a:t>$</a:t>
            </a:r>
            <a:r>
              <a:rPr lang="es-EC" sz="2000" spc="-10" dirty="0">
                <a:latin typeface="Calibri Light"/>
                <a:cs typeface="Calibri Light"/>
              </a:rPr>
              <a:t>1.915.005</a:t>
            </a:r>
          </a:p>
          <a:p>
            <a:pPr marL="785495" algn="ctr">
              <a:lnSpc>
                <a:spcPts val="2165"/>
              </a:lnSpc>
            </a:pPr>
            <a:r>
              <a:rPr lang="es-MX" sz="2000" spc="-25" dirty="0">
                <a:solidFill>
                  <a:srgbClr val="FFFFFF"/>
                </a:solidFill>
                <a:latin typeface="Calibri Light"/>
                <a:cs typeface="Calibri Light"/>
              </a:rPr>
              <a:t>17</a:t>
            </a:r>
            <a:r>
              <a:rPr sz="2000" spc="-25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2000" dirty="0">
              <a:latin typeface="Calibri Light"/>
              <a:cs typeface="Calibri Light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02942"/>
              </p:ext>
            </p:extLst>
          </p:nvPr>
        </p:nvGraphicFramePr>
        <p:xfrm>
          <a:off x="5638800" y="257683"/>
          <a:ext cx="5280531" cy="962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275590">
                        <a:lnSpc>
                          <a:spcPts val="1660"/>
                        </a:lnSpc>
                        <a:spcBef>
                          <a:spcPts val="67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Presupuesto Inversión 2025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3175" algn="ctr">
                        <a:lnSpc>
                          <a:spcPts val="1660"/>
                        </a:lnSpc>
                        <a:spcBef>
                          <a:spcPts val="67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USD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60"/>
                        </a:lnSpc>
                        <a:spcBef>
                          <a:spcPts val="670"/>
                        </a:spcBef>
                      </a:pP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35">
                        <a:lnSpc>
                          <a:spcPts val="1580"/>
                        </a:lnSpc>
                      </a:pPr>
                      <a:r>
                        <a:rPr lang="es-MX" sz="1400" dirty="0">
                          <a:latin typeface="Calibri Light"/>
                          <a:cs typeface="Calibri Light"/>
                        </a:rPr>
                        <a:t>Secretaría de Educación,</a:t>
                      </a:r>
                      <a:r>
                        <a:rPr lang="es-MX" sz="1400" baseline="0" dirty="0">
                          <a:latin typeface="Calibri Light"/>
                          <a:cs typeface="Calibri Light"/>
                        </a:rPr>
                        <a:t> Recreación y Deportes </a:t>
                      </a:r>
                      <a:r>
                        <a:rPr lang="es-MX" sz="1400" dirty="0">
                          <a:latin typeface="Calibri Light"/>
                          <a:cs typeface="Calibri Light"/>
                        </a:rPr>
                        <a:t> 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80"/>
                        </a:lnSpc>
                      </a:pPr>
                      <a:r>
                        <a:rPr lang="es-MX" sz="1400" spc="-10" dirty="0">
                          <a:latin typeface="Calibri Light"/>
                          <a:cs typeface="Calibri Light"/>
                        </a:rPr>
                        <a:t>10.320.000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Calibri Light"/>
                          <a:cs typeface="Calibri Light"/>
                        </a:rPr>
                        <a:t>9</a:t>
                      </a:r>
                      <a:r>
                        <a:rPr lang="es-MX" sz="1400" spc="-25" dirty="0">
                          <a:latin typeface="Calibri Light"/>
                          <a:cs typeface="Calibri Light"/>
                        </a:rPr>
                        <a:t>8</a:t>
                      </a:r>
                      <a:r>
                        <a:rPr sz="1400" spc="-25" dirty="0">
                          <a:latin typeface="Calibri Light"/>
                          <a:cs typeface="Calibri Light"/>
                        </a:rPr>
                        <a:t>%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40005">
                        <a:lnSpc>
                          <a:spcPts val="1639"/>
                        </a:lnSpc>
                      </a:pPr>
                      <a:r>
                        <a:rPr lang="es-EC" sz="1400" spc="-25" dirty="0">
                          <a:latin typeface="Calibri Light"/>
                          <a:cs typeface="Calibri Light"/>
                        </a:rPr>
                        <a:t>Instituto Metropolitano de Capacitación</a:t>
                      </a:r>
                      <a:endParaRPr lang="es-EC"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39"/>
                        </a:lnSpc>
                      </a:pPr>
                      <a:r>
                        <a:rPr lang="es-MX" sz="1400" spc="-10" dirty="0">
                          <a:latin typeface="Calibri Light"/>
                          <a:cs typeface="Calibri Light"/>
                        </a:rPr>
                        <a:t>180.000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lang="es-MX" sz="1400" spc="-25" dirty="0"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sz="1400" spc="-25" dirty="0">
                          <a:latin typeface="Calibri Light"/>
                          <a:cs typeface="Calibri Light"/>
                        </a:rPr>
                        <a:t>%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40005" algn="ctr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 Light"/>
                          <a:cs typeface="Calibri Light"/>
                        </a:rPr>
                        <a:t>Total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39"/>
                        </a:lnSpc>
                      </a:pPr>
                      <a:r>
                        <a:rPr lang="es-MX" sz="1400" spc="-10" dirty="0">
                          <a:latin typeface="Calibri Light"/>
                          <a:cs typeface="Calibri Light"/>
                        </a:rPr>
                        <a:t>10.500.000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 Light"/>
                          <a:cs typeface="Calibri Light"/>
                        </a:rPr>
                        <a:t>100%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" name="object 6"/>
          <p:cNvGrpSpPr/>
          <p:nvPr/>
        </p:nvGrpSpPr>
        <p:grpSpPr>
          <a:xfrm>
            <a:off x="533400" y="5572510"/>
            <a:ext cx="1275516" cy="967740"/>
            <a:chOff x="758355" y="5023358"/>
            <a:chExt cx="1751330" cy="967740"/>
          </a:xfrm>
        </p:grpSpPr>
        <p:sp>
          <p:nvSpPr>
            <p:cNvPr id="44" name="object 7"/>
            <p:cNvSpPr/>
            <p:nvPr/>
          </p:nvSpPr>
          <p:spPr>
            <a:xfrm>
              <a:off x="758355" y="5265242"/>
              <a:ext cx="1509395" cy="725805"/>
            </a:xfrm>
            <a:custGeom>
              <a:avLst/>
              <a:gdLst/>
              <a:ahLst/>
              <a:cxnLst/>
              <a:rect l="l" t="t" r="r" b="b"/>
              <a:pathLst>
                <a:path w="1509395" h="725804">
                  <a:moveTo>
                    <a:pt x="1509014" y="0"/>
                  </a:moveTo>
                  <a:lnTo>
                    <a:pt x="0" y="0"/>
                  </a:lnTo>
                  <a:lnTo>
                    <a:pt x="0" y="725690"/>
                  </a:lnTo>
                  <a:lnTo>
                    <a:pt x="1509014" y="725690"/>
                  </a:lnTo>
                  <a:lnTo>
                    <a:pt x="150901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2267331" y="5023358"/>
              <a:ext cx="241935" cy="967740"/>
            </a:xfrm>
            <a:custGeom>
              <a:avLst/>
              <a:gdLst/>
              <a:ahLst/>
              <a:cxnLst/>
              <a:rect l="l" t="t" r="r" b="b"/>
              <a:pathLst>
                <a:path w="241935" h="967739">
                  <a:moveTo>
                    <a:pt x="241935" y="0"/>
                  </a:moveTo>
                  <a:lnTo>
                    <a:pt x="0" y="241935"/>
                  </a:lnTo>
                  <a:lnTo>
                    <a:pt x="0" y="967574"/>
                  </a:lnTo>
                  <a:lnTo>
                    <a:pt x="241935" y="725678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9"/>
            <p:cNvSpPr/>
            <p:nvPr/>
          </p:nvSpPr>
          <p:spPr>
            <a:xfrm>
              <a:off x="758355" y="5023358"/>
              <a:ext cx="1751330" cy="241935"/>
            </a:xfrm>
            <a:custGeom>
              <a:avLst/>
              <a:gdLst/>
              <a:ahLst/>
              <a:cxnLst/>
              <a:rect l="l" t="t" r="r" b="b"/>
              <a:pathLst>
                <a:path w="1751330" h="241935">
                  <a:moveTo>
                    <a:pt x="1750910" y="0"/>
                  </a:moveTo>
                  <a:lnTo>
                    <a:pt x="241896" y="0"/>
                  </a:lnTo>
                  <a:lnTo>
                    <a:pt x="0" y="241935"/>
                  </a:lnTo>
                  <a:lnTo>
                    <a:pt x="1508975" y="241935"/>
                  </a:lnTo>
                  <a:lnTo>
                    <a:pt x="175091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25"/>
          <p:cNvSpPr txBox="1"/>
          <p:nvPr/>
        </p:nvSpPr>
        <p:spPr>
          <a:xfrm>
            <a:off x="578542" y="5901612"/>
            <a:ext cx="1185010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 Light"/>
                <a:cs typeface="Calibri Light"/>
              </a:rPr>
              <a:t>$</a:t>
            </a:r>
            <a:r>
              <a:rPr lang="es-EC" sz="1600" spc="-10" dirty="0">
                <a:latin typeface="Calibri Light"/>
                <a:cs typeface="Calibri Light"/>
              </a:rPr>
              <a:t>342.008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600" b="1" spc="-10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3%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8" name="object 35"/>
          <p:cNvSpPr txBox="1"/>
          <p:nvPr/>
        </p:nvSpPr>
        <p:spPr>
          <a:xfrm>
            <a:off x="1854058" y="5649017"/>
            <a:ext cx="10337941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400" spc="-25" dirty="0">
                <a:latin typeface="Calibri Light"/>
                <a:cs typeface="Calibri Light"/>
              </a:rPr>
              <a:t>Proyecto</a:t>
            </a:r>
            <a:r>
              <a:rPr lang="es-MX" sz="1400" spc="-40" dirty="0">
                <a:latin typeface="Calibri Light"/>
                <a:cs typeface="Calibri Light"/>
              </a:rPr>
              <a:t> </a:t>
            </a:r>
            <a:r>
              <a:rPr lang="es-MX" sz="1400" spc="-25" dirty="0">
                <a:latin typeface="Calibri Light"/>
                <a:cs typeface="Calibri Light"/>
              </a:rPr>
              <a:t>“</a:t>
            </a:r>
            <a:r>
              <a:rPr lang="es-MX" sz="1400" b="1" spc="-25" dirty="0">
                <a:latin typeface="Calibri Light"/>
                <a:cs typeface="Calibri Light"/>
              </a:rPr>
              <a:t>Desarrollo de Capacidades del Talento Humano</a:t>
            </a:r>
            <a:r>
              <a:rPr lang="es-MX" sz="1400" spc="-10" dirty="0">
                <a:latin typeface="Calibri Light"/>
                <a:cs typeface="Calibri Light"/>
              </a:rPr>
              <a:t>” $ 180K – Capacitación y elaboración de guías</a:t>
            </a:r>
          </a:p>
          <a:p>
            <a:pPr marL="12700">
              <a:spcBef>
                <a:spcPts val="100"/>
              </a:spcBef>
            </a:pPr>
            <a:r>
              <a:rPr lang="es-EC" sz="1400" spc="-25" dirty="0">
                <a:latin typeface="Calibri Light"/>
                <a:cs typeface="Calibri Light"/>
              </a:rPr>
              <a:t>Proyecto</a:t>
            </a:r>
            <a:r>
              <a:rPr lang="es-EC" sz="1400" spc="-40" dirty="0">
                <a:latin typeface="Calibri Light"/>
                <a:cs typeface="Calibri Light"/>
              </a:rPr>
              <a:t> </a:t>
            </a:r>
            <a:r>
              <a:rPr lang="es-EC" sz="1400" spc="-25" dirty="0">
                <a:latin typeface="Calibri Light"/>
                <a:cs typeface="Calibri Light"/>
              </a:rPr>
              <a:t>“</a:t>
            </a:r>
            <a:r>
              <a:rPr lang="es-EC" sz="1400" b="1" spc="-25" dirty="0">
                <a:latin typeface="Calibri Light"/>
                <a:cs typeface="Calibri Light"/>
              </a:rPr>
              <a:t>Fortalecimiento Pedagógico</a:t>
            </a:r>
            <a:r>
              <a:rPr lang="es-EC" sz="1400" spc="-10" dirty="0">
                <a:latin typeface="Calibri Light"/>
                <a:cs typeface="Calibri Light"/>
              </a:rPr>
              <a:t>” $ 126K Contratación de Actividades Extracurriculares y cableado estructurado Unidad Educativa </a:t>
            </a:r>
            <a:r>
              <a:rPr lang="es-EC" sz="1400" spc="-10" dirty="0" err="1">
                <a:latin typeface="Calibri Light"/>
                <a:cs typeface="Calibri Light"/>
              </a:rPr>
              <a:t>Lombeyda</a:t>
            </a:r>
            <a:r>
              <a:rPr lang="es-EC" sz="1400" spc="-10" dirty="0">
                <a:latin typeface="Calibri Light"/>
                <a:cs typeface="Calibri Light"/>
              </a:rPr>
              <a:t> </a:t>
            </a:r>
          </a:p>
          <a:p>
            <a:pPr marL="12700">
              <a:spcBef>
                <a:spcPts val="100"/>
              </a:spcBef>
            </a:pPr>
            <a:r>
              <a:rPr lang="es-MX" sz="1400" spc="-25" dirty="0">
                <a:latin typeface="Calibri Light"/>
                <a:cs typeface="Calibri Light"/>
              </a:rPr>
              <a:t>Proyecto</a:t>
            </a:r>
            <a:r>
              <a:rPr lang="es-MX" sz="1400" spc="-40" dirty="0">
                <a:latin typeface="Calibri Light"/>
                <a:cs typeface="Calibri Light"/>
              </a:rPr>
              <a:t> </a:t>
            </a:r>
            <a:r>
              <a:rPr lang="es-MX" sz="1400" spc="-25" dirty="0">
                <a:latin typeface="Calibri Light"/>
                <a:cs typeface="Calibri Light"/>
              </a:rPr>
              <a:t>“</a:t>
            </a:r>
            <a:r>
              <a:rPr lang="es-MX" sz="1400" b="1" spc="-25" dirty="0">
                <a:latin typeface="Calibri Light"/>
                <a:cs typeface="Calibri Light"/>
              </a:rPr>
              <a:t>Ampliación De La Oferta Educativa Extraordinaria</a:t>
            </a:r>
            <a:r>
              <a:rPr lang="es-MX" sz="1400" spc="-10" dirty="0">
                <a:latin typeface="Calibri Light"/>
                <a:cs typeface="Calibri Light"/>
              </a:rPr>
              <a:t>” $ 18K – Liquidación de procesos de arrastre </a:t>
            </a:r>
          </a:p>
          <a:p>
            <a:pPr marL="12700">
              <a:spcBef>
                <a:spcPts val="100"/>
              </a:spcBef>
            </a:pPr>
            <a:r>
              <a:rPr lang="es-MX" sz="1400" spc="-25" dirty="0">
                <a:latin typeface="Calibri Light"/>
                <a:cs typeface="Calibri Light"/>
              </a:rPr>
              <a:t>Proyecto</a:t>
            </a:r>
            <a:r>
              <a:rPr lang="es-MX" sz="1400" spc="-40" dirty="0">
                <a:latin typeface="Calibri Light"/>
                <a:cs typeface="Calibri Light"/>
              </a:rPr>
              <a:t> </a:t>
            </a:r>
            <a:r>
              <a:rPr lang="es-MX" sz="1400" spc="-25" dirty="0">
                <a:latin typeface="Calibri Light"/>
                <a:cs typeface="Calibri Light"/>
              </a:rPr>
              <a:t>“</a:t>
            </a:r>
            <a:r>
              <a:rPr lang="es-MX" sz="1400" b="1" spc="-25" dirty="0">
                <a:latin typeface="Calibri Light"/>
                <a:cs typeface="Calibri Light"/>
              </a:rPr>
              <a:t>Atención Psicopedagógica Integral Para Estudiante</a:t>
            </a:r>
            <a:r>
              <a:rPr lang="es-MX" sz="1400" spc="-10" dirty="0">
                <a:latin typeface="Calibri Light"/>
                <a:cs typeface="Calibri Light"/>
              </a:rPr>
              <a:t>” $ 16K – Liquidación procesos de arrastre </a:t>
            </a:r>
          </a:p>
        </p:txBody>
      </p:sp>
      <p:pic>
        <p:nvPicPr>
          <p:cNvPr id="50" name="Imagen 49"/>
          <p:cNvPicPr/>
          <p:nvPr/>
        </p:nvPicPr>
        <p:blipFill rotWithShape="1">
          <a:blip r:embed="rId5"/>
          <a:srcRect l="70696" t="81617" r="20555" b="7171"/>
          <a:stretch/>
        </p:blipFill>
        <p:spPr bwMode="auto">
          <a:xfrm>
            <a:off x="9907159" y="6320831"/>
            <a:ext cx="819934" cy="519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7" y="1872168"/>
            <a:ext cx="771519" cy="71863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6" y="2819400"/>
            <a:ext cx="670433" cy="700098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3" y="4845859"/>
            <a:ext cx="597938" cy="60058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" y="3859826"/>
            <a:ext cx="628997" cy="595484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" y="5848254"/>
            <a:ext cx="752227" cy="6254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7857" y="3597389"/>
            <a:ext cx="2358821" cy="46481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53048" y="3476798"/>
            <a:ext cx="10795" cy="727710"/>
          </a:xfrm>
          <a:custGeom>
            <a:avLst/>
            <a:gdLst/>
            <a:ahLst/>
            <a:cxnLst/>
            <a:rect l="l" t="t" r="r" b="b"/>
            <a:pathLst>
              <a:path w="10795" h="727710">
                <a:moveTo>
                  <a:pt x="10476" y="0"/>
                </a:moveTo>
                <a:lnTo>
                  <a:pt x="0" y="0"/>
                </a:lnTo>
                <a:lnTo>
                  <a:pt x="0" y="727485"/>
                </a:lnTo>
                <a:lnTo>
                  <a:pt x="10476" y="727485"/>
                </a:lnTo>
                <a:lnTo>
                  <a:pt x="10476" y="0"/>
                </a:lnTo>
                <a:close/>
              </a:path>
            </a:pathLst>
          </a:custGeom>
          <a:solidFill>
            <a:srgbClr val="28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7163" y="3352800"/>
            <a:ext cx="755621" cy="99441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967064" y="4061101"/>
            <a:ext cx="491490" cy="111125"/>
            <a:chOff x="7860707" y="3890734"/>
            <a:chExt cx="491490" cy="1111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0707" y="3896851"/>
              <a:ext cx="109354" cy="103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90878" y="3890734"/>
              <a:ext cx="14604" cy="109855"/>
            </a:xfrm>
            <a:custGeom>
              <a:avLst/>
              <a:gdLst/>
              <a:ahLst/>
              <a:cxnLst/>
              <a:rect l="l" t="t" r="r" b="b"/>
              <a:pathLst>
                <a:path w="14604" h="109854">
                  <a:moveTo>
                    <a:pt x="14292" y="0"/>
                  </a:moveTo>
                  <a:lnTo>
                    <a:pt x="0" y="0"/>
                  </a:lnTo>
                  <a:lnTo>
                    <a:pt x="0" y="109748"/>
                  </a:lnTo>
                  <a:lnTo>
                    <a:pt x="14292" y="109748"/>
                  </a:lnTo>
                  <a:lnTo>
                    <a:pt x="14292" y="0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2511" y="3921395"/>
              <a:ext cx="73884" cy="799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6048" y="3921313"/>
              <a:ext cx="68680" cy="800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28555" y="3890734"/>
              <a:ext cx="14604" cy="109855"/>
            </a:xfrm>
            <a:custGeom>
              <a:avLst/>
              <a:gdLst/>
              <a:ahLst/>
              <a:cxnLst/>
              <a:rect l="l" t="t" r="r" b="b"/>
              <a:pathLst>
                <a:path w="14604" h="109854">
                  <a:moveTo>
                    <a:pt x="14374" y="0"/>
                  </a:moveTo>
                  <a:lnTo>
                    <a:pt x="0" y="0"/>
                  </a:lnTo>
                  <a:lnTo>
                    <a:pt x="0" y="109748"/>
                  </a:lnTo>
                  <a:lnTo>
                    <a:pt x="14374" y="109748"/>
                  </a:lnTo>
                  <a:lnTo>
                    <a:pt x="14374" y="0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0188" y="3890741"/>
              <a:ext cx="81759" cy="110638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535613" y="4091680"/>
            <a:ext cx="69215" cy="80645"/>
          </a:xfrm>
          <a:custGeom>
            <a:avLst/>
            <a:gdLst/>
            <a:ahLst/>
            <a:cxnLst/>
            <a:rect l="l" t="t" r="r" b="b"/>
            <a:pathLst>
              <a:path w="69215" h="80645">
                <a:moveTo>
                  <a:pt x="62687" y="12315"/>
                </a:moveTo>
                <a:lnTo>
                  <a:pt x="33141" y="12315"/>
                </a:lnTo>
                <a:lnTo>
                  <a:pt x="42467" y="13585"/>
                </a:lnTo>
                <a:lnTo>
                  <a:pt x="49096" y="17277"/>
                </a:lnTo>
                <a:lnTo>
                  <a:pt x="53055" y="23217"/>
                </a:lnTo>
                <a:lnTo>
                  <a:pt x="54369" y="31231"/>
                </a:lnTo>
                <a:lnTo>
                  <a:pt x="54369" y="33997"/>
                </a:lnTo>
                <a:lnTo>
                  <a:pt x="31703" y="33997"/>
                </a:lnTo>
                <a:lnTo>
                  <a:pt x="16841" y="35836"/>
                </a:lnTo>
                <a:lnTo>
                  <a:pt x="7044" y="40817"/>
                </a:lnTo>
                <a:lnTo>
                  <a:pt x="1650" y="48136"/>
                </a:lnTo>
                <a:lnTo>
                  <a:pt x="0" y="56991"/>
                </a:lnTo>
                <a:lnTo>
                  <a:pt x="2044" y="66343"/>
                </a:lnTo>
                <a:lnTo>
                  <a:pt x="7883" y="73636"/>
                </a:lnTo>
                <a:lnTo>
                  <a:pt x="17072" y="78376"/>
                </a:lnTo>
                <a:lnTo>
                  <a:pt x="29170" y="80066"/>
                </a:lnTo>
                <a:lnTo>
                  <a:pt x="37780" y="79305"/>
                </a:lnTo>
                <a:lnTo>
                  <a:pt x="44996" y="77100"/>
                </a:lnTo>
                <a:lnTo>
                  <a:pt x="50788" y="73566"/>
                </a:lnTo>
                <a:lnTo>
                  <a:pt x="54824" y="69144"/>
                </a:lnTo>
                <a:lnTo>
                  <a:pt x="20610" y="69144"/>
                </a:lnTo>
                <a:lnTo>
                  <a:pt x="14105" y="64250"/>
                </a:lnTo>
                <a:lnTo>
                  <a:pt x="14105" y="49820"/>
                </a:lnTo>
                <a:lnTo>
                  <a:pt x="18145" y="44274"/>
                </a:lnTo>
                <a:lnTo>
                  <a:pt x="68680" y="44274"/>
                </a:lnTo>
                <a:lnTo>
                  <a:pt x="68680" y="31802"/>
                </a:lnTo>
                <a:lnTo>
                  <a:pt x="68543" y="31802"/>
                </a:lnTo>
                <a:lnTo>
                  <a:pt x="66300" y="17786"/>
                </a:lnTo>
                <a:lnTo>
                  <a:pt x="62687" y="12315"/>
                </a:lnTo>
                <a:close/>
              </a:path>
              <a:path w="69215" h="80645">
                <a:moveTo>
                  <a:pt x="68680" y="68817"/>
                </a:moveTo>
                <a:lnTo>
                  <a:pt x="55122" y="68817"/>
                </a:lnTo>
                <a:lnTo>
                  <a:pt x="55122" y="79169"/>
                </a:lnTo>
                <a:lnTo>
                  <a:pt x="68680" y="79169"/>
                </a:lnTo>
                <a:lnTo>
                  <a:pt x="68680" y="68817"/>
                </a:lnTo>
                <a:close/>
              </a:path>
              <a:path w="69215" h="80645">
                <a:moveTo>
                  <a:pt x="68680" y="44274"/>
                </a:moveTo>
                <a:lnTo>
                  <a:pt x="54369" y="44274"/>
                </a:lnTo>
                <a:lnTo>
                  <a:pt x="54369" y="55115"/>
                </a:lnTo>
                <a:lnTo>
                  <a:pt x="50805" y="61161"/>
                </a:lnTo>
                <a:lnTo>
                  <a:pt x="45681" y="65555"/>
                </a:lnTo>
                <a:lnTo>
                  <a:pt x="39183" y="68236"/>
                </a:lnTo>
                <a:lnTo>
                  <a:pt x="31498" y="69144"/>
                </a:lnTo>
                <a:lnTo>
                  <a:pt x="54824" y="69144"/>
                </a:lnTo>
                <a:lnTo>
                  <a:pt x="55122" y="68817"/>
                </a:lnTo>
                <a:lnTo>
                  <a:pt x="68680" y="68817"/>
                </a:lnTo>
                <a:lnTo>
                  <a:pt x="68680" y="44274"/>
                </a:lnTo>
                <a:close/>
              </a:path>
              <a:path w="69215" h="80645">
                <a:moveTo>
                  <a:pt x="34716" y="0"/>
                </a:moveTo>
                <a:lnTo>
                  <a:pt x="25425" y="662"/>
                </a:lnTo>
                <a:lnTo>
                  <a:pt x="16725" y="2609"/>
                </a:lnTo>
                <a:lnTo>
                  <a:pt x="8871" y="5780"/>
                </a:lnTo>
                <a:lnTo>
                  <a:pt x="2122" y="10113"/>
                </a:lnTo>
                <a:lnTo>
                  <a:pt x="8148" y="20709"/>
                </a:lnTo>
                <a:lnTo>
                  <a:pt x="13344" y="17230"/>
                </a:lnTo>
                <a:lnTo>
                  <a:pt x="19464" y="14586"/>
                </a:lnTo>
                <a:lnTo>
                  <a:pt x="26174" y="12904"/>
                </a:lnTo>
                <a:lnTo>
                  <a:pt x="33141" y="12315"/>
                </a:lnTo>
                <a:lnTo>
                  <a:pt x="62687" y="12315"/>
                </a:lnTo>
                <a:lnTo>
                  <a:pt x="59744" y="7859"/>
                </a:lnTo>
                <a:lnTo>
                  <a:pt x="49130" y="1953"/>
                </a:lnTo>
                <a:lnTo>
                  <a:pt x="34716" y="0"/>
                </a:lnTo>
                <a:close/>
              </a:path>
            </a:pathLst>
          </a:custGeom>
          <a:solidFill>
            <a:srgbClr val="28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687490" y="4058824"/>
            <a:ext cx="1129665" cy="140970"/>
            <a:chOff x="8581133" y="3888457"/>
            <a:chExt cx="1129665" cy="14097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81133" y="3896770"/>
              <a:ext cx="111066" cy="1036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1439" y="3904926"/>
              <a:ext cx="150028" cy="964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96118" y="3921231"/>
              <a:ext cx="141743" cy="801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64567" y="3921313"/>
              <a:ext cx="82170" cy="1079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66595" y="3921395"/>
              <a:ext cx="82170" cy="7998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275470" y="3888460"/>
              <a:ext cx="66040" cy="112395"/>
            </a:xfrm>
            <a:custGeom>
              <a:avLst/>
              <a:gdLst/>
              <a:ahLst/>
              <a:cxnLst/>
              <a:rect l="l" t="t" r="r" b="b"/>
              <a:pathLst>
                <a:path w="66040" h="112395">
                  <a:moveTo>
                    <a:pt x="14363" y="2286"/>
                  </a:moveTo>
                  <a:lnTo>
                    <a:pt x="0" y="2286"/>
                  </a:lnTo>
                  <a:lnTo>
                    <a:pt x="0" y="112026"/>
                  </a:lnTo>
                  <a:lnTo>
                    <a:pt x="14363" y="112026"/>
                  </a:lnTo>
                  <a:lnTo>
                    <a:pt x="14363" y="2286"/>
                  </a:lnTo>
                  <a:close/>
                </a:path>
                <a:path w="66040" h="112395">
                  <a:moveTo>
                    <a:pt x="63677" y="33591"/>
                  </a:moveTo>
                  <a:lnTo>
                    <a:pt x="49301" y="33591"/>
                  </a:lnTo>
                  <a:lnTo>
                    <a:pt x="49301" y="112026"/>
                  </a:lnTo>
                  <a:lnTo>
                    <a:pt x="63677" y="112026"/>
                  </a:lnTo>
                  <a:lnTo>
                    <a:pt x="63677" y="33591"/>
                  </a:lnTo>
                  <a:close/>
                </a:path>
                <a:path w="66040" h="112395">
                  <a:moveTo>
                    <a:pt x="65735" y="3924"/>
                  </a:moveTo>
                  <a:lnTo>
                    <a:pt x="61620" y="0"/>
                  </a:lnTo>
                  <a:lnTo>
                    <a:pt x="50660" y="0"/>
                  </a:lnTo>
                  <a:lnTo>
                    <a:pt x="46558" y="4241"/>
                  </a:lnTo>
                  <a:lnTo>
                    <a:pt x="46558" y="14516"/>
                  </a:lnTo>
                  <a:lnTo>
                    <a:pt x="50660" y="18516"/>
                  </a:lnTo>
                  <a:lnTo>
                    <a:pt x="61620" y="18516"/>
                  </a:lnTo>
                  <a:lnTo>
                    <a:pt x="65735" y="14351"/>
                  </a:lnTo>
                  <a:lnTo>
                    <a:pt x="65735" y="3924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62433" y="3904926"/>
              <a:ext cx="142428" cy="964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39099" y="3921476"/>
              <a:ext cx="74637" cy="79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1811" y="3921313"/>
              <a:ext cx="68475" cy="80066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8488708" y="4061679"/>
            <a:ext cx="38735" cy="109855"/>
          </a:xfrm>
          <a:custGeom>
            <a:avLst/>
            <a:gdLst/>
            <a:ahLst/>
            <a:cxnLst/>
            <a:rect l="l" t="t" r="r" b="b"/>
            <a:pathLst>
              <a:path w="38734" h="109854">
                <a:moveTo>
                  <a:pt x="38619" y="0"/>
                </a:moveTo>
                <a:lnTo>
                  <a:pt x="20337" y="0"/>
                </a:lnTo>
                <a:lnTo>
                  <a:pt x="0" y="19323"/>
                </a:lnTo>
                <a:lnTo>
                  <a:pt x="13489" y="19323"/>
                </a:lnTo>
                <a:lnTo>
                  <a:pt x="38619" y="0"/>
                </a:lnTo>
                <a:close/>
              </a:path>
              <a:path w="38734" h="109854">
                <a:moveTo>
                  <a:pt x="18488" y="30735"/>
                </a:moveTo>
                <a:lnTo>
                  <a:pt x="4108" y="30735"/>
                </a:lnTo>
                <a:lnTo>
                  <a:pt x="4108" y="109415"/>
                </a:lnTo>
                <a:lnTo>
                  <a:pt x="18488" y="109415"/>
                </a:lnTo>
                <a:lnTo>
                  <a:pt x="18488" y="30735"/>
                </a:lnTo>
                <a:close/>
              </a:path>
            </a:pathLst>
          </a:custGeom>
          <a:solidFill>
            <a:srgbClr val="28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85935" y="3590305"/>
            <a:ext cx="443865" cy="382270"/>
          </a:xfrm>
          <a:custGeom>
            <a:avLst/>
            <a:gdLst/>
            <a:ahLst/>
            <a:cxnLst/>
            <a:rect l="l" t="t" r="r" b="b"/>
            <a:pathLst>
              <a:path w="443865" h="382270">
                <a:moveTo>
                  <a:pt x="222543" y="0"/>
                </a:moveTo>
                <a:lnTo>
                  <a:pt x="169251" y="5188"/>
                </a:lnTo>
                <a:lnTo>
                  <a:pt x="121528" y="19894"/>
                </a:lnTo>
                <a:lnTo>
                  <a:pt x="80333" y="42831"/>
                </a:lnTo>
                <a:lnTo>
                  <a:pt x="46624" y="72711"/>
                </a:lnTo>
                <a:lnTo>
                  <a:pt x="21360" y="108247"/>
                </a:lnTo>
                <a:lnTo>
                  <a:pt x="5499" y="148153"/>
                </a:lnTo>
                <a:lnTo>
                  <a:pt x="0" y="191140"/>
                </a:lnTo>
                <a:lnTo>
                  <a:pt x="0" y="192527"/>
                </a:lnTo>
                <a:lnTo>
                  <a:pt x="5424" y="235408"/>
                </a:lnTo>
                <a:lnTo>
                  <a:pt x="21089" y="275100"/>
                </a:lnTo>
                <a:lnTo>
                  <a:pt x="46085" y="310362"/>
                </a:lnTo>
                <a:lnTo>
                  <a:pt x="79502" y="339951"/>
                </a:lnTo>
                <a:lnTo>
                  <a:pt x="120430" y="362624"/>
                </a:lnTo>
                <a:lnTo>
                  <a:pt x="167957" y="377139"/>
                </a:lnTo>
                <a:lnTo>
                  <a:pt x="221174" y="382253"/>
                </a:lnTo>
                <a:lnTo>
                  <a:pt x="274467" y="377071"/>
                </a:lnTo>
                <a:lnTo>
                  <a:pt x="322189" y="362379"/>
                </a:lnTo>
                <a:lnTo>
                  <a:pt x="363384" y="339459"/>
                </a:lnTo>
                <a:lnTo>
                  <a:pt x="397093" y="309593"/>
                </a:lnTo>
                <a:lnTo>
                  <a:pt x="422357" y="274063"/>
                </a:lnTo>
                <a:lnTo>
                  <a:pt x="429553" y="255955"/>
                </a:lnTo>
                <a:lnTo>
                  <a:pt x="222543" y="255955"/>
                </a:lnTo>
                <a:lnTo>
                  <a:pt x="197068" y="250906"/>
                </a:lnTo>
                <a:lnTo>
                  <a:pt x="176408" y="237092"/>
                </a:lnTo>
                <a:lnTo>
                  <a:pt x="162553" y="216505"/>
                </a:lnTo>
                <a:lnTo>
                  <a:pt x="157492" y="191140"/>
                </a:lnTo>
                <a:lnTo>
                  <a:pt x="157492" y="189835"/>
                </a:lnTo>
                <a:lnTo>
                  <a:pt x="162339" y="165221"/>
                </a:lnTo>
                <a:lnTo>
                  <a:pt x="175724" y="145019"/>
                </a:lnTo>
                <a:lnTo>
                  <a:pt x="195913" y="131346"/>
                </a:lnTo>
                <a:lnTo>
                  <a:pt x="221174" y="126319"/>
                </a:lnTo>
                <a:lnTo>
                  <a:pt x="430168" y="126319"/>
                </a:lnTo>
                <a:lnTo>
                  <a:pt x="422628" y="107201"/>
                </a:lnTo>
                <a:lnTo>
                  <a:pt x="397632" y="71920"/>
                </a:lnTo>
                <a:lnTo>
                  <a:pt x="364215" y="42317"/>
                </a:lnTo>
                <a:lnTo>
                  <a:pt x="323287" y="19635"/>
                </a:lnTo>
                <a:lnTo>
                  <a:pt x="275760" y="5115"/>
                </a:lnTo>
                <a:lnTo>
                  <a:pt x="222543" y="0"/>
                </a:lnTo>
                <a:close/>
              </a:path>
              <a:path w="443865" h="382270">
                <a:moveTo>
                  <a:pt x="430168" y="126319"/>
                </a:moveTo>
                <a:lnTo>
                  <a:pt x="221174" y="126319"/>
                </a:lnTo>
                <a:lnTo>
                  <a:pt x="246649" y="131367"/>
                </a:lnTo>
                <a:lnTo>
                  <a:pt x="267309" y="145182"/>
                </a:lnTo>
                <a:lnTo>
                  <a:pt x="281164" y="165771"/>
                </a:lnTo>
                <a:lnTo>
                  <a:pt x="286225" y="191140"/>
                </a:lnTo>
                <a:lnTo>
                  <a:pt x="286225" y="192527"/>
                </a:lnTo>
                <a:lnTo>
                  <a:pt x="281378" y="217090"/>
                </a:lnTo>
                <a:lnTo>
                  <a:pt x="267994" y="237265"/>
                </a:lnTo>
                <a:lnTo>
                  <a:pt x="247804" y="250928"/>
                </a:lnTo>
                <a:lnTo>
                  <a:pt x="222543" y="255955"/>
                </a:lnTo>
                <a:lnTo>
                  <a:pt x="429553" y="255955"/>
                </a:lnTo>
                <a:lnTo>
                  <a:pt x="438218" y="234151"/>
                </a:lnTo>
                <a:lnTo>
                  <a:pt x="443718" y="191140"/>
                </a:lnTo>
                <a:lnTo>
                  <a:pt x="443718" y="189835"/>
                </a:lnTo>
                <a:lnTo>
                  <a:pt x="438294" y="146920"/>
                </a:lnTo>
                <a:lnTo>
                  <a:pt x="430168" y="126319"/>
                </a:lnTo>
                <a:close/>
              </a:path>
            </a:pathLst>
          </a:custGeom>
          <a:solidFill>
            <a:srgbClr val="28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943587" y="3477545"/>
            <a:ext cx="452755" cy="494665"/>
            <a:chOff x="8837230" y="3307178"/>
            <a:chExt cx="452755" cy="494665"/>
          </a:xfrm>
        </p:grpSpPr>
        <p:sp>
          <p:nvSpPr>
            <p:cNvPr id="26" name="object 26"/>
            <p:cNvSpPr/>
            <p:nvPr/>
          </p:nvSpPr>
          <p:spPr>
            <a:xfrm>
              <a:off x="8839969" y="3426803"/>
              <a:ext cx="164465" cy="365125"/>
            </a:xfrm>
            <a:custGeom>
              <a:avLst/>
              <a:gdLst/>
              <a:ahLst/>
              <a:cxnLst/>
              <a:rect l="l" t="t" r="r" b="b"/>
              <a:pathLst>
                <a:path w="164465" h="365125">
                  <a:moveTo>
                    <a:pt x="164340" y="0"/>
                  </a:moveTo>
                  <a:lnTo>
                    <a:pt x="0" y="0"/>
                  </a:lnTo>
                  <a:lnTo>
                    <a:pt x="0" y="257654"/>
                  </a:lnTo>
                  <a:lnTo>
                    <a:pt x="4686" y="299495"/>
                  </a:lnTo>
                  <a:lnTo>
                    <a:pt x="21056" y="333594"/>
                  </a:lnTo>
                  <a:lnTo>
                    <a:pt x="52576" y="356548"/>
                  </a:lnTo>
                  <a:lnTo>
                    <a:pt x="102712" y="364955"/>
                  </a:lnTo>
                  <a:lnTo>
                    <a:pt x="164340" y="364955"/>
                  </a:lnTo>
                  <a:lnTo>
                    <a:pt x="164340" y="0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37230" y="3307178"/>
              <a:ext cx="169818" cy="9345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034438" y="3309013"/>
              <a:ext cx="255904" cy="492759"/>
            </a:xfrm>
            <a:custGeom>
              <a:avLst/>
              <a:gdLst/>
              <a:ahLst/>
              <a:cxnLst/>
              <a:rect l="l" t="t" r="r" b="b"/>
              <a:pathLst>
                <a:path w="255904" h="492760">
                  <a:moveTo>
                    <a:pt x="164340" y="0"/>
                  </a:moveTo>
                  <a:lnTo>
                    <a:pt x="0" y="0"/>
                  </a:lnTo>
                  <a:lnTo>
                    <a:pt x="684" y="67"/>
                  </a:lnTo>
                  <a:lnTo>
                    <a:pt x="684" y="362237"/>
                  </a:lnTo>
                  <a:lnTo>
                    <a:pt x="6869" y="409912"/>
                  </a:lnTo>
                  <a:lnTo>
                    <a:pt x="25182" y="446489"/>
                  </a:lnTo>
                  <a:lnTo>
                    <a:pt x="55262" y="472258"/>
                  </a:lnTo>
                  <a:lnTo>
                    <a:pt x="96747" y="487507"/>
                  </a:lnTo>
                  <a:lnTo>
                    <a:pt x="149275" y="492525"/>
                  </a:lnTo>
                  <a:lnTo>
                    <a:pt x="178741" y="491066"/>
                  </a:lnTo>
                  <a:lnTo>
                    <a:pt x="206794" y="486901"/>
                  </a:lnTo>
                  <a:lnTo>
                    <a:pt x="232280" y="480350"/>
                  </a:lnTo>
                  <a:lnTo>
                    <a:pt x="254042" y="471734"/>
                  </a:lnTo>
                  <a:lnTo>
                    <a:pt x="254042" y="354815"/>
                  </a:lnTo>
                  <a:lnTo>
                    <a:pt x="241224" y="359716"/>
                  </a:lnTo>
                  <a:lnTo>
                    <a:pt x="228535" y="363263"/>
                  </a:lnTo>
                  <a:lnTo>
                    <a:pt x="216102" y="365418"/>
                  </a:lnTo>
                  <a:lnTo>
                    <a:pt x="204055" y="366145"/>
                  </a:lnTo>
                  <a:lnTo>
                    <a:pt x="186872" y="364163"/>
                  </a:lnTo>
                  <a:lnTo>
                    <a:pt x="174440" y="357748"/>
                  </a:lnTo>
                  <a:lnTo>
                    <a:pt x="166886" y="346196"/>
                  </a:lnTo>
                  <a:lnTo>
                    <a:pt x="164340" y="328803"/>
                  </a:lnTo>
                  <a:lnTo>
                    <a:pt x="164340" y="236509"/>
                  </a:lnTo>
                  <a:lnTo>
                    <a:pt x="255411" y="236509"/>
                  </a:lnTo>
                  <a:lnTo>
                    <a:pt x="255411" y="119556"/>
                  </a:lnTo>
                  <a:lnTo>
                    <a:pt x="164340" y="119556"/>
                  </a:lnTo>
                  <a:lnTo>
                    <a:pt x="164340" y="0"/>
                  </a:lnTo>
                  <a:close/>
                </a:path>
              </a:pathLst>
            </a:custGeom>
            <a:solidFill>
              <a:srgbClr val="283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7926585" y="3484076"/>
            <a:ext cx="989330" cy="488315"/>
          </a:xfrm>
          <a:custGeom>
            <a:avLst/>
            <a:gdLst/>
            <a:ahLst/>
            <a:cxnLst/>
            <a:rect l="l" t="t" r="r" b="b"/>
            <a:pathLst>
              <a:path w="989329" h="488314">
                <a:moveTo>
                  <a:pt x="560197" y="419354"/>
                </a:moveTo>
                <a:lnTo>
                  <a:pt x="507809" y="378421"/>
                </a:lnTo>
                <a:lnTo>
                  <a:pt x="522998" y="354368"/>
                </a:lnTo>
                <a:lnTo>
                  <a:pt x="526757" y="348411"/>
                </a:lnTo>
                <a:lnTo>
                  <a:pt x="540842" y="315760"/>
                </a:lnTo>
                <a:lnTo>
                  <a:pt x="549630" y="280847"/>
                </a:lnTo>
                <a:lnTo>
                  <a:pt x="550075" y="275437"/>
                </a:lnTo>
                <a:lnTo>
                  <a:pt x="552564" y="245351"/>
                </a:lnTo>
                <a:lnTo>
                  <a:pt x="552564" y="241681"/>
                </a:lnTo>
                <a:lnTo>
                  <a:pt x="548360" y="198666"/>
                </a:lnTo>
                <a:lnTo>
                  <a:pt x="535889" y="157353"/>
                </a:lnTo>
                <a:lnTo>
                  <a:pt x="525932" y="138455"/>
                </a:lnTo>
                <a:lnTo>
                  <a:pt x="515937" y="119468"/>
                </a:lnTo>
                <a:lnTo>
                  <a:pt x="489165" y="85648"/>
                </a:lnTo>
                <a:lnTo>
                  <a:pt x="456285" y="56527"/>
                </a:lnTo>
                <a:lnTo>
                  <a:pt x="417944" y="32766"/>
                </a:lnTo>
                <a:lnTo>
                  <a:pt x="383311" y="18491"/>
                </a:lnTo>
                <a:lnTo>
                  <a:pt x="383311" y="249694"/>
                </a:lnTo>
                <a:lnTo>
                  <a:pt x="383133" y="254419"/>
                </a:lnTo>
                <a:lnTo>
                  <a:pt x="382384" y="261416"/>
                </a:lnTo>
                <a:lnTo>
                  <a:pt x="381228" y="268427"/>
                </a:lnTo>
                <a:lnTo>
                  <a:pt x="379768" y="275437"/>
                </a:lnTo>
                <a:lnTo>
                  <a:pt x="354025" y="254330"/>
                </a:lnTo>
                <a:lnTo>
                  <a:pt x="330644" y="241998"/>
                </a:lnTo>
                <a:lnTo>
                  <a:pt x="309346" y="241681"/>
                </a:lnTo>
                <a:lnTo>
                  <a:pt x="291096" y="249694"/>
                </a:lnTo>
                <a:lnTo>
                  <a:pt x="276847" y="262305"/>
                </a:lnTo>
                <a:lnTo>
                  <a:pt x="246443" y="298272"/>
                </a:lnTo>
                <a:lnTo>
                  <a:pt x="311708" y="349059"/>
                </a:lnTo>
                <a:lnTo>
                  <a:pt x="303453" y="351269"/>
                </a:lnTo>
                <a:lnTo>
                  <a:pt x="294906" y="352945"/>
                </a:lnTo>
                <a:lnTo>
                  <a:pt x="286092" y="353999"/>
                </a:lnTo>
                <a:lnTo>
                  <a:pt x="276987" y="354368"/>
                </a:lnTo>
                <a:lnTo>
                  <a:pt x="232613" y="345363"/>
                </a:lnTo>
                <a:lnTo>
                  <a:pt x="199136" y="321373"/>
                </a:lnTo>
                <a:lnTo>
                  <a:pt x="178003" y="286981"/>
                </a:lnTo>
                <a:lnTo>
                  <a:pt x="170764" y="247396"/>
                </a:lnTo>
                <a:lnTo>
                  <a:pt x="170649" y="245351"/>
                </a:lnTo>
                <a:lnTo>
                  <a:pt x="177977" y="205574"/>
                </a:lnTo>
                <a:lnTo>
                  <a:pt x="198920" y="171386"/>
                </a:lnTo>
                <a:lnTo>
                  <a:pt x="231940" y="147459"/>
                </a:lnTo>
                <a:lnTo>
                  <a:pt x="275475" y="138455"/>
                </a:lnTo>
                <a:lnTo>
                  <a:pt x="319519" y="147472"/>
                </a:lnTo>
                <a:lnTo>
                  <a:pt x="353606" y="171462"/>
                </a:lnTo>
                <a:lnTo>
                  <a:pt x="375589" y="205841"/>
                </a:lnTo>
                <a:lnTo>
                  <a:pt x="383273" y="245351"/>
                </a:lnTo>
                <a:lnTo>
                  <a:pt x="383311" y="249694"/>
                </a:lnTo>
                <a:lnTo>
                  <a:pt x="383311" y="18491"/>
                </a:lnTo>
                <a:lnTo>
                  <a:pt x="374827" y="14986"/>
                </a:lnTo>
                <a:lnTo>
                  <a:pt x="327609" y="3860"/>
                </a:lnTo>
                <a:lnTo>
                  <a:pt x="276987" y="0"/>
                </a:lnTo>
                <a:lnTo>
                  <a:pt x="226314" y="3898"/>
                </a:lnTo>
                <a:lnTo>
                  <a:pt x="178981" y="15176"/>
                </a:lnTo>
                <a:lnTo>
                  <a:pt x="135674" y="33134"/>
                </a:lnTo>
                <a:lnTo>
                  <a:pt x="97116" y="57111"/>
                </a:lnTo>
                <a:lnTo>
                  <a:pt x="64008" y="86461"/>
                </a:lnTo>
                <a:lnTo>
                  <a:pt x="37020" y="120497"/>
                </a:lnTo>
                <a:lnTo>
                  <a:pt x="16891" y="158546"/>
                </a:lnTo>
                <a:lnTo>
                  <a:pt x="4292" y="199948"/>
                </a:lnTo>
                <a:lnTo>
                  <a:pt x="63" y="242747"/>
                </a:lnTo>
                <a:lnTo>
                  <a:pt x="0" y="245999"/>
                </a:lnTo>
                <a:lnTo>
                  <a:pt x="4241" y="289433"/>
                </a:lnTo>
                <a:lnTo>
                  <a:pt x="16713" y="330720"/>
                </a:lnTo>
                <a:lnTo>
                  <a:pt x="36664" y="368592"/>
                </a:lnTo>
                <a:lnTo>
                  <a:pt x="63423" y="402399"/>
                </a:lnTo>
                <a:lnTo>
                  <a:pt x="96304" y="431507"/>
                </a:lnTo>
                <a:lnTo>
                  <a:pt x="134620" y="455256"/>
                </a:lnTo>
                <a:lnTo>
                  <a:pt x="177711" y="473024"/>
                </a:lnTo>
                <a:lnTo>
                  <a:pt x="224891" y="484149"/>
                </a:lnTo>
                <a:lnTo>
                  <a:pt x="275475" y="487997"/>
                </a:lnTo>
                <a:lnTo>
                  <a:pt x="318897" y="485178"/>
                </a:lnTo>
                <a:lnTo>
                  <a:pt x="359841" y="476948"/>
                </a:lnTo>
                <a:lnTo>
                  <a:pt x="398056" y="463715"/>
                </a:lnTo>
                <a:lnTo>
                  <a:pt x="433311" y="445846"/>
                </a:lnTo>
                <a:lnTo>
                  <a:pt x="452691" y="461822"/>
                </a:lnTo>
                <a:lnTo>
                  <a:pt x="468096" y="472884"/>
                </a:lnTo>
                <a:lnTo>
                  <a:pt x="486333" y="479323"/>
                </a:lnTo>
                <a:lnTo>
                  <a:pt x="507466" y="475107"/>
                </a:lnTo>
                <a:lnTo>
                  <a:pt x="531571" y="454240"/>
                </a:lnTo>
                <a:lnTo>
                  <a:pt x="538467" y="445846"/>
                </a:lnTo>
                <a:lnTo>
                  <a:pt x="560197" y="419354"/>
                </a:lnTo>
                <a:close/>
              </a:path>
              <a:path w="989329" h="488314">
                <a:moveTo>
                  <a:pt x="988923" y="113106"/>
                </a:moveTo>
                <a:lnTo>
                  <a:pt x="825055" y="113106"/>
                </a:lnTo>
                <a:lnTo>
                  <a:pt x="825055" y="304876"/>
                </a:lnTo>
                <a:lnTo>
                  <a:pt x="821169" y="325856"/>
                </a:lnTo>
                <a:lnTo>
                  <a:pt x="810755" y="341388"/>
                </a:lnTo>
                <a:lnTo>
                  <a:pt x="795705" y="351053"/>
                </a:lnTo>
                <a:lnTo>
                  <a:pt x="777951" y="354368"/>
                </a:lnTo>
                <a:lnTo>
                  <a:pt x="760539" y="351053"/>
                </a:lnTo>
                <a:lnTo>
                  <a:pt x="746277" y="341388"/>
                </a:lnTo>
                <a:lnTo>
                  <a:pt x="736638" y="325856"/>
                </a:lnTo>
                <a:lnTo>
                  <a:pt x="733094" y="304876"/>
                </a:lnTo>
                <a:lnTo>
                  <a:pt x="733094" y="113106"/>
                </a:lnTo>
                <a:lnTo>
                  <a:pt x="568833" y="113106"/>
                </a:lnTo>
                <a:lnTo>
                  <a:pt x="568833" y="353720"/>
                </a:lnTo>
                <a:lnTo>
                  <a:pt x="574916" y="399110"/>
                </a:lnTo>
                <a:lnTo>
                  <a:pt x="592518" y="436029"/>
                </a:lnTo>
                <a:lnTo>
                  <a:pt x="620598" y="463550"/>
                </a:lnTo>
                <a:lnTo>
                  <a:pt x="658139" y="480758"/>
                </a:lnTo>
                <a:lnTo>
                  <a:pt x="704138" y="486689"/>
                </a:lnTo>
                <a:lnTo>
                  <a:pt x="742937" y="480199"/>
                </a:lnTo>
                <a:lnTo>
                  <a:pt x="775931" y="463664"/>
                </a:lnTo>
                <a:lnTo>
                  <a:pt x="803249" y="441502"/>
                </a:lnTo>
                <a:lnTo>
                  <a:pt x="824992" y="418122"/>
                </a:lnTo>
                <a:lnTo>
                  <a:pt x="825131" y="426364"/>
                </a:lnTo>
                <a:lnTo>
                  <a:pt x="826135" y="434441"/>
                </a:lnTo>
                <a:lnTo>
                  <a:pt x="833843" y="452208"/>
                </a:lnTo>
                <a:lnTo>
                  <a:pt x="855294" y="469976"/>
                </a:lnTo>
                <a:lnTo>
                  <a:pt x="897509" y="478053"/>
                </a:lnTo>
                <a:lnTo>
                  <a:pt x="988923" y="478053"/>
                </a:lnTo>
                <a:lnTo>
                  <a:pt x="988923" y="113106"/>
                </a:lnTo>
                <a:close/>
              </a:path>
            </a:pathLst>
          </a:custGeom>
          <a:solidFill>
            <a:srgbClr val="28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683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GRACIAS</a:t>
            </a:r>
          </a:p>
        </p:txBody>
      </p:sp>
      <p:pic>
        <p:nvPicPr>
          <p:cNvPr id="32" name="Imagen 31"/>
          <p:cNvPicPr/>
          <p:nvPr/>
        </p:nvPicPr>
        <p:blipFill rotWithShape="1">
          <a:blip r:embed="rId17"/>
          <a:srcRect l="70696" t="81617" r="20555" b="7171"/>
          <a:stretch/>
        </p:blipFill>
        <p:spPr bwMode="auto">
          <a:xfrm>
            <a:off x="2590800" y="3352801"/>
            <a:ext cx="1498455" cy="846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370</Words>
  <Application>Microsoft Office PowerPoint</Application>
  <PresentationFormat>Panorámica</PresentationFormat>
  <Paragraphs>59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Tahoma</vt:lpstr>
      <vt:lpstr>Trebuchet MS</vt:lpstr>
      <vt:lpstr>Verdana</vt:lpstr>
      <vt:lpstr>Office Theme</vt:lpstr>
      <vt:lpstr>SECRETARÍA DE EDUCACIÓN, RECREACIÓN Y DEPORTE Presupuesto 2025  (Asignación Municipal)</vt:lpstr>
      <vt:lpstr>USD 10’500.000</vt:lpstr>
      <vt:lpstr>Presupuesto Inversión 2025 (Proyectos)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Norma Karina Villavicencio Rivadeneira</cp:lastModifiedBy>
  <cp:revision>43</cp:revision>
  <dcterms:created xsi:type="dcterms:W3CDTF">2024-11-13T21:23:10Z</dcterms:created>
  <dcterms:modified xsi:type="dcterms:W3CDTF">2024-11-18T15:01:04Z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2024-11-11T00:00:00Z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2024-11-13T00:00:00Z</vt:filetime>
  </property>
  <property fmtid="{D5CDD505-2E9C-101B-9397-08002B2CF9AE}" pid="5" name="Producer">
    <vt:lpwstr>Microsoft® PowerPoint® LTSC</vt:lpwstr>
  </property>
</Properties>
</file>