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83" r:id="rId2"/>
    <p:sldId id="4114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B48DE-6CAC-4314-BBC9-DD62777B395A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E1715-E8BC-4815-AE2A-A0888F54749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303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C49DFF-B7D3-834E-A2F0-6F28154502F4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068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02970-B7A0-1C13-807B-7523C3946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3C5C9F8-5617-5AC6-1DE3-57DFEA9234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9C9A685-74CA-08E6-BFB1-B619EFCFE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28F793-7050-C9D3-5F64-BEF62A0149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C49DFF-B7D3-834E-A2F0-6F28154502F4}" type="slidenum">
              <a:rPr lang="es-EC" smtClean="0"/>
              <a:t>2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2808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9624A-022E-7991-BD1C-D42164A2F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9399C7-3E03-1377-0B27-D743B9709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FCC56C-2368-7104-584E-149861D7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F7C90E-FD21-C9C6-BF08-AC5AD71B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60B3FE-4606-1CB8-9009-3D024F34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516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AF665-2A96-F54A-317E-8A6CC727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4DCED8-FE34-3CFE-D643-827F5EAE7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949EA0-AF1D-EB01-2ED4-B6E6FFCB6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2EC315-023B-8D59-7915-D4A823D5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8D9578-4846-C235-6DC2-1970893BC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622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F1DFB2-A0B2-58B7-3A25-5E1C059D22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F7B3A8-500A-B753-DC48-570C65A97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B71ED4-32B7-7D2F-26B4-E3F35F0EA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31B981-4C2C-A05D-77BA-E7952BFD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3329CB-4E84-81A8-D492-5A53D9CA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1505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9DC5DA2-D5CD-D981-0EDC-735E5588E9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7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E335A-B4AB-4F9A-BA28-21E46F30E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859F7A-28D8-9388-2F76-DECFF5562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24DE5-5311-4021-EA45-FC6B9060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E3AEC-5BD0-610D-10A6-CA9968F0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A6DB58-F18F-F147-DA95-4EDB495A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276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8EF44-B15C-379B-79BA-0BED4CDBB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B9EB20-B416-7E40-89E4-05AE24DB1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8B020-4A8F-2662-6F0D-A867FDECE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4B7429-69C2-945F-7B91-AC5920DDB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EDA543-56A8-3D08-7994-34325EEF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2688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E523D-CD77-E634-B839-D283EC6C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1134A4-4C3F-1B46-F701-5C39DC61F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72DB51-378D-0B4F-0700-3C18D4D5A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AD45EB-777C-3828-26D3-44C4DFBC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428521-AB42-2FB6-FCCF-EFE63688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FBA583-6BDA-90FA-DBBE-69270653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875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215792-2209-22E5-22C8-C862D028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F366A1-8243-3F3D-0495-730AF3A23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F9C427-070F-B704-9A5A-5A8740617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290E0D-9AC3-913F-3D34-7AD698201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49E8D4-70FD-314F-6789-F1571B041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1AD8A2-B09D-302B-0B52-5F38D584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B413F3-13AA-4769-75F0-AF3CF528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16FDCD-8A18-41C4-07A3-15707308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9352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BFC2AE-CCA6-6952-6435-681203C7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030F35-E152-E065-1F04-0E458116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D5B1A-3C06-2993-3E09-C37785D8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1FA1D9-81EB-4E99-FC19-6953491BB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85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36B9538-C5EF-6EF9-A3B1-E03D879E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AD2B16-F856-2A3B-482B-5E71E5238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0681A40-85E5-7B29-0BB1-C177E450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660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C7BF4-E7F2-9584-1F8D-8B579FDD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9224F-2541-8FFB-825D-95C31B15B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9C819-2D2E-3575-AD2D-58ACEA4A1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82BA72-4B9F-C980-E7FA-3B6E4532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9787FD-DE1B-AA9A-1706-2B585D53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DEFE95-9644-8026-E225-2755BCE0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5996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9AC15-2EA0-9387-D0AF-02AC80408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757F37-BE97-B03F-6070-65F7E6F0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6AE927-B831-BDEF-79D3-9FE769C44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A895DE-9B27-BF7D-0B2E-13A2D4B5E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6F5222-63EB-9239-3423-EC494454A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1D7167-172E-13E0-5F56-B9D7A7DDF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26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4643C9-22A6-E9FA-1454-D67CC98F9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1FA35A-55BD-2E41-298F-872F99B3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251541-7C38-121B-AEF0-E50E008C6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EED2-AE51-46B4-A8F1-A4624D6DBC16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C7EA20-3DCF-9BF2-F792-D08DE50D0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F96D0F-CA0B-73AC-ADAD-838E53F30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BFEF8-A951-4441-95E7-35DAEFDA03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372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712EC-8E4C-DF63-061B-3CF10BDA66C8}"/>
              </a:ext>
            </a:extLst>
          </p:cNvPr>
          <p:cNvSpPr txBox="1">
            <a:spLocks/>
          </p:cNvSpPr>
          <p:nvPr/>
        </p:nvSpPr>
        <p:spPr>
          <a:xfrm>
            <a:off x="1403555" y="1757108"/>
            <a:ext cx="938489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rgbClr val="FF0000"/>
                </a:solidFill>
                <a:latin typeface="Montserrat ExtraBold" pitchFamily="2" charset="77"/>
                <a:ea typeface="HGSMinchoE" panose="02020900000000000000" pitchFamily="18" charset="-128"/>
              </a:rPr>
              <a:t>SECTOR MOVILIDAD</a:t>
            </a:r>
          </a:p>
          <a:p>
            <a:pPr algn="ctr"/>
            <a:r>
              <a:rPr lang="es-MX" sz="3000" b="1" dirty="0">
                <a:latin typeface="Montserrat ExtraBold" pitchFamily="2" charset="77"/>
                <a:ea typeface="HGSMinchoE" panose="02020900000000000000" pitchFamily="18" charset="-128"/>
              </a:rPr>
              <a:t>Gabinete Sectorial</a:t>
            </a:r>
          </a:p>
          <a:p>
            <a:pPr algn="ctr"/>
            <a:endParaRPr lang="es-MX" sz="3000" b="1" dirty="0">
              <a:latin typeface="Montserrat ExtraBold" pitchFamily="2" charset="77"/>
              <a:ea typeface="HGSMinchoE" panose="02020900000000000000" pitchFamily="18" charset="-128"/>
            </a:endParaRPr>
          </a:p>
          <a:p>
            <a:pPr algn="ctr"/>
            <a:r>
              <a:rPr lang="es-MX" sz="3000" b="1" dirty="0">
                <a:latin typeface="Montserrat ExtraBold" pitchFamily="2" charset="77"/>
                <a:ea typeface="HGSMinchoE" panose="02020900000000000000" pitchFamily="18" charset="-128"/>
              </a:rPr>
              <a:t> Noviembre 2024</a:t>
            </a:r>
            <a:endParaRPr lang="es-EC" sz="3000" b="1" dirty="0">
              <a:latin typeface="Montserrat ExtraBold" pitchFamily="2" charset="77"/>
              <a:ea typeface="HGSMinchoE" panose="02020900000000000000" pitchFamily="18" charset="-128"/>
            </a:endParaRPr>
          </a:p>
        </p:txBody>
      </p:sp>
      <p:grpSp>
        <p:nvGrpSpPr>
          <p:cNvPr id="3" name="Grupo 5">
            <a:extLst>
              <a:ext uri="{FF2B5EF4-FFF2-40B4-BE49-F238E27FC236}">
                <a16:creationId xmlns:a16="http://schemas.microsoft.com/office/drawing/2014/main" id="{71969C05-3862-2C41-35D5-D149D03A773D}"/>
              </a:ext>
            </a:extLst>
          </p:cNvPr>
          <p:cNvGrpSpPr/>
          <p:nvPr/>
        </p:nvGrpSpPr>
        <p:grpSpPr>
          <a:xfrm>
            <a:off x="2998896" y="4382372"/>
            <a:ext cx="6578181" cy="1098948"/>
            <a:chOff x="3103618" y="2779370"/>
            <a:chExt cx="6578181" cy="1098948"/>
          </a:xfrm>
        </p:grpSpPr>
        <p:pic>
          <p:nvPicPr>
            <p:cNvPr id="4" name="Imagen 7">
              <a:extLst>
                <a:ext uri="{FF2B5EF4-FFF2-40B4-BE49-F238E27FC236}">
                  <a16:creationId xmlns:a16="http://schemas.microsoft.com/office/drawing/2014/main" id="{D3CCAB23-E43A-69ED-DE36-6E4C5B412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95528" y="2779370"/>
              <a:ext cx="2986271" cy="1098948"/>
            </a:xfrm>
            <a:prstGeom prst="rect">
              <a:avLst/>
            </a:prstGeom>
          </p:spPr>
        </p:pic>
        <p:pic>
          <p:nvPicPr>
            <p:cNvPr id="6" name="Imagen 8">
              <a:extLst>
                <a:ext uri="{FF2B5EF4-FFF2-40B4-BE49-F238E27FC236}">
                  <a16:creationId xmlns:a16="http://schemas.microsoft.com/office/drawing/2014/main" id="{989233E4-E972-A5F7-D5CB-6BD469BEFD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03618" y="2893470"/>
              <a:ext cx="3153327" cy="9059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594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8355F0-4222-3D61-743B-F7C024890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90B9F-66D9-45CF-10D4-174168152FF5}"/>
              </a:ext>
            </a:extLst>
          </p:cNvPr>
          <p:cNvSpPr txBox="1">
            <a:spLocks/>
          </p:cNvSpPr>
          <p:nvPr/>
        </p:nvSpPr>
        <p:spPr>
          <a:xfrm>
            <a:off x="178019" y="216580"/>
            <a:ext cx="8054528" cy="10781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srgbClr val="002060"/>
                </a:solidFill>
                <a:latin typeface="Montserrat ExtraBold" pitchFamily="2" charset="77"/>
                <a:ea typeface="HGSMinchoE" panose="02020900000000000000" pitchFamily="18" charset="-128"/>
              </a:rPr>
              <a:t>PRESUPUESTO DE INVERSIÓN 2025</a:t>
            </a:r>
          </a:p>
          <a:p>
            <a:r>
              <a:rPr lang="es-MX" sz="2800" b="1" dirty="0">
                <a:solidFill>
                  <a:srgbClr val="799ECB"/>
                </a:solidFill>
                <a:latin typeface="Montserrat ExtraBold" pitchFamily="2" charset="77"/>
                <a:ea typeface="HGSMinchoE" panose="02020900000000000000" pitchFamily="18" charset="-128"/>
              </a:rPr>
              <a:t>Recursos Municipales </a:t>
            </a:r>
            <a:r>
              <a:rPr lang="es-MX" sz="2800" b="1" dirty="0">
                <a:solidFill>
                  <a:srgbClr val="799ECB"/>
                </a:solidFill>
                <a:latin typeface="Arial" panose="020B0604020202020204" pitchFamily="34" charset="0"/>
                <a:ea typeface="HGSMinchoE" panose="02020900000000000000" pitchFamily="18" charset="-128"/>
                <a:cs typeface="Arial" panose="020B0604020202020204" pitchFamily="34" charset="0"/>
              </a:rPr>
              <a:t>($49.881.395)</a:t>
            </a:r>
            <a:endParaRPr lang="es-EC" sz="4000" b="1" dirty="0">
              <a:solidFill>
                <a:srgbClr val="799ECB"/>
              </a:solidFill>
              <a:latin typeface="Arial" panose="020B0604020202020204" pitchFamily="34" charset="0"/>
              <a:ea typeface="HGSMinchoE" panose="02020900000000000000" pitchFamily="18" charset="-128"/>
              <a:cs typeface="Arial" panose="020B0604020202020204" pitchFamily="34" charset="0"/>
            </a:endParaRPr>
          </a:p>
        </p:txBody>
      </p:sp>
      <p:cxnSp>
        <p:nvCxnSpPr>
          <p:cNvPr id="35" name="Conector recto 34" hidden="1">
            <a:extLst>
              <a:ext uri="{FF2B5EF4-FFF2-40B4-BE49-F238E27FC236}">
                <a16:creationId xmlns:a16="http://schemas.microsoft.com/office/drawing/2014/main" id="{482A92D5-10B4-8910-5959-1EFFEF182919}"/>
              </a:ext>
            </a:extLst>
          </p:cNvPr>
          <p:cNvCxnSpPr/>
          <p:nvPr/>
        </p:nvCxnSpPr>
        <p:spPr>
          <a:xfrm>
            <a:off x="5465764" y="765175"/>
            <a:ext cx="126047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6">
            <a:extLst>
              <a:ext uri="{FF2B5EF4-FFF2-40B4-BE49-F238E27FC236}">
                <a16:creationId xmlns:a16="http://schemas.microsoft.com/office/drawing/2014/main" id="{411F26BB-8479-AA9B-6E23-BEFC772F25A5}"/>
              </a:ext>
            </a:extLst>
          </p:cNvPr>
          <p:cNvSpPr/>
          <p:nvPr/>
        </p:nvSpPr>
        <p:spPr>
          <a:xfrm rot="340962">
            <a:off x="208645" y="1727987"/>
            <a:ext cx="1178350" cy="638343"/>
          </a:xfrm>
          <a:prstGeom prst="rect">
            <a:avLst/>
          </a:prstGeom>
          <a:gradFill flip="none" rotWithShape="1">
            <a:gsLst>
              <a:gs pos="1000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37000">
                <a:schemeClr val="tx1">
                  <a:alpha val="3000"/>
                </a:schemeClr>
              </a:gs>
              <a:gs pos="100000">
                <a:schemeClr val="tx1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4" name="Flowchart: Data 17">
            <a:extLst>
              <a:ext uri="{FF2B5EF4-FFF2-40B4-BE49-F238E27FC236}">
                <a16:creationId xmlns:a16="http://schemas.microsoft.com/office/drawing/2014/main" id="{24470D3F-0935-F30D-894F-318423C9ABD9}"/>
              </a:ext>
            </a:extLst>
          </p:cNvPr>
          <p:cNvSpPr/>
          <p:nvPr/>
        </p:nvSpPr>
        <p:spPr>
          <a:xfrm rot="16200000" flipV="1">
            <a:off x="72789" y="1225461"/>
            <a:ext cx="1192567" cy="982107"/>
          </a:xfrm>
          <a:prstGeom prst="flowChartInputOutpu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5" name="Flowchart: Data 18">
            <a:extLst>
              <a:ext uri="{FF2B5EF4-FFF2-40B4-BE49-F238E27FC236}">
                <a16:creationId xmlns:a16="http://schemas.microsoft.com/office/drawing/2014/main" id="{E8B39170-9D7E-1608-E884-4F9B1B9636AD}"/>
              </a:ext>
            </a:extLst>
          </p:cNvPr>
          <p:cNvSpPr/>
          <p:nvPr/>
        </p:nvSpPr>
        <p:spPr>
          <a:xfrm rot="5400000" flipH="1" flipV="1">
            <a:off x="775182" y="1505172"/>
            <a:ext cx="1192567" cy="422679"/>
          </a:xfrm>
          <a:prstGeom prst="flowChartInputOutput">
            <a:avLst/>
          </a:prstGeom>
          <a:solidFill>
            <a:srgbClr val="006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037EE19F-4D35-8076-6025-10488E82D81E}"/>
              </a:ext>
            </a:extLst>
          </p:cNvPr>
          <p:cNvSpPr/>
          <p:nvPr/>
        </p:nvSpPr>
        <p:spPr>
          <a:xfrm>
            <a:off x="1582805" y="1360748"/>
            <a:ext cx="4744253" cy="20682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7000">
                <a:srgbClr val="00B0F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3541EBD1-5FF6-DB9C-7D53-D5226B8DE3FF}"/>
              </a:ext>
            </a:extLst>
          </p:cNvPr>
          <p:cNvSpPr txBox="1"/>
          <p:nvPr/>
        </p:nvSpPr>
        <p:spPr>
          <a:xfrm>
            <a:off x="232961" y="1349034"/>
            <a:ext cx="838691" cy="83099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Tw Cen MT" panose="020B0602020104020603" pitchFamily="34" charset="0"/>
                <a:ea typeface="Adobe Gothic Std B" panose="020B0800000000000000" pitchFamily="34" charset="-128"/>
                <a:cs typeface="Aharoni" panose="02010803020104030203" pitchFamily="2" charset="-79"/>
              </a:rPr>
              <a:t>01</a:t>
            </a: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C269985A-8399-8BBC-12A7-E3F9E86CEBAD}"/>
              </a:ext>
            </a:extLst>
          </p:cNvPr>
          <p:cNvSpPr/>
          <p:nvPr/>
        </p:nvSpPr>
        <p:spPr>
          <a:xfrm>
            <a:off x="1584119" y="1349033"/>
            <a:ext cx="1178350" cy="9520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28000">
                <a:schemeClr val="tx1">
                  <a:alpha val="3000"/>
                </a:schemeClr>
              </a:gs>
              <a:gs pos="100000">
                <a:schemeClr val="tx1">
                  <a:alpha val="3500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FA37A8C7-30D0-74F7-6602-BBD3ACB7DDB2}"/>
              </a:ext>
            </a:extLst>
          </p:cNvPr>
          <p:cNvSpPr txBox="1"/>
          <p:nvPr/>
        </p:nvSpPr>
        <p:spPr>
          <a:xfrm>
            <a:off x="1513875" y="1391834"/>
            <a:ext cx="4882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100" dirty="0">
                <a:solidFill>
                  <a:schemeClr val="bg1"/>
                </a:solidFill>
                <a:latin typeface="Tw Cen MT" panose="020B0602020104020603" pitchFamily="34" charset="0"/>
              </a:rPr>
              <a:t>MODERNIZACIÓN DEL SISTEMA DE TRANSPORTE</a:t>
            </a:r>
            <a:endParaRPr lang="en-US" sz="3200" b="1" spc="1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cxnSp>
        <p:nvCxnSpPr>
          <p:cNvPr id="21" name="Straight Connector 24">
            <a:extLst>
              <a:ext uri="{FF2B5EF4-FFF2-40B4-BE49-F238E27FC236}">
                <a16:creationId xmlns:a16="http://schemas.microsoft.com/office/drawing/2014/main" id="{39A06584-0F35-E96C-8B39-F04E64028621}"/>
              </a:ext>
            </a:extLst>
          </p:cNvPr>
          <p:cNvCxnSpPr>
            <a:cxnSpLocks/>
          </p:cNvCxnSpPr>
          <p:nvPr/>
        </p:nvCxnSpPr>
        <p:spPr>
          <a:xfrm>
            <a:off x="1749907" y="2185228"/>
            <a:ext cx="4465422" cy="37603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FAF767F-97F9-F156-CE44-3C8DC09E74F1}"/>
              </a:ext>
            </a:extLst>
          </p:cNvPr>
          <p:cNvSpPr txBox="1"/>
          <p:nvPr/>
        </p:nvSpPr>
        <p:spPr>
          <a:xfrm>
            <a:off x="2605843" y="2427579"/>
            <a:ext cx="30123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$6.300.000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83A0055-97CD-BCDF-F6E4-636EF8535DF8}"/>
              </a:ext>
            </a:extLst>
          </p:cNvPr>
          <p:cNvSpPr txBox="1"/>
          <p:nvPr/>
        </p:nvSpPr>
        <p:spPr>
          <a:xfrm>
            <a:off x="6437933" y="1353140"/>
            <a:ext cx="4514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Sistema Integrado de Recaudación – </a:t>
            </a:r>
          </a:p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En ejecución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8B2C142-45ED-A7A1-A70F-929F74E12B5A}"/>
              </a:ext>
            </a:extLst>
          </p:cNvPr>
          <p:cNvSpPr txBox="1"/>
          <p:nvPr/>
        </p:nvSpPr>
        <p:spPr>
          <a:xfrm>
            <a:off x="6396662" y="2073787"/>
            <a:ext cx="5048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Adquisición 60 trolebuses 100% eléctricos</a:t>
            </a:r>
          </a:p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En ejecución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76077B5-0DD1-0C85-6389-96AD6AEECCAF}"/>
              </a:ext>
            </a:extLst>
          </p:cNvPr>
          <p:cNvSpPr txBox="1"/>
          <p:nvPr/>
        </p:nvSpPr>
        <p:spPr>
          <a:xfrm>
            <a:off x="6396662" y="2812299"/>
            <a:ext cx="5537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Sistemas Inteligentes de Transporte SAE – SIU</a:t>
            </a:r>
          </a:p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En proceso – Ejecución 2025 - $6.300.000</a:t>
            </a: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F6670793-739E-4047-821D-15825024CE37}"/>
              </a:ext>
            </a:extLst>
          </p:cNvPr>
          <p:cNvSpPr/>
          <p:nvPr/>
        </p:nvSpPr>
        <p:spPr>
          <a:xfrm rot="340962">
            <a:off x="105294" y="4832098"/>
            <a:ext cx="1178350" cy="638343"/>
          </a:xfrm>
          <a:prstGeom prst="rect">
            <a:avLst/>
          </a:prstGeom>
          <a:gradFill flip="none" rotWithShape="1">
            <a:gsLst>
              <a:gs pos="1000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37000">
                <a:schemeClr val="tx1">
                  <a:alpha val="3000"/>
                </a:schemeClr>
              </a:gs>
              <a:gs pos="100000">
                <a:schemeClr val="tx1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7" name="Flowchart: Data 17">
            <a:extLst>
              <a:ext uri="{FF2B5EF4-FFF2-40B4-BE49-F238E27FC236}">
                <a16:creationId xmlns:a16="http://schemas.microsoft.com/office/drawing/2014/main" id="{9F2CB786-EAF2-1EA3-3725-3463CD213C2D}"/>
              </a:ext>
            </a:extLst>
          </p:cNvPr>
          <p:cNvSpPr/>
          <p:nvPr/>
        </p:nvSpPr>
        <p:spPr>
          <a:xfrm rot="16200000" flipV="1">
            <a:off x="-30562" y="4329572"/>
            <a:ext cx="1192567" cy="982107"/>
          </a:xfrm>
          <a:prstGeom prst="flowChartInputOutpu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8" name="Flowchart: Data 18">
            <a:extLst>
              <a:ext uri="{FF2B5EF4-FFF2-40B4-BE49-F238E27FC236}">
                <a16:creationId xmlns:a16="http://schemas.microsoft.com/office/drawing/2014/main" id="{DE28E083-2E8A-3EE7-9438-23D5D2010E5E}"/>
              </a:ext>
            </a:extLst>
          </p:cNvPr>
          <p:cNvSpPr/>
          <p:nvPr/>
        </p:nvSpPr>
        <p:spPr>
          <a:xfrm rot="5400000" flipH="1" flipV="1">
            <a:off x="671831" y="4609283"/>
            <a:ext cx="1192567" cy="422679"/>
          </a:xfrm>
          <a:prstGeom prst="flowChartInputOutpu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46063239-2CB8-ADA0-4FEC-54DECCC2C956}"/>
              </a:ext>
            </a:extLst>
          </p:cNvPr>
          <p:cNvSpPr/>
          <p:nvPr/>
        </p:nvSpPr>
        <p:spPr>
          <a:xfrm>
            <a:off x="1479454" y="4464859"/>
            <a:ext cx="4850303" cy="20682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000">
                <a:srgbClr val="00206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30" name="TextBox 20">
            <a:extLst>
              <a:ext uri="{FF2B5EF4-FFF2-40B4-BE49-F238E27FC236}">
                <a16:creationId xmlns:a16="http://schemas.microsoft.com/office/drawing/2014/main" id="{88388230-88E3-7014-B6DC-3F1069B53F60}"/>
              </a:ext>
            </a:extLst>
          </p:cNvPr>
          <p:cNvSpPr txBox="1"/>
          <p:nvPr/>
        </p:nvSpPr>
        <p:spPr>
          <a:xfrm>
            <a:off x="129610" y="4453145"/>
            <a:ext cx="838691" cy="83099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Tw Cen MT" panose="020B0602020104020603" pitchFamily="34" charset="0"/>
                <a:ea typeface="Adobe Gothic Std B" panose="020B0800000000000000" pitchFamily="34" charset="-128"/>
                <a:cs typeface="Aharoni" panose="02010803020104030203" pitchFamily="2" charset="-79"/>
              </a:rPr>
              <a:t>02</a:t>
            </a:r>
          </a:p>
        </p:txBody>
      </p:sp>
      <p:sp>
        <p:nvSpPr>
          <p:cNvPr id="31" name="Rectangle 21">
            <a:extLst>
              <a:ext uri="{FF2B5EF4-FFF2-40B4-BE49-F238E27FC236}">
                <a16:creationId xmlns:a16="http://schemas.microsoft.com/office/drawing/2014/main" id="{8DEA77CF-9ADC-79A4-9267-49F95820EEED}"/>
              </a:ext>
            </a:extLst>
          </p:cNvPr>
          <p:cNvSpPr/>
          <p:nvPr/>
        </p:nvSpPr>
        <p:spPr>
          <a:xfrm>
            <a:off x="1480768" y="4453144"/>
            <a:ext cx="1178350" cy="9520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28000">
                <a:schemeClr val="tx1">
                  <a:alpha val="3000"/>
                </a:schemeClr>
              </a:gs>
              <a:gs pos="100000">
                <a:schemeClr val="tx1">
                  <a:alpha val="3500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cxnSp>
        <p:nvCxnSpPr>
          <p:cNvPr id="32" name="Straight Connector 24">
            <a:extLst>
              <a:ext uri="{FF2B5EF4-FFF2-40B4-BE49-F238E27FC236}">
                <a16:creationId xmlns:a16="http://schemas.microsoft.com/office/drawing/2014/main" id="{48E15F4C-0E63-D8A4-2C8C-71680DDCC7D8}"/>
              </a:ext>
            </a:extLst>
          </p:cNvPr>
          <p:cNvCxnSpPr>
            <a:cxnSpLocks/>
            <a:endCxn id="29" idx="3"/>
          </p:cNvCxnSpPr>
          <p:nvPr/>
        </p:nvCxnSpPr>
        <p:spPr>
          <a:xfrm>
            <a:off x="1548956" y="5496463"/>
            <a:ext cx="4780801" cy="252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EFE65164-6123-C275-D360-E2998F5DE4A0}"/>
              </a:ext>
            </a:extLst>
          </p:cNvPr>
          <p:cNvSpPr txBox="1"/>
          <p:nvPr/>
        </p:nvSpPr>
        <p:spPr>
          <a:xfrm>
            <a:off x="213232" y="2584914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12,63%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ECDB97-3513-B408-7786-70A1DA46A34C}"/>
              </a:ext>
            </a:extLst>
          </p:cNvPr>
          <p:cNvSpPr txBox="1"/>
          <p:nvPr/>
        </p:nvSpPr>
        <p:spPr>
          <a:xfrm>
            <a:off x="2138873" y="5585480"/>
            <a:ext cx="3326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$43.581.395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ED6A49E-2309-1C8A-142A-65EF7278D6C1}"/>
              </a:ext>
            </a:extLst>
          </p:cNvPr>
          <p:cNvSpPr txBox="1"/>
          <p:nvPr/>
        </p:nvSpPr>
        <p:spPr>
          <a:xfrm>
            <a:off x="166597" y="5708442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77,37%</a:t>
            </a:r>
          </a:p>
        </p:txBody>
      </p:sp>
      <p:sp>
        <p:nvSpPr>
          <p:cNvPr id="38" name="TextBox 23">
            <a:extLst>
              <a:ext uri="{FF2B5EF4-FFF2-40B4-BE49-F238E27FC236}">
                <a16:creationId xmlns:a16="http://schemas.microsoft.com/office/drawing/2014/main" id="{5981D8EA-2496-0DD2-29C1-DD96748C755E}"/>
              </a:ext>
            </a:extLst>
          </p:cNvPr>
          <p:cNvSpPr txBox="1"/>
          <p:nvPr/>
        </p:nvSpPr>
        <p:spPr>
          <a:xfrm>
            <a:off x="1446970" y="4545206"/>
            <a:ext cx="4882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100" dirty="0">
                <a:solidFill>
                  <a:schemeClr val="bg1"/>
                </a:solidFill>
                <a:latin typeface="Tw Cen MT" panose="020B0602020104020603" pitchFamily="34" charset="0"/>
              </a:rPr>
              <a:t>OPERACIÓN DE LOS CORREDORES DEL SITP</a:t>
            </a:r>
            <a:endParaRPr lang="en-US" sz="3200" b="1" spc="1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020E6465-C243-A820-47EE-B43D6C1EF611}"/>
              </a:ext>
            </a:extLst>
          </p:cNvPr>
          <p:cNvSpPr txBox="1"/>
          <p:nvPr/>
        </p:nvSpPr>
        <p:spPr>
          <a:xfrm>
            <a:off x="6440812" y="4479607"/>
            <a:ext cx="5761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Gestión de rutas Alimentadoras - $27.8 Millones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A30A337-6936-A523-84FF-629DEC7314CF}"/>
              </a:ext>
            </a:extLst>
          </p:cNvPr>
          <p:cNvSpPr txBox="1"/>
          <p:nvPr/>
        </p:nvSpPr>
        <p:spPr>
          <a:xfrm>
            <a:off x="6426251" y="5869916"/>
            <a:ext cx="487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Gestión de infraestructura $4,4 Millones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9C7EE515-9605-9A5A-8F55-4A42043436E9}"/>
              </a:ext>
            </a:extLst>
          </p:cNvPr>
          <p:cNvSpPr txBox="1"/>
          <p:nvPr/>
        </p:nvSpPr>
        <p:spPr>
          <a:xfrm>
            <a:off x="6437933" y="5174761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Gestión de flota $8,7 Millones</a:t>
            </a:r>
          </a:p>
        </p:txBody>
      </p:sp>
    </p:spTree>
    <p:extLst>
      <p:ext uri="{BB962C8B-B14F-4D97-AF65-F5344CB8AC3E}">
        <p14:creationId xmlns:p14="http://schemas.microsoft.com/office/powerpoint/2010/main" val="620000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Panorámica</PresentationFormat>
  <Paragraphs>25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2" baseType="lpstr">
      <vt:lpstr>Adobe Gothic Std B</vt:lpstr>
      <vt:lpstr>Aharoni</vt:lpstr>
      <vt:lpstr>Arial</vt:lpstr>
      <vt:lpstr>Calibri</vt:lpstr>
      <vt:lpstr>Calibri Light</vt:lpstr>
      <vt:lpstr>HGSMinchoE</vt:lpstr>
      <vt:lpstr>Montserrat</vt:lpstr>
      <vt:lpstr>Montserrat ExtraBold</vt:lpstr>
      <vt:lpstr>Tw Cen MT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Elizabeth Saltos Montesdeoca</dc:creator>
  <cp:lastModifiedBy>Norma Karina Villavicencio Rivadeneira</cp:lastModifiedBy>
  <cp:revision>1</cp:revision>
  <dcterms:created xsi:type="dcterms:W3CDTF">2024-11-13T16:33:45Z</dcterms:created>
  <dcterms:modified xsi:type="dcterms:W3CDTF">2024-11-13T19:06:06Z</dcterms:modified>
</cp:coreProperties>
</file>