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114" r:id="rId2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F5EC83-78CA-491E-AE5B-CC38133E90A7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D4E443-8EA7-4755-946F-22906B73F5C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8329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502970-B7A0-1C13-807B-7523C3946E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03C5C9F8-5617-5AC6-1DE3-57DFEA92343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39C9A685-74CA-08E6-BFB1-B619EFCFEC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728F793-7050-C9D3-5F64-BEF62A0149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C49DFF-B7D3-834E-A2F0-6F28154502F4}" type="slidenum">
              <a:rPr lang="es-EC" smtClean="0"/>
              <a:t>1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280848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AAF15B-9664-CB35-46CE-FFAD9830AA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0E7B3DA-5709-AA97-8BA8-A87ED03AC5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36362A-7744-D58D-5ACA-95339BE90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DED-04F5-41BF-88FD-DE7272E1DD68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71FF0A-EEA7-4F8F-80AA-1F50AB6A6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ABD17B-8879-47A2-FBF4-A95C218A1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B8CD-E33B-426E-BD0F-78FF32F6F42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73769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822142-1EFA-EF35-E286-3435143E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A374A2F-2D12-6A6E-23FF-0F62C7F96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B67D30-B4F3-4A6F-B7C1-1F6D19F57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DED-04F5-41BF-88FD-DE7272E1DD68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45060B-C74D-C103-CAF3-A9F3C466F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42DB44-CFD7-A4B8-1CBE-DB0A0D108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B8CD-E33B-426E-BD0F-78FF32F6F42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62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5DF5967-95C0-E3F2-EE6A-E181D7F440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606CFBB-DF62-01B8-EFBB-EDE8A4F488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103ECB-A46E-285F-03E7-8BFBFB35F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DED-04F5-41BF-88FD-DE7272E1DD68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E124DBE-61E2-9EA9-EAC1-BED6BF5337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931A2C-02A5-4B88-86C8-4B845ED48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B8CD-E33B-426E-BD0F-78FF32F6F42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09712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>
            <a:extLst>
              <a:ext uri="{FF2B5EF4-FFF2-40B4-BE49-F238E27FC236}">
                <a16:creationId xmlns:a16="http://schemas.microsoft.com/office/drawing/2014/main" id="{69DC5DA2-D5CD-D981-0EDC-735E5588E9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31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E89CB6-B432-2140-8C3A-4B8F8CA8D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8812C48-941C-5821-18E4-464263F67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7BD69E-8D93-6C58-278C-62F8FD878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DED-04F5-41BF-88FD-DE7272E1DD68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37B4C1-F62C-D984-8AD7-5B1499525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984720-8C92-6169-976B-470F64CB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B8CD-E33B-426E-BD0F-78FF32F6F42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1323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55648C-9405-8FA6-5811-E50D7CEB8B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EB4A69C-7567-0686-2C84-B8FBB3AFB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EE454F-BE12-CC05-D339-2C744E34F3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DED-04F5-41BF-88FD-DE7272E1DD68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6345ED-0A1B-A48D-CDAF-CAE55DF54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9B0AF5-C297-422F-EC1D-18405FD57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B8CD-E33B-426E-BD0F-78FF32F6F42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8910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8D08BB-32FC-085C-CA98-7F447AC90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B6198F-CCC4-5180-8462-90A1F1A35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33D5E4-1448-01EF-E65D-C4CD7FFBC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CC4D5E5-A89E-CDEA-7A6F-3382C22FB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DED-04F5-41BF-88FD-DE7272E1DD68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B88866-122F-FA25-D024-14B0F9074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E966111-725B-A154-18BA-B858B97B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B8CD-E33B-426E-BD0F-78FF32F6F42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95562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F89642-E071-4E2D-957D-850CA25E0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682BCC-5402-17CD-0717-84A7A6B886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633E4B4-86CC-E3A7-04C3-5DD0EEF8B2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99EA3BB-8E1F-1BA5-7663-ABF1DED1C1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5DFED10-3B02-716E-9982-492FD4B368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AE09AE5-EB09-99E8-CD6B-A54BE04F2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DED-04F5-41BF-88FD-DE7272E1DD68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7B5ED9F-13D3-5FDD-A9D6-91ACA28D9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B927923-ACD5-0D8C-550E-B4E6F5154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B8CD-E33B-426E-BD0F-78FF32F6F42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9999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237508-A8C7-4E05-722C-AB4F844F3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A9578D39-192E-8881-C9D4-CAA1927E4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DED-04F5-41BF-88FD-DE7272E1DD68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1A572AB-5B9A-D6D2-24AA-B2EC15BAA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3D2A97D-7896-D506-A059-319ED0D13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B8CD-E33B-426E-BD0F-78FF32F6F42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036135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1F3D80F-4FB0-0498-8276-74C1230F3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DED-04F5-41BF-88FD-DE7272E1DD68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325CE3-DCC9-3440-8660-CDF1B4811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3446969-4A5A-31C7-B8AC-DF929FA68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B8CD-E33B-426E-BD0F-78FF32F6F42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76647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B02676-32DB-C45B-01CA-92B1ABDBD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304662-71ED-6923-C53F-5287E6517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D89DCA-1A12-0525-3390-A4FC31CA05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A46E9AC-31B2-DDC6-CB90-C087E7F3D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DED-04F5-41BF-88FD-DE7272E1DD68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4CF238-5083-BDD7-D04C-3265177D0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C317685-14CF-ED7F-BA34-0EC1B5406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B8CD-E33B-426E-BD0F-78FF32F6F42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75975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FAFC2-1BCA-591E-5019-2461168D4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66E4ED3-287C-4E61-BD8C-FA3D9AD6F2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1CAFC24-4A84-66E3-A553-A7C7100BB1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846369B-1CB7-2BBA-4013-8BB452CC2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D4DED-04F5-41BF-88FD-DE7272E1DD68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E49045E-69EA-16C4-A9C6-F593456CB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7F218AA-5D7E-54C9-2A5D-9F8A674E7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6B8CD-E33B-426E-BD0F-78FF32F6F42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6056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4410475-45BA-EA3E-72AB-D9E17CAB2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A3D5AB-8D48-A89B-211E-22F0DB422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807968-6D6B-6962-BD2B-1A3316781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0D4DED-04F5-41BF-88FD-DE7272E1DD68}" type="datetimeFigureOut">
              <a:rPr lang="es-EC" smtClean="0"/>
              <a:t>13/11/2024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5FDB0A-49E1-58DE-1FE1-80B540F473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4460E-5616-1A58-5028-164EE5AA97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D6B8CD-E33B-426E-BD0F-78FF32F6F425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70825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8355F0-4222-3D61-743B-F7C024890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E90B9F-66D9-45CF-10D4-174168152FF5}"/>
              </a:ext>
            </a:extLst>
          </p:cNvPr>
          <p:cNvSpPr txBox="1">
            <a:spLocks/>
          </p:cNvSpPr>
          <p:nvPr/>
        </p:nvSpPr>
        <p:spPr>
          <a:xfrm>
            <a:off x="178019" y="216580"/>
            <a:ext cx="8054528" cy="107816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800" b="1" dirty="0">
                <a:solidFill>
                  <a:srgbClr val="002060"/>
                </a:solidFill>
                <a:latin typeface="Montserrat ExtraBold" pitchFamily="2" charset="77"/>
                <a:ea typeface="HGSMinchoE" panose="02020900000000000000" pitchFamily="18" charset="-128"/>
              </a:rPr>
              <a:t>PRESUPUESTO DE INVERSIÓN 2025</a:t>
            </a:r>
          </a:p>
          <a:p>
            <a:r>
              <a:rPr lang="es-MX" sz="2800" b="1" dirty="0">
                <a:solidFill>
                  <a:srgbClr val="799ECB"/>
                </a:solidFill>
                <a:latin typeface="Montserrat ExtraBold" pitchFamily="2" charset="77"/>
                <a:ea typeface="HGSMinchoE" panose="02020900000000000000" pitchFamily="18" charset="-128"/>
              </a:rPr>
              <a:t>Recursos Municipales </a:t>
            </a:r>
            <a:r>
              <a:rPr lang="es-MX" sz="2800" b="1" dirty="0">
                <a:solidFill>
                  <a:srgbClr val="799ECB"/>
                </a:solidFill>
                <a:latin typeface="Arial" panose="020B0604020202020204" pitchFamily="34" charset="0"/>
                <a:ea typeface="HGSMinchoE" panose="02020900000000000000" pitchFamily="18" charset="-128"/>
                <a:cs typeface="Arial" panose="020B0604020202020204" pitchFamily="34" charset="0"/>
              </a:rPr>
              <a:t>($49.881.395)</a:t>
            </a:r>
            <a:endParaRPr lang="es-EC" sz="4000" b="1" dirty="0">
              <a:solidFill>
                <a:srgbClr val="799ECB"/>
              </a:solidFill>
              <a:latin typeface="Arial" panose="020B0604020202020204" pitchFamily="34" charset="0"/>
              <a:ea typeface="HGSMinchoE" panose="02020900000000000000" pitchFamily="18" charset="-128"/>
              <a:cs typeface="Arial" panose="020B0604020202020204" pitchFamily="34" charset="0"/>
            </a:endParaRPr>
          </a:p>
        </p:txBody>
      </p:sp>
      <p:cxnSp>
        <p:nvCxnSpPr>
          <p:cNvPr id="35" name="Conector recto 34" hidden="1">
            <a:extLst>
              <a:ext uri="{FF2B5EF4-FFF2-40B4-BE49-F238E27FC236}">
                <a16:creationId xmlns:a16="http://schemas.microsoft.com/office/drawing/2014/main" id="{482A92D5-10B4-8910-5959-1EFFEF182919}"/>
              </a:ext>
            </a:extLst>
          </p:cNvPr>
          <p:cNvCxnSpPr/>
          <p:nvPr/>
        </p:nvCxnSpPr>
        <p:spPr>
          <a:xfrm>
            <a:off x="5465764" y="765175"/>
            <a:ext cx="1260475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6">
            <a:extLst>
              <a:ext uri="{FF2B5EF4-FFF2-40B4-BE49-F238E27FC236}">
                <a16:creationId xmlns:a16="http://schemas.microsoft.com/office/drawing/2014/main" id="{411F26BB-8479-AA9B-6E23-BEFC772F25A5}"/>
              </a:ext>
            </a:extLst>
          </p:cNvPr>
          <p:cNvSpPr/>
          <p:nvPr/>
        </p:nvSpPr>
        <p:spPr>
          <a:xfrm rot="340962">
            <a:off x="208645" y="1727987"/>
            <a:ext cx="1178350" cy="638343"/>
          </a:xfrm>
          <a:prstGeom prst="rect">
            <a:avLst/>
          </a:prstGeom>
          <a:gradFill flip="none" rotWithShape="1">
            <a:gsLst>
              <a:gs pos="10000">
                <a:schemeClr val="bg1">
                  <a:alpha val="0"/>
                </a:schemeClr>
              </a:gs>
              <a:gs pos="80000">
                <a:srgbClr val="454545">
                  <a:alpha val="50000"/>
                </a:srgbClr>
              </a:gs>
              <a:gs pos="37000">
                <a:schemeClr val="tx1">
                  <a:alpha val="3000"/>
                </a:schemeClr>
              </a:gs>
              <a:gs pos="100000">
                <a:schemeClr val="tx1">
                  <a:alpha val="0"/>
                </a:scheme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14" name="Flowchart: Data 17">
            <a:extLst>
              <a:ext uri="{FF2B5EF4-FFF2-40B4-BE49-F238E27FC236}">
                <a16:creationId xmlns:a16="http://schemas.microsoft.com/office/drawing/2014/main" id="{24470D3F-0935-F30D-894F-318423C9ABD9}"/>
              </a:ext>
            </a:extLst>
          </p:cNvPr>
          <p:cNvSpPr/>
          <p:nvPr/>
        </p:nvSpPr>
        <p:spPr>
          <a:xfrm rot="16200000" flipV="1">
            <a:off x="72789" y="1225461"/>
            <a:ext cx="1192567" cy="982107"/>
          </a:xfrm>
          <a:prstGeom prst="flowChartInputOutpu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15" name="Flowchart: Data 18">
            <a:extLst>
              <a:ext uri="{FF2B5EF4-FFF2-40B4-BE49-F238E27FC236}">
                <a16:creationId xmlns:a16="http://schemas.microsoft.com/office/drawing/2014/main" id="{E8B39170-9D7E-1608-E884-4F9B1B9636AD}"/>
              </a:ext>
            </a:extLst>
          </p:cNvPr>
          <p:cNvSpPr/>
          <p:nvPr/>
        </p:nvSpPr>
        <p:spPr>
          <a:xfrm rot="5400000" flipH="1" flipV="1">
            <a:off x="775182" y="1505172"/>
            <a:ext cx="1192567" cy="422679"/>
          </a:xfrm>
          <a:prstGeom prst="flowChartInputOutput">
            <a:avLst/>
          </a:prstGeom>
          <a:solidFill>
            <a:srgbClr val="006C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16" name="Rectangle 19">
            <a:extLst>
              <a:ext uri="{FF2B5EF4-FFF2-40B4-BE49-F238E27FC236}">
                <a16:creationId xmlns:a16="http://schemas.microsoft.com/office/drawing/2014/main" id="{037EE19F-4D35-8076-6025-10488E82D81E}"/>
              </a:ext>
            </a:extLst>
          </p:cNvPr>
          <p:cNvSpPr/>
          <p:nvPr/>
        </p:nvSpPr>
        <p:spPr>
          <a:xfrm>
            <a:off x="1582805" y="1360748"/>
            <a:ext cx="4744253" cy="20682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17000">
                <a:srgbClr val="00B0F0"/>
              </a:gs>
              <a:gs pos="100000">
                <a:srgbClr val="0070C0"/>
              </a:gs>
            </a:gsLst>
            <a:lin ang="5400000" scaled="1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17" name="TextBox 20">
            <a:extLst>
              <a:ext uri="{FF2B5EF4-FFF2-40B4-BE49-F238E27FC236}">
                <a16:creationId xmlns:a16="http://schemas.microsoft.com/office/drawing/2014/main" id="{3541EBD1-5FF6-DB9C-7D53-D5226B8DE3FF}"/>
              </a:ext>
            </a:extLst>
          </p:cNvPr>
          <p:cNvSpPr txBox="1"/>
          <p:nvPr/>
        </p:nvSpPr>
        <p:spPr>
          <a:xfrm>
            <a:off x="232961" y="1349034"/>
            <a:ext cx="838691" cy="830997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Tw Cen MT" panose="020B0602020104020603" pitchFamily="34" charset="0"/>
                <a:ea typeface="Adobe Gothic Std B" panose="020B0800000000000000" pitchFamily="34" charset="-128"/>
                <a:cs typeface="Aharoni" panose="02010803020104030203" pitchFamily="2" charset="-79"/>
              </a:rPr>
              <a:t>01</a:t>
            </a:r>
          </a:p>
        </p:txBody>
      </p:sp>
      <p:sp>
        <p:nvSpPr>
          <p:cNvPr id="18" name="Rectangle 21">
            <a:extLst>
              <a:ext uri="{FF2B5EF4-FFF2-40B4-BE49-F238E27FC236}">
                <a16:creationId xmlns:a16="http://schemas.microsoft.com/office/drawing/2014/main" id="{C269985A-8399-8BBC-12A7-E3F9E86CEBAD}"/>
              </a:ext>
            </a:extLst>
          </p:cNvPr>
          <p:cNvSpPr/>
          <p:nvPr/>
        </p:nvSpPr>
        <p:spPr>
          <a:xfrm>
            <a:off x="1584119" y="1349033"/>
            <a:ext cx="1178350" cy="9520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80000">
                <a:srgbClr val="454545">
                  <a:alpha val="50000"/>
                </a:srgbClr>
              </a:gs>
              <a:gs pos="28000">
                <a:schemeClr val="tx1">
                  <a:alpha val="3000"/>
                </a:schemeClr>
              </a:gs>
              <a:gs pos="100000">
                <a:schemeClr val="tx1">
                  <a:alpha val="35000"/>
                </a:scheme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20" name="TextBox 23">
            <a:extLst>
              <a:ext uri="{FF2B5EF4-FFF2-40B4-BE49-F238E27FC236}">
                <a16:creationId xmlns:a16="http://schemas.microsoft.com/office/drawing/2014/main" id="{FA37A8C7-30D0-74F7-6602-BBD3ACB7DDB2}"/>
              </a:ext>
            </a:extLst>
          </p:cNvPr>
          <p:cNvSpPr txBox="1"/>
          <p:nvPr/>
        </p:nvSpPr>
        <p:spPr>
          <a:xfrm>
            <a:off x="1513875" y="1391834"/>
            <a:ext cx="48827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100" dirty="0">
                <a:solidFill>
                  <a:schemeClr val="bg1"/>
                </a:solidFill>
                <a:latin typeface="Tw Cen MT" panose="020B0602020104020603" pitchFamily="34" charset="0"/>
              </a:rPr>
              <a:t>MODERNIZACIÓN DEL SISTEMA DE TRANSPORTE</a:t>
            </a:r>
            <a:endParaRPr lang="en-US" sz="3200" b="1" spc="1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cxnSp>
        <p:nvCxnSpPr>
          <p:cNvPr id="21" name="Straight Connector 24">
            <a:extLst>
              <a:ext uri="{FF2B5EF4-FFF2-40B4-BE49-F238E27FC236}">
                <a16:creationId xmlns:a16="http://schemas.microsoft.com/office/drawing/2014/main" id="{39A06584-0F35-E96C-8B39-F04E64028621}"/>
              </a:ext>
            </a:extLst>
          </p:cNvPr>
          <p:cNvCxnSpPr>
            <a:cxnSpLocks/>
          </p:cNvCxnSpPr>
          <p:nvPr/>
        </p:nvCxnSpPr>
        <p:spPr>
          <a:xfrm>
            <a:off x="1749907" y="2185228"/>
            <a:ext cx="4465422" cy="37603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uadroTexto 11">
            <a:extLst>
              <a:ext uri="{FF2B5EF4-FFF2-40B4-BE49-F238E27FC236}">
                <a16:creationId xmlns:a16="http://schemas.microsoft.com/office/drawing/2014/main" id="{0FAF767F-97F9-F156-CE44-3C8DC09E74F1}"/>
              </a:ext>
            </a:extLst>
          </p:cNvPr>
          <p:cNvSpPr txBox="1"/>
          <p:nvPr/>
        </p:nvSpPr>
        <p:spPr>
          <a:xfrm>
            <a:off x="2605843" y="2427579"/>
            <a:ext cx="301236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$6.300.000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83A0055-97CD-BCDF-F6E4-636EF8535DF8}"/>
              </a:ext>
            </a:extLst>
          </p:cNvPr>
          <p:cNvSpPr txBox="1"/>
          <p:nvPr/>
        </p:nvSpPr>
        <p:spPr>
          <a:xfrm>
            <a:off x="6437933" y="1353140"/>
            <a:ext cx="5246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B0F0"/>
                </a:solidFill>
                <a:latin typeface="Montserrat" panose="02000505000000020004" pitchFamily="2" charset="0"/>
              </a:rPr>
              <a:t>Sistema Integrado de Recaudación - $0,00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08B2C142-45ED-A7A1-A70F-929F74E12B5A}"/>
              </a:ext>
            </a:extLst>
          </p:cNvPr>
          <p:cNvSpPr txBox="1"/>
          <p:nvPr/>
        </p:nvSpPr>
        <p:spPr>
          <a:xfrm>
            <a:off x="6396662" y="2073787"/>
            <a:ext cx="5793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B0F0"/>
                </a:solidFill>
                <a:latin typeface="Montserrat" panose="02000505000000020004" pitchFamily="2" charset="0"/>
              </a:rPr>
              <a:t>Adquisición 60 trolebuses 100% eléctricos $0,00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C76077B5-0DD1-0C85-6389-96AD6AEECCAF}"/>
              </a:ext>
            </a:extLst>
          </p:cNvPr>
          <p:cNvSpPr txBox="1"/>
          <p:nvPr/>
        </p:nvSpPr>
        <p:spPr>
          <a:xfrm>
            <a:off x="6396662" y="2812299"/>
            <a:ext cx="55370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B0F0"/>
                </a:solidFill>
                <a:latin typeface="Montserrat" panose="02000505000000020004" pitchFamily="2" charset="0"/>
              </a:rPr>
              <a:t>Sistemas Inteligentes de Transporte SAE – SIU</a:t>
            </a:r>
          </a:p>
          <a:p>
            <a:r>
              <a:rPr lang="es-EC" dirty="0">
                <a:solidFill>
                  <a:srgbClr val="00B0F0"/>
                </a:solidFill>
                <a:latin typeface="Montserrat" panose="02000505000000020004" pitchFamily="2" charset="0"/>
              </a:rPr>
              <a:t>En proceso – Ejecución 2025 - $6.300.000</a:t>
            </a:r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F6670793-739E-4047-821D-15825024CE37}"/>
              </a:ext>
            </a:extLst>
          </p:cNvPr>
          <p:cNvSpPr/>
          <p:nvPr/>
        </p:nvSpPr>
        <p:spPr>
          <a:xfrm rot="340962">
            <a:off x="105294" y="4832098"/>
            <a:ext cx="1178350" cy="638343"/>
          </a:xfrm>
          <a:prstGeom prst="rect">
            <a:avLst/>
          </a:prstGeom>
          <a:gradFill flip="none" rotWithShape="1">
            <a:gsLst>
              <a:gs pos="10000">
                <a:schemeClr val="bg1">
                  <a:alpha val="0"/>
                </a:schemeClr>
              </a:gs>
              <a:gs pos="80000">
                <a:srgbClr val="454545">
                  <a:alpha val="50000"/>
                </a:srgbClr>
              </a:gs>
              <a:gs pos="37000">
                <a:schemeClr val="tx1">
                  <a:alpha val="3000"/>
                </a:schemeClr>
              </a:gs>
              <a:gs pos="100000">
                <a:schemeClr val="tx1">
                  <a:alpha val="0"/>
                </a:scheme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27" name="Flowchart: Data 17">
            <a:extLst>
              <a:ext uri="{FF2B5EF4-FFF2-40B4-BE49-F238E27FC236}">
                <a16:creationId xmlns:a16="http://schemas.microsoft.com/office/drawing/2014/main" id="{9F2CB786-EAF2-1EA3-3725-3463CD213C2D}"/>
              </a:ext>
            </a:extLst>
          </p:cNvPr>
          <p:cNvSpPr/>
          <p:nvPr/>
        </p:nvSpPr>
        <p:spPr>
          <a:xfrm rot="16200000" flipV="1">
            <a:off x="-30562" y="4329572"/>
            <a:ext cx="1192567" cy="982107"/>
          </a:xfrm>
          <a:prstGeom prst="flowChartInputOutpu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28" name="Flowchart: Data 18">
            <a:extLst>
              <a:ext uri="{FF2B5EF4-FFF2-40B4-BE49-F238E27FC236}">
                <a16:creationId xmlns:a16="http://schemas.microsoft.com/office/drawing/2014/main" id="{DE28E083-2E8A-3EE7-9438-23D5D2010E5E}"/>
              </a:ext>
            </a:extLst>
          </p:cNvPr>
          <p:cNvSpPr/>
          <p:nvPr/>
        </p:nvSpPr>
        <p:spPr>
          <a:xfrm rot="5400000" flipH="1" flipV="1">
            <a:off x="671831" y="4609283"/>
            <a:ext cx="1192567" cy="422679"/>
          </a:xfrm>
          <a:prstGeom prst="flowChartInputOutpu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29" name="Rectangle 19">
            <a:extLst>
              <a:ext uri="{FF2B5EF4-FFF2-40B4-BE49-F238E27FC236}">
                <a16:creationId xmlns:a16="http://schemas.microsoft.com/office/drawing/2014/main" id="{46063239-2CB8-ADA0-4FEC-54DECCC2C956}"/>
              </a:ext>
            </a:extLst>
          </p:cNvPr>
          <p:cNvSpPr/>
          <p:nvPr/>
        </p:nvSpPr>
        <p:spPr>
          <a:xfrm>
            <a:off x="1479454" y="4464859"/>
            <a:ext cx="4850303" cy="2068252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2000">
                <a:srgbClr val="002060"/>
              </a:gs>
              <a:gs pos="100000">
                <a:srgbClr val="0070C0"/>
              </a:gs>
            </a:gsLst>
            <a:lin ang="5400000" scaled="1"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sp>
        <p:nvSpPr>
          <p:cNvPr id="30" name="TextBox 20">
            <a:extLst>
              <a:ext uri="{FF2B5EF4-FFF2-40B4-BE49-F238E27FC236}">
                <a16:creationId xmlns:a16="http://schemas.microsoft.com/office/drawing/2014/main" id="{88388230-88E3-7014-B6DC-3F1069B53F60}"/>
              </a:ext>
            </a:extLst>
          </p:cNvPr>
          <p:cNvSpPr txBox="1"/>
          <p:nvPr/>
        </p:nvSpPr>
        <p:spPr>
          <a:xfrm>
            <a:off x="129610" y="4453145"/>
            <a:ext cx="838691" cy="830997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Tw Cen MT" panose="020B0602020104020603" pitchFamily="34" charset="0"/>
                <a:ea typeface="Adobe Gothic Std B" panose="020B0800000000000000" pitchFamily="34" charset="-128"/>
                <a:cs typeface="Aharoni" panose="02010803020104030203" pitchFamily="2" charset="-79"/>
              </a:rPr>
              <a:t>02</a:t>
            </a:r>
          </a:p>
        </p:txBody>
      </p:sp>
      <p:sp>
        <p:nvSpPr>
          <p:cNvPr id="31" name="Rectangle 21">
            <a:extLst>
              <a:ext uri="{FF2B5EF4-FFF2-40B4-BE49-F238E27FC236}">
                <a16:creationId xmlns:a16="http://schemas.microsoft.com/office/drawing/2014/main" id="{8DEA77CF-9ADC-79A4-9267-49F95820EEED}"/>
              </a:ext>
            </a:extLst>
          </p:cNvPr>
          <p:cNvSpPr/>
          <p:nvPr/>
        </p:nvSpPr>
        <p:spPr>
          <a:xfrm>
            <a:off x="1480768" y="4453144"/>
            <a:ext cx="1178350" cy="952038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80000">
                <a:srgbClr val="454545">
                  <a:alpha val="50000"/>
                </a:srgbClr>
              </a:gs>
              <a:gs pos="28000">
                <a:schemeClr val="tx1">
                  <a:alpha val="3000"/>
                </a:schemeClr>
              </a:gs>
              <a:gs pos="100000">
                <a:schemeClr val="tx1">
                  <a:alpha val="35000"/>
                </a:schemeClr>
              </a:gs>
            </a:gsLst>
            <a:lin ang="10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w Cen MT" panose="020B0602020104020603" pitchFamily="34" charset="0"/>
            </a:endParaRPr>
          </a:p>
        </p:txBody>
      </p:sp>
      <p:cxnSp>
        <p:nvCxnSpPr>
          <p:cNvPr id="32" name="Straight Connector 24">
            <a:extLst>
              <a:ext uri="{FF2B5EF4-FFF2-40B4-BE49-F238E27FC236}">
                <a16:creationId xmlns:a16="http://schemas.microsoft.com/office/drawing/2014/main" id="{48E15F4C-0E63-D8A4-2C8C-71680DDCC7D8}"/>
              </a:ext>
            </a:extLst>
          </p:cNvPr>
          <p:cNvCxnSpPr>
            <a:cxnSpLocks/>
            <a:endCxn id="29" idx="3"/>
          </p:cNvCxnSpPr>
          <p:nvPr/>
        </p:nvCxnSpPr>
        <p:spPr>
          <a:xfrm>
            <a:off x="1548956" y="5496463"/>
            <a:ext cx="4780801" cy="252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uadroTexto 6">
            <a:extLst>
              <a:ext uri="{FF2B5EF4-FFF2-40B4-BE49-F238E27FC236}">
                <a16:creationId xmlns:a16="http://schemas.microsoft.com/office/drawing/2014/main" id="{EFE65164-6123-C275-D360-E2998F5DE4A0}"/>
              </a:ext>
            </a:extLst>
          </p:cNvPr>
          <p:cNvSpPr txBox="1"/>
          <p:nvPr/>
        </p:nvSpPr>
        <p:spPr>
          <a:xfrm>
            <a:off x="213232" y="2584914"/>
            <a:ext cx="13244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12,63%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67ECDB97-3513-B408-7786-70A1DA46A34C}"/>
              </a:ext>
            </a:extLst>
          </p:cNvPr>
          <p:cNvSpPr txBox="1"/>
          <p:nvPr/>
        </p:nvSpPr>
        <p:spPr>
          <a:xfrm>
            <a:off x="2138873" y="5585480"/>
            <a:ext cx="33265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$43.581.395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1ED6A49E-2309-1C8A-142A-65EF7278D6C1}"/>
              </a:ext>
            </a:extLst>
          </p:cNvPr>
          <p:cNvSpPr txBox="1"/>
          <p:nvPr/>
        </p:nvSpPr>
        <p:spPr>
          <a:xfrm>
            <a:off x="166597" y="5708442"/>
            <a:ext cx="1362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87,37%</a:t>
            </a:r>
          </a:p>
        </p:txBody>
      </p:sp>
      <p:sp>
        <p:nvSpPr>
          <p:cNvPr id="38" name="TextBox 23">
            <a:extLst>
              <a:ext uri="{FF2B5EF4-FFF2-40B4-BE49-F238E27FC236}">
                <a16:creationId xmlns:a16="http://schemas.microsoft.com/office/drawing/2014/main" id="{5981D8EA-2496-0DD2-29C1-DD96748C755E}"/>
              </a:ext>
            </a:extLst>
          </p:cNvPr>
          <p:cNvSpPr txBox="1"/>
          <p:nvPr/>
        </p:nvSpPr>
        <p:spPr>
          <a:xfrm>
            <a:off x="1446970" y="4545206"/>
            <a:ext cx="48827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100" dirty="0">
                <a:solidFill>
                  <a:schemeClr val="bg1"/>
                </a:solidFill>
                <a:latin typeface="Tw Cen MT" panose="020B0602020104020603" pitchFamily="34" charset="0"/>
              </a:rPr>
              <a:t>OPERACIÓN DE LOS CORREDORES DEL SITP</a:t>
            </a:r>
            <a:endParaRPr lang="en-US" sz="3200" b="1" spc="1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020E6465-C243-A820-47EE-B43D6C1EF611}"/>
              </a:ext>
            </a:extLst>
          </p:cNvPr>
          <p:cNvSpPr txBox="1"/>
          <p:nvPr/>
        </p:nvSpPr>
        <p:spPr>
          <a:xfrm>
            <a:off x="6440812" y="4479607"/>
            <a:ext cx="5136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70C0"/>
                </a:solidFill>
                <a:latin typeface="Montserrat" panose="02000505000000020004" pitchFamily="2" charset="0"/>
              </a:rPr>
              <a:t>Servicio de Alimentadores - $23.8 Millones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82BF1672-F3EF-7423-319F-E30688AD6DBB}"/>
              </a:ext>
            </a:extLst>
          </p:cNvPr>
          <p:cNvSpPr txBox="1"/>
          <p:nvPr/>
        </p:nvSpPr>
        <p:spPr>
          <a:xfrm>
            <a:off x="6469241" y="5618580"/>
            <a:ext cx="4440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70C0"/>
                </a:solidFill>
                <a:latin typeface="Montserrat" panose="02000505000000020004" pitchFamily="2" charset="0"/>
              </a:rPr>
              <a:t>Seguridad y Vigilancia- $6,6 Millones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A30A337-6936-A523-84FF-629DEC7314CF}"/>
              </a:ext>
            </a:extLst>
          </p:cNvPr>
          <p:cNvSpPr txBox="1"/>
          <p:nvPr/>
        </p:nvSpPr>
        <p:spPr>
          <a:xfrm>
            <a:off x="6437933" y="6182809"/>
            <a:ext cx="5723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70C0"/>
                </a:solidFill>
                <a:latin typeface="Montserrat" panose="02000505000000020004" pitchFamily="2" charset="0"/>
              </a:rPr>
              <a:t>Mantenimiento de infraestructura $4,4 Millones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9C7EE515-9605-9A5A-8F55-4A42043436E9}"/>
              </a:ext>
            </a:extLst>
          </p:cNvPr>
          <p:cNvSpPr txBox="1"/>
          <p:nvPr/>
        </p:nvSpPr>
        <p:spPr>
          <a:xfrm>
            <a:off x="6452799" y="5010847"/>
            <a:ext cx="452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C" dirty="0">
                <a:solidFill>
                  <a:srgbClr val="0070C0"/>
                </a:solidFill>
                <a:latin typeface="Montserrat" panose="02000505000000020004" pitchFamily="2" charset="0"/>
              </a:rPr>
              <a:t>Mantenimiento de flota $8,7 Millones</a:t>
            </a:r>
          </a:p>
        </p:txBody>
      </p:sp>
    </p:spTree>
    <p:extLst>
      <p:ext uri="{BB962C8B-B14F-4D97-AF65-F5344CB8AC3E}">
        <p14:creationId xmlns:p14="http://schemas.microsoft.com/office/powerpoint/2010/main" val="6200005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86</Words>
  <Application>Microsoft Office PowerPoint</Application>
  <PresentationFormat>Panorámica</PresentationFormat>
  <Paragraphs>19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1" baseType="lpstr">
      <vt:lpstr>Adobe Gothic Std B</vt:lpstr>
      <vt:lpstr>Aharoni</vt:lpstr>
      <vt:lpstr>Aptos</vt:lpstr>
      <vt:lpstr>Aptos Display</vt:lpstr>
      <vt:lpstr>Arial</vt:lpstr>
      <vt:lpstr>HGSMinchoE</vt:lpstr>
      <vt:lpstr>Montserrat</vt:lpstr>
      <vt:lpstr>Montserrat ExtraBold</vt:lpstr>
      <vt:lpstr>Tw Cen MT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Alexander Patricio Posso Arcos</dc:creator>
  <cp:lastModifiedBy>Norma Karina Villavicencio Rivadeneira</cp:lastModifiedBy>
  <cp:revision>3</cp:revision>
  <dcterms:created xsi:type="dcterms:W3CDTF">2024-11-08T20:11:24Z</dcterms:created>
  <dcterms:modified xsi:type="dcterms:W3CDTF">2024-11-13T14:11:51Z</dcterms:modified>
</cp:coreProperties>
</file>