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3" r:id="rId2"/>
    <p:sldId id="4111" r:id="rId3"/>
    <p:sldId id="4116" r:id="rId4"/>
    <p:sldId id="4114" r:id="rId5"/>
    <p:sldId id="340" r:id="rId6"/>
  </p:sldIdLst>
  <p:sldSz cx="12192000" cy="6858000"/>
  <p:notesSz cx="6797675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4862"/>
    <a:srgbClr val="223F86"/>
    <a:srgbClr val="75BBE9"/>
    <a:srgbClr val="F4B12A"/>
    <a:srgbClr val="5B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1051" autoAdjust="0"/>
  </p:normalViewPr>
  <p:slideViewPr>
    <p:cSldViewPr snapToGrid="0">
      <p:cViewPr varScale="1">
        <p:scale>
          <a:sx n="65" d="100"/>
          <a:sy n="65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DB2959-C3B8-AFE1-FE88-357ED3CEA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8AFC65-4BDC-1D09-C684-612ED25D5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EADA-9D25-324F-A962-C13B1DFBBFEB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3C8C6D-04A0-E8C7-B4C1-0905342E72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CC6170-BB4B-E2AB-CCED-B7FFA868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A257-73CE-BD4D-A507-1552FDC08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65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FC9A-F8E9-E044-AC34-ED696DDAB2E6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49DFF-B7D3-834E-A2F0-6F28154502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2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6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048597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2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1A3F1-4C15-3202-5A54-C6FDB043A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02E5395-BA6B-AA13-3EDD-77B684183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68BCD89-0133-493D-4182-F8E22B8D0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Colocar una breve descripción de los proyectos de inversión (colocar gráficos acorde al proyecto)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67350-2656-94D0-9C6B-8DD55DC76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130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69963-2F74-7933-0063-30340395E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7BAD82A-0DC0-B294-DB2A-1B10C7972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4C40C9B-BFAA-F5F5-FA51-D3144E8ED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Colocar una breve descripción de los proyectos de inversión (colocar gráficos acorde al proyecto)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2C9509-6B32-C460-20E3-2936F7BC5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63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DC5DA2-D5CD-D981-0EDC-735E5588E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6EF428-D365-C4FA-A640-ADB9E0E91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6B33F4-2CBB-956F-B502-CDC148C6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1D323-4F40-8B0F-6D71-53D82FB2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5C0505-4B74-B6EE-4E67-C487330B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2D27-DC25-1970-B80A-85F7F30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449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9634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7E1582-B6A7-3E26-A7F6-AEDF0DC4B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2C25ED1-187F-8FE8-C0AA-CF62E0D89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730" y="6063915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D982A6-5EA3-A546-5CD8-CE66C7EA9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6C6D86F-FFEE-7C41-76FF-BC7A9C3C50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50" y="6035039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79EAB8-383F-33BD-D69C-A32AB86C6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DB94889-886A-204D-2BFB-BB1467A6C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355" y="240631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6A9144-5DE7-C599-3812-009F80D66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54D28D-DE85-FF39-72CA-72805EC5C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972" y="2224216"/>
            <a:ext cx="6004798" cy="327465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83E0E2-FD70-0B87-F973-8FC07F0A78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9997" y="2569028"/>
            <a:ext cx="1697063" cy="16219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69335F-8EB7-EE36-E915-46ED10D2EA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62571" y="4501643"/>
            <a:ext cx="3771486" cy="66555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86E43DC-0231-0F4E-C6FA-611FECFFFB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355" y="240631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776F4FF-F7CB-F299-A93F-7648445D0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85C3E19-5C92-68F3-A272-390BC6AD4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355" y="240631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9D45AA-D978-47F1-7EAB-589E15D6D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F4C055-0011-334E-8B9A-E8F9AA84B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675" y="0"/>
            <a:ext cx="4190649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07BB7A3-5653-6E21-BD3A-FAFA2BB05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730" y="6063915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9A391-C469-527C-A2E1-1DA5098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29D5E9-8FE7-0C63-0587-150112D95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D005A4-BEE2-3264-04E2-B0DF8A8E7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E89F4-4C16-EFD6-622E-6BB9272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74AD8-34C0-7EAB-6EF0-3F730CEA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833DD0-4C5C-FD4C-E05B-90B7164B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0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1B03-CCA1-B107-01A1-50DC372E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144AF8-7EC3-6CAC-607C-49F5E8E4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E2885-272F-3C70-2A0E-A941E21E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BA2CB-1069-446E-E8CD-10380FE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036E7-5579-75BF-42CE-2582B834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11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D660D2-19F9-A31E-8D94-09531B5B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93ED8-CC7B-F812-2B9E-B30C8CD5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AB410E-EC45-FF99-C312-F6B0869D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F6A4-7C83-954C-BA91-FDE72C23A6C3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EFA94-3FAD-98D2-97C5-E0761D1DF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39342-B372-DB1D-5AE2-DA9708097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4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5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4.jp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712EC-8E4C-DF63-061B-3CF10BDA66C8}"/>
              </a:ext>
            </a:extLst>
          </p:cNvPr>
          <p:cNvSpPr txBox="1">
            <a:spLocks/>
          </p:cNvSpPr>
          <p:nvPr/>
        </p:nvSpPr>
        <p:spPr>
          <a:xfrm>
            <a:off x="1403555" y="1757108"/>
            <a:ext cx="938489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SECTOR MOVILIDAD</a:t>
            </a:r>
          </a:p>
          <a:p>
            <a:pPr algn="ctr"/>
            <a:r>
              <a:rPr lang="es-MX" sz="3000" b="1" dirty="0">
                <a:latin typeface="Montserrat ExtraBold" pitchFamily="2" charset="77"/>
                <a:ea typeface="HGSMinchoE" panose="02020900000000000000" pitchFamily="18" charset="-128"/>
              </a:rPr>
              <a:t>Presupuesto 2025</a:t>
            </a:r>
          </a:p>
          <a:p>
            <a:pPr algn="ctr"/>
            <a:r>
              <a:rPr lang="es-MX" sz="3000" b="1" dirty="0">
                <a:latin typeface="Montserrat ExtraBold" pitchFamily="2" charset="77"/>
                <a:ea typeface="HGSMinchoE" panose="02020900000000000000" pitchFamily="18" charset="-128"/>
              </a:rPr>
              <a:t>(Inversión)</a:t>
            </a:r>
          </a:p>
          <a:p>
            <a:pPr algn="ctr"/>
            <a:r>
              <a:rPr lang="es-MX" sz="3000" b="1" dirty="0">
                <a:latin typeface="Montserrat ExtraBold" pitchFamily="2" charset="77"/>
                <a:ea typeface="HGSMinchoE" panose="02020900000000000000" pitchFamily="18" charset="-128"/>
              </a:rPr>
              <a:t> </a:t>
            </a:r>
            <a:endParaRPr lang="es-EC" sz="3000" b="1" dirty="0"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F4BDD72-2473-9834-085E-04C909238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2653" y="4239204"/>
            <a:ext cx="9006694" cy="11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4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66ACBDC2-C0C2-0A08-F3CF-EEA92C4AC42F}"/>
              </a:ext>
            </a:extLst>
          </p:cNvPr>
          <p:cNvGrpSpPr/>
          <p:nvPr/>
        </p:nvGrpSpPr>
        <p:grpSpPr>
          <a:xfrm>
            <a:off x="2629928" y="2468659"/>
            <a:ext cx="6578181" cy="1156220"/>
            <a:chOff x="2629928" y="2468659"/>
            <a:chExt cx="6578181" cy="1156220"/>
          </a:xfrm>
        </p:grpSpPr>
        <p:pic>
          <p:nvPicPr>
            <p:cNvPr id="2097157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1838" y="2489403"/>
              <a:ext cx="2986271" cy="1098948"/>
            </a:xfrm>
            <a:prstGeom prst="rect">
              <a:avLst/>
            </a:prstGeom>
          </p:spPr>
        </p:pic>
        <p:pic>
          <p:nvPicPr>
            <p:cNvPr id="3" name="Imagen 2" descr="Un dibujo de una cara feliz&#10;&#10;Descripción generada automáticamente con confianza baja">
              <a:extLst>
                <a:ext uri="{FF2B5EF4-FFF2-40B4-BE49-F238E27FC236}">
                  <a16:creationId xmlns:a16="http://schemas.microsoft.com/office/drawing/2014/main" id="{DE6A0B85-E5A3-5FD0-CDE5-D7BF68A82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29928" y="2468659"/>
              <a:ext cx="3153327" cy="11562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A151D-B931-D136-A2FC-E5CFA14A5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be 11">
            <a:extLst>
              <a:ext uri="{FF2B5EF4-FFF2-40B4-BE49-F238E27FC236}">
                <a16:creationId xmlns:a16="http://schemas.microsoft.com/office/drawing/2014/main" id="{F43D28CA-EA7B-0E4D-160A-A2596F4F6DA3}"/>
              </a:ext>
            </a:extLst>
          </p:cNvPr>
          <p:cNvSpPr/>
          <p:nvPr/>
        </p:nvSpPr>
        <p:spPr bwMode="auto">
          <a:xfrm>
            <a:off x="1064853" y="1428490"/>
            <a:ext cx="8669082" cy="1080000"/>
          </a:xfrm>
          <a:prstGeom prst="cube">
            <a:avLst/>
          </a:prstGeom>
          <a:solidFill>
            <a:srgbClr val="10486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633413" algn="ctr">
              <a:defRPr/>
            </a:pPr>
            <a:r>
              <a:rPr lang="es-ES" sz="2600" b="1" dirty="0">
                <a:solidFill>
                  <a:schemeClr val="bg1"/>
                </a:solidFill>
                <a:latin typeface="Aptos Narrow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PROYECTO “PRIMERA LÍNEA DEL METRO DE QUITO”</a:t>
            </a:r>
          </a:p>
          <a:p>
            <a:pPr marL="633413" algn="ctr">
              <a:defRPr/>
            </a:pPr>
            <a:r>
              <a:rPr lang="es-ES" sz="2600" b="1" dirty="0">
                <a:solidFill>
                  <a:schemeClr val="bg1"/>
                </a:solidFill>
                <a:latin typeface="Aptos Narrow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US$ 62.289.212</a:t>
            </a:r>
            <a:endParaRPr lang="ru-RU" sz="26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4D91F8-93BF-C907-9224-E01016733CD9}"/>
              </a:ext>
            </a:extLst>
          </p:cNvPr>
          <p:cNvSpPr txBox="1">
            <a:spLocks/>
          </p:cNvSpPr>
          <p:nvPr/>
        </p:nvSpPr>
        <p:spPr>
          <a:xfrm>
            <a:off x="422922" y="268198"/>
            <a:ext cx="11346156" cy="567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EPMMQ PRESUPUESTO INVERSIÓN 2025</a:t>
            </a:r>
          </a:p>
          <a:p>
            <a:r>
              <a:rPr lang="es-MX" sz="2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Proyectos</a:t>
            </a:r>
            <a:endParaRPr lang="es-EC" sz="2800" b="1" dirty="0">
              <a:solidFill>
                <a:srgbClr val="FF000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pic>
        <p:nvPicPr>
          <p:cNvPr id="1026" name="Picture 2" descr="Metro - Iconos gratis de transporte">
            <a:extLst>
              <a:ext uri="{FF2B5EF4-FFF2-40B4-BE49-F238E27FC236}">
                <a16:creationId xmlns:a16="http://schemas.microsoft.com/office/drawing/2014/main" id="{72B49E35-14FF-681C-55DC-E708B1E59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3" y="1771975"/>
            <a:ext cx="696929" cy="69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3E7B045A-05DA-5A2C-37CA-EE64F91EF986}"/>
              </a:ext>
            </a:extLst>
          </p:cNvPr>
          <p:cNvGrpSpPr/>
          <p:nvPr/>
        </p:nvGrpSpPr>
        <p:grpSpPr>
          <a:xfrm>
            <a:off x="8996025" y="6217400"/>
            <a:ext cx="2994322" cy="526300"/>
            <a:chOff x="2629928" y="2468659"/>
            <a:chExt cx="6578181" cy="1156220"/>
          </a:xfrm>
        </p:grpSpPr>
        <p:pic>
          <p:nvPicPr>
            <p:cNvPr id="22" name="Imagen 7">
              <a:extLst>
                <a:ext uri="{FF2B5EF4-FFF2-40B4-BE49-F238E27FC236}">
                  <a16:creationId xmlns:a16="http://schemas.microsoft.com/office/drawing/2014/main" id="{A057C607-6B1D-D0CB-811F-6DDAD02AA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1838" y="2489403"/>
              <a:ext cx="2986271" cy="1098948"/>
            </a:xfrm>
            <a:prstGeom prst="rect">
              <a:avLst/>
            </a:prstGeom>
          </p:spPr>
        </p:pic>
        <p:pic>
          <p:nvPicPr>
            <p:cNvPr id="23" name="Imagen 22" descr="Un dibujo de una cara feliz&#10;&#10;Descripción generada automáticamente con confianza baja">
              <a:extLst>
                <a:ext uri="{FF2B5EF4-FFF2-40B4-BE49-F238E27FC236}">
                  <a16:creationId xmlns:a16="http://schemas.microsoft.com/office/drawing/2014/main" id="{F1110EBF-7558-EE7F-BD1D-5043099C5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29928" y="2468659"/>
              <a:ext cx="3153327" cy="1156220"/>
            </a:xfrm>
            <a:prstGeom prst="rect">
              <a:avLst/>
            </a:prstGeom>
          </p:spPr>
        </p:pic>
      </p:grp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2A9F9371-3009-B522-6295-962BD775E983}"/>
              </a:ext>
            </a:extLst>
          </p:cNvPr>
          <p:cNvSpPr/>
          <p:nvPr/>
        </p:nvSpPr>
        <p:spPr>
          <a:xfrm>
            <a:off x="1784591" y="4356924"/>
            <a:ext cx="7211433" cy="720000"/>
          </a:xfrm>
          <a:prstGeom prst="roundRect">
            <a:avLst>
              <a:gd name="adj" fmla="val 9636"/>
            </a:avLst>
          </a:prstGeom>
          <a:solidFill>
            <a:srgbClr val="3977C3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marL="811213" indent="-6350">
              <a:tabLst>
                <a:tab pos="4129088" algn="l"/>
                <a:tab pos="6283325" algn="l"/>
              </a:tabLst>
            </a:pPr>
            <a:r>
              <a:rPr lang="es-ES" sz="2000" b="1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CONVENIO MDMQ-PGE	</a:t>
            </a:r>
            <a:r>
              <a:rPr lang="es-EC" sz="2000" b="1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 US$ </a:t>
            </a:r>
            <a:r>
              <a:rPr lang="es-ES" sz="2000" b="1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1.138.438	2%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C783B9E4-92AC-8BCE-907D-2FBC4DACD4A1}"/>
              </a:ext>
            </a:extLst>
          </p:cNvPr>
          <p:cNvSpPr/>
          <p:nvPr/>
        </p:nvSpPr>
        <p:spPr>
          <a:xfrm>
            <a:off x="1784591" y="2707264"/>
            <a:ext cx="7211433" cy="720000"/>
          </a:xfrm>
          <a:prstGeom prst="roundRect">
            <a:avLst>
              <a:gd name="adj" fmla="val 9636"/>
            </a:avLst>
          </a:prstGeom>
          <a:solidFill>
            <a:srgbClr val="93B4B3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marL="811213" indent="-6350">
              <a:tabLst>
                <a:tab pos="4129088" algn="l"/>
                <a:tab pos="6283325" algn="l"/>
              </a:tabLst>
            </a:pPr>
            <a:r>
              <a:rPr lang="es-EC" sz="2000" b="1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PAGOS OPERADOR	US$ 32.629.693	52% </a:t>
            </a:r>
          </a:p>
        </p:txBody>
      </p:sp>
      <p:pic>
        <p:nvPicPr>
          <p:cNvPr id="32" name="Gráfico 31" descr="Tren con relleno sólido">
            <a:extLst>
              <a:ext uri="{FF2B5EF4-FFF2-40B4-BE49-F238E27FC236}">
                <a16:creationId xmlns:a16="http://schemas.microsoft.com/office/drawing/2014/main" id="{9E5BC12E-F09A-44A3-4FDA-4DD469049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1654" y="2797264"/>
            <a:ext cx="540000" cy="540000"/>
          </a:xfrm>
          <a:prstGeom prst="rect">
            <a:avLst/>
          </a:prstGeom>
        </p:spPr>
      </p:pic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A6FDAB0B-04EF-B46F-62BA-55B77F544610}"/>
              </a:ext>
            </a:extLst>
          </p:cNvPr>
          <p:cNvSpPr/>
          <p:nvPr/>
        </p:nvSpPr>
        <p:spPr>
          <a:xfrm>
            <a:off x="1753165" y="5185717"/>
            <a:ext cx="7211433" cy="720000"/>
          </a:xfrm>
          <a:prstGeom prst="roundRect">
            <a:avLst>
              <a:gd name="adj" fmla="val 9636"/>
            </a:avLst>
          </a:prstGeom>
          <a:solidFill>
            <a:srgbClr val="49616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marL="811213">
              <a:tabLst>
                <a:tab pos="4129088" algn="l"/>
                <a:tab pos="6283325" algn="l"/>
              </a:tabLst>
            </a:pPr>
            <a:r>
              <a:rPr lang="es-ES" sz="2000" b="1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PATROCINIOS LEGALES	</a:t>
            </a:r>
            <a:r>
              <a:rPr lang="es-EC" sz="2000" b="1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 US$ </a:t>
            </a:r>
            <a:r>
              <a:rPr lang="es-ES" sz="2000" b="1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508.405	1%</a:t>
            </a:r>
            <a:endParaRPr lang="es-EC" sz="2000" b="1" spc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34" name="Gráfico 33" descr="Red de usuarios con relleno sólido">
            <a:extLst>
              <a:ext uri="{FF2B5EF4-FFF2-40B4-BE49-F238E27FC236}">
                <a16:creationId xmlns:a16="http://schemas.microsoft.com/office/drawing/2014/main" id="{815E13B0-0D4F-698B-6E59-4C840B56CB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29839" y="4395109"/>
            <a:ext cx="643631" cy="643631"/>
          </a:xfrm>
          <a:prstGeom prst="rect">
            <a:avLst/>
          </a:prstGeom>
        </p:spPr>
      </p:pic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8E0C4085-55C4-0A46-4AAB-2844FA28B0C1}"/>
              </a:ext>
            </a:extLst>
          </p:cNvPr>
          <p:cNvSpPr/>
          <p:nvPr/>
        </p:nvSpPr>
        <p:spPr>
          <a:xfrm>
            <a:off x="1784591" y="3532094"/>
            <a:ext cx="7211433" cy="720000"/>
          </a:xfrm>
          <a:prstGeom prst="roundRect">
            <a:avLst>
              <a:gd name="adj" fmla="val 9636"/>
            </a:avLst>
          </a:prstGeom>
          <a:solidFill>
            <a:srgbClr val="00768A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marL="811213" indent="-6350">
              <a:tabLst>
                <a:tab pos="4129088" algn="l"/>
                <a:tab pos="6283325" algn="l"/>
              </a:tabLst>
            </a:pPr>
            <a:r>
              <a:rPr lang="es-EC" sz="2000" b="1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 MANTENIMIENTOS PLMQ	 US$ 28.012.676	45%</a:t>
            </a:r>
          </a:p>
        </p:txBody>
      </p:sp>
      <p:pic>
        <p:nvPicPr>
          <p:cNvPr id="36" name="Gráfico 35" descr="Ciudad con relleno sólido">
            <a:extLst>
              <a:ext uri="{FF2B5EF4-FFF2-40B4-BE49-F238E27FC236}">
                <a16:creationId xmlns:a16="http://schemas.microsoft.com/office/drawing/2014/main" id="{02CBC6D8-7DCC-D228-181C-65D5E7FDE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81654" y="5275717"/>
            <a:ext cx="540000" cy="540000"/>
          </a:xfrm>
          <a:prstGeom prst="rect">
            <a:avLst/>
          </a:prstGeom>
        </p:spPr>
      </p:pic>
      <p:pic>
        <p:nvPicPr>
          <p:cNvPr id="31" name="Gráfico 30" descr="Herramientas con relleno sólido">
            <a:extLst>
              <a:ext uri="{FF2B5EF4-FFF2-40B4-BE49-F238E27FC236}">
                <a16:creationId xmlns:a16="http://schemas.microsoft.com/office/drawing/2014/main" id="{DCFF0388-07EC-BAED-3A72-D65DE7B932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81654" y="36220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4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44A84-6A94-F846-BCE2-7A6CF05D4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4C4EB-402B-024A-9708-09F3F4847064}"/>
              </a:ext>
            </a:extLst>
          </p:cNvPr>
          <p:cNvSpPr txBox="1">
            <a:spLocks/>
          </p:cNvSpPr>
          <p:nvPr/>
        </p:nvSpPr>
        <p:spPr>
          <a:xfrm>
            <a:off x="422922" y="165452"/>
            <a:ext cx="11346156" cy="9233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EPMMQ – DEMANDA DE VIAJES</a:t>
            </a:r>
          </a:p>
          <a:p>
            <a:r>
              <a:rPr lang="es-MX" sz="2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(</a:t>
            </a:r>
            <a:r>
              <a:rPr lang="es-MX" sz="2800" b="1" i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Demanda proyectada vs Demanda real</a:t>
            </a:r>
            <a:r>
              <a:rPr lang="es-MX" sz="2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)</a:t>
            </a:r>
            <a:endParaRPr lang="es-EC" sz="2800" b="1" dirty="0">
              <a:solidFill>
                <a:srgbClr val="FF000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6AE17A-BDCF-AB48-E22A-450552A74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762" y="1264630"/>
            <a:ext cx="6472098" cy="3600000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67F6AE6A-9AD0-1789-0A86-01349D06287B}"/>
              </a:ext>
            </a:extLst>
          </p:cNvPr>
          <p:cNvSpPr txBox="1"/>
          <p:nvPr/>
        </p:nvSpPr>
        <p:spPr>
          <a:xfrm>
            <a:off x="5495762" y="4868647"/>
            <a:ext cx="6472098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>
            <a:defPPr>
              <a:defRPr lang="es-EC"/>
            </a:defPPr>
            <a:lvl1pPr marL="715963" algn="ctr">
              <a:spcBef>
                <a:spcPct val="0"/>
              </a:spcBef>
              <a:buFontTx/>
              <a:buNone/>
              <a:defRPr sz="2400" b="1">
                <a:solidFill>
                  <a:schemeClr val="bg1"/>
                </a:solidFill>
                <a:latin typeface="Aptos Narrow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algn="l"/>
            <a:r>
              <a:rPr lang="es-ES" sz="1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Fuente: </a:t>
            </a:r>
            <a:r>
              <a:rPr lang="es-ES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Plan de Transporte Público, documento complementario al Plan Maestro de Movilidad Sostenible del DMQ-PMMS DMQ, Consultoría Cal y Mayor, y Sistema de Recaudo de la PLMQ.</a:t>
            </a:r>
            <a:endParaRPr lang="es-E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A6E9753D-82C4-2227-20DC-3C7B577C2F5F}"/>
              </a:ext>
            </a:extLst>
          </p:cNvPr>
          <p:cNvGrpSpPr/>
          <p:nvPr/>
        </p:nvGrpSpPr>
        <p:grpSpPr>
          <a:xfrm>
            <a:off x="349182" y="1079629"/>
            <a:ext cx="4860000" cy="5279452"/>
            <a:chOff x="422920" y="1264630"/>
            <a:chExt cx="4860000" cy="5279452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20C729F-A5DD-1586-998D-5E6DBBF10F05}"/>
                </a:ext>
              </a:extLst>
            </p:cNvPr>
            <p:cNvSpPr/>
            <p:nvPr/>
          </p:nvSpPr>
          <p:spPr>
            <a:xfrm>
              <a:off x="422920" y="1264630"/>
              <a:ext cx="4860000" cy="5279452"/>
            </a:xfrm>
            <a:prstGeom prst="roundRect">
              <a:avLst>
                <a:gd name="adj" fmla="val 9636"/>
              </a:avLst>
            </a:prstGeom>
            <a:solidFill>
              <a:srgbClr val="93B4B3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marL="6350" indent="-6350">
                <a:tabLst>
                  <a:tab pos="4129088" algn="l"/>
                  <a:tab pos="6283325" algn="l"/>
                </a:tabLst>
              </a:pPr>
              <a:endParaRPr lang="es-EC" sz="2000" b="1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22DF50CD-6BD3-6862-68A1-20FBD9338047}"/>
                </a:ext>
              </a:extLst>
            </p:cNvPr>
            <p:cNvSpPr/>
            <p:nvPr/>
          </p:nvSpPr>
          <p:spPr>
            <a:xfrm>
              <a:off x="422920" y="1264630"/>
              <a:ext cx="4860000" cy="5279452"/>
            </a:xfrm>
            <a:prstGeom prst="roundRect">
              <a:avLst>
                <a:gd name="adj" fmla="val 9636"/>
              </a:avLst>
            </a:prstGeom>
            <a:solidFill>
              <a:srgbClr val="FFFFFF">
                <a:alpha val="69804"/>
              </a:srgbClr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marL="92075" algn="just">
                <a:lnSpc>
                  <a:spcPct val="114000"/>
                </a:lnSpc>
                <a:spcAft>
                  <a:spcPts val="600"/>
                </a:spcAft>
              </a:pPr>
              <a:r>
                <a:rPr lang="es-EC" sz="1600" spc="50" dirty="0">
                  <a:solidFill>
                    <a:schemeClr val="tx1"/>
                  </a:solidFill>
                  <a:latin typeface="Abadi" panose="020B0604020104020204" pitchFamily="34" charset="0"/>
                </a:rPr>
                <a:t>De acuerdo con las proyecciones realizadas por la </a:t>
              </a:r>
              <a:r>
                <a:rPr lang="es-ES" sz="1600" spc="50" dirty="0">
                  <a:solidFill>
                    <a:schemeClr val="tx1"/>
                  </a:solidFill>
                  <a:latin typeface="Abadi" panose="020B0604020104020204" pitchFamily="34" charset="0"/>
                </a:rPr>
                <a:t>Consultoría Cal y Mayor, mismas que se registran en el Plan de Transporte Público, el cual es un documento complementario al Plan Maestro de Movilidad Sostenible del DMQ-PMMS DMQ, para el primer año de operación, se esperaba una demanda promedio diaria de </a:t>
              </a:r>
              <a:r>
                <a:rPr lang="es-EC" sz="1600" spc="50" dirty="0">
                  <a:solidFill>
                    <a:schemeClr val="tx1"/>
                  </a:solidFill>
                  <a:latin typeface="Abadi" panose="020B0604020104020204" pitchFamily="34" charset="0"/>
                </a:rPr>
                <a:t>130.516  </a:t>
              </a:r>
              <a:r>
                <a:rPr lang="es-ES" sz="1600" spc="50" dirty="0">
                  <a:solidFill>
                    <a:schemeClr val="tx1"/>
                  </a:solidFill>
                  <a:latin typeface="Abadi" panose="020B0604020104020204" pitchFamily="34" charset="0"/>
                </a:rPr>
                <a:t>viajes en la </a:t>
              </a:r>
              <a:r>
                <a:rPr lang="es-EC" sz="1600" spc="50" dirty="0">
                  <a:solidFill>
                    <a:schemeClr val="tx1"/>
                  </a:solidFill>
                  <a:latin typeface="Abadi" panose="020B0604020104020204" pitchFamily="34" charset="0"/>
                </a:rPr>
                <a:t>Primera Línea del Metro de Quito – PLMQ</a:t>
              </a:r>
              <a:r>
                <a:rPr lang="es-ES" sz="1600" spc="50" dirty="0">
                  <a:solidFill>
                    <a:schemeClr val="tx1"/>
                  </a:solidFill>
                  <a:latin typeface="Abadi" panose="020B0604020104020204" pitchFamily="34" charset="0"/>
                </a:rPr>
                <a:t>.</a:t>
              </a:r>
              <a:endParaRPr lang="es-EC" sz="1600" spc="50" dirty="0">
                <a:solidFill>
                  <a:schemeClr val="tx1"/>
                </a:solidFill>
                <a:latin typeface="Abadi" panose="020B0604020104020204" pitchFamily="34" charset="0"/>
              </a:endParaRPr>
            </a:p>
            <a:p>
              <a:pPr marL="92075" algn="just">
                <a:lnSpc>
                  <a:spcPct val="114000"/>
                </a:lnSpc>
                <a:spcAft>
                  <a:spcPts val="600"/>
                </a:spcAft>
              </a:pPr>
              <a:r>
                <a:rPr lang="es-EC" sz="1600" spc="50" dirty="0">
                  <a:solidFill>
                    <a:schemeClr val="tx1"/>
                  </a:solidFill>
                  <a:latin typeface="Abadi" panose="020B0604020104020204" pitchFamily="34" charset="0"/>
                </a:rPr>
                <a:t>Sin embargo, durante el 2024 se han registrado un total de </a:t>
              </a:r>
              <a:r>
                <a:rPr lang="es-EC" sz="1600" b="1" spc="50" dirty="0">
                  <a:solidFill>
                    <a:schemeClr val="tx1"/>
                  </a:solidFill>
                  <a:latin typeface="Abadi" panose="020B0604020104020204" pitchFamily="34" charset="0"/>
                </a:rPr>
                <a:t>43.804.676 viajes </a:t>
              </a:r>
              <a:r>
                <a:rPr lang="es-EC" sz="1600" spc="50" dirty="0">
                  <a:solidFill>
                    <a:schemeClr val="tx1"/>
                  </a:solidFill>
                  <a:latin typeface="Abadi" panose="020B0604020104020204" pitchFamily="34" charset="0"/>
                </a:rPr>
                <a:t>en el periodo comprendido entre enero y octubre, lo cual representa que </a:t>
              </a:r>
              <a:r>
                <a:rPr lang="es-EC" sz="1600" b="1" spc="50" dirty="0">
                  <a:solidFill>
                    <a:schemeClr val="tx1"/>
                  </a:solidFill>
                  <a:latin typeface="Abadi" panose="020B0604020104020204" pitchFamily="34" charset="0"/>
                </a:rPr>
                <a:t>para el tercer trimestre de este año, la demanda promedio diaria real de viajes asciende a 148.578</a:t>
              </a:r>
              <a:r>
                <a:rPr lang="es-EC" sz="1600" spc="50" dirty="0">
                  <a:solidFill>
                    <a:schemeClr val="tx1"/>
                  </a:solidFill>
                  <a:latin typeface="Abadi" panose="020B0604020104020204" pitchFamily="34" charset="0"/>
                </a:rPr>
                <a:t>, lo cual representa un </a:t>
              </a:r>
              <a:r>
                <a:rPr lang="es-EC" sz="1600" b="1" spc="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</a:rPr>
                <a:t>cumplimiento de 113,8%</a:t>
              </a:r>
              <a:r>
                <a:rPr lang="es-EC" sz="1600" spc="50" dirty="0">
                  <a:solidFill>
                    <a:srgbClr val="FF0000"/>
                  </a:solidFill>
                  <a:latin typeface="Abadi" panose="020B0604020104020204" pitchFamily="34" charset="0"/>
                </a:rPr>
                <a:t> </a:t>
              </a:r>
              <a:r>
                <a:rPr lang="es-EC" sz="1600" spc="50" dirty="0">
                  <a:solidFill>
                    <a:schemeClr val="tx1"/>
                  </a:solidFill>
                  <a:latin typeface="Abadi" panose="020B0604020104020204" pitchFamily="34" charset="0"/>
                </a:rPr>
                <a:t>de la proyección señalada.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897F68-78E0-A6E4-C2D2-D7652009BBD7}"/>
              </a:ext>
            </a:extLst>
          </p:cNvPr>
          <p:cNvGrpSpPr/>
          <p:nvPr/>
        </p:nvGrpSpPr>
        <p:grpSpPr>
          <a:xfrm>
            <a:off x="8996025" y="6217400"/>
            <a:ext cx="2994322" cy="526300"/>
            <a:chOff x="2629928" y="2468659"/>
            <a:chExt cx="6578181" cy="1156220"/>
          </a:xfrm>
        </p:grpSpPr>
        <p:pic>
          <p:nvPicPr>
            <p:cNvPr id="12" name="Imagen 7">
              <a:extLst>
                <a:ext uri="{FF2B5EF4-FFF2-40B4-BE49-F238E27FC236}">
                  <a16:creationId xmlns:a16="http://schemas.microsoft.com/office/drawing/2014/main" id="{D0DBF3E6-A114-D1BF-BA83-F8CAAB7C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1838" y="2489403"/>
              <a:ext cx="2986271" cy="1098948"/>
            </a:xfrm>
            <a:prstGeom prst="rect">
              <a:avLst/>
            </a:prstGeom>
          </p:spPr>
        </p:pic>
        <p:pic>
          <p:nvPicPr>
            <p:cNvPr id="13" name="Imagen 12" descr="Un dibujo de una cara feliz&#10;&#10;Descripción generada automáticamente con confianza baja">
              <a:extLst>
                <a:ext uri="{FF2B5EF4-FFF2-40B4-BE49-F238E27FC236}">
                  <a16:creationId xmlns:a16="http://schemas.microsoft.com/office/drawing/2014/main" id="{106F3ED2-51B3-4765-610B-5483ED447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29928" y="2468659"/>
              <a:ext cx="3153327" cy="115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97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1396FA39-3B83-4EE4-A222-CF35109D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2713" y="3948214"/>
            <a:ext cx="7774522" cy="1003696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C2555F1-FC82-EAEB-BEF6-EBA9CBA2B3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8190" y="749786"/>
            <a:ext cx="215561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42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8045</TotalTime>
  <Words>271</Words>
  <Application>Microsoft Office PowerPoint</Application>
  <PresentationFormat>Panorámica</PresentationFormat>
  <Paragraphs>22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Abadi</vt:lpstr>
      <vt:lpstr>Aptos Narrow</vt:lpstr>
      <vt:lpstr>Arial</vt:lpstr>
      <vt:lpstr>Calibri</vt:lpstr>
      <vt:lpstr>Calibri Light</vt:lpstr>
      <vt:lpstr>Corbel</vt:lpstr>
      <vt:lpstr>Montserrat ExtraBold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José Luis Echeverría Cifuentes</cp:lastModifiedBy>
  <cp:revision>112</cp:revision>
  <cp:lastPrinted>2024-11-11T21:59:34Z</cp:lastPrinted>
  <dcterms:created xsi:type="dcterms:W3CDTF">2023-05-16T16:09:21Z</dcterms:created>
  <dcterms:modified xsi:type="dcterms:W3CDTF">2024-11-12T15:06:34Z</dcterms:modified>
</cp:coreProperties>
</file>