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notesSlides/notesSlide2.xml" ContentType="application/vnd.openxmlformats-officedocument.presentationml.notesSlide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notesSlides/notesSlide3.xml" ContentType="application/vnd.openxmlformats-officedocument.presentationml.notesSlide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tags/tag165.xml" ContentType="application/vnd.openxmlformats-officedocument.presentationml.tag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07" r:id="rId3"/>
    <p:sldId id="310" r:id="rId4"/>
    <p:sldId id="314" r:id="rId5"/>
    <p:sldId id="316" r:id="rId6"/>
    <p:sldId id="317" r:id="rId7"/>
    <p:sldId id="306" r:id="rId8"/>
    <p:sldId id="299" r:id="rId9"/>
    <p:sldId id="300" r:id="rId10"/>
    <p:sldId id="301" r:id="rId11"/>
    <p:sldId id="302" r:id="rId12"/>
    <p:sldId id="303" r:id="rId13"/>
    <p:sldId id="319" r:id="rId14"/>
    <p:sldId id="305" r:id="rId15"/>
    <p:sldId id="298" r:id="rId16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7B"/>
    <a:srgbClr val="1A76BB"/>
    <a:srgbClr val="D9D9D9"/>
    <a:srgbClr val="95CAEB"/>
    <a:srgbClr val="E42C31"/>
    <a:srgbClr val="EFF6F7"/>
    <a:srgbClr val="72BBE9"/>
    <a:srgbClr val="27367C"/>
    <a:srgbClr val="4E1BB5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89189" autoAdjust="0"/>
  </p:normalViewPr>
  <p:slideViewPr>
    <p:cSldViewPr snapToGrid="0">
      <p:cViewPr varScale="1">
        <p:scale>
          <a:sx n="61" d="100"/>
          <a:sy n="61" d="100"/>
        </p:scale>
        <p:origin x="8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uly\Desktop\TABLA%20DINAMICA%20ANTEPROYECTO%20CUADRADO%2031102024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rgbClr val="1A76BB"/>
              </a:solidFill>
              <a:ln w="19050">
                <a:solidFill>
                  <a:srgbClr val="1A76B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FED-4D84-A0D7-7FC89751BC68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FED-4D84-A0D7-7FC89751BC6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0.12</c:v>
                </c:pt>
                <c:pt idx="1">
                  <c:v>0.88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ED-4D84-A0D7-7FC89751B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C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rgbClr val="1A76B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895-4141-8FFC-B0C038003D44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895-4141-8FFC-B0C038003D44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0.08</c:v>
                </c:pt>
                <c:pt idx="1">
                  <c:v>0.92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95-4141-8FFC-B0C038003D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C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rgbClr val="25377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DED-4856-8687-546AAA859BBD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DED-4856-8687-546AAA859BB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0.75</c:v>
                </c:pt>
                <c:pt idx="1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DED-4856-8687-546AAA859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C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lt1"/>
              </a:solidFill>
            </a:ln>
          </c:spPr>
          <c:dPt>
            <c:idx val="0"/>
            <c:bubble3D val="0"/>
            <c:spPr>
              <a:solidFill>
                <a:srgbClr val="95CAEB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A4E-4BCD-87C2-2C1683DD512F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A4E-4BCD-87C2-2C1683DD512F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0.03</c:v>
                </c:pt>
                <c:pt idx="1">
                  <c:v>0.97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4E-4BCD-87C2-2C1683DD51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/>
      </a:pPr>
      <a:endParaRPr lang="es-EC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45284088493121355"/>
          <c:y val="3.4879099105577058E-2"/>
          <c:w val="0.41625051092490845"/>
          <c:h val="0.92190914756234354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CUADROS2!$Q$2</c:f>
              <c:strCache>
                <c:ptCount val="1"/>
                <c:pt idx="0">
                  <c:v>PROFORMA 2025</c:v>
                </c:pt>
              </c:strCache>
            </c:strRef>
          </c:tx>
          <c:spPr>
            <a:solidFill>
              <a:srgbClr val="25377B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CUADROS2!$P$3:$P$17</c:f>
              <c:strCache>
                <c:ptCount val="15"/>
                <c:pt idx="0">
                  <c:v>COMUNICACIÓN</c:v>
                </c:pt>
                <c:pt idx="1">
                  <c:v>PLANIFICACIÓN</c:v>
                </c:pt>
                <c:pt idx="2">
                  <c:v>INCLUSIÓN SOCIAL</c:v>
                </c:pt>
                <c:pt idx="3">
                  <c:v>SEGURIDAD</c:v>
                </c:pt>
                <c:pt idx="4">
                  <c:v>GOBIERNO DIGITAL Y TECNOLOGÍA</c:v>
                </c:pt>
                <c:pt idx="5">
                  <c:v>EDUCACIÓN, RECREACIÓN Y DEPORTE</c:v>
                </c:pt>
                <c:pt idx="6">
                  <c:v>SALUD</c:v>
                </c:pt>
                <c:pt idx="7">
                  <c:v>CULTURA</c:v>
                </c:pt>
                <c:pt idx="8">
                  <c:v>AMBIENTE</c:v>
                </c:pt>
                <c:pt idx="9">
                  <c:v>DESARROLLO ECONÓMICO Y PRODUCTIVO</c:v>
                </c:pt>
                <c:pt idx="10">
                  <c:v>COOR ALCALDIA Y SEC. CONCEJO</c:v>
                </c:pt>
                <c:pt idx="11">
                  <c:v>HÁBITAT Y ORDENAMIENTO TERRITORIAL</c:v>
                </c:pt>
                <c:pt idx="12">
                  <c:v>ADMINISTRACIÓN GENERAL</c:v>
                </c:pt>
                <c:pt idx="13">
                  <c:v>COORDINACIÓN TERRTORIAL Y PARTICIPACIÓN</c:v>
                </c:pt>
                <c:pt idx="14">
                  <c:v>MOVILIDAD</c:v>
                </c:pt>
              </c:strCache>
            </c:strRef>
          </c:cat>
          <c:val>
            <c:numRef>
              <c:f>CUADROS2!$Q$3:$Q$17</c:f>
              <c:numCache>
                <c:formatCode>_ * #,##0_ ;_ * \-#,##0_ ;_ * "-"??_ ;_ @_ </c:formatCode>
                <c:ptCount val="15"/>
                <c:pt idx="0">
                  <c:v>200000</c:v>
                </c:pt>
                <c:pt idx="1">
                  <c:v>750000</c:v>
                </c:pt>
                <c:pt idx="2">
                  <c:v>1500000</c:v>
                </c:pt>
                <c:pt idx="3">
                  <c:v>2400000</c:v>
                </c:pt>
                <c:pt idx="4">
                  <c:v>6729700.0099999998</c:v>
                </c:pt>
                <c:pt idx="5">
                  <c:v>10499999.999999998</c:v>
                </c:pt>
                <c:pt idx="6">
                  <c:v>11531270</c:v>
                </c:pt>
                <c:pt idx="7">
                  <c:v>16000000</c:v>
                </c:pt>
                <c:pt idx="8">
                  <c:v>18000000</c:v>
                </c:pt>
                <c:pt idx="9">
                  <c:v>18571632.899999999</c:v>
                </c:pt>
                <c:pt idx="10">
                  <c:v>19447886.32</c:v>
                </c:pt>
                <c:pt idx="11">
                  <c:v>27683575.390000001</c:v>
                </c:pt>
                <c:pt idx="12">
                  <c:v>30000000</c:v>
                </c:pt>
                <c:pt idx="13">
                  <c:v>45166359.130000018</c:v>
                </c:pt>
                <c:pt idx="14">
                  <c:v>267500026.31999999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00-4756-89CF-ED9368E8FB12}"/>
            </c:ext>
          </c:extLst>
        </c:ser>
        <c:ser>
          <c:idx val="1"/>
          <c:order val="1"/>
          <c:tx>
            <c:strRef>
              <c:f>CUADROS2!$R$2</c:f>
              <c:strCache>
                <c:ptCount val="1"/>
                <c:pt idx="0">
                  <c:v>% PARTICIPACIÓN</c:v>
                </c:pt>
              </c:strCache>
            </c:strRef>
          </c:tx>
          <c:spPr>
            <a:gradFill flip="none" rotWithShape="1">
              <a:gsLst>
                <a:gs pos="100000">
                  <a:schemeClr val="accent1">
                    <a:tint val="77000"/>
                    <a:alpha val="0"/>
                  </a:schemeClr>
                </a:gs>
                <a:gs pos="50000">
                  <a:schemeClr val="accent1">
                    <a:tint val="77000"/>
                  </a:schemeClr>
                </a:gs>
              </a:gsLst>
              <a:lin ang="10800000" scaled="1"/>
            </a:gra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.1618004711189848"/>
                  <c:y val="2.993851155082668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</a:t>
                    </a:r>
                    <a:fld id="{EAD5CBF0-9C08-49D2-AC0F-A372D65E0C88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C00-4756-89CF-ED9368E8FB12}"/>
                </c:ext>
              </c:extLst>
            </c:dLbl>
            <c:dLbl>
              <c:idx val="1"/>
              <c:layout>
                <c:manualLayout>
                  <c:x val="0.16301701601461607"/>
                  <c:y val="2.56615813292800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</a:t>
                    </a:r>
                    <a:fld id="{CAC7ACB5-4576-4250-AF00-83A072796E5D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C00-4756-89CF-ED9368E8FB12}"/>
                </c:ext>
              </c:extLst>
            </c:dLbl>
            <c:dLbl>
              <c:idx val="2"/>
              <c:layout>
                <c:manualLayout>
                  <c:x val="0.15693433943192708"/>
                  <c:y val="2.9938679933906275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</a:t>
                    </a:r>
                    <a:fld id="{C954BFF3-8AAE-4945-ABAB-B8D8437707A0}" type="VALUE">
                      <a:rPr lang="en-US"/>
                      <a:pPr/>
                      <a:t>[VALOR]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C00-4756-89CF-ED9368E8FB12}"/>
                </c:ext>
              </c:extLst>
            </c:dLbl>
            <c:dLbl>
              <c:idx val="3"/>
              <c:layout>
                <c:manualLayout>
                  <c:x val="0.1611922465666373"/>
                  <c:y val="2.886944737851960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(</a:t>
                    </a:r>
                    <a:fld id="{C4C8B23B-BEC5-4658-9994-E34A93AB6804}" type="VALUE">
                      <a:rPr lang="en-US"/>
                      <a:pPr/>
                      <a:t>[VALOR]</a:t>
                    </a:fld>
                    <a:r>
                      <a:rPr lang="en-US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0C00-4756-89CF-ED9368E8FB12}"/>
                </c:ext>
              </c:extLst>
            </c:dLbl>
            <c:dLbl>
              <c:idx val="4"/>
              <c:layout>
                <c:manualLayout>
                  <c:x val="0.16545010580587918"/>
                  <c:y val="2.56615813292800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</a:t>
                    </a:r>
                    <a:fld id="{5235AD0E-FD04-427A-8BD2-439875107050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0C00-4756-89CF-ED9368E8FB12}"/>
                </c:ext>
              </c:extLst>
            </c:dLbl>
            <c:dLbl>
              <c:idx val="5"/>
              <c:layout>
                <c:manualLayout>
                  <c:x val="0.16545010580587902"/>
                  <c:y val="2.566158132927993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</a:t>
                    </a:r>
                    <a:fld id="{C2E3D807-C6AE-4557-9D1F-6D0F07F8ED18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0C00-4756-89CF-ED9368E8FB12}"/>
                </c:ext>
              </c:extLst>
            </c:dLbl>
            <c:dLbl>
              <c:idx val="6"/>
              <c:layout>
                <c:manualLayout>
                  <c:x val="0.16545010580587902"/>
                  <c:y val="2.35231162185066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</a:t>
                    </a:r>
                    <a:fld id="{95A77D4C-E548-4378-901C-DB601BA0DF76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0C00-4756-89CF-ED9368E8FB12}"/>
                </c:ext>
              </c:extLst>
            </c:dLbl>
            <c:dLbl>
              <c:idx val="7"/>
              <c:layout>
                <c:manualLayout>
                  <c:x val="0.16545010580587902"/>
                  <c:y val="2.352311621850668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</a:t>
                    </a:r>
                    <a:fld id="{24C6D510-2DF5-48CE-A93B-888C2F7DF7D8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0C00-4756-89CF-ED9368E8FB12}"/>
                </c:ext>
              </c:extLst>
            </c:dLbl>
            <c:dLbl>
              <c:idx val="8"/>
              <c:layout>
                <c:manualLayout>
                  <c:x val="0.16423356091024754"/>
                  <c:y val="2.56615813292800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</a:t>
                    </a:r>
                    <a:fld id="{4ECA329E-7375-433E-B2DA-73F898A0E44F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0C00-4756-89CF-ED9368E8FB12}"/>
                </c:ext>
              </c:extLst>
            </c:dLbl>
            <c:dLbl>
              <c:idx val="9"/>
              <c:layout>
                <c:manualLayout>
                  <c:x val="0.16423356091024754"/>
                  <c:y val="3.207697666160001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</a:t>
                    </a:r>
                    <a:fld id="{69FF4065-229C-458E-88B8-D3F16A151B53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0C00-4756-89CF-ED9368E8FB12}"/>
                </c:ext>
              </c:extLst>
            </c:dLbl>
            <c:dLbl>
              <c:idx val="10"/>
              <c:layout>
                <c:manualLayout>
                  <c:x val="0.16545010580587902"/>
                  <c:y val="3.42154417723732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</a:t>
                    </a:r>
                    <a:fld id="{C21B156D-B166-4C6E-85F8-D784848EB429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0C00-4756-89CF-ED9368E8FB12}"/>
                </c:ext>
              </c:extLst>
            </c:dLbl>
            <c:dLbl>
              <c:idx val="11"/>
              <c:layout>
                <c:manualLayout>
                  <c:x val="0.16301701601461607"/>
                  <c:y val="3.20769766615999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</a:t>
                    </a:r>
                    <a:fld id="{4B967C81-4BC9-46EA-A3B2-2B789117720E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0C00-4756-89CF-ED9368E8FB12}"/>
                </c:ext>
              </c:extLst>
            </c:dLbl>
            <c:dLbl>
              <c:idx val="12"/>
              <c:layout>
                <c:manualLayout>
                  <c:x val="0.16423356091024754"/>
                  <c:y val="3.635390688314668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</a:t>
                    </a:r>
                    <a:fld id="{7A83AD4B-D4DC-42A0-8388-EB704F885480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0C00-4756-89CF-ED9368E8FB12}"/>
                </c:ext>
              </c:extLst>
            </c:dLbl>
            <c:dLbl>
              <c:idx val="13"/>
              <c:layout>
                <c:manualLayout>
                  <c:x val="0.16423356091024771"/>
                  <c:y val="2.566158132927999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(</a:t>
                    </a:r>
                    <a:fld id="{A1866673-13DC-4F5B-883F-C9B39C9DFD07}" type="VALUE">
                      <a:rPr lang="en-US" smtClean="0"/>
                      <a:pPr/>
                      <a:t>[VALOR]</a:t>
                    </a:fld>
                    <a:r>
                      <a:rPr lang="en-US" dirty="0" smtClean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0C00-4756-89CF-ED9368E8FB12}"/>
                </c:ext>
              </c:extLst>
            </c:dLbl>
            <c:dLbl>
              <c:idx val="14"/>
              <c:layout>
                <c:manualLayout>
                  <c:x val="0.4586374256530617"/>
                  <c:y val="1.924618599696000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(</a:t>
                    </a:r>
                    <a:fld id="{8E79AFAE-E27B-4189-B065-E665005CC91F}" type="VALUE">
                      <a:rPr lang="en-US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r>
                      <a:rPr lang="en-US" dirty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0C00-4756-89CF-ED9368E8FB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CUADROS2!$P$3:$P$17</c:f>
              <c:strCache>
                <c:ptCount val="15"/>
                <c:pt idx="0">
                  <c:v>COMUNICACIÓN</c:v>
                </c:pt>
                <c:pt idx="1">
                  <c:v>PLANIFICACIÓN</c:v>
                </c:pt>
                <c:pt idx="2">
                  <c:v>INCLUSIÓN SOCIAL</c:v>
                </c:pt>
                <c:pt idx="3">
                  <c:v>SEGURIDAD</c:v>
                </c:pt>
                <c:pt idx="4">
                  <c:v>GOBIERNO DIGITAL Y TECNOLOGÍA</c:v>
                </c:pt>
                <c:pt idx="5">
                  <c:v>EDUCACIÓN, RECREACIÓN Y DEPORTE</c:v>
                </c:pt>
                <c:pt idx="6">
                  <c:v>SALUD</c:v>
                </c:pt>
                <c:pt idx="7">
                  <c:v>CULTURA</c:v>
                </c:pt>
                <c:pt idx="8">
                  <c:v>AMBIENTE</c:v>
                </c:pt>
                <c:pt idx="9">
                  <c:v>DESARROLLO ECONÓMICO Y PRODUCTIVO</c:v>
                </c:pt>
                <c:pt idx="10">
                  <c:v>COOR ALCALDIA Y SEC. CONCEJO</c:v>
                </c:pt>
                <c:pt idx="11">
                  <c:v>HÁBITAT Y ORDENAMIENTO TERRITORIAL</c:v>
                </c:pt>
                <c:pt idx="12">
                  <c:v>ADMINISTRACIÓN GENERAL</c:v>
                </c:pt>
                <c:pt idx="13">
                  <c:v>COORDINACIÓN TERRTORIAL Y PARTICIPACIÓN</c:v>
                </c:pt>
                <c:pt idx="14">
                  <c:v>MOVILIDAD</c:v>
                </c:pt>
              </c:strCache>
            </c:strRef>
          </c:cat>
          <c:val>
            <c:numRef>
              <c:f>CUADROS2!$R$3:$R$17</c:f>
              <c:numCache>
                <c:formatCode>0.0%</c:formatCode>
                <c:ptCount val="15"/>
                <c:pt idx="0" formatCode="0.00%">
                  <c:v>4.2018532477665214E-4</c:v>
                </c:pt>
                <c:pt idx="1">
                  <c:v>1.5756949679124454E-3</c:v>
                </c:pt>
                <c:pt idx="2">
                  <c:v>3.1513899358248908E-3</c:v>
                </c:pt>
                <c:pt idx="3" formatCode="0%">
                  <c:v>5.0422238973198254E-3</c:v>
                </c:pt>
                <c:pt idx="4" formatCode="0%">
                  <c:v>1.4138605921756446E-2</c:v>
                </c:pt>
                <c:pt idx="5" formatCode="0%">
                  <c:v>2.2059729550774232E-2</c:v>
                </c:pt>
                <c:pt idx="6" formatCode="0%">
                  <c:v>2.4226352150186328E-2</c:v>
                </c:pt>
                <c:pt idx="7" formatCode="0%">
                  <c:v>3.3614825982132168E-2</c:v>
                </c:pt>
                <c:pt idx="8" formatCode="0%">
                  <c:v>3.7816679229898689E-2</c:v>
                </c:pt>
                <c:pt idx="9" formatCode="0%">
                  <c:v>3.9017638008596284E-2</c:v>
                </c:pt>
                <c:pt idx="10" formatCode="0%">
                  <c:v>4.0858582147943051E-2</c:v>
                </c:pt>
                <c:pt idx="11" formatCode="0%">
                  <c:v>5.8161160581130425E-2</c:v>
                </c:pt>
                <c:pt idx="12" formatCode="0%">
                  <c:v>6.3027798716497815E-2</c:v>
                </c:pt>
                <c:pt idx="13" formatCode="0%">
                  <c:v>9.4891206400089828E-2</c:v>
                </c:pt>
                <c:pt idx="14" formatCode="0%">
                  <c:v>0.56199792718516095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0C00-4756-89CF-ED9368E8FB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2048743872"/>
        <c:axId val="2048744960"/>
        <c:axId val="0"/>
      </c:bar3DChart>
      <c:catAx>
        <c:axId val="2048743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accent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C"/>
          </a:p>
        </c:txPr>
        <c:crossAx val="2048744960"/>
        <c:crosses val="autoZero"/>
        <c:auto val="1"/>
        <c:lblAlgn val="ctr"/>
        <c:lblOffset val="100"/>
        <c:noMultiLvlLbl val="0"/>
      </c:catAx>
      <c:valAx>
        <c:axId val="2048744960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ajorGridlines>
        <c:numFmt formatCode="_ * #,##0_ ;_ * \-#,##0_ ;_ * &quot;-&quot;??_ ;_ @_ " sourceLinked="1"/>
        <c:majorTickMark val="none"/>
        <c:minorTickMark val="none"/>
        <c:tickLblPos val="nextTo"/>
        <c:crossAx val="20487438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C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/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10800000" scaled="1"/>
      </a:gra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gradFill flip="none" rotWithShape="1">
        <a:gsLst>
          <a:gs pos="100000">
            <a:schemeClr val="phClr">
              <a:alpha val="0"/>
            </a:schemeClr>
          </a:gs>
          <a:gs pos="50000">
            <a:schemeClr val="phClr"/>
          </a:gs>
        </a:gsLst>
        <a:lin ang="10800000" scaled="1"/>
      </a:gradFill>
      <a:sp3d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1CB0D-EC86-4A34-B520-67878309E25E}" type="datetimeFigureOut">
              <a:rPr lang="es-EC" smtClean="0"/>
              <a:t>6/11/2024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6BFB95-123C-4177-B499-F9C55C472112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7389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werusersoftwares.com/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powerusersoftwares.com/terms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This template was inserted from Power-user, the productivity add-in for PowerPoint, Excel and Word.</a:t>
            </a:r>
          </a:p>
          <a:p>
            <a:r>
              <a:rPr lang="en-US"/>
              <a:t>Install Power-user to access thousands of templates, icons, maps, diagrams and charts with Power-user.</a:t>
            </a:r>
          </a:p>
          <a:p>
            <a:r>
              <a:rPr lang="en-US"/>
              <a:t>Visit </a:t>
            </a:r>
            <a:r>
              <a:rPr lang="en-US">
                <a:hlinkClick r:id="rId3"/>
              </a:rPr>
              <a:t>https://www.powerusersoftwares.com/</a:t>
            </a:r>
            <a:endParaRPr lang="en-US"/>
          </a:p>
          <a:p>
            <a:r>
              <a:rPr lang="en-US"/>
              <a:t>©Power-user SAS, terms of license: </a:t>
            </a:r>
            <a:r>
              <a:rPr lang="en-US">
                <a:hlinkClick r:id="rId4"/>
              </a:rPr>
              <a:t>https://www.powerusersoftwares.com/terms</a:t>
            </a:r>
            <a:endParaRPr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55CF2-256D-44FD-9430-5B63A079CF51}" type="slidenum">
              <a:rPr lang="es-MX" smtClean="0"/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70236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BFB95-123C-4177-B499-F9C55C472112}" type="slidenum">
              <a:rPr lang="es-EC" smtClean="0"/>
              <a:t>4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340002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BFB95-123C-4177-B499-F9C55C472112}" type="slidenum">
              <a:rPr lang="es-EC" smtClean="0"/>
              <a:t>5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340266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BFB95-123C-4177-B499-F9C55C472112}" type="slidenum">
              <a:rPr lang="es-EC" smtClean="0"/>
              <a:t>6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341564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BFB95-123C-4177-B499-F9C55C472112}" type="slidenum">
              <a:rPr lang="es-EC" smtClean="0"/>
              <a:t>7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018394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BFB95-123C-4177-B499-F9C55C472112}" type="slidenum">
              <a:rPr lang="es-EC" smtClean="0"/>
              <a:t>8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18883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6BFB95-123C-4177-B499-F9C55C472112}" type="slidenum">
              <a:rPr lang="es-EC" smtClean="0"/>
              <a:t>9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804537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 template was inserted from Power-user, the productivity add-in for PowerPoint, Excel and Word.</a:t>
            </a:r>
          </a:p>
          <a:p>
            <a:r>
              <a:rPr lang="en-US" smtClean="0"/>
              <a:t>Install Power-user to access thousands of templates, icons, maps, diagrams and charts with Power-user.</a:t>
            </a:r>
          </a:p>
          <a:p>
            <a:r>
              <a:rPr lang="en-US" smtClean="0"/>
              <a:t>Visit </a:t>
            </a:r>
            <a:r>
              <a:rPr lang="en-US" smtClean="0">
                <a:hlinkClick r:id="rId3"/>
              </a:rPr>
              <a:t>https://www.powerusersoftwares.com/</a:t>
            </a:r>
            <a:endParaRPr lang="en-US" smtClean="0"/>
          </a:p>
          <a:p>
            <a:r>
              <a:rPr lang="en-US" smtClean="0"/>
              <a:t>©Power-user SAS, terms of license: </a:t>
            </a:r>
            <a:r>
              <a:rPr lang="en-US" smtClean="0">
                <a:hlinkClick r:id="rId4"/>
              </a:rPr>
              <a:t>https://www.powerusersoftwares.com/terms</a:t>
            </a:r>
            <a:endParaRPr lang="es-EC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A55CF2-256D-44FD-9430-5B63A079CF51}" type="slidenum">
              <a:rPr lang="es-EC" smtClean="0"/>
              <a:t>13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80258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897371-9EA9-EE7B-F056-01443EDF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71801"/>
            <a:ext cx="99441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BD6EE1A-D923-F2B3-5FA6-0853EBF839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49475"/>
            <a:ext cx="9944100" cy="70485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729688-541E-D04A-D66A-C9F0A3762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1239" y="690460"/>
            <a:ext cx="5309622" cy="2094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27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091D38-51DB-B6AB-313A-504B9D546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11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0533726-BF89-FD68-DAA2-AA9486522C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2ABB48C-2A63-2797-2921-525F1ACCB5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8110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406209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902A9C-EE6B-6A4E-64A0-5AA86B49B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0579132-3C99-1A98-C097-E612B45870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94966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AF89102-5FF4-181F-22F5-0FD495EA31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77827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5DCEC2-CB20-8288-0760-EE3CAD397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91127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134893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meli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68850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4643"/>
            <a:ext cx="10515600" cy="670626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8511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B32E8A-BCE3-F83D-7926-3DAEA381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3FF9E8-F64D-FDD5-EB45-E54540C95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70329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59D5847-1A61-7762-8392-4125F70B8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D8B32E8A-BCE3-F83D-7926-3DAEA3817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3FF9E8-F64D-FDD5-EB45-E54540C954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>
                <a:solidFill>
                  <a:schemeClr val="bg1">
                    <a:lumMod val="85000"/>
                  </a:schemeClr>
                </a:solidFill>
              </a:defRPr>
            </a:lvl2pPr>
            <a:lvl3pPr>
              <a:defRPr>
                <a:solidFill>
                  <a:schemeClr val="bg1">
                    <a:lumMod val="85000"/>
                  </a:schemeClr>
                </a:solidFill>
              </a:defRPr>
            </a:lvl3pPr>
            <a:lvl4pPr>
              <a:defRPr>
                <a:solidFill>
                  <a:schemeClr val="bg1">
                    <a:lumMod val="85000"/>
                  </a:schemeClr>
                </a:solidFill>
              </a:defRPr>
            </a:lvl4pPr>
            <a:lvl5pPr>
              <a:defRPr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5877989-7DC7-1063-77E4-734C9985DE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12801" t="78706" r="3185" b="17512"/>
          <a:stretch/>
        </p:blipFill>
        <p:spPr>
          <a:xfrm rot="10800000">
            <a:off x="6469943" y="6521102"/>
            <a:ext cx="5736317" cy="365125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4877EAC0-6068-1C52-327F-5A16B79CE0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 l="66435"/>
          <a:stretch/>
        </p:blipFill>
        <p:spPr>
          <a:xfrm>
            <a:off x="4410159" y="6194769"/>
            <a:ext cx="1621784" cy="596211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E5A038F8-1CA6-643F-2A7A-41CCAC21F0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66268" y="6190407"/>
            <a:ext cx="3190098" cy="59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690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150DFE-1AAB-BB91-3747-A7F9E230C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050" y="1709738"/>
            <a:ext cx="1068705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835296A-E9D3-E58F-2D45-698B40E53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2050" y="4589463"/>
            <a:ext cx="106870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0584500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8A4965-57F4-77E6-CAAA-C651B01A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53A4D5-11FF-75F3-DF6D-E5BA93E093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00150" y="1825625"/>
            <a:ext cx="5264818" cy="41741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FB1AAF-84F0-70A2-32BE-D2DA91322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57474" y="1825625"/>
            <a:ext cx="5082262" cy="417412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90613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7FAAD1-6349-72B8-658B-37BC8827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8754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54660F0-B03B-0F84-D841-AC0F80B0F4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8754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D3BFA63-8603-D8CF-C905-1A6E5037E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08754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624DB3F-77B6-A699-885D-098BF3C09D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41166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4FAE38-57CB-673E-EFAE-51B1C27DB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41166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420234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E2D4C-9E64-AF9E-1F7C-2FD25C666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51235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9781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234FDC-8EA6-9E24-F6FC-1007A0D4A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84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0F073A-7C79-4418-C1C1-2B702F80C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4241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07779F-920B-A8F4-F118-D541BD37D9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0841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5048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0CC70F5-2B8A-575D-B25F-36C51D8EC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0150" y="365125"/>
            <a:ext cx="10539586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EC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5F90E12-A942-E087-0ADF-BF37100889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0150" y="1667919"/>
            <a:ext cx="10539586" cy="4199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EC" dirty="0"/>
          </a:p>
        </p:txBody>
      </p:sp>
      <p:pic>
        <p:nvPicPr>
          <p:cNvPr id="17" name="Gráfico 16">
            <a:extLst>
              <a:ext uri="{FF2B5EF4-FFF2-40B4-BE49-F238E27FC236}">
                <a16:creationId xmlns:a16="http://schemas.microsoft.com/office/drawing/2014/main" id="{10BFCC0A-2021-4DC8-6B8D-F0E2F4E822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 l="12801" t="78706" r="3185" b="17512"/>
          <a:stretch/>
        </p:blipFill>
        <p:spPr>
          <a:xfrm rot="10800000">
            <a:off x="6469943" y="6521102"/>
            <a:ext cx="5736317" cy="36512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1F277C5-8D17-BAAA-F287-578FB486B7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07" r="10147"/>
          <a:stretch/>
        </p:blipFill>
        <p:spPr>
          <a:xfrm>
            <a:off x="0" y="0"/>
            <a:ext cx="781050" cy="6858000"/>
          </a:xfrm>
          <a:prstGeom prst="rect">
            <a:avLst/>
          </a:prstGeom>
        </p:spPr>
      </p:pic>
      <p:pic>
        <p:nvPicPr>
          <p:cNvPr id="23" name="Gráfico 22">
            <a:extLst>
              <a:ext uri="{FF2B5EF4-FFF2-40B4-BE49-F238E27FC236}">
                <a16:creationId xmlns:a16="http://schemas.microsoft.com/office/drawing/2014/main" id="{386D639A-3674-730A-D5BF-66BCE2611217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1200150" y="6194769"/>
            <a:ext cx="4831793" cy="59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075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367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73.xml"/><Relationship Id="rId3" Type="http://schemas.openxmlformats.org/officeDocument/2006/relationships/tags" Target="../tags/tag168.xml"/><Relationship Id="rId7" Type="http://schemas.openxmlformats.org/officeDocument/2006/relationships/tags" Target="../tags/tag172.xml"/><Relationship Id="rId2" Type="http://schemas.openxmlformats.org/officeDocument/2006/relationships/tags" Target="../tags/tag167.xml"/><Relationship Id="rId1" Type="http://schemas.openxmlformats.org/officeDocument/2006/relationships/tags" Target="../tags/tag166.xml"/><Relationship Id="rId6" Type="http://schemas.openxmlformats.org/officeDocument/2006/relationships/tags" Target="../tags/tag171.xml"/><Relationship Id="rId11" Type="http://schemas.openxmlformats.org/officeDocument/2006/relationships/notesSlide" Target="../notesSlides/notesSlide8.xml"/><Relationship Id="rId5" Type="http://schemas.openxmlformats.org/officeDocument/2006/relationships/tags" Target="../tags/tag170.xml"/><Relationship Id="rId10" Type="http://schemas.openxmlformats.org/officeDocument/2006/relationships/slideLayout" Target="../slideLayouts/slideLayout14.xml"/><Relationship Id="rId4" Type="http://schemas.openxmlformats.org/officeDocument/2006/relationships/tags" Target="../tags/tag169.xml"/><Relationship Id="rId9" Type="http://schemas.openxmlformats.org/officeDocument/2006/relationships/tags" Target="../tags/tag17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tags" Target="../tags/tag3.xml"/><Relationship Id="rId7" Type="http://schemas.openxmlformats.org/officeDocument/2006/relationships/image" Target="../media/image8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30.xml"/><Relationship Id="rId21" Type="http://schemas.openxmlformats.org/officeDocument/2006/relationships/tags" Target="../tags/tag25.xml"/><Relationship Id="rId42" Type="http://schemas.openxmlformats.org/officeDocument/2006/relationships/tags" Target="../tags/tag46.xml"/><Relationship Id="rId47" Type="http://schemas.openxmlformats.org/officeDocument/2006/relationships/tags" Target="../tags/tag51.xml"/><Relationship Id="rId63" Type="http://schemas.openxmlformats.org/officeDocument/2006/relationships/tags" Target="../tags/tag67.xml"/><Relationship Id="rId68" Type="http://schemas.openxmlformats.org/officeDocument/2006/relationships/tags" Target="../tags/tag72.xml"/><Relationship Id="rId2" Type="http://schemas.openxmlformats.org/officeDocument/2006/relationships/tags" Target="../tags/tag6.xml"/><Relationship Id="rId16" Type="http://schemas.openxmlformats.org/officeDocument/2006/relationships/tags" Target="../tags/tag20.xml"/><Relationship Id="rId29" Type="http://schemas.openxmlformats.org/officeDocument/2006/relationships/tags" Target="../tags/tag33.xml"/><Relationship Id="rId11" Type="http://schemas.openxmlformats.org/officeDocument/2006/relationships/tags" Target="../tags/tag15.xml"/><Relationship Id="rId24" Type="http://schemas.openxmlformats.org/officeDocument/2006/relationships/tags" Target="../tags/tag28.xml"/><Relationship Id="rId32" Type="http://schemas.openxmlformats.org/officeDocument/2006/relationships/tags" Target="../tags/tag36.xml"/><Relationship Id="rId37" Type="http://schemas.openxmlformats.org/officeDocument/2006/relationships/tags" Target="../tags/tag41.xml"/><Relationship Id="rId40" Type="http://schemas.openxmlformats.org/officeDocument/2006/relationships/tags" Target="../tags/tag44.xml"/><Relationship Id="rId45" Type="http://schemas.openxmlformats.org/officeDocument/2006/relationships/tags" Target="../tags/tag49.xml"/><Relationship Id="rId53" Type="http://schemas.openxmlformats.org/officeDocument/2006/relationships/tags" Target="../tags/tag57.xml"/><Relationship Id="rId58" Type="http://schemas.openxmlformats.org/officeDocument/2006/relationships/tags" Target="../tags/tag62.xml"/><Relationship Id="rId66" Type="http://schemas.openxmlformats.org/officeDocument/2006/relationships/tags" Target="../tags/tag70.xml"/><Relationship Id="rId74" Type="http://schemas.openxmlformats.org/officeDocument/2006/relationships/image" Target="../media/image13.png"/><Relationship Id="rId5" Type="http://schemas.openxmlformats.org/officeDocument/2006/relationships/tags" Target="../tags/tag9.xml"/><Relationship Id="rId61" Type="http://schemas.openxmlformats.org/officeDocument/2006/relationships/tags" Target="../tags/tag65.xml"/><Relationship Id="rId19" Type="http://schemas.openxmlformats.org/officeDocument/2006/relationships/tags" Target="../tags/tag23.xml"/><Relationship Id="rId14" Type="http://schemas.openxmlformats.org/officeDocument/2006/relationships/tags" Target="../tags/tag18.xml"/><Relationship Id="rId22" Type="http://schemas.openxmlformats.org/officeDocument/2006/relationships/tags" Target="../tags/tag26.xml"/><Relationship Id="rId27" Type="http://schemas.openxmlformats.org/officeDocument/2006/relationships/tags" Target="../tags/tag31.xml"/><Relationship Id="rId30" Type="http://schemas.openxmlformats.org/officeDocument/2006/relationships/tags" Target="../tags/tag34.xml"/><Relationship Id="rId35" Type="http://schemas.openxmlformats.org/officeDocument/2006/relationships/tags" Target="../tags/tag39.xml"/><Relationship Id="rId43" Type="http://schemas.openxmlformats.org/officeDocument/2006/relationships/tags" Target="../tags/tag47.xml"/><Relationship Id="rId48" Type="http://schemas.openxmlformats.org/officeDocument/2006/relationships/tags" Target="../tags/tag52.xml"/><Relationship Id="rId56" Type="http://schemas.openxmlformats.org/officeDocument/2006/relationships/tags" Target="../tags/tag60.xml"/><Relationship Id="rId64" Type="http://schemas.openxmlformats.org/officeDocument/2006/relationships/tags" Target="../tags/tag68.xml"/><Relationship Id="rId69" Type="http://schemas.openxmlformats.org/officeDocument/2006/relationships/tags" Target="../tags/tag73.xml"/><Relationship Id="rId8" Type="http://schemas.openxmlformats.org/officeDocument/2006/relationships/tags" Target="../tags/tag12.xml"/><Relationship Id="rId51" Type="http://schemas.openxmlformats.org/officeDocument/2006/relationships/tags" Target="../tags/tag55.xml"/><Relationship Id="rId72" Type="http://schemas.openxmlformats.org/officeDocument/2006/relationships/notesSlide" Target="../notesSlides/notesSlide2.xml"/><Relationship Id="rId3" Type="http://schemas.openxmlformats.org/officeDocument/2006/relationships/tags" Target="../tags/tag7.xml"/><Relationship Id="rId12" Type="http://schemas.openxmlformats.org/officeDocument/2006/relationships/tags" Target="../tags/tag16.xml"/><Relationship Id="rId17" Type="http://schemas.openxmlformats.org/officeDocument/2006/relationships/tags" Target="../tags/tag21.xml"/><Relationship Id="rId25" Type="http://schemas.openxmlformats.org/officeDocument/2006/relationships/tags" Target="../tags/tag29.xml"/><Relationship Id="rId33" Type="http://schemas.openxmlformats.org/officeDocument/2006/relationships/tags" Target="../tags/tag37.xml"/><Relationship Id="rId38" Type="http://schemas.openxmlformats.org/officeDocument/2006/relationships/tags" Target="../tags/tag42.xml"/><Relationship Id="rId46" Type="http://schemas.openxmlformats.org/officeDocument/2006/relationships/tags" Target="../tags/tag50.xml"/><Relationship Id="rId59" Type="http://schemas.openxmlformats.org/officeDocument/2006/relationships/tags" Target="../tags/tag63.xml"/><Relationship Id="rId67" Type="http://schemas.openxmlformats.org/officeDocument/2006/relationships/tags" Target="../tags/tag71.xml"/><Relationship Id="rId20" Type="http://schemas.openxmlformats.org/officeDocument/2006/relationships/tags" Target="../tags/tag24.xml"/><Relationship Id="rId41" Type="http://schemas.openxmlformats.org/officeDocument/2006/relationships/tags" Target="../tags/tag45.xml"/><Relationship Id="rId54" Type="http://schemas.openxmlformats.org/officeDocument/2006/relationships/tags" Target="../tags/tag58.xml"/><Relationship Id="rId62" Type="http://schemas.openxmlformats.org/officeDocument/2006/relationships/tags" Target="../tags/tag66.xml"/><Relationship Id="rId70" Type="http://schemas.openxmlformats.org/officeDocument/2006/relationships/tags" Target="../tags/tag74.xml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5" Type="http://schemas.openxmlformats.org/officeDocument/2006/relationships/tags" Target="../tags/tag19.xml"/><Relationship Id="rId23" Type="http://schemas.openxmlformats.org/officeDocument/2006/relationships/tags" Target="../tags/tag27.xml"/><Relationship Id="rId28" Type="http://schemas.openxmlformats.org/officeDocument/2006/relationships/tags" Target="../tags/tag32.xml"/><Relationship Id="rId36" Type="http://schemas.openxmlformats.org/officeDocument/2006/relationships/tags" Target="../tags/tag40.xml"/><Relationship Id="rId49" Type="http://schemas.openxmlformats.org/officeDocument/2006/relationships/tags" Target="../tags/tag53.xml"/><Relationship Id="rId57" Type="http://schemas.openxmlformats.org/officeDocument/2006/relationships/tags" Target="../tags/tag61.xml"/><Relationship Id="rId10" Type="http://schemas.openxmlformats.org/officeDocument/2006/relationships/tags" Target="../tags/tag14.xml"/><Relationship Id="rId31" Type="http://schemas.openxmlformats.org/officeDocument/2006/relationships/tags" Target="../tags/tag35.xml"/><Relationship Id="rId44" Type="http://schemas.openxmlformats.org/officeDocument/2006/relationships/tags" Target="../tags/tag48.xml"/><Relationship Id="rId52" Type="http://schemas.openxmlformats.org/officeDocument/2006/relationships/tags" Target="../tags/tag56.xml"/><Relationship Id="rId60" Type="http://schemas.openxmlformats.org/officeDocument/2006/relationships/tags" Target="../tags/tag64.xml"/><Relationship Id="rId65" Type="http://schemas.openxmlformats.org/officeDocument/2006/relationships/tags" Target="../tags/tag69.xml"/><Relationship Id="rId73" Type="http://schemas.openxmlformats.org/officeDocument/2006/relationships/image" Target="../media/image10.png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3" Type="http://schemas.openxmlformats.org/officeDocument/2006/relationships/tags" Target="../tags/tag17.xml"/><Relationship Id="rId18" Type="http://schemas.openxmlformats.org/officeDocument/2006/relationships/tags" Target="../tags/tag22.xml"/><Relationship Id="rId39" Type="http://schemas.openxmlformats.org/officeDocument/2006/relationships/tags" Target="../tags/tag43.xml"/><Relationship Id="rId34" Type="http://schemas.openxmlformats.org/officeDocument/2006/relationships/tags" Target="../tags/tag38.xml"/><Relationship Id="rId50" Type="http://schemas.openxmlformats.org/officeDocument/2006/relationships/tags" Target="../tags/tag54.xml"/><Relationship Id="rId55" Type="http://schemas.openxmlformats.org/officeDocument/2006/relationships/tags" Target="../tags/tag59.xml"/><Relationship Id="rId7" Type="http://schemas.openxmlformats.org/officeDocument/2006/relationships/tags" Target="../tags/tag11.xml"/><Relationship Id="rId7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100.xml"/><Relationship Id="rId21" Type="http://schemas.openxmlformats.org/officeDocument/2006/relationships/tags" Target="../tags/tag95.xml"/><Relationship Id="rId42" Type="http://schemas.openxmlformats.org/officeDocument/2006/relationships/tags" Target="../tags/tag116.xml"/><Relationship Id="rId47" Type="http://schemas.openxmlformats.org/officeDocument/2006/relationships/tags" Target="../tags/tag121.xml"/><Relationship Id="rId63" Type="http://schemas.openxmlformats.org/officeDocument/2006/relationships/tags" Target="../tags/tag137.xml"/><Relationship Id="rId68" Type="http://schemas.openxmlformats.org/officeDocument/2006/relationships/tags" Target="../tags/tag142.xml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9" Type="http://schemas.openxmlformats.org/officeDocument/2006/relationships/tags" Target="../tags/tag103.xml"/><Relationship Id="rId11" Type="http://schemas.openxmlformats.org/officeDocument/2006/relationships/tags" Target="../tags/tag85.xml"/><Relationship Id="rId24" Type="http://schemas.openxmlformats.org/officeDocument/2006/relationships/tags" Target="../tags/tag98.xml"/><Relationship Id="rId32" Type="http://schemas.openxmlformats.org/officeDocument/2006/relationships/tags" Target="../tags/tag106.xml"/><Relationship Id="rId37" Type="http://schemas.openxmlformats.org/officeDocument/2006/relationships/tags" Target="../tags/tag111.xml"/><Relationship Id="rId40" Type="http://schemas.openxmlformats.org/officeDocument/2006/relationships/tags" Target="../tags/tag114.xml"/><Relationship Id="rId45" Type="http://schemas.openxmlformats.org/officeDocument/2006/relationships/tags" Target="../tags/tag119.xml"/><Relationship Id="rId53" Type="http://schemas.openxmlformats.org/officeDocument/2006/relationships/tags" Target="../tags/tag127.xml"/><Relationship Id="rId58" Type="http://schemas.openxmlformats.org/officeDocument/2006/relationships/tags" Target="../tags/tag132.xml"/><Relationship Id="rId66" Type="http://schemas.openxmlformats.org/officeDocument/2006/relationships/tags" Target="../tags/tag140.xml"/><Relationship Id="rId74" Type="http://schemas.openxmlformats.org/officeDocument/2006/relationships/image" Target="../media/image11.png"/><Relationship Id="rId5" Type="http://schemas.openxmlformats.org/officeDocument/2006/relationships/tags" Target="../tags/tag79.xml"/><Relationship Id="rId61" Type="http://schemas.openxmlformats.org/officeDocument/2006/relationships/tags" Target="../tags/tag135.xml"/><Relationship Id="rId19" Type="http://schemas.openxmlformats.org/officeDocument/2006/relationships/tags" Target="../tags/tag93.xml"/><Relationship Id="rId14" Type="http://schemas.openxmlformats.org/officeDocument/2006/relationships/tags" Target="../tags/tag88.xml"/><Relationship Id="rId22" Type="http://schemas.openxmlformats.org/officeDocument/2006/relationships/tags" Target="../tags/tag96.xml"/><Relationship Id="rId27" Type="http://schemas.openxmlformats.org/officeDocument/2006/relationships/tags" Target="../tags/tag101.xml"/><Relationship Id="rId30" Type="http://schemas.openxmlformats.org/officeDocument/2006/relationships/tags" Target="../tags/tag104.xml"/><Relationship Id="rId35" Type="http://schemas.openxmlformats.org/officeDocument/2006/relationships/tags" Target="../tags/tag109.xml"/><Relationship Id="rId43" Type="http://schemas.openxmlformats.org/officeDocument/2006/relationships/tags" Target="../tags/tag117.xml"/><Relationship Id="rId48" Type="http://schemas.openxmlformats.org/officeDocument/2006/relationships/tags" Target="../tags/tag122.xml"/><Relationship Id="rId56" Type="http://schemas.openxmlformats.org/officeDocument/2006/relationships/tags" Target="../tags/tag130.xml"/><Relationship Id="rId64" Type="http://schemas.openxmlformats.org/officeDocument/2006/relationships/tags" Target="../tags/tag138.xml"/><Relationship Id="rId69" Type="http://schemas.openxmlformats.org/officeDocument/2006/relationships/tags" Target="../tags/tag143.xml"/><Relationship Id="rId8" Type="http://schemas.openxmlformats.org/officeDocument/2006/relationships/tags" Target="../tags/tag82.xml"/><Relationship Id="rId51" Type="http://schemas.openxmlformats.org/officeDocument/2006/relationships/tags" Target="../tags/tag125.xml"/><Relationship Id="rId72" Type="http://schemas.openxmlformats.org/officeDocument/2006/relationships/notesSlide" Target="../notesSlides/notesSlide3.xml"/><Relationship Id="rId3" Type="http://schemas.openxmlformats.org/officeDocument/2006/relationships/tags" Target="../tags/tag77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tags" Target="../tags/tag99.xml"/><Relationship Id="rId33" Type="http://schemas.openxmlformats.org/officeDocument/2006/relationships/tags" Target="../tags/tag107.xml"/><Relationship Id="rId38" Type="http://schemas.openxmlformats.org/officeDocument/2006/relationships/tags" Target="../tags/tag112.xml"/><Relationship Id="rId46" Type="http://schemas.openxmlformats.org/officeDocument/2006/relationships/tags" Target="../tags/tag120.xml"/><Relationship Id="rId59" Type="http://schemas.openxmlformats.org/officeDocument/2006/relationships/tags" Target="../tags/tag133.xml"/><Relationship Id="rId67" Type="http://schemas.openxmlformats.org/officeDocument/2006/relationships/tags" Target="../tags/tag141.xml"/><Relationship Id="rId20" Type="http://schemas.openxmlformats.org/officeDocument/2006/relationships/tags" Target="../tags/tag94.xml"/><Relationship Id="rId41" Type="http://schemas.openxmlformats.org/officeDocument/2006/relationships/tags" Target="../tags/tag115.xml"/><Relationship Id="rId54" Type="http://schemas.openxmlformats.org/officeDocument/2006/relationships/tags" Target="../tags/tag128.xml"/><Relationship Id="rId62" Type="http://schemas.openxmlformats.org/officeDocument/2006/relationships/tags" Target="../tags/tag136.xml"/><Relationship Id="rId70" Type="http://schemas.openxmlformats.org/officeDocument/2006/relationships/tags" Target="../tags/tag144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5" Type="http://schemas.openxmlformats.org/officeDocument/2006/relationships/tags" Target="../tags/tag89.xml"/><Relationship Id="rId23" Type="http://schemas.openxmlformats.org/officeDocument/2006/relationships/tags" Target="../tags/tag97.xml"/><Relationship Id="rId28" Type="http://schemas.openxmlformats.org/officeDocument/2006/relationships/tags" Target="../tags/tag102.xml"/><Relationship Id="rId36" Type="http://schemas.openxmlformats.org/officeDocument/2006/relationships/tags" Target="../tags/tag110.xml"/><Relationship Id="rId49" Type="http://schemas.openxmlformats.org/officeDocument/2006/relationships/tags" Target="../tags/tag123.xml"/><Relationship Id="rId57" Type="http://schemas.openxmlformats.org/officeDocument/2006/relationships/tags" Target="../tags/tag131.xml"/><Relationship Id="rId10" Type="http://schemas.openxmlformats.org/officeDocument/2006/relationships/tags" Target="../tags/tag84.xml"/><Relationship Id="rId31" Type="http://schemas.openxmlformats.org/officeDocument/2006/relationships/tags" Target="../tags/tag105.xml"/><Relationship Id="rId44" Type="http://schemas.openxmlformats.org/officeDocument/2006/relationships/tags" Target="../tags/tag118.xml"/><Relationship Id="rId52" Type="http://schemas.openxmlformats.org/officeDocument/2006/relationships/tags" Target="../tags/tag126.xml"/><Relationship Id="rId60" Type="http://schemas.openxmlformats.org/officeDocument/2006/relationships/tags" Target="../tags/tag134.xml"/><Relationship Id="rId65" Type="http://schemas.openxmlformats.org/officeDocument/2006/relationships/tags" Target="../tags/tag139.xml"/><Relationship Id="rId73" Type="http://schemas.openxmlformats.org/officeDocument/2006/relationships/image" Target="../media/image13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39" Type="http://schemas.openxmlformats.org/officeDocument/2006/relationships/tags" Target="../tags/tag113.xml"/><Relationship Id="rId34" Type="http://schemas.openxmlformats.org/officeDocument/2006/relationships/tags" Target="../tags/tag108.xml"/><Relationship Id="rId50" Type="http://schemas.openxmlformats.org/officeDocument/2006/relationships/tags" Target="../tags/tag124.xml"/><Relationship Id="rId55" Type="http://schemas.openxmlformats.org/officeDocument/2006/relationships/tags" Target="../tags/tag129.xml"/><Relationship Id="rId7" Type="http://schemas.openxmlformats.org/officeDocument/2006/relationships/tags" Target="../tags/tag81.xml"/><Relationship Id="rId7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52.xml"/><Relationship Id="rId13" Type="http://schemas.openxmlformats.org/officeDocument/2006/relationships/tags" Target="../tags/tag157.xml"/><Relationship Id="rId18" Type="http://schemas.openxmlformats.org/officeDocument/2006/relationships/tags" Target="../tags/tag162.xml"/><Relationship Id="rId3" Type="http://schemas.openxmlformats.org/officeDocument/2006/relationships/tags" Target="../tags/tag147.xml"/><Relationship Id="rId21" Type="http://schemas.openxmlformats.org/officeDocument/2006/relationships/slideLayout" Target="../slideLayouts/slideLayout2.xml"/><Relationship Id="rId7" Type="http://schemas.openxmlformats.org/officeDocument/2006/relationships/tags" Target="../tags/tag151.xml"/><Relationship Id="rId12" Type="http://schemas.openxmlformats.org/officeDocument/2006/relationships/tags" Target="../tags/tag156.xml"/><Relationship Id="rId17" Type="http://schemas.openxmlformats.org/officeDocument/2006/relationships/tags" Target="../tags/tag161.xml"/><Relationship Id="rId2" Type="http://schemas.openxmlformats.org/officeDocument/2006/relationships/tags" Target="../tags/tag146.xml"/><Relationship Id="rId16" Type="http://schemas.openxmlformats.org/officeDocument/2006/relationships/tags" Target="../tags/tag160.xml"/><Relationship Id="rId20" Type="http://schemas.openxmlformats.org/officeDocument/2006/relationships/tags" Target="../tags/tag164.xml"/><Relationship Id="rId1" Type="http://schemas.openxmlformats.org/officeDocument/2006/relationships/tags" Target="../tags/tag145.xml"/><Relationship Id="rId6" Type="http://schemas.openxmlformats.org/officeDocument/2006/relationships/tags" Target="../tags/tag150.xml"/><Relationship Id="rId11" Type="http://schemas.openxmlformats.org/officeDocument/2006/relationships/tags" Target="../tags/tag155.xml"/><Relationship Id="rId24" Type="http://schemas.openxmlformats.org/officeDocument/2006/relationships/image" Target="../media/image12.png"/><Relationship Id="rId5" Type="http://schemas.openxmlformats.org/officeDocument/2006/relationships/tags" Target="../tags/tag149.xml"/><Relationship Id="rId15" Type="http://schemas.openxmlformats.org/officeDocument/2006/relationships/tags" Target="../tags/tag159.xml"/><Relationship Id="rId23" Type="http://schemas.openxmlformats.org/officeDocument/2006/relationships/image" Target="../media/image13.png"/><Relationship Id="rId10" Type="http://schemas.openxmlformats.org/officeDocument/2006/relationships/tags" Target="../tags/tag154.xml"/><Relationship Id="rId19" Type="http://schemas.openxmlformats.org/officeDocument/2006/relationships/tags" Target="../tags/tag163.xml"/><Relationship Id="rId4" Type="http://schemas.openxmlformats.org/officeDocument/2006/relationships/tags" Target="../tags/tag148.xml"/><Relationship Id="rId9" Type="http://schemas.openxmlformats.org/officeDocument/2006/relationships/tags" Target="../tags/tag153.xml"/><Relationship Id="rId14" Type="http://schemas.openxmlformats.org/officeDocument/2006/relationships/tags" Target="../tags/tag158.xml"/><Relationship Id="rId2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889026-662F-2279-E202-327078680F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359425"/>
            <a:ext cx="9944100" cy="1401418"/>
          </a:xfrm>
        </p:spPr>
        <p:txBody>
          <a:bodyPr anchor="ctr">
            <a:noAutofit/>
          </a:bodyPr>
          <a:lstStyle/>
          <a:p>
            <a:r>
              <a:rPr lang="es-EC" sz="4800" dirty="0" smtClean="0"/>
              <a:t>Proforma 2025</a:t>
            </a:r>
            <a:br>
              <a:rPr lang="es-EC" sz="4800" dirty="0" smtClean="0"/>
            </a:br>
            <a:r>
              <a:rPr lang="es-EC" sz="3600" dirty="0" smtClean="0"/>
              <a:t>Gasto de inversión</a:t>
            </a:r>
            <a:endParaRPr lang="es-EC" sz="36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499D24B-79C8-1545-B225-99C3E3AD38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784362"/>
            <a:ext cx="9944100" cy="704850"/>
          </a:xfrm>
        </p:spPr>
        <p:txBody>
          <a:bodyPr/>
          <a:lstStyle/>
          <a:p>
            <a:pPr algn="r"/>
            <a:r>
              <a:rPr lang="es-EC" dirty="0" smtClean="0"/>
              <a:t>Noviembre 2024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55216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1059449"/>
              </p:ext>
            </p:extLst>
          </p:nvPr>
        </p:nvGraphicFramePr>
        <p:xfrm>
          <a:off x="1293903" y="1339865"/>
          <a:ext cx="10352080" cy="4674072"/>
        </p:xfrm>
        <a:graphic>
          <a:graphicData uri="http://schemas.openxmlformats.org/drawingml/2006/table">
            <a:tbl>
              <a:tblPr/>
              <a:tblGrid>
                <a:gridCol w="24908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93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289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770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66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DEPENDENCIA EJECUTORA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PROYECTOS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PROFORMA 2025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SECTOR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3778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EPMMOP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98.974.356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267.500.026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37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METRO DE QUITO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62.289.212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7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PASAJEROS DE QUITO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49.881.395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7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MOVILIDAD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38.105.956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7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METROPOLITANA DE TRÁNSITO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18.249.106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323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TERRTORIAL, GOBERNABILIDAD Y PARTICIPACIÓN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DE COORDINACIÓN TERRTORIAL, GOBERNABILIDAD Y PARTICIPACIÓN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6.192.548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45.166.359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37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QUITUMBE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5.913.103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37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ELOY ALFARO (SUR)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5.214.883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37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CALDERÓN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4.996.460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37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EUGENIO ESPEJO (NORTE)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4.572.978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7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LA DELICIA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4.384.986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37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MANUELA SAENZ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3.805.399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37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TUMBACO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3.691.835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437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ADMINISTRACIÓN ZONAL VALLE DE LOS CHILLOS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3.518.689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437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CHOCÓ ANDINO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1.578.554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37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ZONAL LA MARISCAL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1.296.924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437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GENERAL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GENERAL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29.637.812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30.000.000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4377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REGISTRO DE LA PROPIEDAD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362.188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6" name="Título 2"/>
          <p:cNvSpPr>
            <a:spLocks noGrp="1"/>
          </p:cNvSpPr>
          <p:nvPr>
            <p:ph type="title"/>
          </p:nvPr>
        </p:nvSpPr>
        <p:spPr>
          <a:xfrm>
            <a:off x="1480641" y="142890"/>
            <a:ext cx="10539586" cy="1196975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Calibri (cuerpo)"/>
              </a:rPr>
              <a:t>Presupuesto de Inversión por Sector y Dependencia</a:t>
            </a:r>
            <a:endParaRPr lang="es-EC" sz="2800" dirty="0">
              <a:latin typeface="Calibri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381496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451208"/>
              </p:ext>
            </p:extLst>
          </p:nvPr>
        </p:nvGraphicFramePr>
        <p:xfrm>
          <a:off x="1299571" y="1070315"/>
          <a:ext cx="10154640" cy="4728428"/>
        </p:xfrm>
        <a:graphic>
          <a:graphicData uri="http://schemas.openxmlformats.org/drawingml/2006/table">
            <a:tbl>
              <a:tblPr/>
              <a:tblGrid>
                <a:gridCol w="29683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1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60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2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517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DEPENDENCIA EJECUTORA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PROYECTOS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PROFORMA 2025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SECTOR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666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HÁBITAT Y ORDENAMIENTO TERRITORIAL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METROPOLITANO DE PATRIMONIO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16.805.199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27.683.575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EMPRESA PÚBLICA METROPOLITANA DE HÁBITAT Y VIVIENDA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6.034.971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 HÁBITAT Y ORDENAMIENTO TERRITORIAL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4.585.906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REGULA TU BARRIO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257.500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6662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DE ALCALDIA Y SECRETARÍA DEL CONCEJO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PATRONATO MUNICIPAL SAN JOSÉ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18.983.113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19.447.886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METROPOLITANA DE CONTROL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QUITO HONESTO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129.773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DM DE COOPERACIÓN Y ASUNTOS INTERNACIONALES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35.000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6662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ECONÓMICO Y PRODUCTIVO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AGENCIA METROPOLITANA DE COORDINACIÓN DE COMERCIO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7.000.000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18.571.633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CONQUITO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5.600.000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QUITO TURISMO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2.257.988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EMRAQ-EP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2.000.000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EPM MERCADO MAYORISTA DE QUITO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1.000.000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DESARROLLO ECONÓMICO Y PRODUCTIVO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713.645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6662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AMBIENTE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EMGIRS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13.700.000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18.000.000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AMBIENTE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2.800.000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6666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EMASEO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1.500.000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5" name="Título 2"/>
          <p:cNvSpPr txBox="1">
            <a:spLocks/>
          </p:cNvSpPr>
          <p:nvPr/>
        </p:nvSpPr>
        <p:spPr>
          <a:xfrm>
            <a:off x="1480641" y="142890"/>
            <a:ext cx="10539586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36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800" smtClean="0">
                <a:latin typeface="Calibri (cuerpo)"/>
              </a:rPr>
              <a:t>Presupuesto de Inversión por Sector y Dependencia</a:t>
            </a:r>
            <a:endParaRPr lang="es-EC" sz="2800" dirty="0">
              <a:latin typeface="Calibri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126790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068385"/>
              </p:ext>
            </p:extLst>
          </p:nvPr>
        </p:nvGraphicFramePr>
        <p:xfrm>
          <a:off x="1360879" y="1305051"/>
          <a:ext cx="10218127" cy="4837837"/>
        </p:xfrm>
        <a:graphic>
          <a:graphicData uri="http://schemas.openxmlformats.org/drawingml/2006/table">
            <a:tbl>
              <a:tblPr/>
              <a:tblGrid>
                <a:gridCol w="29263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17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9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0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9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274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DEPENDENCIA EJECUTORA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# PROYECTOS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PROFORMA 2025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 SECTOR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743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MUSEOS DE LA CIUDAD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6.150.000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16.000.000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74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CULTURA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5.450.000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74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FUNDACIÓN TEATRO NACIONAL SUCRE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4.400.000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7431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METROPOLITANA DE SALUD SUR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4.301.022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11.531.270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74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BIENESTAR ANIMAL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2.914.767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74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METROPOLITANA DE SALUD NORTE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2.153.263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4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METROPOLITANA  DE SALUD CENTRO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1.311.347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74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SALUD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850.872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74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EDUCACIÓN, RECREACIÓN Y DEPORTE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EDUCACIÓN, RECREACIÓN Y DEPORTE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10.320.000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10.500.000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74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METROPOLITANO DE CAPACITACIÓN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180.000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9647"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DIGITAL Y TECNOLOGÍA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GOBIERNO DIGITAL Y TECNOLOGÍAS DE LA INFORMACIÓN Y COMUNICACIONES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6.729.700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6.729.700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74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CUERPO DE AGENTES DE CONTROL METROPOLITANO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1.200.000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2.400.000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996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DE SEGURIDAD CIUDADANA Y GESTIÓN DE RIESGOS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1.200.000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964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INCLUSIÓN SOCIAL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INCLUSIÓN SOCIAL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1.500.000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743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PLANIFICACIÓN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GENERAL DE PLANIFICACIÓN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</a:t>
                      </a:r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750.000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43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INVESTIGACIONES DE LA CIUDAD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250.000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743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 COMUNICACIÓN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200.000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 </a:t>
                      </a:r>
                      <a:endParaRPr lang="es-EC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7431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  <a:r>
                        <a:rPr lang="es-EC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176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            475.980.450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1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475.980.450 </a:t>
                      </a:r>
                      <a:endParaRPr lang="es-EC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480641" y="142890"/>
            <a:ext cx="10539586" cy="1196975"/>
          </a:xfrm>
        </p:spPr>
        <p:txBody>
          <a:bodyPr>
            <a:normAutofit/>
          </a:bodyPr>
          <a:lstStyle/>
          <a:p>
            <a:r>
              <a:rPr lang="es-MX" sz="2800" dirty="0" smtClean="0">
                <a:latin typeface="Calibri (cuerpo)"/>
              </a:rPr>
              <a:t>Presupuesto de Inversión por Sector y Dependencia</a:t>
            </a:r>
            <a:endParaRPr lang="es-EC" sz="2800" dirty="0">
              <a:latin typeface="Calibri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360159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 bwMode="auto">
          <a:xfrm>
            <a:off x="1197425" y="1949479"/>
            <a:ext cx="2945455" cy="1440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s-ES" sz="1600" b="1" dirty="0">
                <a:solidFill>
                  <a:srgbClr val="25377B"/>
                </a:solidFill>
              </a:rPr>
              <a:t>Eje 1: Hábitat, seguridad y convivencia </a:t>
            </a:r>
          </a:p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s-ES" sz="1600" b="1" dirty="0">
                <a:solidFill>
                  <a:srgbClr val="25377B"/>
                </a:solidFill>
              </a:rPr>
              <a:t>ciudadana</a:t>
            </a:r>
          </a:p>
          <a:p>
            <a:pPr marL="285750" lvl="0" indent="-285750" fontAlgn="base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C" sz="1600" kern="0" dirty="0">
                <a:solidFill>
                  <a:schemeClr val="tx1"/>
                </a:solidFill>
                <a:cs typeface="Arial" pitchFamily="34" charset="0"/>
              </a:rPr>
              <a:t>Quito Hábitat digno y seguro</a:t>
            </a:r>
          </a:p>
          <a:p>
            <a:pPr marL="285750" lvl="0" indent="-285750" fontAlgn="base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C" sz="1600" kern="0" dirty="0">
                <a:solidFill>
                  <a:schemeClr val="tx1"/>
                </a:solidFill>
                <a:cs typeface="Arial" pitchFamily="34" charset="0"/>
              </a:rPr>
              <a:t>Quito Espacio Público y Ciudadanías</a:t>
            </a:r>
          </a:p>
          <a:p>
            <a:pPr marR="0" lvl="0" algn="ctr" defTabSz="91440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 pitchFamily="34" charset="0"/>
              </a:rPr>
              <a:t>.</a:t>
            </a:r>
            <a:endParaRPr kumimoji="0" lang="es-EC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grpSp>
        <p:nvGrpSpPr>
          <p:cNvPr id="43" name="Experienc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81D688E-33DF-4EB1-8047-C524B92DA790}"/>
              </a:ext>
            </a:extLst>
          </p:cNvPr>
          <p:cNvGrpSpPr>
            <a:grpSpLocks noChangeAspect="1"/>
          </p:cNvGrpSpPr>
          <p:nvPr/>
        </p:nvGrpSpPr>
        <p:grpSpPr>
          <a:xfrm>
            <a:off x="1392662" y="1119026"/>
            <a:ext cx="637382" cy="665321"/>
            <a:chOff x="2171700" y="3595688"/>
            <a:chExt cx="579438" cy="604837"/>
          </a:xfrm>
          <a:solidFill>
            <a:schemeClr val="tx1"/>
          </a:solidFill>
        </p:grpSpPr>
        <p:sp>
          <p:nvSpPr>
            <p:cNvPr id="44" name="Oval 1536">
              <a:extLst>
                <a:ext uri="{FF2B5EF4-FFF2-40B4-BE49-F238E27FC236}">
                  <a16:creationId xmlns:a16="http://schemas.microsoft.com/office/drawing/2014/main" id="{F00CA031-77B5-4B2B-8032-F614B9AEA8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49488" y="3595688"/>
              <a:ext cx="100013" cy="100013"/>
            </a:xfrm>
            <a:prstGeom prst="ellips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1537">
              <a:extLst>
                <a:ext uri="{FF2B5EF4-FFF2-40B4-BE49-F238E27FC236}">
                  <a16:creationId xmlns:a16="http://schemas.microsoft.com/office/drawing/2014/main" id="{370A5157-86AD-4803-AFA8-79F751664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1700" y="3736975"/>
              <a:ext cx="255588" cy="463550"/>
            </a:xfrm>
            <a:custGeom>
              <a:avLst/>
              <a:gdLst>
                <a:gd name="T0" fmla="*/ 229 w 229"/>
                <a:gd name="T1" fmla="*/ 50 h 416"/>
                <a:gd name="T2" fmla="*/ 219 w 229"/>
                <a:gd name="T3" fmla="*/ 187 h 416"/>
                <a:gd name="T4" fmla="*/ 178 w 229"/>
                <a:gd name="T5" fmla="*/ 220 h 416"/>
                <a:gd name="T6" fmla="*/ 175 w 229"/>
                <a:gd name="T7" fmla="*/ 220 h 416"/>
                <a:gd name="T8" fmla="*/ 162 w 229"/>
                <a:gd name="T9" fmla="*/ 403 h 416"/>
                <a:gd name="T10" fmla="*/ 148 w 229"/>
                <a:gd name="T11" fmla="*/ 416 h 416"/>
                <a:gd name="T12" fmla="*/ 81 w 229"/>
                <a:gd name="T13" fmla="*/ 416 h 416"/>
                <a:gd name="T14" fmla="*/ 67 w 229"/>
                <a:gd name="T15" fmla="*/ 403 h 416"/>
                <a:gd name="T16" fmla="*/ 53 w 229"/>
                <a:gd name="T17" fmla="*/ 220 h 416"/>
                <a:gd name="T18" fmla="*/ 51 w 229"/>
                <a:gd name="T19" fmla="*/ 220 h 416"/>
                <a:gd name="T20" fmla="*/ 10 w 229"/>
                <a:gd name="T21" fmla="*/ 187 h 416"/>
                <a:gd name="T22" fmla="*/ 0 w 229"/>
                <a:gd name="T23" fmla="*/ 52 h 416"/>
                <a:gd name="T24" fmla="*/ 0 w 229"/>
                <a:gd name="T25" fmla="*/ 50 h 416"/>
                <a:gd name="T26" fmla="*/ 47 w 229"/>
                <a:gd name="T27" fmla="*/ 0 h 416"/>
                <a:gd name="T28" fmla="*/ 182 w 229"/>
                <a:gd name="T29" fmla="*/ 0 h 416"/>
                <a:gd name="T30" fmla="*/ 229 w 229"/>
                <a:gd name="T31" fmla="*/ 5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9" h="416">
                  <a:moveTo>
                    <a:pt x="229" y="50"/>
                  </a:moveTo>
                  <a:lnTo>
                    <a:pt x="219" y="187"/>
                  </a:lnTo>
                  <a:cubicBezTo>
                    <a:pt x="218" y="203"/>
                    <a:pt x="195" y="217"/>
                    <a:pt x="178" y="220"/>
                  </a:cubicBezTo>
                  <a:cubicBezTo>
                    <a:pt x="177" y="220"/>
                    <a:pt x="176" y="220"/>
                    <a:pt x="175" y="220"/>
                  </a:cubicBezTo>
                  <a:lnTo>
                    <a:pt x="162" y="403"/>
                  </a:lnTo>
                  <a:cubicBezTo>
                    <a:pt x="161" y="410"/>
                    <a:pt x="155" y="416"/>
                    <a:pt x="148" y="416"/>
                  </a:cubicBezTo>
                  <a:lnTo>
                    <a:pt x="81" y="416"/>
                  </a:lnTo>
                  <a:cubicBezTo>
                    <a:pt x="74" y="416"/>
                    <a:pt x="67" y="410"/>
                    <a:pt x="67" y="403"/>
                  </a:cubicBezTo>
                  <a:lnTo>
                    <a:pt x="53" y="220"/>
                  </a:lnTo>
                  <a:cubicBezTo>
                    <a:pt x="53" y="220"/>
                    <a:pt x="52" y="220"/>
                    <a:pt x="51" y="220"/>
                  </a:cubicBezTo>
                  <a:cubicBezTo>
                    <a:pt x="33" y="217"/>
                    <a:pt x="11" y="203"/>
                    <a:pt x="10" y="187"/>
                  </a:cubicBezTo>
                  <a:lnTo>
                    <a:pt x="0" y="52"/>
                  </a:lnTo>
                  <a:cubicBezTo>
                    <a:pt x="0" y="51"/>
                    <a:pt x="0" y="50"/>
                    <a:pt x="0" y="50"/>
                  </a:cubicBezTo>
                  <a:cubicBezTo>
                    <a:pt x="0" y="23"/>
                    <a:pt x="21" y="1"/>
                    <a:pt x="47" y="0"/>
                  </a:cubicBezTo>
                  <a:lnTo>
                    <a:pt x="182" y="0"/>
                  </a:lnTo>
                  <a:cubicBezTo>
                    <a:pt x="208" y="1"/>
                    <a:pt x="229" y="23"/>
                    <a:pt x="229" y="50"/>
                  </a:cubicBez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Line 1538">
              <a:extLst>
                <a:ext uri="{FF2B5EF4-FFF2-40B4-BE49-F238E27FC236}">
                  <a16:creationId xmlns:a16="http://schemas.microsoft.com/office/drawing/2014/main" id="{D7CA1D4E-EBA4-4188-BF24-B651AEC1A8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700" y="3987800"/>
              <a:ext cx="0" cy="212725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2" name="Line 1539">
              <a:extLst>
                <a:ext uri="{FF2B5EF4-FFF2-40B4-BE49-F238E27FC236}">
                  <a16:creationId xmlns:a16="http://schemas.microsoft.com/office/drawing/2014/main" id="{53F632A5-F67B-4937-9630-A61CE37E1F6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19325" y="3813175"/>
              <a:ext cx="11113" cy="169863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3" name="Oval 1540">
              <a:extLst>
                <a:ext uri="{FF2B5EF4-FFF2-40B4-BE49-F238E27FC236}">
                  <a16:creationId xmlns:a16="http://schemas.microsoft.com/office/drawing/2014/main" id="{FC511CB6-9DCD-4F07-9DA4-120EB7A750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4925" y="3595688"/>
              <a:ext cx="98425" cy="100013"/>
            </a:xfrm>
            <a:prstGeom prst="ellips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Freeform 1541">
              <a:extLst>
                <a:ext uri="{FF2B5EF4-FFF2-40B4-BE49-F238E27FC236}">
                  <a16:creationId xmlns:a16="http://schemas.microsoft.com/office/drawing/2014/main" id="{300B3FDD-855B-4168-95A5-61440014C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95550" y="3736975"/>
              <a:ext cx="255588" cy="463550"/>
            </a:xfrm>
            <a:custGeom>
              <a:avLst/>
              <a:gdLst>
                <a:gd name="T0" fmla="*/ 230 w 230"/>
                <a:gd name="T1" fmla="*/ 50 h 416"/>
                <a:gd name="T2" fmla="*/ 220 w 230"/>
                <a:gd name="T3" fmla="*/ 187 h 416"/>
                <a:gd name="T4" fmla="*/ 178 w 230"/>
                <a:gd name="T5" fmla="*/ 220 h 416"/>
                <a:gd name="T6" fmla="*/ 176 w 230"/>
                <a:gd name="T7" fmla="*/ 220 h 416"/>
                <a:gd name="T8" fmla="*/ 163 w 230"/>
                <a:gd name="T9" fmla="*/ 403 h 416"/>
                <a:gd name="T10" fmla="*/ 149 w 230"/>
                <a:gd name="T11" fmla="*/ 416 h 416"/>
                <a:gd name="T12" fmla="*/ 81 w 230"/>
                <a:gd name="T13" fmla="*/ 416 h 416"/>
                <a:gd name="T14" fmla="*/ 68 w 230"/>
                <a:gd name="T15" fmla="*/ 403 h 416"/>
                <a:gd name="T16" fmla="*/ 54 w 230"/>
                <a:gd name="T17" fmla="*/ 220 h 416"/>
                <a:gd name="T18" fmla="*/ 52 w 230"/>
                <a:gd name="T19" fmla="*/ 220 h 416"/>
                <a:gd name="T20" fmla="*/ 11 w 230"/>
                <a:gd name="T21" fmla="*/ 187 h 416"/>
                <a:gd name="T22" fmla="*/ 1 w 230"/>
                <a:gd name="T23" fmla="*/ 52 h 416"/>
                <a:gd name="T24" fmla="*/ 0 w 230"/>
                <a:gd name="T25" fmla="*/ 50 h 416"/>
                <a:gd name="T26" fmla="*/ 48 w 230"/>
                <a:gd name="T27" fmla="*/ 0 h 416"/>
                <a:gd name="T28" fmla="*/ 182 w 230"/>
                <a:gd name="T29" fmla="*/ 0 h 416"/>
                <a:gd name="T30" fmla="*/ 230 w 230"/>
                <a:gd name="T31" fmla="*/ 5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0" h="416">
                  <a:moveTo>
                    <a:pt x="230" y="50"/>
                  </a:moveTo>
                  <a:lnTo>
                    <a:pt x="220" y="187"/>
                  </a:lnTo>
                  <a:cubicBezTo>
                    <a:pt x="218" y="203"/>
                    <a:pt x="196" y="217"/>
                    <a:pt x="178" y="220"/>
                  </a:cubicBezTo>
                  <a:cubicBezTo>
                    <a:pt x="178" y="220"/>
                    <a:pt x="177" y="220"/>
                    <a:pt x="176" y="220"/>
                  </a:cubicBezTo>
                  <a:lnTo>
                    <a:pt x="163" y="403"/>
                  </a:lnTo>
                  <a:cubicBezTo>
                    <a:pt x="162" y="410"/>
                    <a:pt x="156" y="416"/>
                    <a:pt x="149" y="416"/>
                  </a:cubicBezTo>
                  <a:lnTo>
                    <a:pt x="81" y="416"/>
                  </a:lnTo>
                  <a:cubicBezTo>
                    <a:pt x="74" y="416"/>
                    <a:pt x="68" y="410"/>
                    <a:pt x="68" y="403"/>
                  </a:cubicBezTo>
                  <a:lnTo>
                    <a:pt x="54" y="220"/>
                  </a:lnTo>
                  <a:cubicBezTo>
                    <a:pt x="53" y="220"/>
                    <a:pt x="53" y="220"/>
                    <a:pt x="52" y="220"/>
                  </a:cubicBezTo>
                  <a:cubicBezTo>
                    <a:pt x="34" y="217"/>
                    <a:pt x="12" y="203"/>
                    <a:pt x="11" y="187"/>
                  </a:cubicBezTo>
                  <a:lnTo>
                    <a:pt x="1" y="52"/>
                  </a:lnTo>
                  <a:cubicBezTo>
                    <a:pt x="0" y="51"/>
                    <a:pt x="0" y="50"/>
                    <a:pt x="0" y="50"/>
                  </a:cubicBezTo>
                  <a:cubicBezTo>
                    <a:pt x="0" y="23"/>
                    <a:pt x="22" y="1"/>
                    <a:pt x="48" y="0"/>
                  </a:cubicBezTo>
                  <a:lnTo>
                    <a:pt x="182" y="0"/>
                  </a:lnTo>
                  <a:cubicBezTo>
                    <a:pt x="209" y="1"/>
                    <a:pt x="230" y="23"/>
                    <a:pt x="230" y="50"/>
                  </a:cubicBezTo>
                  <a:close/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Line 1542">
              <a:extLst>
                <a:ext uri="{FF2B5EF4-FFF2-40B4-BE49-F238E27FC236}">
                  <a16:creationId xmlns:a16="http://schemas.microsoft.com/office/drawing/2014/main" id="{47100EB0-B319-4136-9F3E-40B2FA7D3C0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622550" y="3987800"/>
              <a:ext cx="0" cy="212725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Line 1543">
              <a:extLst>
                <a:ext uri="{FF2B5EF4-FFF2-40B4-BE49-F238E27FC236}">
                  <a16:creationId xmlns:a16="http://schemas.microsoft.com/office/drawing/2014/main" id="{C5CF056E-92A0-4CAD-8D66-CD556F030A0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90813" y="3813175"/>
              <a:ext cx="12700" cy="169863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7" name="Freeform 1545">
              <a:extLst>
                <a:ext uri="{FF2B5EF4-FFF2-40B4-BE49-F238E27FC236}">
                  <a16:creationId xmlns:a16="http://schemas.microsoft.com/office/drawing/2014/main" id="{FEBBFABF-0636-4655-A889-94F9A6D212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700" y="3783013"/>
              <a:ext cx="53975" cy="92075"/>
            </a:xfrm>
            <a:custGeom>
              <a:avLst/>
              <a:gdLst>
                <a:gd name="T0" fmla="*/ 48 w 48"/>
                <a:gd name="T1" fmla="*/ 82 h 82"/>
                <a:gd name="T2" fmla="*/ 0 w 48"/>
                <a:gd name="T3" fmla="*/ 41 h 82"/>
                <a:gd name="T4" fmla="*/ 48 w 48"/>
                <a:gd name="T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82">
                  <a:moveTo>
                    <a:pt x="48" y="82"/>
                  </a:moveTo>
                  <a:lnTo>
                    <a:pt x="0" y="41"/>
                  </a:lnTo>
                  <a:lnTo>
                    <a:pt x="48" y="0"/>
                  </a:lnTo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Line 1546">
              <a:extLst>
                <a:ext uri="{FF2B5EF4-FFF2-40B4-BE49-F238E27FC236}">
                  <a16:creationId xmlns:a16="http://schemas.microsoft.com/office/drawing/2014/main" id="{8B16B9FA-2A43-4CC1-9A4A-816536D2732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8700" y="3829050"/>
              <a:ext cx="170656" cy="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Freeform 1549">
              <a:extLst>
                <a:ext uri="{FF2B5EF4-FFF2-40B4-BE49-F238E27FC236}">
                  <a16:creationId xmlns:a16="http://schemas.microsoft.com/office/drawing/2014/main" id="{CD1A42FB-F0C0-4A6D-AAA3-FCF8BF475D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0163" y="3833813"/>
              <a:ext cx="52388" cy="92075"/>
            </a:xfrm>
            <a:custGeom>
              <a:avLst/>
              <a:gdLst>
                <a:gd name="T0" fmla="*/ 0 w 48"/>
                <a:gd name="T1" fmla="*/ 0 h 82"/>
                <a:gd name="T2" fmla="*/ 48 w 48"/>
                <a:gd name="T3" fmla="*/ 41 h 82"/>
                <a:gd name="T4" fmla="*/ 0 w 48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82">
                  <a:moveTo>
                    <a:pt x="0" y="0"/>
                  </a:moveTo>
                  <a:lnTo>
                    <a:pt x="48" y="41"/>
                  </a:lnTo>
                  <a:lnTo>
                    <a:pt x="0" y="82"/>
                  </a:lnTo>
                </a:path>
              </a:pathLst>
            </a:cu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Line 1550">
              <a:extLst>
                <a:ext uri="{FF2B5EF4-FFF2-40B4-BE49-F238E27FC236}">
                  <a16:creationId xmlns:a16="http://schemas.microsoft.com/office/drawing/2014/main" id="{90BBD0FF-7BDD-4BD4-8655-C84791C112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69355" y="3879850"/>
              <a:ext cx="153195" cy="0"/>
            </a:xfrm>
            <a:prstGeom prst="line">
              <a:avLst/>
            </a:prstGeom>
            <a:grpFill/>
            <a:ln w="19050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2" name="Rectangle 29"/>
          <p:cNvSpPr/>
          <p:nvPr/>
        </p:nvSpPr>
        <p:spPr bwMode="auto">
          <a:xfrm>
            <a:off x="4747815" y="1935933"/>
            <a:ext cx="2945455" cy="1612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s-EC" sz="1600" b="1" dirty="0">
                <a:solidFill>
                  <a:srgbClr val="25377B"/>
                </a:solidFill>
              </a:rPr>
              <a:t>Eje 2: Trabajo, economía, producción, emprendimiento e innovación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</a:rPr>
              <a:t>Quito de las y los emprendedores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</a:rPr>
              <a:t>Quito Fomenta el Trabajo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</a:rPr>
              <a:t>Quito Productivo y </a:t>
            </a:r>
            <a:r>
              <a:rPr lang="es-EC" sz="1600" dirty="0" smtClean="0">
                <a:solidFill>
                  <a:schemeClr val="tx1"/>
                </a:solidFill>
              </a:rPr>
              <a:t>Competitivo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93" name="Rectangle 29"/>
          <p:cNvSpPr/>
          <p:nvPr/>
        </p:nvSpPr>
        <p:spPr bwMode="auto">
          <a:xfrm>
            <a:off x="8429247" y="1952463"/>
            <a:ext cx="2945455" cy="16121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algn="ctr">
              <a:lnSpc>
                <a:spcPct val="100000"/>
              </a:lnSpc>
              <a:spcAft>
                <a:spcPts val="0"/>
              </a:spcAft>
            </a:pPr>
            <a:r>
              <a:rPr lang="es-EC" sz="1600" b="1" dirty="0">
                <a:solidFill>
                  <a:srgbClr val="25377B"/>
                </a:solidFill>
              </a:rPr>
              <a:t>Eje 3: Bienestar, derechos y protección social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</a:rPr>
              <a:t>Quito Te Cuida.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</a:rPr>
              <a:t>Quito Cultura y Patrimonio.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</a:rPr>
              <a:t>Quito Te Proyecta</a:t>
            </a:r>
          </a:p>
          <a:p>
            <a:pPr marL="285750" lvl="0" indent="-285750">
              <a:lnSpc>
                <a:spcPct val="10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C" sz="1600" dirty="0">
                <a:solidFill>
                  <a:schemeClr val="tx1"/>
                </a:solidFill>
              </a:rPr>
              <a:t>Quito Hábitat Digno y Seguro (Vivienda y Seguridad</a:t>
            </a:r>
            <a:r>
              <a:rPr lang="es-EC" sz="1600" dirty="0" smtClean="0">
                <a:solidFill>
                  <a:schemeClr val="tx1"/>
                </a:solidFill>
              </a:rPr>
              <a:t>)</a:t>
            </a:r>
            <a:endParaRPr lang="es-EC" sz="1600" dirty="0">
              <a:solidFill>
                <a:schemeClr val="tx1"/>
              </a:solidFill>
            </a:endParaRPr>
          </a:p>
        </p:txBody>
      </p:sp>
      <p:sp>
        <p:nvSpPr>
          <p:cNvPr id="95" name="Rectangle 29"/>
          <p:cNvSpPr/>
          <p:nvPr/>
        </p:nvSpPr>
        <p:spPr bwMode="auto">
          <a:xfrm>
            <a:off x="955321" y="4980452"/>
            <a:ext cx="2945455" cy="1440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algn="ctr"/>
            <a:r>
              <a:rPr lang="es-ES" sz="1600" b="1" dirty="0">
                <a:solidFill>
                  <a:srgbClr val="25377B"/>
                </a:solidFill>
              </a:rPr>
              <a:t>Eje 4: Movilidad Sostenible</a:t>
            </a:r>
          </a:p>
          <a:p>
            <a:pPr marL="285750" lvl="0" indent="-285750" fontAlgn="base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C" sz="1600" kern="0" dirty="0">
                <a:solidFill>
                  <a:schemeClr val="tx1"/>
                </a:solidFill>
                <a:cs typeface="Arial" pitchFamily="34" charset="0"/>
              </a:rPr>
              <a:t>Quito con Movilidad Segura</a:t>
            </a:r>
          </a:p>
          <a:p>
            <a:pPr marL="285750" lvl="0" indent="-285750" fontAlgn="base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C" sz="1600" kern="0" dirty="0">
                <a:solidFill>
                  <a:schemeClr val="tx1"/>
                </a:solidFill>
                <a:cs typeface="Arial" pitchFamily="34" charset="0"/>
              </a:rPr>
              <a:t>Quito con Movilidad Sostenible</a:t>
            </a:r>
          </a:p>
          <a:p>
            <a:pPr marL="285750" lvl="0" indent="-285750" fontAlgn="base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C" sz="1600" kern="0" dirty="0">
                <a:solidFill>
                  <a:schemeClr val="tx1"/>
                </a:solidFill>
                <a:cs typeface="Arial" pitchFamily="34" charset="0"/>
              </a:rPr>
              <a:t>Quito Te </a:t>
            </a:r>
            <a:r>
              <a:rPr lang="es-EC" sz="1600" kern="0" dirty="0" smtClean="0">
                <a:solidFill>
                  <a:schemeClr val="tx1"/>
                </a:solidFill>
                <a:cs typeface="Arial" pitchFamily="34" charset="0"/>
              </a:rPr>
              <a:t>Integra</a:t>
            </a:r>
            <a:endParaRPr kumimoji="0" lang="es-EC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96" name="Rectangle 29"/>
          <p:cNvSpPr/>
          <p:nvPr/>
        </p:nvSpPr>
        <p:spPr bwMode="auto">
          <a:xfrm>
            <a:off x="4492657" y="4980452"/>
            <a:ext cx="2945455" cy="1440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algn="ctr"/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>
                <a:solidFill>
                  <a:srgbClr val="25377B"/>
                </a:solidFill>
              </a:rPr>
              <a:t>Eje 5: Territorio intercultural, ecológico, deportivo y activo</a:t>
            </a:r>
          </a:p>
          <a:p>
            <a:pPr marL="285750" lvl="0" indent="-285750" fontAlgn="base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C" sz="1600" kern="0" dirty="0">
                <a:solidFill>
                  <a:schemeClr val="tx1"/>
                </a:solidFill>
                <a:cs typeface="Arial" pitchFamily="34" charset="0"/>
              </a:rPr>
              <a:t>Quito Ciudad Verde Azul</a:t>
            </a:r>
          </a:p>
          <a:p>
            <a:pPr marL="285750" lvl="0" indent="-285750" fontAlgn="base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C" sz="1600" kern="0" dirty="0">
                <a:solidFill>
                  <a:schemeClr val="tx1"/>
                </a:solidFill>
                <a:cs typeface="Arial" pitchFamily="34" charset="0"/>
              </a:rPr>
              <a:t>Quito Cultura y Patrimonio</a:t>
            </a:r>
          </a:p>
          <a:p>
            <a:pPr marL="285750" lvl="0" indent="-285750" fontAlgn="base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C" sz="1600" kern="0" dirty="0">
                <a:solidFill>
                  <a:schemeClr val="tx1"/>
                </a:solidFill>
                <a:cs typeface="Arial" pitchFamily="34" charset="0"/>
              </a:rPr>
              <a:t>Quito Te Cuida (Deporte</a:t>
            </a:r>
            <a:r>
              <a:rPr lang="es-EC" sz="1600" kern="0" dirty="0" smtClean="0">
                <a:solidFill>
                  <a:schemeClr val="tx1"/>
                </a:solidFill>
                <a:cs typeface="Arial" pitchFamily="34" charset="0"/>
              </a:rPr>
              <a:t>)</a:t>
            </a:r>
            <a:endParaRPr kumimoji="0" lang="es-EC" sz="16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 pitchFamily="34" charset="0"/>
            </a:endParaRPr>
          </a:p>
        </p:txBody>
      </p:sp>
      <p:sp>
        <p:nvSpPr>
          <p:cNvPr id="97" name="Rectangle 29"/>
          <p:cNvSpPr/>
          <p:nvPr/>
        </p:nvSpPr>
        <p:spPr bwMode="auto">
          <a:xfrm>
            <a:off x="8375537" y="4980452"/>
            <a:ext cx="2945455" cy="14405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lvl="0" algn="ctr"/>
            <a:r>
              <a:rPr lang="es-ES" sz="1600" b="1" dirty="0">
                <a:solidFill>
                  <a:schemeClr val="tx1"/>
                </a:solidFill>
              </a:rPr>
              <a:t> </a:t>
            </a:r>
            <a:r>
              <a:rPr lang="es-ES" sz="1600" b="1" dirty="0">
                <a:solidFill>
                  <a:srgbClr val="25377B"/>
                </a:solidFill>
              </a:rPr>
              <a:t>Eje </a:t>
            </a:r>
            <a:r>
              <a:rPr lang="es-ES" sz="1600" b="1" dirty="0" smtClean="0">
                <a:solidFill>
                  <a:srgbClr val="25377B"/>
                </a:solidFill>
              </a:rPr>
              <a:t>6: </a:t>
            </a:r>
            <a:r>
              <a:rPr lang="es-ES" sz="1600" b="1" dirty="0">
                <a:solidFill>
                  <a:srgbClr val="25377B"/>
                </a:solidFill>
              </a:rPr>
              <a:t>Gestión Metropolitana</a:t>
            </a:r>
          </a:p>
          <a:p>
            <a:pPr marL="285750" lvl="0" indent="-285750" fontAlgn="base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C" sz="1600" kern="0" dirty="0" smtClean="0">
                <a:solidFill>
                  <a:schemeClr val="tx1"/>
                </a:solidFill>
                <a:cs typeface="Arial" pitchFamily="34" charset="0"/>
              </a:rPr>
              <a:t>Quito </a:t>
            </a:r>
            <a:r>
              <a:rPr lang="es-EC" sz="1600" kern="0" dirty="0">
                <a:solidFill>
                  <a:schemeClr val="tx1"/>
                </a:solidFill>
                <a:cs typeface="Arial" pitchFamily="34" charset="0"/>
              </a:rPr>
              <a:t>Participa</a:t>
            </a:r>
          </a:p>
          <a:p>
            <a:pPr marL="285750" lvl="0" indent="-285750" fontAlgn="base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s-EC" sz="1600" kern="0" dirty="0">
                <a:solidFill>
                  <a:schemeClr val="tx1"/>
                </a:solidFill>
                <a:cs typeface="Arial" pitchFamily="34" charset="0"/>
              </a:rPr>
              <a:t>Quito Transparente y eficiente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156575" y="1411139"/>
            <a:ext cx="1789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$23 </a:t>
            </a:r>
            <a:r>
              <a:rPr lang="es-EC" sz="2000" b="1" dirty="0" smtClean="0"/>
              <a:t>Millones</a:t>
            </a:r>
            <a:endParaRPr lang="es-EC" sz="2000" b="1" dirty="0"/>
          </a:p>
        </p:txBody>
      </p:sp>
      <p:grpSp>
        <p:nvGrpSpPr>
          <p:cNvPr id="149" name="Briefcase8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C3956FE-BFBA-4175-888B-9195D899E5C2}"/>
              </a:ext>
            </a:extLst>
          </p:cNvPr>
          <p:cNvGrpSpPr>
            <a:grpSpLocks noChangeAspect="1"/>
          </p:cNvGrpSpPr>
          <p:nvPr/>
        </p:nvGrpSpPr>
        <p:grpSpPr>
          <a:xfrm>
            <a:off x="5021197" y="1140536"/>
            <a:ext cx="743303" cy="622300"/>
            <a:chOff x="3006726" y="3279775"/>
            <a:chExt cx="409575" cy="342900"/>
          </a:xfrm>
          <a:solidFill>
            <a:schemeClr val="tx1"/>
          </a:solidFill>
        </p:grpSpPr>
        <p:sp>
          <p:nvSpPr>
            <p:cNvPr id="150" name="Freeform 206">
              <a:extLst>
                <a:ext uri="{FF2B5EF4-FFF2-40B4-BE49-F238E27FC236}">
                  <a16:creationId xmlns:a16="http://schemas.microsoft.com/office/drawing/2014/main" id="{DDB86394-59B4-4B5F-A57C-64BBB596D34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06726" y="3340100"/>
              <a:ext cx="409575" cy="282575"/>
            </a:xfrm>
            <a:custGeom>
              <a:avLst/>
              <a:gdLst>
                <a:gd name="T0" fmla="*/ 22 w 448"/>
                <a:gd name="T1" fmla="*/ 14 h 309"/>
                <a:gd name="T2" fmla="*/ 15 w 448"/>
                <a:gd name="T3" fmla="*/ 21 h 309"/>
                <a:gd name="T4" fmla="*/ 15 w 448"/>
                <a:gd name="T5" fmla="*/ 288 h 309"/>
                <a:gd name="T6" fmla="*/ 22 w 448"/>
                <a:gd name="T7" fmla="*/ 295 h 309"/>
                <a:gd name="T8" fmla="*/ 427 w 448"/>
                <a:gd name="T9" fmla="*/ 295 h 309"/>
                <a:gd name="T10" fmla="*/ 433 w 448"/>
                <a:gd name="T11" fmla="*/ 288 h 309"/>
                <a:gd name="T12" fmla="*/ 433 w 448"/>
                <a:gd name="T13" fmla="*/ 21 h 309"/>
                <a:gd name="T14" fmla="*/ 427 w 448"/>
                <a:gd name="T15" fmla="*/ 14 h 309"/>
                <a:gd name="T16" fmla="*/ 22 w 448"/>
                <a:gd name="T17" fmla="*/ 14 h 309"/>
                <a:gd name="T18" fmla="*/ 427 w 448"/>
                <a:gd name="T19" fmla="*/ 309 h 309"/>
                <a:gd name="T20" fmla="*/ 22 w 448"/>
                <a:gd name="T21" fmla="*/ 309 h 309"/>
                <a:gd name="T22" fmla="*/ 0 w 448"/>
                <a:gd name="T23" fmla="*/ 288 h 309"/>
                <a:gd name="T24" fmla="*/ 0 w 448"/>
                <a:gd name="T25" fmla="*/ 21 h 309"/>
                <a:gd name="T26" fmla="*/ 22 w 448"/>
                <a:gd name="T27" fmla="*/ 0 h 309"/>
                <a:gd name="T28" fmla="*/ 427 w 448"/>
                <a:gd name="T29" fmla="*/ 0 h 309"/>
                <a:gd name="T30" fmla="*/ 448 w 448"/>
                <a:gd name="T31" fmla="*/ 21 h 309"/>
                <a:gd name="T32" fmla="*/ 448 w 448"/>
                <a:gd name="T33" fmla="*/ 288 h 309"/>
                <a:gd name="T34" fmla="*/ 427 w 448"/>
                <a:gd name="T35" fmla="*/ 309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8" h="309">
                  <a:moveTo>
                    <a:pt x="22" y="14"/>
                  </a:moveTo>
                  <a:cubicBezTo>
                    <a:pt x="18" y="14"/>
                    <a:pt x="15" y="17"/>
                    <a:pt x="15" y="21"/>
                  </a:cubicBezTo>
                  <a:lnTo>
                    <a:pt x="15" y="288"/>
                  </a:lnTo>
                  <a:cubicBezTo>
                    <a:pt x="15" y="292"/>
                    <a:pt x="18" y="295"/>
                    <a:pt x="22" y="295"/>
                  </a:cubicBezTo>
                  <a:lnTo>
                    <a:pt x="427" y="295"/>
                  </a:lnTo>
                  <a:cubicBezTo>
                    <a:pt x="430" y="295"/>
                    <a:pt x="433" y="292"/>
                    <a:pt x="433" y="288"/>
                  </a:cubicBezTo>
                  <a:lnTo>
                    <a:pt x="433" y="21"/>
                  </a:lnTo>
                  <a:cubicBezTo>
                    <a:pt x="433" y="17"/>
                    <a:pt x="430" y="14"/>
                    <a:pt x="427" y="14"/>
                  </a:cubicBezTo>
                  <a:lnTo>
                    <a:pt x="22" y="14"/>
                  </a:lnTo>
                  <a:close/>
                  <a:moveTo>
                    <a:pt x="427" y="309"/>
                  </a:moveTo>
                  <a:lnTo>
                    <a:pt x="22" y="309"/>
                  </a:lnTo>
                  <a:cubicBezTo>
                    <a:pt x="10" y="309"/>
                    <a:pt x="0" y="300"/>
                    <a:pt x="0" y="288"/>
                  </a:cubicBezTo>
                  <a:lnTo>
                    <a:pt x="0" y="21"/>
                  </a:lnTo>
                  <a:cubicBezTo>
                    <a:pt x="0" y="9"/>
                    <a:pt x="10" y="0"/>
                    <a:pt x="22" y="0"/>
                  </a:cubicBezTo>
                  <a:lnTo>
                    <a:pt x="427" y="0"/>
                  </a:lnTo>
                  <a:cubicBezTo>
                    <a:pt x="438" y="0"/>
                    <a:pt x="448" y="9"/>
                    <a:pt x="448" y="21"/>
                  </a:cubicBezTo>
                  <a:lnTo>
                    <a:pt x="448" y="288"/>
                  </a:lnTo>
                  <a:cubicBezTo>
                    <a:pt x="448" y="300"/>
                    <a:pt x="438" y="309"/>
                    <a:pt x="427" y="30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1" name="Freeform 207">
              <a:extLst>
                <a:ext uri="{FF2B5EF4-FFF2-40B4-BE49-F238E27FC236}">
                  <a16:creationId xmlns:a16="http://schemas.microsoft.com/office/drawing/2014/main" id="{E384C2E6-9518-4FB2-B6C8-6C7E89603B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4838" y="3279775"/>
              <a:ext cx="134938" cy="47625"/>
            </a:xfrm>
            <a:custGeom>
              <a:avLst/>
              <a:gdLst>
                <a:gd name="T0" fmla="*/ 139 w 147"/>
                <a:gd name="T1" fmla="*/ 51 h 51"/>
                <a:gd name="T2" fmla="*/ 132 w 147"/>
                <a:gd name="T3" fmla="*/ 43 h 51"/>
                <a:gd name="T4" fmla="*/ 132 w 147"/>
                <a:gd name="T5" fmla="*/ 24 h 51"/>
                <a:gd name="T6" fmla="*/ 122 w 147"/>
                <a:gd name="T7" fmla="*/ 14 h 51"/>
                <a:gd name="T8" fmla="*/ 24 w 147"/>
                <a:gd name="T9" fmla="*/ 14 h 51"/>
                <a:gd name="T10" fmla="*/ 14 w 147"/>
                <a:gd name="T11" fmla="*/ 24 h 51"/>
                <a:gd name="T12" fmla="*/ 14 w 147"/>
                <a:gd name="T13" fmla="*/ 43 h 51"/>
                <a:gd name="T14" fmla="*/ 7 w 147"/>
                <a:gd name="T15" fmla="*/ 51 h 51"/>
                <a:gd name="T16" fmla="*/ 0 w 147"/>
                <a:gd name="T17" fmla="*/ 43 h 51"/>
                <a:gd name="T18" fmla="*/ 0 w 147"/>
                <a:gd name="T19" fmla="*/ 24 h 51"/>
                <a:gd name="T20" fmla="*/ 24 w 147"/>
                <a:gd name="T21" fmla="*/ 0 h 51"/>
                <a:gd name="T22" fmla="*/ 122 w 147"/>
                <a:gd name="T23" fmla="*/ 0 h 51"/>
                <a:gd name="T24" fmla="*/ 147 w 147"/>
                <a:gd name="T25" fmla="*/ 24 h 51"/>
                <a:gd name="T26" fmla="*/ 147 w 147"/>
                <a:gd name="T27" fmla="*/ 43 h 51"/>
                <a:gd name="T28" fmla="*/ 139 w 147"/>
                <a:gd name="T29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51">
                  <a:moveTo>
                    <a:pt x="139" y="51"/>
                  </a:moveTo>
                  <a:cubicBezTo>
                    <a:pt x="135" y="51"/>
                    <a:pt x="132" y="47"/>
                    <a:pt x="132" y="43"/>
                  </a:cubicBezTo>
                  <a:lnTo>
                    <a:pt x="132" y="24"/>
                  </a:lnTo>
                  <a:cubicBezTo>
                    <a:pt x="132" y="18"/>
                    <a:pt x="128" y="14"/>
                    <a:pt x="122" y="14"/>
                  </a:cubicBezTo>
                  <a:lnTo>
                    <a:pt x="24" y="14"/>
                  </a:lnTo>
                  <a:cubicBezTo>
                    <a:pt x="19" y="14"/>
                    <a:pt x="14" y="18"/>
                    <a:pt x="14" y="24"/>
                  </a:cubicBezTo>
                  <a:lnTo>
                    <a:pt x="14" y="43"/>
                  </a:lnTo>
                  <a:cubicBezTo>
                    <a:pt x="14" y="47"/>
                    <a:pt x="11" y="51"/>
                    <a:pt x="7" y="51"/>
                  </a:cubicBezTo>
                  <a:cubicBezTo>
                    <a:pt x="3" y="51"/>
                    <a:pt x="0" y="47"/>
                    <a:pt x="0" y="43"/>
                  </a:cubicBezTo>
                  <a:lnTo>
                    <a:pt x="0" y="24"/>
                  </a:lnTo>
                  <a:cubicBezTo>
                    <a:pt x="0" y="10"/>
                    <a:pt x="11" y="0"/>
                    <a:pt x="24" y="0"/>
                  </a:cubicBezTo>
                  <a:lnTo>
                    <a:pt x="122" y="0"/>
                  </a:lnTo>
                  <a:cubicBezTo>
                    <a:pt x="136" y="0"/>
                    <a:pt x="147" y="10"/>
                    <a:pt x="147" y="24"/>
                  </a:cubicBezTo>
                  <a:lnTo>
                    <a:pt x="147" y="43"/>
                  </a:lnTo>
                  <a:cubicBezTo>
                    <a:pt x="147" y="47"/>
                    <a:pt x="143" y="51"/>
                    <a:pt x="139" y="5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2" name="Freeform 208">
              <a:extLst>
                <a:ext uri="{FF2B5EF4-FFF2-40B4-BE49-F238E27FC236}">
                  <a16:creationId xmlns:a16="http://schemas.microsoft.com/office/drawing/2014/main" id="{E01E9F54-B9F9-4CED-839B-8595802D9BA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6726" y="3438525"/>
              <a:ext cx="409575" cy="82550"/>
            </a:xfrm>
            <a:custGeom>
              <a:avLst/>
              <a:gdLst>
                <a:gd name="T0" fmla="*/ 225 w 450"/>
                <a:gd name="T1" fmla="*/ 91 h 91"/>
                <a:gd name="T2" fmla="*/ 169 w 450"/>
                <a:gd name="T3" fmla="*/ 80 h 91"/>
                <a:gd name="T4" fmla="*/ 6 w 450"/>
                <a:gd name="T5" fmla="*/ 15 h 91"/>
                <a:gd name="T6" fmla="*/ 2 w 450"/>
                <a:gd name="T7" fmla="*/ 5 h 91"/>
                <a:gd name="T8" fmla="*/ 11 w 450"/>
                <a:gd name="T9" fmla="*/ 1 h 91"/>
                <a:gd name="T10" fmla="*/ 175 w 450"/>
                <a:gd name="T11" fmla="*/ 67 h 91"/>
                <a:gd name="T12" fmla="*/ 275 w 450"/>
                <a:gd name="T13" fmla="*/ 67 h 91"/>
                <a:gd name="T14" fmla="*/ 439 w 450"/>
                <a:gd name="T15" fmla="*/ 1 h 91"/>
                <a:gd name="T16" fmla="*/ 448 w 450"/>
                <a:gd name="T17" fmla="*/ 5 h 91"/>
                <a:gd name="T18" fmla="*/ 444 w 450"/>
                <a:gd name="T19" fmla="*/ 15 h 91"/>
                <a:gd name="T20" fmla="*/ 281 w 450"/>
                <a:gd name="T21" fmla="*/ 80 h 91"/>
                <a:gd name="T22" fmla="*/ 225 w 450"/>
                <a:gd name="T23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50" h="91">
                  <a:moveTo>
                    <a:pt x="225" y="91"/>
                  </a:moveTo>
                  <a:cubicBezTo>
                    <a:pt x="206" y="91"/>
                    <a:pt x="187" y="87"/>
                    <a:pt x="169" y="80"/>
                  </a:cubicBezTo>
                  <a:lnTo>
                    <a:pt x="6" y="15"/>
                  </a:lnTo>
                  <a:cubicBezTo>
                    <a:pt x="2" y="13"/>
                    <a:pt x="0" y="9"/>
                    <a:pt x="2" y="5"/>
                  </a:cubicBezTo>
                  <a:cubicBezTo>
                    <a:pt x="3" y="2"/>
                    <a:pt x="8" y="0"/>
                    <a:pt x="11" y="1"/>
                  </a:cubicBezTo>
                  <a:lnTo>
                    <a:pt x="175" y="67"/>
                  </a:lnTo>
                  <a:cubicBezTo>
                    <a:pt x="207" y="80"/>
                    <a:pt x="243" y="80"/>
                    <a:pt x="275" y="67"/>
                  </a:cubicBezTo>
                  <a:lnTo>
                    <a:pt x="439" y="1"/>
                  </a:lnTo>
                  <a:cubicBezTo>
                    <a:pt x="443" y="0"/>
                    <a:pt x="447" y="2"/>
                    <a:pt x="448" y="5"/>
                  </a:cubicBezTo>
                  <a:cubicBezTo>
                    <a:pt x="450" y="9"/>
                    <a:pt x="448" y="13"/>
                    <a:pt x="444" y="15"/>
                  </a:cubicBezTo>
                  <a:lnTo>
                    <a:pt x="281" y="80"/>
                  </a:lnTo>
                  <a:cubicBezTo>
                    <a:pt x="263" y="87"/>
                    <a:pt x="244" y="91"/>
                    <a:pt x="225" y="91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3" name="Freeform 209">
              <a:extLst>
                <a:ext uri="{FF2B5EF4-FFF2-40B4-BE49-F238E27FC236}">
                  <a16:creationId xmlns:a16="http://schemas.microsoft.com/office/drawing/2014/main" id="{E3734B9F-9048-440E-801A-C4E26655A42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5001" y="3408363"/>
              <a:ext cx="74613" cy="53975"/>
            </a:xfrm>
            <a:custGeom>
              <a:avLst/>
              <a:gdLst>
                <a:gd name="T0" fmla="*/ 25 w 81"/>
                <a:gd name="T1" fmla="*/ 14 h 59"/>
                <a:gd name="T2" fmla="*/ 14 w 81"/>
                <a:gd name="T3" fmla="*/ 25 h 59"/>
                <a:gd name="T4" fmla="*/ 14 w 81"/>
                <a:gd name="T5" fmla="*/ 34 h 59"/>
                <a:gd name="T6" fmla="*/ 25 w 81"/>
                <a:gd name="T7" fmla="*/ 44 h 59"/>
                <a:gd name="T8" fmla="*/ 56 w 81"/>
                <a:gd name="T9" fmla="*/ 44 h 59"/>
                <a:gd name="T10" fmla="*/ 66 w 81"/>
                <a:gd name="T11" fmla="*/ 34 h 59"/>
                <a:gd name="T12" fmla="*/ 66 w 81"/>
                <a:gd name="T13" fmla="*/ 25 h 59"/>
                <a:gd name="T14" fmla="*/ 56 w 81"/>
                <a:gd name="T15" fmla="*/ 14 h 59"/>
                <a:gd name="T16" fmla="*/ 25 w 81"/>
                <a:gd name="T17" fmla="*/ 14 h 59"/>
                <a:gd name="T18" fmla="*/ 56 w 81"/>
                <a:gd name="T19" fmla="*/ 59 h 59"/>
                <a:gd name="T20" fmla="*/ 25 w 81"/>
                <a:gd name="T21" fmla="*/ 59 h 59"/>
                <a:gd name="T22" fmla="*/ 0 w 81"/>
                <a:gd name="T23" fmla="*/ 34 h 59"/>
                <a:gd name="T24" fmla="*/ 0 w 81"/>
                <a:gd name="T25" fmla="*/ 25 h 59"/>
                <a:gd name="T26" fmla="*/ 25 w 81"/>
                <a:gd name="T27" fmla="*/ 0 h 59"/>
                <a:gd name="T28" fmla="*/ 56 w 81"/>
                <a:gd name="T29" fmla="*/ 0 h 59"/>
                <a:gd name="T30" fmla="*/ 81 w 81"/>
                <a:gd name="T31" fmla="*/ 25 h 59"/>
                <a:gd name="T32" fmla="*/ 81 w 81"/>
                <a:gd name="T33" fmla="*/ 34 h 59"/>
                <a:gd name="T34" fmla="*/ 56 w 81"/>
                <a:gd name="T35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1" h="59">
                  <a:moveTo>
                    <a:pt x="25" y="14"/>
                  </a:moveTo>
                  <a:cubicBezTo>
                    <a:pt x="19" y="14"/>
                    <a:pt x="14" y="19"/>
                    <a:pt x="14" y="25"/>
                  </a:cubicBezTo>
                  <a:lnTo>
                    <a:pt x="14" y="34"/>
                  </a:lnTo>
                  <a:cubicBezTo>
                    <a:pt x="14" y="39"/>
                    <a:pt x="19" y="44"/>
                    <a:pt x="25" y="44"/>
                  </a:cubicBezTo>
                  <a:lnTo>
                    <a:pt x="56" y="44"/>
                  </a:lnTo>
                  <a:cubicBezTo>
                    <a:pt x="61" y="44"/>
                    <a:pt x="66" y="39"/>
                    <a:pt x="66" y="34"/>
                  </a:cubicBezTo>
                  <a:lnTo>
                    <a:pt x="66" y="25"/>
                  </a:lnTo>
                  <a:cubicBezTo>
                    <a:pt x="66" y="19"/>
                    <a:pt x="61" y="14"/>
                    <a:pt x="56" y="14"/>
                  </a:cubicBezTo>
                  <a:lnTo>
                    <a:pt x="25" y="14"/>
                  </a:lnTo>
                  <a:close/>
                  <a:moveTo>
                    <a:pt x="56" y="59"/>
                  </a:moveTo>
                  <a:lnTo>
                    <a:pt x="25" y="59"/>
                  </a:lnTo>
                  <a:cubicBezTo>
                    <a:pt x="11" y="59"/>
                    <a:pt x="0" y="47"/>
                    <a:pt x="0" y="34"/>
                  </a:cubicBezTo>
                  <a:lnTo>
                    <a:pt x="0" y="25"/>
                  </a:lnTo>
                  <a:cubicBezTo>
                    <a:pt x="0" y="11"/>
                    <a:pt x="11" y="0"/>
                    <a:pt x="25" y="0"/>
                  </a:cubicBezTo>
                  <a:lnTo>
                    <a:pt x="56" y="0"/>
                  </a:lnTo>
                  <a:cubicBezTo>
                    <a:pt x="69" y="0"/>
                    <a:pt x="81" y="11"/>
                    <a:pt x="81" y="25"/>
                  </a:cubicBezTo>
                  <a:lnTo>
                    <a:pt x="81" y="34"/>
                  </a:lnTo>
                  <a:cubicBezTo>
                    <a:pt x="81" y="47"/>
                    <a:pt x="69" y="59"/>
                    <a:pt x="56" y="59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4" name="CuadroTexto 153"/>
          <p:cNvSpPr txBox="1"/>
          <p:nvPr/>
        </p:nvSpPr>
        <p:spPr>
          <a:xfrm>
            <a:off x="5874776" y="1411139"/>
            <a:ext cx="180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$19 </a:t>
            </a:r>
            <a:r>
              <a:rPr lang="es-EC" sz="2000" b="1" dirty="0" smtClean="0"/>
              <a:t>Millones</a:t>
            </a:r>
            <a:endParaRPr lang="es-EC" sz="2000" b="1" dirty="0"/>
          </a:p>
        </p:txBody>
      </p:sp>
      <p:grpSp>
        <p:nvGrpSpPr>
          <p:cNvPr id="155" name="Human_resource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F88D3473-142F-4FA9-B80F-9E1ACFE90841}"/>
              </a:ext>
            </a:extLst>
          </p:cNvPr>
          <p:cNvGrpSpPr>
            <a:grpSpLocks noChangeAspect="1"/>
          </p:cNvGrpSpPr>
          <p:nvPr/>
        </p:nvGrpSpPr>
        <p:grpSpPr>
          <a:xfrm>
            <a:off x="8581012" y="1083386"/>
            <a:ext cx="743140" cy="736600"/>
            <a:chOff x="6426994" y="4668463"/>
            <a:chExt cx="653256" cy="647507"/>
          </a:xfrm>
          <a:solidFill>
            <a:schemeClr val="tx1"/>
          </a:solidFill>
        </p:grpSpPr>
        <p:grpSp>
          <p:nvGrpSpPr>
            <p:cNvPr id="156" name="Team2" descr="{&quot;Key&quot;:&quot;POWER_USER_SHAPE_ICON&quot;,&quot;Value&quot;:&quot;POWER_USER_SHAPE_ICON_STYLE_1&quot;}">
              <a:extLst>
                <a:ext uri="{FF2B5EF4-FFF2-40B4-BE49-F238E27FC236}">
                  <a16:creationId xmlns:a16="http://schemas.microsoft.com/office/drawing/2014/main" id="{0C5FA856-5B3A-4D09-9FD4-55CB80146F7C}"/>
                </a:ext>
              </a:extLst>
            </p:cNvPr>
            <p:cNvGrpSpPr>
              <a:grpSpLocks noChangeAspect="1"/>
            </p:cNvGrpSpPr>
            <p:nvPr>
              <p:custDataLst>
                <p:tags r:id="rId9"/>
              </p:custDataLst>
            </p:nvPr>
          </p:nvGrpSpPr>
          <p:grpSpPr>
            <a:xfrm>
              <a:off x="6558431" y="4668463"/>
              <a:ext cx="390382" cy="337114"/>
              <a:chOff x="7043738" y="352425"/>
              <a:chExt cx="814388" cy="703263"/>
            </a:xfrm>
            <a:grpFill/>
          </p:grpSpPr>
          <p:sp>
            <p:nvSpPr>
              <p:cNvPr id="166" name="Freeform 107">
                <a:extLst>
                  <a:ext uri="{FF2B5EF4-FFF2-40B4-BE49-F238E27FC236}">
                    <a16:creationId xmlns:a16="http://schemas.microsoft.com/office/drawing/2014/main" id="{A98F57DC-32C9-47AA-A6C0-843129F3C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88213" y="581025"/>
                <a:ext cx="327025" cy="474663"/>
              </a:xfrm>
              <a:custGeom>
                <a:avLst/>
                <a:gdLst>
                  <a:gd name="T0" fmla="*/ 362 w 436"/>
                  <a:gd name="T1" fmla="*/ 631 h 631"/>
                  <a:gd name="T2" fmla="*/ 362 w 436"/>
                  <a:gd name="T3" fmla="*/ 455 h 631"/>
                  <a:gd name="T4" fmla="*/ 435 w 436"/>
                  <a:gd name="T5" fmla="*/ 391 h 631"/>
                  <a:gd name="T6" fmla="*/ 436 w 436"/>
                  <a:gd name="T7" fmla="*/ 168 h 631"/>
                  <a:gd name="T8" fmla="*/ 292 w 436"/>
                  <a:gd name="T9" fmla="*/ 0 h 631"/>
                  <a:gd name="T10" fmla="*/ 218 w 436"/>
                  <a:gd name="T11" fmla="*/ 62 h 631"/>
                  <a:gd name="T12" fmla="*/ 144 w 436"/>
                  <a:gd name="T13" fmla="*/ 0 h 631"/>
                  <a:gd name="T14" fmla="*/ 0 w 436"/>
                  <a:gd name="T15" fmla="*/ 168 h 631"/>
                  <a:gd name="T16" fmla="*/ 0 w 436"/>
                  <a:gd name="T17" fmla="*/ 391 h 631"/>
                  <a:gd name="T18" fmla="*/ 73 w 436"/>
                  <a:gd name="T19" fmla="*/ 455 h 631"/>
                  <a:gd name="T20" fmla="*/ 73 w 436"/>
                  <a:gd name="T21" fmla="*/ 631 h 6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36" h="631">
                    <a:moveTo>
                      <a:pt x="362" y="631"/>
                    </a:moveTo>
                    <a:lnTo>
                      <a:pt x="362" y="455"/>
                    </a:lnTo>
                    <a:cubicBezTo>
                      <a:pt x="411" y="455"/>
                      <a:pt x="435" y="426"/>
                      <a:pt x="435" y="391"/>
                    </a:cubicBezTo>
                    <a:lnTo>
                      <a:pt x="436" y="168"/>
                    </a:lnTo>
                    <a:cubicBezTo>
                      <a:pt x="436" y="52"/>
                      <a:pt x="386" y="6"/>
                      <a:pt x="292" y="0"/>
                    </a:cubicBezTo>
                    <a:lnTo>
                      <a:pt x="218" y="62"/>
                    </a:lnTo>
                    <a:lnTo>
                      <a:pt x="144" y="0"/>
                    </a:lnTo>
                    <a:cubicBezTo>
                      <a:pt x="50" y="6"/>
                      <a:pt x="0" y="52"/>
                      <a:pt x="0" y="168"/>
                    </a:cubicBezTo>
                    <a:lnTo>
                      <a:pt x="0" y="391"/>
                    </a:lnTo>
                    <a:cubicBezTo>
                      <a:pt x="0" y="426"/>
                      <a:pt x="26" y="455"/>
                      <a:pt x="73" y="455"/>
                    </a:cubicBezTo>
                    <a:lnTo>
                      <a:pt x="73" y="631"/>
                    </a:lnTo>
                  </a:path>
                </a:pathLst>
              </a:custGeom>
              <a:grp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Oval 108">
                <a:extLst>
                  <a:ext uri="{FF2B5EF4-FFF2-40B4-BE49-F238E27FC236}">
                    <a16:creationId xmlns:a16="http://schemas.microsoft.com/office/drawing/2014/main" id="{365CB90A-649E-4E5F-8A75-5057F69BE0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59650" y="352425"/>
                <a:ext cx="182563" cy="184150"/>
              </a:xfrm>
              <a:prstGeom prst="ellipse">
                <a:avLst/>
              </a:prstGeom>
              <a:grp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8" name="Freeform 109">
                <a:extLst>
                  <a:ext uri="{FF2B5EF4-FFF2-40B4-BE49-F238E27FC236}">
                    <a16:creationId xmlns:a16="http://schemas.microsoft.com/office/drawing/2014/main" id="{0CA8D6E9-AB6A-4D38-92EA-343383CEDE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43738" y="644525"/>
                <a:ext cx="244475" cy="381000"/>
              </a:xfrm>
              <a:custGeom>
                <a:avLst/>
                <a:gdLst>
                  <a:gd name="T0" fmla="*/ 325 w 325"/>
                  <a:gd name="T1" fmla="*/ 63 h 508"/>
                  <a:gd name="T2" fmla="*/ 224 w 325"/>
                  <a:gd name="T3" fmla="*/ 0 h 508"/>
                  <a:gd name="T4" fmla="*/ 168 w 325"/>
                  <a:gd name="T5" fmla="*/ 45 h 508"/>
                  <a:gd name="T6" fmla="*/ 111 w 325"/>
                  <a:gd name="T7" fmla="*/ 0 h 508"/>
                  <a:gd name="T8" fmla="*/ 0 w 325"/>
                  <a:gd name="T9" fmla="*/ 129 h 508"/>
                  <a:gd name="T10" fmla="*/ 1 w 325"/>
                  <a:gd name="T11" fmla="*/ 301 h 508"/>
                  <a:gd name="T12" fmla="*/ 56 w 325"/>
                  <a:gd name="T13" fmla="*/ 350 h 508"/>
                  <a:gd name="T14" fmla="*/ 56 w 325"/>
                  <a:gd name="T15" fmla="*/ 508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5" h="508">
                    <a:moveTo>
                      <a:pt x="325" y="63"/>
                    </a:moveTo>
                    <a:cubicBezTo>
                      <a:pt x="309" y="22"/>
                      <a:pt x="275" y="3"/>
                      <a:pt x="224" y="0"/>
                    </a:cubicBezTo>
                    <a:lnTo>
                      <a:pt x="168" y="45"/>
                    </a:lnTo>
                    <a:lnTo>
                      <a:pt x="111" y="0"/>
                    </a:lnTo>
                    <a:cubicBezTo>
                      <a:pt x="39" y="5"/>
                      <a:pt x="0" y="41"/>
                      <a:pt x="0" y="129"/>
                    </a:cubicBezTo>
                    <a:lnTo>
                      <a:pt x="1" y="301"/>
                    </a:lnTo>
                    <a:cubicBezTo>
                      <a:pt x="1" y="328"/>
                      <a:pt x="20" y="350"/>
                      <a:pt x="56" y="350"/>
                    </a:cubicBezTo>
                    <a:lnTo>
                      <a:pt x="56" y="508"/>
                    </a:lnTo>
                  </a:path>
                </a:pathLst>
              </a:custGeom>
              <a:grp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9" name="Freeform 110">
                <a:extLst>
                  <a:ext uri="{FF2B5EF4-FFF2-40B4-BE49-F238E27FC236}">
                    <a16:creationId xmlns:a16="http://schemas.microsoft.com/office/drawing/2014/main" id="{982F8B18-9622-4C38-8F2C-5AB0512D41A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3288" y="890588"/>
                <a:ext cx="36513" cy="134938"/>
              </a:xfrm>
              <a:custGeom>
                <a:avLst/>
                <a:gdLst>
                  <a:gd name="T0" fmla="*/ 0 w 49"/>
                  <a:gd name="T1" fmla="*/ 180 h 180"/>
                  <a:gd name="T2" fmla="*/ 1 w 49"/>
                  <a:gd name="T3" fmla="*/ 22 h 180"/>
                  <a:gd name="T4" fmla="*/ 49 w 49"/>
                  <a:gd name="T5" fmla="*/ 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9" h="180">
                    <a:moveTo>
                      <a:pt x="0" y="180"/>
                    </a:moveTo>
                    <a:lnTo>
                      <a:pt x="1" y="22"/>
                    </a:lnTo>
                    <a:cubicBezTo>
                      <a:pt x="24" y="22"/>
                      <a:pt x="40" y="14"/>
                      <a:pt x="49" y="0"/>
                    </a:cubicBezTo>
                  </a:path>
                </a:pathLst>
              </a:custGeom>
              <a:grp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0" name="Freeform 111">
                <a:extLst>
                  <a:ext uri="{FF2B5EF4-FFF2-40B4-BE49-F238E27FC236}">
                    <a16:creationId xmlns:a16="http://schemas.microsoft.com/office/drawing/2014/main" id="{1DB67BFA-C029-461C-8F79-8897E09620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2063" y="890588"/>
                <a:ext cx="36513" cy="134938"/>
              </a:xfrm>
              <a:custGeom>
                <a:avLst/>
                <a:gdLst>
                  <a:gd name="T0" fmla="*/ 0 w 48"/>
                  <a:gd name="T1" fmla="*/ 0 h 180"/>
                  <a:gd name="T2" fmla="*/ 48 w 48"/>
                  <a:gd name="T3" fmla="*/ 22 h 180"/>
                  <a:gd name="T4" fmla="*/ 48 w 48"/>
                  <a:gd name="T5" fmla="*/ 180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8" h="180">
                    <a:moveTo>
                      <a:pt x="0" y="0"/>
                    </a:moveTo>
                    <a:cubicBezTo>
                      <a:pt x="8" y="14"/>
                      <a:pt x="25" y="22"/>
                      <a:pt x="48" y="22"/>
                    </a:cubicBezTo>
                    <a:lnTo>
                      <a:pt x="48" y="180"/>
                    </a:lnTo>
                  </a:path>
                </a:pathLst>
              </a:custGeom>
              <a:grp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1" name="Oval 112">
                <a:extLst>
                  <a:ext uri="{FF2B5EF4-FFF2-40B4-BE49-F238E27FC236}">
                    <a16:creationId xmlns:a16="http://schemas.microsoft.com/office/drawing/2014/main" id="{80487F82-BFA4-4948-AC49-21850A75B3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99300" y="457200"/>
                <a:ext cx="141288" cy="141288"/>
              </a:xfrm>
              <a:prstGeom prst="ellipse">
                <a:avLst/>
              </a:prstGeom>
              <a:grp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2" name="Freeform 113">
                <a:extLst>
                  <a:ext uri="{FF2B5EF4-FFF2-40B4-BE49-F238E27FC236}">
                    <a16:creationId xmlns:a16="http://schemas.microsoft.com/office/drawing/2014/main" id="{E13C5E36-08AC-44F2-AC8A-C294120C2E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15238" y="644525"/>
                <a:ext cx="242888" cy="381000"/>
              </a:xfrm>
              <a:custGeom>
                <a:avLst/>
                <a:gdLst>
                  <a:gd name="T0" fmla="*/ 268 w 324"/>
                  <a:gd name="T1" fmla="*/ 508 h 508"/>
                  <a:gd name="T2" fmla="*/ 268 w 324"/>
                  <a:gd name="T3" fmla="*/ 350 h 508"/>
                  <a:gd name="T4" fmla="*/ 324 w 324"/>
                  <a:gd name="T5" fmla="*/ 301 h 508"/>
                  <a:gd name="T6" fmla="*/ 324 w 324"/>
                  <a:gd name="T7" fmla="*/ 129 h 508"/>
                  <a:gd name="T8" fmla="*/ 213 w 324"/>
                  <a:gd name="T9" fmla="*/ 0 h 508"/>
                  <a:gd name="T10" fmla="*/ 157 w 324"/>
                  <a:gd name="T11" fmla="*/ 45 h 508"/>
                  <a:gd name="T12" fmla="*/ 100 w 324"/>
                  <a:gd name="T13" fmla="*/ 0 h 508"/>
                  <a:gd name="T14" fmla="*/ 0 w 324"/>
                  <a:gd name="T15" fmla="*/ 63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4" h="508">
                    <a:moveTo>
                      <a:pt x="268" y="508"/>
                    </a:moveTo>
                    <a:lnTo>
                      <a:pt x="268" y="350"/>
                    </a:lnTo>
                    <a:cubicBezTo>
                      <a:pt x="304" y="350"/>
                      <a:pt x="324" y="328"/>
                      <a:pt x="324" y="301"/>
                    </a:cubicBezTo>
                    <a:lnTo>
                      <a:pt x="324" y="129"/>
                    </a:lnTo>
                    <a:cubicBezTo>
                      <a:pt x="324" y="41"/>
                      <a:pt x="286" y="5"/>
                      <a:pt x="213" y="0"/>
                    </a:cubicBezTo>
                    <a:lnTo>
                      <a:pt x="157" y="45"/>
                    </a:lnTo>
                    <a:lnTo>
                      <a:pt x="100" y="0"/>
                    </a:lnTo>
                    <a:cubicBezTo>
                      <a:pt x="49" y="3"/>
                      <a:pt x="15" y="22"/>
                      <a:pt x="0" y="63"/>
                    </a:cubicBezTo>
                  </a:path>
                </a:pathLst>
              </a:custGeom>
              <a:grp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3" name="Oval 114">
                <a:extLst>
                  <a:ext uri="{FF2B5EF4-FFF2-40B4-BE49-F238E27FC236}">
                    <a16:creationId xmlns:a16="http://schemas.microsoft.com/office/drawing/2014/main" id="{295960BF-2A55-4578-AE48-6F60F90A8B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61275" y="457200"/>
                <a:ext cx="141288" cy="141288"/>
              </a:xfrm>
              <a:prstGeom prst="ellipse">
                <a:avLst/>
              </a:prstGeom>
              <a:grpFill/>
              <a:ln w="19050" cap="flat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157" name="Group 752">
              <a:extLst>
                <a:ext uri="{FF2B5EF4-FFF2-40B4-BE49-F238E27FC236}">
                  <a16:creationId xmlns:a16="http://schemas.microsoft.com/office/drawing/2014/main" id="{8BB451BE-3157-4EF2-99DC-469E11005BC4}"/>
                </a:ext>
              </a:extLst>
            </p:cNvPr>
            <p:cNvGrpSpPr/>
            <p:nvPr/>
          </p:nvGrpSpPr>
          <p:grpSpPr>
            <a:xfrm>
              <a:off x="6426994" y="4893695"/>
              <a:ext cx="653256" cy="422275"/>
              <a:chOff x="6426994" y="4893695"/>
              <a:chExt cx="653256" cy="422275"/>
            </a:xfrm>
            <a:grpFill/>
          </p:grpSpPr>
          <p:sp>
            <p:nvSpPr>
              <p:cNvPr id="158" name="Freeform 1657">
                <a:extLst>
                  <a:ext uri="{FF2B5EF4-FFF2-40B4-BE49-F238E27FC236}">
                    <a16:creationId xmlns:a16="http://schemas.microsoft.com/office/drawing/2014/main" id="{75D1684C-0429-486F-9DA0-DDBDD181F9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26994" y="4893695"/>
                <a:ext cx="142875" cy="350838"/>
              </a:xfrm>
              <a:custGeom>
                <a:avLst/>
                <a:gdLst>
                  <a:gd name="T0" fmla="*/ 65 w 129"/>
                  <a:gd name="T1" fmla="*/ 131 h 315"/>
                  <a:gd name="T2" fmla="*/ 53 w 129"/>
                  <a:gd name="T3" fmla="*/ 46 h 315"/>
                  <a:gd name="T4" fmla="*/ 0 w 129"/>
                  <a:gd name="T5" fmla="*/ 0 h 315"/>
                  <a:gd name="T6" fmla="*/ 5 w 129"/>
                  <a:gd name="T7" fmla="*/ 192 h 315"/>
                  <a:gd name="T8" fmla="*/ 129 w 129"/>
                  <a:gd name="T9" fmla="*/ 31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15">
                    <a:moveTo>
                      <a:pt x="65" y="131"/>
                    </a:moveTo>
                    <a:cubicBezTo>
                      <a:pt x="65" y="131"/>
                      <a:pt x="58" y="80"/>
                      <a:pt x="53" y="46"/>
                    </a:cubicBezTo>
                    <a:cubicBezTo>
                      <a:pt x="48" y="10"/>
                      <a:pt x="26" y="0"/>
                      <a:pt x="0" y="0"/>
                    </a:cubicBezTo>
                    <a:lnTo>
                      <a:pt x="5" y="192"/>
                    </a:lnTo>
                    <a:lnTo>
                      <a:pt x="129" y="315"/>
                    </a:lnTo>
                  </a:path>
                </a:pathLst>
              </a:custGeom>
              <a:grp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9" name="Freeform 1658">
                <a:extLst>
                  <a:ext uri="{FF2B5EF4-FFF2-40B4-BE49-F238E27FC236}">
                    <a16:creationId xmlns:a16="http://schemas.microsoft.com/office/drawing/2014/main" id="{1F7FCA09-621C-4FD3-B3B9-7151528F8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77000" y="5023870"/>
                <a:ext cx="207963" cy="227013"/>
              </a:xfrm>
              <a:custGeom>
                <a:avLst/>
                <a:gdLst>
                  <a:gd name="T0" fmla="*/ 181 w 187"/>
                  <a:gd name="T1" fmla="*/ 203 h 203"/>
                  <a:gd name="T2" fmla="*/ 155 w 187"/>
                  <a:gd name="T3" fmla="*/ 94 h 203"/>
                  <a:gd name="T4" fmla="*/ 93 w 187"/>
                  <a:gd name="T5" fmla="*/ 60 h 203"/>
                  <a:gd name="T6" fmla="*/ 57 w 187"/>
                  <a:gd name="T7" fmla="*/ 23 h 203"/>
                  <a:gd name="T8" fmla="*/ 0 w 187"/>
                  <a:gd name="T9" fmla="*/ 29 h 203"/>
                  <a:gd name="T10" fmla="*/ 77 w 187"/>
                  <a:gd name="T11" fmla="*/ 10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7" h="203">
                    <a:moveTo>
                      <a:pt x="181" y="203"/>
                    </a:moveTo>
                    <a:cubicBezTo>
                      <a:pt x="187" y="149"/>
                      <a:pt x="179" y="118"/>
                      <a:pt x="155" y="94"/>
                    </a:cubicBezTo>
                    <a:cubicBezTo>
                      <a:pt x="135" y="74"/>
                      <a:pt x="122" y="65"/>
                      <a:pt x="93" y="60"/>
                    </a:cubicBezTo>
                    <a:cubicBezTo>
                      <a:pt x="80" y="47"/>
                      <a:pt x="63" y="29"/>
                      <a:pt x="57" y="23"/>
                    </a:cubicBezTo>
                    <a:cubicBezTo>
                      <a:pt x="51" y="17"/>
                      <a:pt x="29" y="0"/>
                      <a:pt x="0" y="29"/>
                    </a:cubicBezTo>
                    <a:lnTo>
                      <a:pt x="77" y="106"/>
                    </a:lnTo>
                  </a:path>
                </a:pathLst>
              </a:custGeom>
              <a:grp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0" name="Freeform 1660">
                <a:extLst>
                  <a:ext uri="{FF2B5EF4-FFF2-40B4-BE49-F238E27FC236}">
                    <a16:creationId xmlns:a16="http://schemas.microsoft.com/office/drawing/2014/main" id="{7155FE40-6C87-4EBE-97AA-C1E5410750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27800" y="5250882"/>
                <a:ext cx="184150" cy="65088"/>
              </a:xfrm>
              <a:custGeom>
                <a:avLst/>
                <a:gdLst>
                  <a:gd name="T0" fmla="*/ 165 w 165"/>
                  <a:gd name="T1" fmla="*/ 58 h 58"/>
                  <a:gd name="T2" fmla="*/ 165 w 165"/>
                  <a:gd name="T3" fmla="*/ 0 h 58"/>
                  <a:gd name="T4" fmla="*/ 0 w 165"/>
                  <a:gd name="T5" fmla="*/ 0 h 58"/>
                  <a:gd name="T6" fmla="*/ 0 w 165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5" h="58">
                    <a:moveTo>
                      <a:pt x="165" y="58"/>
                    </a:moveTo>
                    <a:lnTo>
                      <a:pt x="165" y="0"/>
                    </a:lnTo>
                    <a:lnTo>
                      <a:pt x="0" y="0"/>
                    </a:lnTo>
                    <a:lnTo>
                      <a:pt x="0" y="58"/>
                    </a:lnTo>
                  </a:path>
                </a:pathLst>
              </a:custGeom>
              <a:grp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1" name="Oval 1661">
                <a:extLst>
                  <a:ext uri="{FF2B5EF4-FFF2-40B4-BE49-F238E27FC236}">
                    <a16:creationId xmlns:a16="http://schemas.microsoft.com/office/drawing/2014/main" id="{7F5E9C80-2E50-411A-B191-0E133FA696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645275" y="5282632"/>
                <a:ext cx="25400" cy="23813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2" name="Freeform 1662">
                <a:extLst>
                  <a:ext uri="{FF2B5EF4-FFF2-40B4-BE49-F238E27FC236}">
                    <a16:creationId xmlns:a16="http://schemas.microsoft.com/office/drawing/2014/main" id="{B4111B7B-E4E9-43AB-9569-FB396351D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37375" y="4893695"/>
                <a:ext cx="142875" cy="350838"/>
              </a:xfrm>
              <a:custGeom>
                <a:avLst/>
                <a:gdLst>
                  <a:gd name="T0" fmla="*/ 63 w 129"/>
                  <a:gd name="T1" fmla="*/ 131 h 315"/>
                  <a:gd name="T2" fmla="*/ 75 w 129"/>
                  <a:gd name="T3" fmla="*/ 46 h 315"/>
                  <a:gd name="T4" fmla="*/ 129 w 129"/>
                  <a:gd name="T5" fmla="*/ 0 h 315"/>
                  <a:gd name="T6" fmla="*/ 123 w 129"/>
                  <a:gd name="T7" fmla="*/ 192 h 315"/>
                  <a:gd name="T8" fmla="*/ 0 w 129"/>
                  <a:gd name="T9" fmla="*/ 315 h 3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9" h="315">
                    <a:moveTo>
                      <a:pt x="63" y="131"/>
                    </a:moveTo>
                    <a:cubicBezTo>
                      <a:pt x="63" y="131"/>
                      <a:pt x="70" y="80"/>
                      <a:pt x="75" y="46"/>
                    </a:cubicBezTo>
                    <a:cubicBezTo>
                      <a:pt x="80" y="10"/>
                      <a:pt x="103" y="0"/>
                      <a:pt x="129" y="0"/>
                    </a:cubicBezTo>
                    <a:lnTo>
                      <a:pt x="123" y="192"/>
                    </a:lnTo>
                    <a:lnTo>
                      <a:pt x="0" y="315"/>
                    </a:lnTo>
                  </a:path>
                </a:pathLst>
              </a:custGeom>
              <a:grp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3" name="Freeform 1663">
                <a:extLst>
                  <a:ext uri="{FF2B5EF4-FFF2-40B4-BE49-F238E27FC236}">
                    <a16:creationId xmlns:a16="http://schemas.microsoft.com/office/drawing/2014/main" id="{E33E8366-4A21-432D-AFD9-EEB590F758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9900" y="5023870"/>
                <a:ext cx="206375" cy="227013"/>
              </a:xfrm>
              <a:custGeom>
                <a:avLst/>
                <a:gdLst>
                  <a:gd name="T0" fmla="*/ 6 w 186"/>
                  <a:gd name="T1" fmla="*/ 203 h 203"/>
                  <a:gd name="T2" fmla="*/ 31 w 186"/>
                  <a:gd name="T3" fmla="*/ 94 h 203"/>
                  <a:gd name="T4" fmla="*/ 93 w 186"/>
                  <a:gd name="T5" fmla="*/ 60 h 203"/>
                  <a:gd name="T6" fmla="*/ 130 w 186"/>
                  <a:gd name="T7" fmla="*/ 23 h 203"/>
                  <a:gd name="T8" fmla="*/ 186 w 186"/>
                  <a:gd name="T9" fmla="*/ 29 h 203"/>
                  <a:gd name="T10" fmla="*/ 109 w 186"/>
                  <a:gd name="T11" fmla="*/ 106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6" h="203">
                    <a:moveTo>
                      <a:pt x="6" y="203"/>
                    </a:moveTo>
                    <a:cubicBezTo>
                      <a:pt x="0" y="149"/>
                      <a:pt x="8" y="118"/>
                      <a:pt x="31" y="94"/>
                    </a:cubicBezTo>
                    <a:cubicBezTo>
                      <a:pt x="52" y="74"/>
                      <a:pt x="65" y="65"/>
                      <a:pt x="93" y="60"/>
                    </a:cubicBezTo>
                    <a:cubicBezTo>
                      <a:pt x="106" y="47"/>
                      <a:pt x="124" y="29"/>
                      <a:pt x="130" y="23"/>
                    </a:cubicBezTo>
                    <a:cubicBezTo>
                      <a:pt x="136" y="17"/>
                      <a:pt x="158" y="0"/>
                      <a:pt x="186" y="29"/>
                    </a:cubicBezTo>
                    <a:lnTo>
                      <a:pt x="109" y="106"/>
                    </a:lnTo>
                  </a:path>
                </a:pathLst>
              </a:custGeom>
              <a:grp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4" name="Freeform 1665">
                <a:extLst>
                  <a:ext uri="{FF2B5EF4-FFF2-40B4-BE49-F238E27FC236}">
                    <a16:creationId xmlns:a16="http://schemas.microsoft.com/office/drawing/2014/main" id="{5783E0CF-86DB-4EE3-B050-AAB5FEFE2C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794500" y="5250882"/>
                <a:ext cx="182563" cy="65088"/>
              </a:xfrm>
              <a:custGeom>
                <a:avLst/>
                <a:gdLst>
                  <a:gd name="T0" fmla="*/ 0 w 164"/>
                  <a:gd name="T1" fmla="*/ 58 h 58"/>
                  <a:gd name="T2" fmla="*/ 0 w 164"/>
                  <a:gd name="T3" fmla="*/ 0 h 58"/>
                  <a:gd name="T4" fmla="*/ 164 w 164"/>
                  <a:gd name="T5" fmla="*/ 0 h 58"/>
                  <a:gd name="T6" fmla="*/ 164 w 164"/>
                  <a:gd name="T7" fmla="*/ 58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64" h="58">
                    <a:moveTo>
                      <a:pt x="0" y="58"/>
                    </a:moveTo>
                    <a:lnTo>
                      <a:pt x="0" y="0"/>
                    </a:lnTo>
                    <a:lnTo>
                      <a:pt x="164" y="0"/>
                    </a:lnTo>
                    <a:lnTo>
                      <a:pt x="164" y="58"/>
                    </a:lnTo>
                  </a:path>
                </a:pathLst>
              </a:custGeom>
              <a:grpFill/>
              <a:ln w="19050" cap="rnd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Oval 1666">
                <a:extLst>
                  <a:ext uri="{FF2B5EF4-FFF2-40B4-BE49-F238E27FC236}">
                    <a16:creationId xmlns:a16="http://schemas.microsoft.com/office/drawing/2014/main" id="{49B88DA5-EC58-46CC-AD0B-21EFDA8C01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35775" y="5282632"/>
                <a:ext cx="22225" cy="23813"/>
              </a:xfrm>
              <a:prstGeom prst="ellipse">
                <a:avLst/>
              </a:prstGeom>
              <a:grp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fr-FR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74" name="CuadroTexto 173"/>
          <p:cNvSpPr txBox="1"/>
          <p:nvPr/>
        </p:nvSpPr>
        <p:spPr>
          <a:xfrm>
            <a:off x="9452453" y="1411139"/>
            <a:ext cx="19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$57 </a:t>
            </a:r>
            <a:r>
              <a:rPr lang="es-EC" sz="2000" b="1" dirty="0" smtClean="0"/>
              <a:t>Millones</a:t>
            </a:r>
            <a:endParaRPr lang="es-EC" sz="2000" b="1" dirty="0"/>
          </a:p>
        </p:txBody>
      </p:sp>
      <p:sp>
        <p:nvSpPr>
          <p:cNvPr id="188" name="CuadroTexto 187"/>
          <p:cNvSpPr txBox="1"/>
          <p:nvPr/>
        </p:nvSpPr>
        <p:spPr>
          <a:xfrm>
            <a:off x="2156575" y="4271148"/>
            <a:ext cx="203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$252 </a:t>
            </a:r>
            <a:r>
              <a:rPr lang="es-EC" sz="2000" b="1" dirty="0" smtClean="0"/>
              <a:t>Millones</a:t>
            </a:r>
            <a:endParaRPr lang="es-EC" sz="2000" b="1" dirty="0"/>
          </a:p>
        </p:txBody>
      </p:sp>
      <p:sp>
        <p:nvSpPr>
          <p:cNvPr id="194" name="CuadroTexto 193"/>
          <p:cNvSpPr txBox="1"/>
          <p:nvPr/>
        </p:nvSpPr>
        <p:spPr>
          <a:xfrm>
            <a:off x="5874776" y="4271148"/>
            <a:ext cx="180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400" b="1" dirty="0" smtClean="0"/>
              <a:t>$37 </a:t>
            </a:r>
            <a:r>
              <a:rPr lang="es-EC" sz="2000" b="1" dirty="0" smtClean="0"/>
              <a:t>Millones</a:t>
            </a:r>
            <a:endParaRPr lang="es-EC" sz="2000" b="1" dirty="0"/>
          </a:p>
        </p:txBody>
      </p:sp>
      <p:sp>
        <p:nvSpPr>
          <p:cNvPr id="214" name="CuadroTexto 213"/>
          <p:cNvSpPr txBox="1"/>
          <p:nvPr/>
        </p:nvSpPr>
        <p:spPr>
          <a:xfrm>
            <a:off x="9452453" y="4271148"/>
            <a:ext cx="195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2800" b="1" dirty="0" smtClean="0"/>
              <a:t>$87 </a:t>
            </a:r>
            <a:r>
              <a:rPr lang="es-EC" sz="2000" b="1" dirty="0" smtClean="0"/>
              <a:t>Millones</a:t>
            </a:r>
            <a:endParaRPr lang="es-EC" sz="2000" b="1" dirty="0"/>
          </a:p>
        </p:txBody>
      </p:sp>
      <p:grpSp>
        <p:nvGrpSpPr>
          <p:cNvPr id="215" name="Autonomous_car2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E8674EF4-53C5-4602-A2FA-745170D15562}"/>
              </a:ext>
            </a:extLst>
          </p:cNvPr>
          <p:cNvGrpSpPr>
            <a:grpSpLocks noChangeAspect="1"/>
          </p:cNvGrpSpPr>
          <p:nvPr/>
        </p:nvGrpSpPr>
        <p:grpSpPr>
          <a:xfrm>
            <a:off x="1251407" y="4034235"/>
            <a:ext cx="749632" cy="723900"/>
            <a:chOff x="5226051" y="3573463"/>
            <a:chExt cx="693738" cy="669925"/>
          </a:xfrm>
          <a:solidFill>
            <a:schemeClr val="tx1"/>
          </a:solidFill>
        </p:grpSpPr>
        <p:sp>
          <p:nvSpPr>
            <p:cNvPr id="216" name="Freeform 937">
              <a:extLst>
                <a:ext uri="{FF2B5EF4-FFF2-40B4-BE49-F238E27FC236}">
                  <a16:creationId xmlns:a16="http://schemas.microsoft.com/office/drawing/2014/main" id="{08A7D07D-BEAA-4342-B31A-FCAB0F6A9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6238" y="3573463"/>
              <a:ext cx="231775" cy="58738"/>
            </a:xfrm>
            <a:custGeom>
              <a:avLst/>
              <a:gdLst>
                <a:gd name="T0" fmla="*/ 304 w 313"/>
                <a:gd name="T1" fmla="*/ 78 h 79"/>
                <a:gd name="T2" fmla="*/ 298 w 313"/>
                <a:gd name="T3" fmla="*/ 75 h 79"/>
                <a:gd name="T4" fmla="*/ 156 w 313"/>
                <a:gd name="T5" fmla="*/ 17 h 79"/>
                <a:gd name="T6" fmla="*/ 15 w 313"/>
                <a:gd name="T7" fmla="*/ 75 h 79"/>
                <a:gd name="T8" fmla="*/ 3 w 313"/>
                <a:gd name="T9" fmla="*/ 75 h 79"/>
                <a:gd name="T10" fmla="*/ 3 w 313"/>
                <a:gd name="T11" fmla="*/ 63 h 79"/>
                <a:gd name="T12" fmla="*/ 156 w 313"/>
                <a:gd name="T13" fmla="*/ 0 h 79"/>
                <a:gd name="T14" fmla="*/ 156 w 313"/>
                <a:gd name="T15" fmla="*/ 0 h 79"/>
                <a:gd name="T16" fmla="*/ 310 w 313"/>
                <a:gd name="T17" fmla="*/ 63 h 79"/>
                <a:gd name="T18" fmla="*/ 310 w 313"/>
                <a:gd name="T19" fmla="*/ 75 h 79"/>
                <a:gd name="T20" fmla="*/ 304 w 313"/>
                <a:gd name="T21" fmla="*/ 7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3" h="79">
                  <a:moveTo>
                    <a:pt x="304" y="78"/>
                  </a:moveTo>
                  <a:cubicBezTo>
                    <a:pt x="302" y="78"/>
                    <a:pt x="299" y="77"/>
                    <a:pt x="298" y="75"/>
                  </a:cubicBezTo>
                  <a:cubicBezTo>
                    <a:pt x="260" y="37"/>
                    <a:pt x="210" y="17"/>
                    <a:pt x="156" y="17"/>
                  </a:cubicBezTo>
                  <a:cubicBezTo>
                    <a:pt x="103" y="17"/>
                    <a:pt x="53" y="37"/>
                    <a:pt x="15" y="75"/>
                  </a:cubicBezTo>
                  <a:cubicBezTo>
                    <a:pt x="12" y="79"/>
                    <a:pt x="6" y="79"/>
                    <a:pt x="3" y="75"/>
                  </a:cubicBezTo>
                  <a:cubicBezTo>
                    <a:pt x="0" y="72"/>
                    <a:pt x="0" y="67"/>
                    <a:pt x="3" y="63"/>
                  </a:cubicBezTo>
                  <a:cubicBezTo>
                    <a:pt x="44" y="23"/>
                    <a:pt x="98" y="0"/>
                    <a:pt x="156" y="0"/>
                  </a:cubicBezTo>
                  <a:lnTo>
                    <a:pt x="156" y="0"/>
                  </a:lnTo>
                  <a:cubicBezTo>
                    <a:pt x="214" y="0"/>
                    <a:pt x="269" y="23"/>
                    <a:pt x="310" y="63"/>
                  </a:cubicBezTo>
                  <a:cubicBezTo>
                    <a:pt x="313" y="67"/>
                    <a:pt x="313" y="72"/>
                    <a:pt x="310" y="75"/>
                  </a:cubicBezTo>
                  <a:cubicBezTo>
                    <a:pt x="308" y="77"/>
                    <a:pt x="306" y="78"/>
                    <a:pt x="304" y="78"/>
                  </a:cubicBezTo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7" name="Freeform 938">
              <a:extLst>
                <a:ext uri="{FF2B5EF4-FFF2-40B4-BE49-F238E27FC236}">
                  <a16:creationId xmlns:a16="http://schemas.microsoft.com/office/drawing/2014/main" id="{0E2DF92D-2ED5-4706-B2F8-BE96B44D5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638" y="3609975"/>
              <a:ext cx="180975" cy="47625"/>
            </a:xfrm>
            <a:custGeom>
              <a:avLst/>
              <a:gdLst>
                <a:gd name="T0" fmla="*/ 233 w 242"/>
                <a:gd name="T1" fmla="*/ 63 h 64"/>
                <a:gd name="T2" fmla="*/ 227 w 242"/>
                <a:gd name="T3" fmla="*/ 61 h 64"/>
                <a:gd name="T4" fmla="*/ 121 w 242"/>
                <a:gd name="T5" fmla="*/ 17 h 64"/>
                <a:gd name="T6" fmla="*/ 121 w 242"/>
                <a:gd name="T7" fmla="*/ 17 h 64"/>
                <a:gd name="T8" fmla="*/ 15 w 242"/>
                <a:gd name="T9" fmla="*/ 61 h 64"/>
                <a:gd name="T10" fmla="*/ 3 w 242"/>
                <a:gd name="T11" fmla="*/ 61 h 64"/>
                <a:gd name="T12" fmla="*/ 3 w 242"/>
                <a:gd name="T13" fmla="*/ 49 h 64"/>
                <a:gd name="T14" fmla="*/ 121 w 242"/>
                <a:gd name="T15" fmla="*/ 0 h 64"/>
                <a:gd name="T16" fmla="*/ 121 w 242"/>
                <a:gd name="T17" fmla="*/ 0 h 64"/>
                <a:gd name="T18" fmla="*/ 239 w 242"/>
                <a:gd name="T19" fmla="*/ 49 h 64"/>
                <a:gd name="T20" fmla="*/ 239 w 242"/>
                <a:gd name="T21" fmla="*/ 61 h 64"/>
                <a:gd name="T22" fmla="*/ 233 w 242"/>
                <a:gd name="T23" fmla="*/ 63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2" h="64">
                  <a:moveTo>
                    <a:pt x="233" y="63"/>
                  </a:moveTo>
                  <a:cubicBezTo>
                    <a:pt x="231" y="63"/>
                    <a:pt x="229" y="62"/>
                    <a:pt x="227" y="61"/>
                  </a:cubicBezTo>
                  <a:cubicBezTo>
                    <a:pt x="199" y="32"/>
                    <a:pt x="161" y="17"/>
                    <a:pt x="121" y="17"/>
                  </a:cubicBezTo>
                  <a:lnTo>
                    <a:pt x="121" y="17"/>
                  </a:lnTo>
                  <a:cubicBezTo>
                    <a:pt x="81" y="17"/>
                    <a:pt x="44" y="32"/>
                    <a:pt x="15" y="61"/>
                  </a:cubicBezTo>
                  <a:cubicBezTo>
                    <a:pt x="12" y="64"/>
                    <a:pt x="7" y="64"/>
                    <a:pt x="3" y="61"/>
                  </a:cubicBezTo>
                  <a:cubicBezTo>
                    <a:pt x="0" y="57"/>
                    <a:pt x="0" y="52"/>
                    <a:pt x="3" y="49"/>
                  </a:cubicBezTo>
                  <a:cubicBezTo>
                    <a:pt x="35" y="17"/>
                    <a:pt x="77" y="0"/>
                    <a:pt x="121" y="0"/>
                  </a:cubicBezTo>
                  <a:lnTo>
                    <a:pt x="121" y="0"/>
                  </a:lnTo>
                  <a:cubicBezTo>
                    <a:pt x="166" y="0"/>
                    <a:pt x="208" y="17"/>
                    <a:pt x="239" y="49"/>
                  </a:cubicBezTo>
                  <a:cubicBezTo>
                    <a:pt x="242" y="52"/>
                    <a:pt x="242" y="57"/>
                    <a:pt x="239" y="61"/>
                  </a:cubicBezTo>
                  <a:cubicBezTo>
                    <a:pt x="238" y="62"/>
                    <a:pt x="235" y="63"/>
                    <a:pt x="233" y="63"/>
                  </a:cubicBezTo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8" name="Freeform 939">
              <a:extLst>
                <a:ext uri="{FF2B5EF4-FFF2-40B4-BE49-F238E27FC236}">
                  <a16:creationId xmlns:a16="http://schemas.microsoft.com/office/drawing/2014/main" id="{F6E98534-CC7F-4CEA-9B69-A5177CDFD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08626" y="3648075"/>
              <a:ext cx="127000" cy="36513"/>
            </a:xfrm>
            <a:custGeom>
              <a:avLst/>
              <a:gdLst>
                <a:gd name="T0" fmla="*/ 162 w 171"/>
                <a:gd name="T1" fmla="*/ 48 h 49"/>
                <a:gd name="T2" fmla="*/ 156 w 171"/>
                <a:gd name="T3" fmla="*/ 46 h 49"/>
                <a:gd name="T4" fmla="*/ 85 w 171"/>
                <a:gd name="T5" fmla="*/ 17 h 49"/>
                <a:gd name="T6" fmla="*/ 85 w 171"/>
                <a:gd name="T7" fmla="*/ 17 h 49"/>
                <a:gd name="T8" fmla="*/ 15 w 171"/>
                <a:gd name="T9" fmla="*/ 46 h 49"/>
                <a:gd name="T10" fmla="*/ 3 w 171"/>
                <a:gd name="T11" fmla="*/ 46 h 49"/>
                <a:gd name="T12" fmla="*/ 3 w 171"/>
                <a:gd name="T13" fmla="*/ 34 h 49"/>
                <a:gd name="T14" fmla="*/ 85 w 171"/>
                <a:gd name="T15" fmla="*/ 0 h 49"/>
                <a:gd name="T16" fmla="*/ 85 w 171"/>
                <a:gd name="T17" fmla="*/ 0 h 49"/>
                <a:gd name="T18" fmla="*/ 168 w 171"/>
                <a:gd name="T19" fmla="*/ 34 h 49"/>
                <a:gd name="T20" fmla="*/ 168 w 171"/>
                <a:gd name="T21" fmla="*/ 46 h 49"/>
                <a:gd name="T22" fmla="*/ 162 w 171"/>
                <a:gd name="T2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1" h="49">
                  <a:moveTo>
                    <a:pt x="162" y="48"/>
                  </a:moveTo>
                  <a:cubicBezTo>
                    <a:pt x="160" y="48"/>
                    <a:pt x="158" y="48"/>
                    <a:pt x="156" y="46"/>
                  </a:cubicBezTo>
                  <a:cubicBezTo>
                    <a:pt x="137" y="27"/>
                    <a:pt x="112" y="17"/>
                    <a:pt x="85" y="17"/>
                  </a:cubicBezTo>
                  <a:lnTo>
                    <a:pt x="85" y="17"/>
                  </a:lnTo>
                  <a:cubicBezTo>
                    <a:pt x="59" y="17"/>
                    <a:pt x="34" y="27"/>
                    <a:pt x="15" y="46"/>
                  </a:cubicBezTo>
                  <a:cubicBezTo>
                    <a:pt x="11" y="49"/>
                    <a:pt x="6" y="49"/>
                    <a:pt x="3" y="46"/>
                  </a:cubicBezTo>
                  <a:cubicBezTo>
                    <a:pt x="0" y="43"/>
                    <a:pt x="0" y="37"/>
                    <a:pt x="3" y="34"/>
                  </a:cubicBezTo>
                  <a:cubicBezTo>
                    <a:pt x="25" y="12"/>
                    <a:pt x="54" y="0"/>
                    <a:pt x="85" y="0"/>
                  </a:cubicBezTo>
                  <a:lnTo>
                    <a:pt x="85" y="0"/>
                  </a:lnTo>
                  <a:cubicBezTo>
                    <a:pt x="116" y="0"/>
                    <a:pt x="146" y="12"/>
                    <a:pt x="168" y="34"/>
                  </a:cubicBezTo>
                  <a:cubicBezTo>
                    <a:pt x="171" y="37"/>
                    <a:pt x="171" y="43"/>
                    <a:pt x="168" y="46"/>
                  </a:cubicBezTo>
                  <a:cubicBezTo>
                    <a:pt x="166" y="48"/>
                    <a:pt x="164" y="48"/>
                    <a:pt x="162" y="48"/>
                  </a:cubicBezTo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9" name="Freeform 940">
              <a:extLst>
                <a:ext uri="{FF2B5EF4-FFF2-40B4-BE49-F238E27FC236}">
                  <a16:creationId xmlns:a16="http://schemas.microsoft.com/office/drawing/2014/main" id="{A00922CB-0DD9-4F08-9D25-0B1126F40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535613" y="3681413"/>
              <a:ext cx="74613" cy="30163"/>
            </a:xfrm>
            <a:custGeom>
              <a:avLst/>
              <a:gdLst>
                <a:gd name="T0" fmla="*/ 92 w 101"/>
                <a:gd name="T1" fmla="*/ 40 h 41"/>
                <a:gd name="T2" fmla="*/ 86 w 101"/>
                <a:gd name="T3" fmla="*/ 37 h 41"/>
                <a:gd name="T4" fmla="*/ 15 w 101"/>
                <a:gd name="T5" fmla="*/ 37 h 41"/>
                <a:gd name="T6" fmla="*/ 3 w 101"/>
                <a:gd name="T7" fmla="*/ 37 h 41"/>
                <a:gd name="T8" fmla="*/ 3 w 101"/>
                <a:gd name="T9" fmla="*/ 26 h 41"/>
                <a:gd name="T10" fmla="*/ 97 w 101"/>
                <a:gd name="T11" fmla="*/ 26 h 41"/>
                <a:gd name="T12" fmla="*/ 97 w 101"/>
                <a:gd name="T13" fmla="*/ 37 h 41"/>
                <a:gd name="T14" fmla="*/ 92 w 101"/>
                <a:gd name="T15" fmla="*/ 4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41">
                  <a:moveTo>
                    <a:pt x="92" y="40"/>
                  </a:moveTo>
                  <a:cubicBezTo>
                    <a:pt x="89" y="40"/>
                    <a:pt x="87" y="39"/>
                    <a:pt x="86" y="37"/>
                  </a:cubicBezTo>
                  <a:cubicBezTo>
                    <a:pt x="66" y="18"/>
                    <a:pt x="34" y="18"/>
                    <a:pt x="15" y="37"/>
                  </a:cubicBezTo>
                  <a:cubicBezTo>
                    <a:pt x="12" y="41"/>
                    <a:pt x="6" y="41"/>
                    <a:pt x="3" y="37"/>
                  </a:cubicBezTo>
                  <a:cubicBezTo>
                    <a:pt x="0" y="34"/>
                    <a:pt x="0" y="29"/>
                    <a:pt x="3" y="26"/>
                  </a:cubicBezTo>
                  <a:cubicBezTo>
                    <a:pt x="29" y="0"/>
                    <a:pt x="71" y="0"/>
                    <a:pt x="97" y="26"/>
                  </a:cubicBezTo>
                  <a:cubicBezTo>
                    <a:pt x="101" y="29"/>
                    <a:pt x="101" y="34"/>
                    <a:pt x="97" y="37"/>
                  </a:cubicBezTo>
                  <a:cubicBezTo>
                    <a:pt x="96" y="39"/>
                    <a:pt x="94" y="40"/>
                    <a:pt x="92" y="40"/>
                  </a:cubicBezTo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0" name="Freeform 941">
              <a:extLst>
                <a:ext uri="{FF2B5EF4-FFF2-40B4-BE49-F238E27FC236}">
                  <a16:creationId xmlns:a16="http://schemas.microsoft.com/office/drawing/2014/main" id="{49F88FA4-616D-47F5-9240-99ADBC17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3846513"/>
              <a:ext cx="68263" cy="68263"/>
            </a:xfrm>
            <a:custGeom>
              <a:avLst/>
              <a:gdLst>
                <a:gd name="T0" fmla="*/ 26 w 91"/>
                <a:gd name="T1" fmla="*/ 69 h 92"/>
                <a:gd name="T2" fmla="*/ 17 w 91"/>
                <a:gd name="T3" fmla="*/ 58 h 92"/>
                <a:gd name="T4" fmla="*/ 17 w 91"/>
                <a:gd name="T5" fmla="*/ 25 h 92"/>
                <a:gd name="T6" fmla="*/ 25 w 91"/>
                <a:gd name="T7" fmla="*/ 16 h 92"/>
                <a:gd name="T8" fmla="*/ 85 w 91"/>
                <a:gd name="T9" fmla="*/ 16 h 92"/>
                <a:gd name="T10" fmla="*/ 91 w 91"/>
                <a:gd name="T11" fmla="*/ 0 h 92"/>
                <a:gd name="T12" fmla="*/ 25 w 91"/>
                <a:gd name="T13" fmla="*/ 0 h 92"/>
                <a:gd name="T14" fmla="*/ 0 w 91"/>
                <a:gd name="T15" fmla="*/ 25 h 92"/>
                <a:gd name="T16" fmla="*/ 0 w 91"/>
                <a:gd name="T17" fmla="*/ 58 h 92"/>
                <a:gd name="T18" fmla="*/ 24 w 91"/>
                <a:gd name="T19" fmla="*/ 85 h 92"/>
                <a:gd name="T20" fmla="*/ 70 w 91"/>
                <a:gd name="T21" fmla="*/ 92 h 92"/>
                <a:gd name="T22" fmla="*/ 85 w 91"/>
                <a:gd name="T23" fmla="*/ 77 h 92"/>
                <a:gd name="T24" fmla="*/ 26 w 91"/>
                <a:gd name="T25" fmla="*/ 6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92">
                  <a:moveTo>
                    <a:pt x="26" y="69"/>
                  </a:moveTo>
                  <a:cubicBezTo>
                    <a:pt x="21" y="68"/>
                    <a:pt x="17" y="63"/>
                    <a:pt x="17" y="58"/>
                  </a:cubicBezTo>
                  <a:lnTo>
                    <a:pt x="17" y="25"/>
                  </a:lnTo>
                  <a:cubicBezTo>
                    <a:pt x="17" y="20"/>
                    <a:pt x="21" y="16"/>
                    <a:pt x="25" y="16"/>
                  </a:cubicBezTo>
                  <a:lnTo>
                    <a:pt x="85" y="16"/>
                  </a:lnTo>
                  <a:lnTo>
                    <a:pt x="91" y="0"/>
                  </a:lnTo>
                  <a:lnTo>
                    <a:pt x="25" y="0"/>
                  </a:lnTo>
                  <a:cubicBezTo>
                    <a:pt x="12" y="0"/>
                    <a:pt x="0" y="11"/>
                    <a:pt x="0" y="25"/>
                  </a:cubicBezTo>
                  <a:lnTo>
                    <a:pt x="0" y="58"/>
                  </a:lnTo>
                  <a:cubicBezTo>
                    <a:pt x="0" y="71"/>
                    <a:pt x="11" y="83"/>
                    <a:pt x="24" y="85"/>
                  </a:cubicBezTo>
                  <a:lnTo>
                    <a:pt x="70" y="92"/>
                  </a:lnTo>
                  <a:lnTo>
                    <a:pt x="85" y="77"/>
                  </a:lnTo>
                  <a:lnTo>
                    <a:pt x="26" y="69"/>
                  </a:lnTo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1" name="Freeform 942">
              <a:extLst>
                <a:ext uri="{FF2B5EF4-FFF2-40B4-BE49-F238E27FC236}">
                  <a16:creationId xmlns:a16="http://schemas.microsoft.com/office/drawing/2014/main" id="{764AC2BD-5193-4381-8DBC-894BB55017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8826" y="3846513"/>
              <a:ext cx="68263" cy="68263"/>
            </a:xfrm>
            <a:custGeom>
              <a:avLst/>
              <a:gdLst>
                <a:gd name="T0" fmla="*/ 66 w 91"/>
                <a:gd name="T1" fmla="*/ 0 h 92"/>
                <a:gd name="T2" fmla="*/ 0 w 91"/>
                <a:gd name="T3" fmla="*/ 0 h 92"/>
                <a:gd name="T4" fmla="*/ 7 w 91"/>
                <a:gd name="T5" fmla="*/ 16 h 92"/>
                <a:gd name="T6" fmla="*/ 66 w 91"/>
                <a:gd name="T7" fmla="*/ 16 h 92"/>
                <a:gd name="T8" fmla="*/ 75 w 91"/>
                <a:gd name="T9" fmla="*/ 25 h 92"/>
                <a:gd name="T10" fmla="*/ 75 w 91"/>
                <a:gd name="T11" fmla="*/ 58 h 92"/>
                <a:gd name="T12" fmla="*/ 65 w 91"/>
                <a:gd name="T13" fmla="*/ 69 h 92"/>
                <a:gd name="T14" fmla="*/ 7 w 91"/>
                <a:gd name="T15" fmla="*/ 77 h 92"/>
                <a:gd name="T16" fmla="*/ 22 w 91"/>
                <a:gd name="T17" fmla="*/ 92 h 92"/>
                <a:gd name="T18" fmla="*/ 68 w 91"/>
                <a:gd name="T19" fmla="*/ 85 h 92"/>
                <a:gd name="T20" fmla="*/ 91 w 91"/>
                <a:gd name="T21" fmla="*/ 58 h 92"/>
                <a:gd name="T22" fmla="*/ 91 w 91"/>
                <a:gd name="T23" fmla="*/ 25 h 92"/>
                <a:gd name="T24" fmla="*/ 66 w 91"/>
                <a:gd name="T25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92">
                  <a:moveTo>
                    <a:pt x="66" y="0"/>
                  </a:moveTo>
                  <a:lnTo>
                    <a:pt x="0" y="0"/>
                  </a:lnTo>
                  <a:lnTo>
                    <a:pt x="7" y="16"/>
                  </a:lnTo>
                  <a:lnTo>
                    <a:pt x="66" y="16"/>
                  </a:lnTo>
                  <a:cubicBezTo>
                    <a:pt x="71" y="16"/>
                    <a:pt x="75" y="20"/>
                    <a:pt x="75" y="25"/>
                  </a:cubicBezTo>
                  <a:lnTo>
                    <a:pt x="75" y="58"/>
                  </a:lnTo>
                  <a:cubicBezTo>
                    <a:pt x="75" y="63"/>
                    <a:pt x="70" y="68"/>
                    <a:pt x="65" y="69"/>
                  </a:cubicBezTo>
                  <a:lnTo>
                    <a:pt x="7" y="77"/>
                  </a:lnTo>
                  <a:lnTo>
                    <a:pt x="22" y="92"/>
                  </a:lnTo>
                  <a:lnTo>
                    <a:pt x="68" y="85"/>
                  </a:lnTo>
                  <a:cubicBezTo>
                    <a:pt x="81" y="83"/>
                    <a:pt x="91" y="71"/>
                    <a:pt x="91" y="58"/>
                  </a:cubicBezTo>
                  <a:lnTo>
                    <a:pt x="91" y="25"/>
                  </a:lnTo>
                  <a:cubicBezTo>
                    <a:pt x="91" y="11"/>
                    <a:pt x="80" y="0"/>
                    <a:pt x="66" y="0"/>
                  </a:cubicBezTo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2" name="Freeform 943">
              <a:extLst>
                <a:ext uri="{FF2B5EF4-FFF2-40B4-BE49-F238E27FC236}">
                  <a16:creationId xmlns:a16="http://schemas.microsoft.com/office/drawing/2014/main" id="{51BBD540-FBAF-4D99-BFFA-CBB8487B1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7163" y="3735388"/>
              <a:ext cx="669925" cy="365125"/>
            </a:xfrm>
            <a:custGeom>
              <a:avLst/>
              <a:gdLst>
                <a:gd name="T0" fmla="*/ 17 w 900"/>
                <a:gd name="T1" fmla="*/ 491 h 491"/>
                <a:gd name="T2" fmla="*/ 17 w 900"/>
                <a:gd name="T3" fmla="*/ 333 h 491"/>
                <a:gd name="T4" fmla="*/ 36 w 900"/>
                <a:gd name="T5" fmla="*/ 288 h 491"/>
                <a:gd name="T6" fmla="*/ 98 w 900"/>
                <a:gd name="T7" fmla="*/ 226 h 491"/>
                <a:gd name="T8" fmla="*/ 99 w 900"/>
                <a:gd name="T9" fmla="*/ 222 h 491"/>
                <a:gd name="T10" fmla="*/ 177 w 900"/>
                <a:gd name="T11" fmla="*/ 21 h 491"/>
                <a:gd name="T12" fmla="*/ 184 w 900"/>
                <a:gd name="T13" fmla="*/ 16 h 491"/>
                <a:gd name="T14" fmla="*/ 717 w 900"/>
                <a:gd name="T15" fmla="*/ 16 h 491"/>
                <a:gd name="T16" fmla="*/ 724 w 900"/>
                <a:gd name="T17" fmla="*/ 21 h 491"/>
                <a:gd name="T18" fmla="*/ 801 w 900"/>
                <a:gd name="T19" fmla="*/ 222 h 491"/>
                <a:gd name="T20" fmla="*/ 803 w 900"/>
                <a:gd name="T21" fmla="*/ 226 h 491"/>
                <a:gd name="T22" fmla="*/ 865 w 900"/>
                <a:gd name="T23" fmla="*/ 288 h 491"/>
                <a:gd name="T24" fmla="*/ 884 w 900"/>
                <a:gd name="T25" fmla="*/ 333 h 491"/>
                <a:gd name="T26" fmla="*/ 884 w 900"/>
                <a:gd name="T27" fmla="*/ 491 h 491"/>
                <a:gd name="T28" fmla="*/ 900 w 900"/>
                <a:gd name="T29" fmla="*/ 491 h 491"/>
                <a:gd name="T30" fmla="*/ 900 w 900"/>
                <a:gd name="T31" fmla="*/ 333 h 491"/>
                <a:gd name="T32" fmla="*/ 877 w 900"/>
                <a:gd name="T33" fmla="*/ 276 h 491"/>
                <a:gd name="T34" fmla="*/ 817 w 900"/>
                <a:gd name="T35" fmla="*/ 216 h 491"/>
                <a:gd name="T36" fmla="*/ 740 w 900"/>
                <a:gd name="T37" fmla="*/ 15 h 491"/>
                <a:gd name="T38" fmla="*/ 717 w 900"/>
                <a:gd name="T39" fmla="*/ 0 h 491"/>
                <a:gd name="T40" fmla="*/ 184 w 900"/>
                <a:gd name="T41" fmla="*/ 0 h 491"/>
                <a:gd name="T42" fmla="*/ 161 w 900"/>
                <a:gd name="T43" fmla="*/ 15 h 491"/>
                <a:gd name="T44" fmla="*/ 84 w 900"/>
                <a:gd name="T45" fmla="*/ 216 h 491"/>
                <a:gd name="T46" fmla="*/ 24 w 900"/>
                <a:gd name="T47" fmla="*/ 276 h 491"/>
                <a:gd name="T48" fmla="*/ 0 w 900"/>
                <a:gd name="T49" fmla="*/ 333 h 491"/>
                <a:gd name="T50" fmla="*/ 0 w 900"/>
                <a:gd name="T51" fmla="*/ 491 h 491"/>
                <a:gd name="T52" fmla="*/ 17 w 900"/>
                <a:gd name="T53" fmla="*/ 49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00" h="491">
                  <a:moveTo>
                    <a:pt x="17" y="491"/>
                  </a:moveTo>
                  <a:lnTo>
                    <a:pt x="17" y="333"/>
                  </a:lnTo>
                  <a:cubicBezTo>
                    <a:pt x="17" y="319"/>
                    <a:pt x="26" y="298"/>
                    <a:pt x="36" y="288"/>
                  </a:cubicBezTo>
                  <a:lnTo>
                    <a:pt x="98" y="226"/>
                  </a:lnTo>
                  <a:lnTo>
                    <a:pt x="99" y="222"/>
                  </a:lnTo>
                  <a:lnTo>
                    <a:pt x="177" y="21"/>
                  </a:lnTo>
                  <a:cubicBezTo>
                    <a:pt x="177" y="19"/>
                    <a:pt x="181" y="16"/>
                    <a:pt x="184" y="16"/>
                  </a:cubicBezTo>
                  <a:lnTo>
                    <a:pt x="717" y="16"/>
                  </a:lnTo>
                  <a:cubicBezTo>
                    <a:pt x="719" y="16"/>
                    <a:pt x="723" y="19"/>
                    <a:pt x="724" y="21"/>
                  </a:cubicBezTo>
                  <a:lnTo>
                    <a:pt x="801" y="222"/>
                  </a:lnTo>
                  <a:lnTo>
                    <a:pt x="803" y="226"/>
                  </a:lnTo>
                  <a:lnTo>
                    <a:pt x="865" y="288"/>
                  </a:lnTo>
                  <a:cubicBezTo>
                    <a:pt x="875" y="298"/>
                    <a:pt x="884" y="319"/>
                    <a:pt x="884" y="333"/>
                  </a:cubicBezTo>
                  <a:lnTo>
                    <a:pt x="884" y="491"/>
                  </a:lnTo>
                  <a:lnTo>
                    <a:pt x="900" y="491"/>
                  </a:lnTo>
                  <a:lnTo>
                    <a:pt x="900" y="333"/>
                  </a:lnTo>
                  <a:cubicBezTo>
                    <a:pt x="900" y="315"/>
                    <a:pt x="890" y="289"/>
                    <a:pt x="877" y="276"/>
                  </a:cubicBezTo>
                  <a:lnTo>
                    <a:pt x="817" y="216"/>
                  </a:lnTo>
                  <a:lnTo>
                    <a:pt x="740" y="15"/>
                  </a:lnTo>
                  <a:cubicBezTo>
                    <a:pt x="736" y="7"/>
                    <a:pt x="726" y="0"/>
                    <a:pt x="717" y="0"/>
                  </a:cubicBezTo>
                  <a:lnTo>
                    <a:pt x="184" y="0"/>
                  </a:lnTo>
                  <a:cubicBezTo>
                    <a:pt x="174" y="0"/>
                    <a:pt x="164" y="7"/>
                    <a:pt x="161" y="15"/>
                  </a:cubicBezTo>
                  <a:lnTo>
                    <a:pt x="84" y="216"/>
                  </a:lnTo>
                  <a:lnTo>
                    <a:pt x="24" y="276"/>
                  </a:lnTo>
                  <a:cubicBezTo>
                    <a:pt x="11" y="289"/>
                    <a:pt x="0" y="315"/>
                    <a:pt x="0" y="333"/>
                  </a:cubicBezTo>
                  <a:lnTo>
                    <a:pt x="0" y="491"/>
                  </a:lnTo>
                  <a:lnTo>
                    <a:pt x="17" y="491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3" name="Freeform 944">
              <a:extLst>
                <a:ext uri="{FF2B5EF4-FFF2-40B4-BE49-F238E27FC236}">
                  <a16:creationId xmlns:a16="http://schemas.microsoft.com/office/drawing/2014/main" id="{37AC2C3F-5285-454E-90DC-F7475766B4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24476" y="3759200"/>
              <a:ext cx="495300" cy="149225"/>
            </a:xfrm>
            <a:custGeom>
              <a:avLst/>
              <a:gdLst>
                <a:gd name="T0" fmla="*/ 600 w 667"/>
                <a:gd name="T1" fmla="*/ 0 h 200"/>
                <a:gd name="T2" fmla="*/ 67 w 667"/>
                <a:gd name="T3" fmla="*/ 0 h 200"/>
                <a:gd name="T4" fmla="*/ 0 w 667"/>
                <a:gd name="T5" fmla="*/ 183 h 200"/>
                <a:gd name="T6" fmla="*/ 133 w 667"/>
                <a:gd name="T7" fmla="*/ 200 h 200"/>
                <a:gd name="T8" fmla="*/ 533 w 667"/>
                <a:gd name="T9" fmla="*/ 200 h 200"/>
                <a:gd name="T10" fmla="*/ 667 w 667"/>
                <a:gd name="T11" fmla="*/ 183 h 200"/>
                <a:gd name="T12" fmla="*/ 600 w 667"/>
                <a:gd name="T13" fmla="*/ 0 h 200"/>
                <a:gd name="T14" fmla="*/ 588 w 667"/>
                <a:gd name="T15" fmla="*/ 17 h 200"/>
                <a:gd name="T16" fmla="*/ 644 w 667"/>
                <a:gd name="T17" fmla="*/ 171 h 200"/>
                <a:gd name="T18" fmla="*/ 533 w 667"/>
                <a:gd name="T19" fmla="*/ 183 h 200"/>
                <a:gd name="T20" fmla="*/ 133 w 667"/>
                <a:gd name="T21" fmla="*/ 183 h 200"/>
                <a:gd name="T22" fmla="*/ 22 w 667"/>
                <a:gd name="T23" fmla="*/ 171 h 200"/>
                <a:gd name="T24" fmla="*/ 78 w 667"/>
                <a:gd name="T25" fmla="*/ 17 h 200"/>
                <a:gd name="T26" fmla="*/ 588 w 667"/>
                <a:gd name="T27" fmla="*/ 17 h 200"/>
                <a:gd name="T28" fmla="*/ 588 w 667"/>
                <a:gd name="T29" fmla="*/ 17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67" h="200">
                  <a:moveTo>
                    <a:pt x="600" y="0"/>
                  </a:moveTo>
                  <a:lnTo>
                    <a:pt x="67" y="0"/>
                  </a:lnTo>
                  <a:lnTo>
                    <a:pt x="0" y="183"/>
                  </a:lnTo>
                  <a:cubicBezTo>
                    <a:pt x="0" y="183"/>
                    <a:pt x="76" y="200"/>
                    <a:pt x="133" y="200"/>
                  </a:cubicBezTo>
                  <a:lnTo>
                    <a:pt x="533" y="200"/>
                  </a:lnTo>
                  <a:cubicBezTo>
                    <a:pt x="591" y="200"/>
                    <a:pt x="667" y="183"/>
                    <a:pt x="667" y="183"/>
                  </a:cubicBezTo>
                  <a:lnTo>
                    <a:pt x="600" y="0"/>
                  </a:lnTo>
                  <a:close/>
                  <a:moveTo>
                    <a:pt x="588" y="17"/>
                  </a:moveTo>
                  <a:lnTo>
                    <a:pt x="644" y="171"/>
                  </a:lnTo>
                  <a:cubicBezTo>
                    <a:pt x="619" y="176"/>
                    <a:pt x="572" y="183"/>
                    <a:pt x="533" y="183"/>
                  </a:cubicBezTo>
                  <a:lnTo>
                    <a:pt x="133" y="183"/>
                  </a:lnTo>
                  <a:cubicBezTo>
                    <a:pt x="95" y="183"/>
                    <a:pt x="48" y="176"/>
                    <a:pt x="22" y="171"/>
                  </a:cubicBezTo>
                  <a:lnTo>
                    <a:pt x="78" y="17"/>
                  </a:lnTo>
                  <a:lnTo>
                    <a:pt x="588" y="17"/>
                  </a:lnTo>
                  <a:lnTo>
                    <a:pt x="588" y="17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4" name="Freeform 945">
              <a:extLst>
                <a:ext uri="{FF2B5EF4-FFF2-40B4-BE49-F238E27FC236}">
                  <a16:creationId xmlns:a16="http://schemas.microsoft.com/office/drawing/2014/main" id="{4DB816D5-71A5-49B5-864E-4DEA6202F8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70563" y="4156075"/>
              <a:ext cx="111125" cy="87313"/>
            </a:xfrm>
            <a:custGeom>
              <a:avLst/>
              <a:gdLst>
                <a:gd name="T0" fmla="*/ 133 w 150"/>
                <a:gd name="T1" fmla="*/ 0 h 117"/>
                <a:gd name="T2" fmla="*/ 133 w 150"/>
                <a:gd name="T3" fmla="*/ 75 h 117"/>
                <a:gd name="T4" fmla="*/ 108 w 150"/>
                <a:gd name="T5" fmla="*/ 100 h 117"/>
                <a:gd name="T6" fmla="*/ 42 w 150"/>
                <a:gd name="T7" fmla="*/ 100 h 117"/>
                <a:gd name="T8" fmla="*/ 17 w 150"/>
                <a:gd name="T9" fmla="*/ 75 h 117"/>
                <a:gd name="T10" fmla="*/ 17 w 150"/>
                <a:gd name="T11" fmla="*/ 0 h 117"/>
                <a:gd name="T12" fmla="*/ 0 w 150"/>
                <a:gd name="T13" fmla="*/ 0 h 117"/>
                <a:gd name="T14" fmla="*/ 0 w 150"/>
                <a:gd name="T15" fmla="*/ 75 h 117"/>
                <a:gd name="T16" fmla="*/ 42 w 150"/>
                <a:gd name="T17" fmla="*/ 117 h 117"/>
                <a:gd name="T18" fmla="*/ 108 w 150"/>
                <a:gd name="T19" fmla="*/ 117 h 117"/>
                <a:gd name="T20" fmla="*/ 150 w 150"/>
                <a:gd name="T21" fmla="*/ 75 h 117"/>
                <a:gd name="T22" fmla="*/ 150 w 150"/>
                <a:gd name="T23" fmla="*/ 0 h 117"/>
                <a:gd name="T24" fmla="*/ 142 w 150"/>
                <a:gd name="T25" fmla="*/ 0 h 117"/>
                <a:gd name="T26" fmla="*/ 133 w 150"/>
                <a:gd name="T2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117">
                  <a:moveTo>
                    <a:pt x="133" y="0"/>
                  </a:moveTo>
                  <a:lnTo>
                    <a:pt x="133" y="75"/>
                  </a:lnTo>
                  <a:cubicBezTo>
                    <a:pt x="133" y="89"/>
                    <a:pt x="122" y="100"/>
                    <a:pt x="108" y="100"/>
                  </a:cubicBezTo>
                  <a:lnTo>
                    <a:pt x="42" y="100"/>
                  </a:lnTo>
                  <a:cubicBezTo>
                    <a:pt x="28" y="100"/>
                    <a:pt x="17" y="89"/>
                    <a:pt x="17" y="75"/>
                  </a:cubicBezTo>
                  <a:lnTo>
                    <a:pt x="17" y="0"/>
                  </a:lnTo>
                  <a:lnTo>
                    <a:pt x="0" y="0"/>
                  </a:lnTo>
                  <a:lnTo>
                    <a:pt x="0" y="75"/>
                  </a:lnTo>
                  <a:cubicBezTo>
                    <a:pt x="0" y="98"/>
                    <a:pt x="19" y="117"/>
                    <a:pt x="42" y="117"/>
                  </a:cubicBezTo>
                  <a:lnTo>
                    <a:pt x="108" y="117"/>
                  </a:lnTo>
                  <a:cubicBezTo>
                    <a:pt x="131" y="117"/>
                    <a:pt x="150" y="98"/>
                    <a:pt x="150" y="75"/>
                  </a:cubicBezTo>
                  <a:lnTo>
                    <a:pt x="150" y="0"/>
                  </a:lnTo>
                  <a:cubicBezTo>
                    <a:pt x="147" y="0"/>
                    <a:pt x="145" y="0"/>
                    <a:pt x="142" y="0"/>
                  </a:cubicBezTo>
                  <a:lnTo>
                    <a:pt x="133" y="0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5" name="Freeform 946">
              <a:extLst>
                <a:ext uri="{FF2B5EF4-FFF2-40B4-BE49-F238E27FC236}">
                  <a16:creationId xmlns:a16="http://schemas.microsoft.com/office/drawing/2014/main" id="{0EA39CF3-5060-4214-9F45-C4B20B820C5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2563" y="4156075"/>
              <a:ext cx="111125" cy="87313"/>
            </a:xfrm>
            <a:custGeom>
              <a:avLst/>
              <a:gdLst>
                <a:gd name="T0" fmla="*/ 133 w 150"/>
                <a:gd name="T1" fmla="*/ 75 h 117"/>
                <a:gd name="T2" fmla="*/ 108 w 150"/>
                <a:gd name="T3" fmla="*/ 100 h 117"/>
                <a:gd name="T4" fmla="*/ 41 w 150"/>
                <a:gd name="T5" fmla="*/ 100 h 117"/>
                <a:gd name="T6" fmla="*/ 16 w 150"/>
                <a:gd name="T7" fmla="*/ 75 h 117"/>
                <a:gd name="T8" fmla="*/ 16 w 150"/>
                <a:gd name="T9" fmla="*/ 0 h 117"/>
                <a:gd name="T10" fmla="*/ 8 w 150"/>
                <a:gd name="T11" fmla="*/ 0 h 117"/>
                <a:gd name="T12" fmla="*/ 0 w 150"/>
                <a:gd name="T13" fmla="*/ 0 h 117"/>
                <a:gd name="T14" fmla="*/ 0 w 150"/>
                <a:gd name="T15" fmla="*/ 75 h 117"/>
                <a:gd name="T16" fmla="*/ 41 w 150"/>
                <a:gd name="T17" fmla="*/ 117 h 117"/>
                <a:gd name="T18" fmla="*/ 108 w 150"/>
                <a:gd name="T19" fmla="*/ 117 h 117"/>
                <a:gd name="T20" fmla="*/ 150 w 150"/>
                <a:gd name="T21" fmla="*/ 75 h 117"/>
                <a:gd name="T22" fmla="*/ 150 w 150"/>
                <a:gd name="T23" fmla="*/ 0 h 117"/>
                <a:gd name="T24" fmla="*/ 133 w 150"/>
                <a:gd name="T25" fmla="*/ 0 h 117"/>
                <a:gd name="T26" fmla="*/ 133 w 150"/>
                <a:gd name="T27" fmla="*/ 7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0" h="117">
                  <a:moveTo>
                    <a:pt x="133" y="75"/>
                  </a:moveTo>
                  <a:cubicBezTo>
                    <a:pt x="133" y="89"/>
                    <a:pt x="122" y="100"/>
                    <a:pt x="108" y="100"/>
                  </a:cubicBezTo>
                  <a:lnTo>
                    <a:pt x="41" y="100"/>
                  </a:lnTo>
                  <a:cubicBezTo>
                    <a:pt x="28" y="100"/>
                    <a:pt x="16" y="89"/>
                    <a:pt x="16" y="75"/>
                  </a:cubicBezTo>
                  <a:lnTo>
                    <a:pt x="16" y="0"/>
                  </a:lnTo>
                  <a:lnTo>
                    <a:pt x="8" y="0"/>
                  </a:lnTo>
                  <a:cubicBezTo>
                    <a:pt x="5" y="0"/>
                    <a:pt x="2" y="0"/>
                    <a:pt x="0" y="0"/>
                  </a:cubicBezTo>
                  <a:lnTo>
                    <a:pt x="0" y="75"/>
                  </a:lnTo>
                  <a:cubicBezTo>
                    <a:pt x="0" y="98"/>
                    <a:pt x="18" y="117"/>
                    <a:pt x="41" y="117"/>
                  </a:cubicBezTo>
                  <a:lnTo>
                    <a:pt x="108" y="117"/>
                  </a:lnTo>
                  <a:cubicBezTo>
                    <a:pt x="131" y="117"/>
                    <a:pt x="150" y="98"/>
                    <a:pt x="150" y="75"/>
                  </a:cubicBezTo>
                  <a:lnTo>
                    <a:pt x="150" y="0"/>
                  </a:lnTo>
                  <a:lnTo>
                    <a:pt x="133" y="0"/>
                  </a:lnTo>
                  <a:lnTo>
                    <a:pt x="133" y="75"/>
                  </a:ln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6" name="Freeform 947">
              <a:extLst>
                <a:ext uri="{FF2B5EF4-FFF2-40B4-BE49-F238E27FC236}">
                  <a16:creationId xmlns:a16="http://schemas.microsoft.com/office/drawing/2014/main" id="{6DF8C307-C080-4E41-97F7-C820A10652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26051" y="4094163"/>
              <a:ext cx="693738" cy="74613"/>
            </a:xfrm>
            <a:custGeom>
              <a:avLst/>
              <a:gdLst>
                <a:gd name="T0" fmla="*/ 25 w 933"/>
                <a:gd name="T1" fmla="*/ 17 h 100"/>
                <a:gd name="T2" fmla="*/ 16 w 933"/>
                <a:gd name="T3" fmla="*/ 25 h 100"/>
                <a:gd name="T4" fmla="*/ 16 w 933"/>
                <a:gd name="T5" fmla="*/ 42 h 100"/>
                <a:gd name="T6" fmla="*/ 58 w 933"/>
                <a:gd name="T7" fmla="*/ 83 h 100"/>
                <a:gd name="T8" fmla="*/ 875 w 933"/>
                <a:gd name="T9" fmla="*/ 83 h 100"/>
                <a:gd name="T10" fmla="*/ 916 w 933"/>
                <a:gd name="T11" fmla="*/ 42 h 100"/>
                <a:gd name="T12" fmla="*/ 916 w 933"/>
                <a:gd name="T13" fmla="*/ 25 h 100"/>
                <a:gd name="T14" fmla="*/ 908 w 933"/>
                <a:gd name="T15" fmla="*/ 17 h 100"/>
                <a:gd name="T16" fmla="*/ 25 w 933"/>
                <a:gd name="T17" fmla="*/ 17 h 100"/>
                <a:gd name="T18" fmla="*/ 875 w 933"/>
                <a:gd name="T19" fmla="*/ 100 h 100"/>
                <a:gd name="T20" fmla="*/ 58 w 933"/>
                <a:gd name="T21" fmla="*/ 100 h 100"/>
                <a:gd name="T22" fmla="*/ 0 w 933"/>
                <a:gd name="T23" fmla="*/ 42 h 100"/>
                <a:gd name="T24" fmla="*/ 0 w 933"/>
                <a:gd name="T25" fmla="*/ 25 h 100"/>
                <a:gd name="T26" fmla="*/ 25 w 933"/>
                <a:gd name="T27" fmla="*/ 0 h 100"/>
                <a:gd name="T28" fmla="*/ 908 w 933"/>
                <a:gd name="T29" fmla="*/ 0 h 100"/>
                <a:gd name="T30" fmla="*/ 933 w 933"/>
                <a:gd name="T31" fmla="*/ 25 h 100"/>
                <a:gd name="T32" fmla="*/ 933 w 933"/>
                <a:gd name="T33" fmla="*/ 42 h 100"/>
                <a:gd name="T34" fmla="*/ 875 w 933"/>
                <a:gd name="T35" fmla="*/ 10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33" h="100">
                  <a:moveTo>
                    <a:pt x="25" y="17"/>
                  </a:moveTo>
                  <a:cubicBezTo>
                    <a:pt x="20" y="17"/>
                    <a:pt x="16" y="20"/>
                    <a:pt x="16" y="25"/>
                  </a:cubicBezTo>
                  <a:lnTo>
                    <a:pt x="16" y="42"/>
                  </a:lnTo>
                  <a:cubicBezTo>
                    <a:pt x="16" y="65"/>
                    <a:pt x="35" y="83"/>
                    <a:pt x="58" y="83"/>
                  </a:cubicBezTo>
                  <a:lnTo>
                    <a:pt x="875" y="83"/>
                  </a:lnTo>
                  <a:cubicBezTo>
                    <a:pt x="898" y="83"/>
                    <a:pt x="916" y="65"/>
                    <a:pt x="916" y="42"/>
                  </a:cubicBezTo>
                  <a:lnTo>
                    <a:pt x="916" y="25"/>
                  </a:lnTo>
                  <a:cubicBezTo>
                    <a:pt x="916" y="20"/>
                    <a:pt x="913" y="17"/>
                    <a:pt x="908" y="17"/>
                  </a:cubicBezTo>
                  <a:lnTo>
                    <a:pt x="25" y="17"/>
                  </a:lnTo>
                  <a:close/>
                  <a:moveTo>
                    <a:pt x="875" y="100"/>
                  </a:moveTo>
                  <a:lnTo>
                    <a:pt x="58" y="100"/>
                  </a:lnTo>
                  <a:cubicBezTo>
                    <a:pt x="26" y="100"/>
                    <a:pt x="0" y="74"/>
                    <a:pt x="0" y="42"/>
                  </a:cubicBezTo>
                  <a:lnTo>
                    <a:pt x="0" y="25"/>
                  </a:lnTo>
                  <a:cubicBezTo>
                    <a:pt x="0" y="11"/>
                    <a:pt x="11" y="0"/>
                    <a:pt x="25" y="0"/>
                  </a:cubicBezTo>
                  <a:lnTo>
                    <a:pt x="908" y="0"/>
                  </a:lnTo>
                  <a:cubicBezTo>
                    <a:pt x="922" y="0"/>
                    <a:pt x="933" y="11"/>
                    <a:pt x="933" y="25"/>
                  </a:cubicBezTo>
                  <a:lnTo>
                    <a:pt x="933" y="42"/>
                  </a:lnTo>
                  <a:cubicBezTo>
                    <a:pt x="933" y="74"/>
                    <a:pt x="907" y="100"/>
                    <a:pt x="875" y="100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7" name="Freeform 948">
              <a:extLst>
                <a:ext uri="{FF2B5EF4-FFF2-40B4-BE49-F238E27FC236}">
                  <a16:creationId xmlns:a16="http://schemas.microsoft.com/office/drawing/2014/main" id="{1228C089-C182-4EB6-8B45-FA7A02F4996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237163" y="4006850"/>
              <a:ext cx="147638" cy="63500"/>
            </a:xfrm>
            <a:custGeom>
              <a:avLst/>
              <a:gdLst>
                <a:gd name="T0" fmla="*/ 17 w 198"/>
                <a:gd name="T1" fmla="*/ 67 h 84"/>
                <a:gd name="T2" fmla="*/ 175 w 198"/>
                <a:gd name="T3" fmla="*/ 67 h 84"/>
                <a:gd name="T4" fmla="*/ 179 w 198"/>
                <a:gd name="T5" fmla="*/ 65 h 84"/>
                <a:gd name="T6" fmla="*/ 180 w 198"/>
                <a:gd name="T7" fmla="*/ 61 h 84"/>
                <a:gd name="T8" fmla="*/ 171 w 198"/>
                <a:gd name="T9" fmla="*/ 27 h 84"/>
                <a:gd name="T10" fmla="*/ 159 w 198"/>
                <a:gd name="T11" fmla="*/ 17 h 84"/>
                <a:gd name="T12" fmla="*/ 17 w 198"/>
                <a:gd name="T13" fmla="*/ 17 h 84"/>
                <a:gd name="T14" fmla="*/ 17 w 198"/>
                <a:gd name="T15" fmla="*/ 67 h 84"/>
                <a:gd name="T16" fmla="*/ 175 w 198"/>
                <a:gd name="T17" fmla="*/ 84 h 84"/>
                <a:gd name="T18" fmla="*/ 0 w 198"/>
                <a:gd name="T19" fmla="*/ 84 h 84"/>
                <a:gd name="T20" fmla="*/ 0 w 198"/>
                <a:gd name="T21" fmla="*/ 0 h 84"/>
                <a:gd name="T22" fmla="*/ 159 w 198"/>
                <a:gd name="T23" fmla="*/ 0 h 84"/>
                <a:gd name="T24" fmla="*/ 187 w 198"/>
                <a:gd name="T25" fmla="*/ 23 h 84"/>
                <a:gd name="T26" fmla="*/ 196 w 198"/>
                <a:gd name="T27" fmla="*/ 57 h 84"/>
                <a:gd name="T28" fmla="*/ 192 w 198"/>
                <a:gd name="T29" fmla="*/ 76 h 84"/>
                <a:gd name="T30" fmla="*/ 175 w 198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8" h="84">
                  <a:moveTo>
                    <a:pt x="17" y="67"/>
                  </a:moveTo>
                  <a:lnTo>
                    <a:pt x="175" y="67"/>
                  </a:lnTo>
                  <a:cubicBezTo>
                    <a:pt x="177" y="67"/>
                    <a:pt x="179" y="66"/>
                    <a:pt x="179" y="65"/>
                  </a:cubicBezTo>
                  <a:cubicBezTo>
                    <a:pt x="180" y="64"/>
                    <a:pt x="180" y="63"/>
                    <a:pt x="180" y="61"/>
                  </a:cubicBezTo>
                  <a:lnTo>
                    <a:pt x="171" y="27"/>
                  </a:lnTo>
                  <a:cubicBezTo>
                    <a:pt x="170" y="22"/>
                    <a:pt x="164" y="17"/>
                    <a:pt x="159" y="17"/>
                  </a:cubicBezTo>
                  <a:lnTo>
                    <a:pt x="17" y="17"/>
                  </a:lnTo>
                  <a:lnTo>
                    <a:pt x="17" y="67"/>
                  </a:lnTo>
                  <a:close/>
                  <a:moveTo>
                    <a:pt x="175" y="84"/>
                  </a:moveTo>
                  <a:lnTo>
                    <a:pt x="0" y="84"/>
                  </a:lnTo>
                  <a:lnTo>
                    <a:pt x="0" y="0"/>
                  </a:lnTo>
                  <a:lnTo>
                    <a:pt x="159" y="0"/>
                  </a:lnTo>
                  <a:cubicBezTo>
                    <a:pt x="172" y="0"/>
                    <a:pt x="184" y="10"/>
                    <a:pt x="187" y="23"/>
                  </a:cubicBezTo>
                  <a:lnTo>
                    <a:pt x="196" y="57"/>
                  </a:lnTo>
                  <a:cubicBezTo>
                    <a:pt x="198" y="64"/>
                    <a:pt x="196" y="71"/>
                    <a:pt x="192" y="76"/>
                  </a:cubicBezTo>
                  <a:cubicBezTo>
                    <a:pt x="189" y="81"/>
                    <a:pt x="182" y="84"/>
                    <a:pt x="175" y="84"/>
                  </a:cubicBezTo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8" name="Freeform 949">
              <a:extLst>
                <a:ext uri="{FF2B5EF4-FFF2-40B4-BE49-F238E27FC236}">
                  <a16:creationId xmlns:a16="http://schemas.microsoft.com/office/drawing/2014/main" id="{6E772F57-8A14-41D5-B27F-F5DA558CD7B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59451" y="4006850"/>
              <a:ext cx="147638" cy="63500"/>
            </a:xfrm>
            <a:custGeom>
              <a:avLst/>
              <a:gdLst>
                <a:gd name="T0" fmla="*/ 39 w 197"/>
                <a:gd name="T1" fmla="*/ 17 h 84"/>
                <a:gd name="T2" fmla="*/ 26 w 197"/>
                <a:gd name="T3" fmla="*/ 27 h 84"/>
                <a:gd name="T4" fmla="*/ 18 w 197"/>
                <a:gd name="T5" fmla="*/ 61 h 84"/>
                <a:gd name="T6" fmla="*/ 18 w 197"/>
                <a:gd name="T7" fmla="*/ 65 h 84"/>
                <a:gd name="T8" fmla="*/ 22 w 197"/>
                <a:gd name="T9" fmla="*/ 67 h 84"/>
                <a:gd name="T10" fmla="*/ 181 w 197"/>
                <a:gd name="T11" fmla="*/ 67 h 84"/>
                <a:gd name="T12" fmla="*/ 181 w 197"/>
                <a:gd name="T13" fmla="*/ 17 h 84"/>
                <a:gd name="T14" fmla="*/ 39 w 197"/>
                <a:gd name="T15" fmla="*/ 17 h 84"/>
                <a:gd name="T16" fmla="*/ 197 w 197"/>
                <a:gd name="T17" fmla="*/ 84 h 84"/>
                <a:gd name="T18" fmla="*/ 22 w 197"/>
                <a:gd name="T19" fmla="*/ 84 h 84"/>
                <a:gd name="T20" fmla="*/ 5 w 197"/>
                <a:gd name="T21" fmla="*/ 76 h 84"/>
                <a:gd name="T22" fmla="*/ 2 w 197"/>
                <a:gd name="T23" fmla="*/ 57 h 84"/>
                <a:gd name="T24" fmla="*/ 10 w 197"/>
                <a:gd name="T25" fmla="*/ 23 h 84"/>
                <a:gd name="T26" fmla="*/ 39 w 197"/>
                <a:gd name="T27" fmla="*/ 0 h 84"/>
                <a:gd name="T28" fmla="*/ 197 w 197"/>
                <a:gd name="T29" fmla="*/ 0 h 84"/>
                <a:gd name="T30" fmla="*/ 197 w 197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7" h="84">
                  <a:moveTo>
                    <a:pt x="39" y="17"/>
                  </a:moveTo>
                  <a:cubicBezTo>
                    <a:pt x="34" y="17"/>
                    <a:pt x="28" y="22"/>
                    <a:pt x="26" y="27"/>
                  </a:cubicBezTo>
                  <a:lnTo>
                    <a:pt x="18" y="61"/>
                  </a:lnTo>
                  <a:cubicBezTo>
                    <a:pt x="17" y="63"/>
                    <a:pt x="18" y="64"/>
                    <a:pt x="18" y="65"/>
                  </a:cubicBezTo>
                  <a:cubicBezTo>
                    <a:pt x="19" y="66"/>
                    <a:pt x="20" y="67"/>
                    <a:pt x="22" y="67"/>
                  </a:cubicBezTo>
                  <a:lnTo>
                    <a:pt x="181" y="67"/>
                  </a:lnTo>
                  <a:lnTo>
                    <a:pt x="181" y="17"/>
                  </a:lnTo>
                  <a:lnTo>
                    <a:pt x="39" y="17"/>
                  </a:lnTo>
                  <a:close/>
                  <a:moveTo>
                    <a:pt x="197" y="84"/>
                  </a:moveTo>
                  <a:lnTo>
                    <a:pt x="22" y="84"/>
                  </a:lnTo>
                  <a:cubicBezTo>
                    <a:pt x="15" y="84"/>
                    <a:pt x="9" y="81"/>
                    <a:pt x="5" y="76"/>
                  </a:cubicBezTo>
                  <a:cubicBezTo>
                    <a:pt x="1" y="71"/>
                    <a:pt x="0" y="64"/>
                    <a:pt x="2" y="57"/>
                  </a:cubicBezTo>
                  <a:lnTo>
                    <a:pt x="10" y="23"/>
                  </a:lnTo>
                  <a:cubicBezTo>
                    <a:pt x="13" y="10"/>
                    <a:pt x="26" y="0"/>
                    <a:pt x="39" y="0"/>
                  </a:cubicBezTo>
                  <a:lnTo>
                    <a:pt x="197" y="0"/>
                  </a:lnTo>
                  <a:lnTo>
                    <a:pt x="197" y="84"/>
                  </a:lnTo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9" name="Freeform 950">
              <a:extLst>
                <a:ext uri="{FF2B5EF4-FFF2-40B4-BE49-F238E27FC236}">
                  <a16:creationId xmlns:a16="http://schemas.microsoft.com/office/drawing/2014/main" id="{D56A6A5F-25A5-4675-B20E-038EF6AC2E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02263" y="3995738"/>
              <a:ext cx="341313" cy="85725"/>
            </a:xfrm>
            <a:custGeom>
              <a:avLst/>
              <a:gdLst>
                <a:gd name="T0" fmla="*/ 38 w 459"/>
                <a:gd name="T1" fmla="*/ 16 h 116"/>
                <a:gd name="T2" fmla="*/ 22 w 459"/>
                <a:gd name="T3" fmla="*/ 23 h 116"/>
                <a:gd name="T4" fmla="*/ 18 w 459"/>
                <a:gd name="T5" fmla="*/ 40 h 116"/>
                <a:gd name="T6" fmla="*/ 24 w 459"/>
                <a:gd name="T7" fmla="*/ 74 h 116"/>
                <a:gd name="T8" fmla="*/ 54 w 459"/>
                <a:gd name="T9" fmla="*/ 100 h 116"/>
                <a:gd name="T10" fmla="*/ 404 w 459"/>
                <a:gd name="T11" fmla="*/ 100 h 116"/>
                <a:gd name="T12" fmla="*/ 435 w 459"/>
                <a:gd name="T13" fmla="*/ 74 h 116"/>
                <a:gd name="T14" fmla="*/ 441 w 459"/>
                <a:gd name="T15" fmla="*/ 40 h 116"/>
                <a:gd name="T16" fmla="*/ 437 w 459"/>
                <a:gd name="T17" fmla="*/ 23 h 116"/>
                <a:gd name="T18" fmla="*/ 421 w 459"/>
                <a:gd name="T19" fmla="*/ 16 h 116"/>
                <a:gd name="T20" fmla="*/ 38 w 459"/>
                <a:gd name="T21" fmla="*/ 16 h 116"/>
                <a:gd name="T22" fmla="*/ 404 w 459"/>
                <a:gd name="T23" fmla="*/ 116 h 116"/>
                <a:gd name="T24" fmla="*/ 54 w 459"/>
                <a:gd name="T25" fmla="*/ 116 h 116"/>
                <a:gd name="T26" fmla="*/ 7 w 459"/>
                <a:gd name="T27" fmla="*/ 76 h 116"/>
                <a:gd name="T28" fmla="*/ 2 w 459"/>
                <a:gd name="T29" fmla="*/ 42 h 116"/>
                <a:gd name="T30" fmla="*/ 9 w 459"/>
                <a:gd name="T31" fmla="*/ 12 h 116"/>
                <a:gd name="T32" fmla="*/ 38 w 459"/>
                <a:gd name="T33" fmla="*/ 0 h 116"/>
                <a:gd name="T34" fmla="*/ 421 w 459"/>
                <a:gd name="T35" fmla="*/ 0 h 116"/>
                <a:gd name="T36" fmla="*/ 449 w 459"/>
                <a:gd name="T37" fmla="*/ 12 h 116"/>
                <a:gd name="T38" fmla="*/ 457 w 459"/>
                <a:gd name="T39" fmla="*/ 42 h 116"/>
                <a:gd name="T40" fmla="*/ 451 w 459"/>
                <a:gd name="T41" fmla="*/ 76 h 116"/>
                <a:gd name="T42" fmla="*/ 404 w 459"/>
                <a:gd name="T43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59" h="116">
                  <a:moveTo>
                    <a:pt x="38" y="16"/>
                  </a:moveTo>
                  <a:cubicBezTo>
                    <a:pt x="31" y="16"/>
                    <a:pt x="26" y="19"/>
                    <a:pt x="22" y="23"/>
                  </a:cubicBezTo>
                  <a:cubicBezTo>
                    <a:pt x="18" y="27"/>
                    <a:pt x="17" y="33"/>
                    <a:pt x="18" y="40"/>
                  </a:cubicBezTo>
                  <a:lnTo>
                    <a:pt x="24" y="74"/>
                  </a:lnTo>
                  <a:cubicBezTo>
                    <a:pt x="26" y="88"/>
                    <a:pt x="40" y="100"/>
                    <a:pt x="54" y="100"/>
                  </a:cubicBezTo>
                  <a:lnTo>
                    <a:pt x="404" y="100"/>
                  </a:lnTo>
                  <a:cubicBezTo>
                    <a:pt x="419" y="100"/>
                    <a:pt x="433" y="88"/>
                    <a:pt x="435" y="74"/>
                  </a:cubicBezTo>
                  <a:lnTo>
                    <a:pt x="441" y="40"/>
                  </a:lnTo>
                  <a:cubicBezTo>
                    <a:pt x="442" y="33"/>
                    <a:pt x="440" y="27"/>
                    <a:pt x="437" y="23"/>
                  </a:cubicBezTo>
                  <a:cubicBezTo>
                    <a:pt x="433" y="19"/>
                    <a:pt x="427" y="16"/>
                    <a:pt x="421" y="16"/>
                  </a:cubicBezTo>
                  <a:lnTo>
                    <a:pt x="38" y="16"/>
                  </a:lnTo>
                  <a:close/>
                  <a:moveTo>
                    <a:pt x="404" y="116"/>
                  </a:moveTo>
                  <a:lnTo>
                    <a:pt x="54" y="116"/>
                  </a:lnTo>
                  <a:cubicBezTo>
                    <a:pt x="32" y="116"/>
                    <a:pt x="11" y="98"/>
                    <a:pt x="7" y="76"/>
                  </a:cubicBezTo>
                  <a:lnTo>
                    <a:pt x="2" y="42"/>
                  </a:lnTo>
                  <a:cubicBezTo>
                    <a:pt x="0" y="31"/>
                    <a:pt x="2" y="20"/>
                    <a:pt x="9" y="12"/>
                  </a:cubicBezTo>
                  <a:cubicBezTo>
                    <a:pt x="16" y="4"/>
                    <a:pt x="26" y="0"/>
                    <a:pt x="38" y="0"/>
                  </a:cubicBezTo>
                  <a:lnTo>
                    <a:pt x="421" y="0"/>
                  </a:lnTo>
                  <a:cubicBezTo>
                    <a:pt x="432" y="0"/>
                    <a:pt x="442" y="4"/>
                    <a:pt x="449" y="12"/>
                  </a:cubicBezTo>
                  <a:cubicBezTo>
                    <a:pt x="456" y="20"/>
                    <a:pt x="459" y="31"/>
                    <a:pt x="457" y="42"/>
                  </a:cubicBezTo>
                  <a:lnTo>
                    <a:pt x="451" y="76"/>
                  </a:lnTo>
                  <a:cubicBezTo>
                    <a:pt x="448" y="98"/>
                    <a:pt x="427" y="116"/>
                    <a:pt x="404" y="116"/>
                  </a:cubicBezTo>
                  <a:close/>
                </a:path>
              </a:pathLst>
            </a:custGeom>
            <a:grp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0" name="Rectangle 951">
              <a:extLst>
                <a:ext uri="{FF2B5EF4-FFF2-40B4-BE49-F238E27FC236}">
                  <a16:creationId xmlns:a16="http://schemas.microsoft.com/office/drawing/2014/main" id="{38987256-D2D9-4FED-B2D6-7C9F121FB0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75263" y="4019550"/>
              <a:ext cx="12700" cy="38100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1" name="Rectangle 952">
              <a:extLst>
                <a:ext uri="{FF2B5EF4-FFF2-40B4-BE49-F238E27FC236}">
                  <a16:creationId xmlns:a16="http://schemas.microsoft.com/office/drawing/2014/main" id="{ED8BEFEE-8A40-47BD-AD6C-E68DD7107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7876" y="4019550"/>
              <a:ext cx="11113" cy="38100"/>
            </a:xfrm>
            <a:prstGeom prst="rect">
              <a:avLst/>
            </a:prstGeom>
            <a:grpFill/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2" name="Sports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898ECB48-F13A-42E0-AA0B-404DFA152C9A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4970365" y="4015185"/>
            <a:ext cx="712439" cy="762000"/>
            <a:chOff x="5822951" y="5819775"/>
            <a:chExt cx="547688" cy="585788"/>
          </a:xfrm>
          <a:solidFill>
            <a:schemeClr val="tx1"/>
          </a:solidFill>
        </p:grpSpPr>
        <p:sp>
          <p:nvSpPr>
            <p:cNvPr id="233" name="Freeform 16">
              <a:extLst>
                <a:ext uri="{FF2B5EF4-FFF2-40B4-BE49-F238E27FC236}">
                  <a16:creationId xmlns:a16="http://schemas.microsoft.com/office/drawing/2014/main" id="{C5ABD58B-A350-496A-B1F6-6CD522CBD8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11864" y="5999163"/>
              <a:ext cx="358775" cy="273050"/>
            </a:xfrm>
            <a:custGeom>
              <a:avLst/>
              <a:gdLst>
                <a:gd name="T0" fmla="*/ 428 w 526"/>
                <a:gd name="T1" fmla="*/ 150 h 399"/>
                <a:gd name="T2" fmla="*/ 466 w 526"/>
                <a:gd name="T3" fmla="*/ 159 h 399"/>
                <a:gd name="T4" fmla="*/ 151 w 526"/>
                <a:gd name="T5" fmla="*/ 64 h 399"/>
                <a:gd name="T6" fmla="*/ 197 w 526"/>
                <a:gd name="T7" fmla="*/ 76 h 399"/>
                <a:gd name="T8" fmla="*/ 394 w 526"/>
                <a:gd name="T9" fmla="*/ 152 h 399"/>
                <a:gd name="T10" fmla="*/ 241 w 526"/>
                <a:gd name="T11" fmla="*/ 127 h 399"/>
                <a:gd name="T12" fmla="*/ 264 w 526"/>
                <a:gd name="T13" fmla="*/ 35 h 399"/>
                <a:gd name="T14" fmla="*/ 138 w 526"/>
                <a:gd name="T15" fmla="*/ 249 h 399"/>
                <a:gd name="T16" fmla="*/ 45 w 526"/>
                <a:gd name="T17" fmla="*/ 196 h 399"/>
                <a:gd name="T18" fmla="*/ 193 w 526"/>
                <a:gd name="T19" fmla="*/ 111 h 399"/>
                <a:gd name="T20" fmla="*/ 138 w 526"/>
                <a:gd name="T21" fmla="*/ 249 h 399"/>
                <a:gd name="T22" fmla="*/ 35 w 526"/>
                <a:gd name="T23" fmla="*/ 263 h 399"/>
                <a:gd name="T24" fmla="*/ 63 w 526"/>
                <a:gd name="T25" fmla="*/ 273 h 399"/>
                <a:gd name="T26" fmla="*/ 0 w 526"/>
                <a:gd name="T27" fmla="*/ 263 h 399"/>
                <a:gd name="T28" fmla="*/ 19 w 526"/>
                <a:gd name="T29" fmla="*/ 362 h 399"/>
                <a:gd name="T30" fmla="*/ 19 w 526"/>
                <a:gd name="T31" fmla="*/ 363 h 399"/>
                <a:gd name="T32" fmla="*/ 21 w 526"/>
                <a:gd name="T33" fmla="*/ 365 h 399"/>
                <a:gd name="T34" fmla="*/ 22 w 526"/>
                <a:gd name="T35" fmla="*/ 367 h 399"/>
                <a:gd name="T36" fmla="*/ 24 w 526"/>
                <a:gd name="T37" fmla="*/ 369 h 399"/>
                <a:gd name="T38" fmla="*/ 26 w 526"/>
                <a:gd name="T39" fmla="*/ 371 h 399"/>
                <a:gd name="T40" fmla="*/ 27 w 526"/>
                <a:gd name="T41" fmla="*/ 371 h 399"/>
                <a:gd name="T42" fmla="*/ 30 w 526"/>
                <a:gd name="T43" fmla="*/ 372 h 399"/>
                <a:gd name="T44" fmla="*/ 32 w 526"/>
                <a:gd name="T45" fmla="*/ 373 h 399"/>
                <a:gd name="T46" fmla="*/ 35 w 526"/>
                <a:gd name="T47" fmla="*/ 373 h 399"/>
                <a:gd name="T48" fmla="*/ 35 w 526"/>
                <a:gd name="T49" fmla="*/ 373 h 399"/>
                <a:gd name="T50" fmla="*/ 38 w 526"/>
                <a:gd name="T51" fmla="*/ 373 h 399"/>
                <a:gd name="T52" fmla="*/ 40 w 526"/>
                <a:gd name="T53" fmla="*/ 373 h 399"/>
                <a:gd name="T54" fmla="*/ 42 w 526"/>
                <a:gd name="T55" fmla="*/ 372 h 399"/>
                <a:gd name="T56" fmla="*/ 44 w 526"/>
                <a:gd name="T57" fmla="*/ 371 h 399"/>
                <a:gd name="T58" fmla="*/ 45 w 526"/>
                <a:gd name="T59" fmla="*/ 370 h 399"/>
                <a:gd name="T60" fmla="*/ 47 w 526"/>
                <a:gd name="T61" fmla="*/ 369 h 399"/>
                <a:gd name="T62" fmla="*/ 49 w 526"/>
                <a:gd name="T63" fmla="*/ 367 h 399"/>
                <a:gd name="T64" fmla="*/ 50 w 526"/>
                <a:gd name="T65" fmla="*/ 365 h 399"/>
                <a:gd name="T66" fmla="*/ 95 w 526"/>
                <a:gd name="T67" fmla="*/ 287 h 399"/>
                <a:gd name="T68" fmla="*/ 226 w 526"/>
                <a:gd name="T69" fmla="*/ 393 h 399"/>
                <a:gd name="T70" fmla="*/ 246 w 526"/>
                <a:gd name="T71" fmla="*/ 398 h 399"/>
                <a:gd name="T72" fmla="*/ 301 w 526"/>
                <a:gd name="T73" fmla="*/ 359 h 399"/>
                <a:gd name="T74" fmla="*/ 245 w 526"/>
                <a:gd name="T75" fmla="*/ 361 h 399"/>
                <a:gd name="T76" fmla="*/ 237 w 526"/>
                <a:gd name="T77" fmla="*/ 162 h 399"/>
                <a:gd name="T78" fmla="*/ 357 w 526"/>
                <a:gd name="T79" fmla="*/ 228 h 399"/>
                <a:gd name="T80" fmla="*/ 391 w 526"/>
                <a:gd name="T81" fmla="*/ 226 h 399"/>
                <a:gd name="T82" fmla="*/ 414 w 526"/>
                <a:gd name="T83" fmla="*/ 181 h 399"/>
                <a:gd name="T84" fmla="*/ 491 w 526"/>
                <a:gd name="T85" fmla="*/ 263 h 399"/>
                <a:gd name="T86" fmla="*/ 503 w 526"/>
                <a:gd name="T87" fmla="*/ 317 h 399"/>
                <a:gd name="T88" fmla="*/ 526 w 526"/>
                <a:gd name="T89" fmla="*/ 263 h 399"/>
                <a:gd name="T90" fmla="*/ 0 w 526"/>
                <a:gd name="T91" fmla="*/ 263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26" h="399">
                  <a:moveTo>
                    <a:pt x="466" y="159"/>
                  </a:moveTo>
                  <a:lnTo>
                    <a:pt x="428" y="150"/>
                  </a:lnTo>
                  <a:lnTo>
                    <a:pt x="426" y="103"/>
                  </a:lnTo>
                  <a:cubicBezTo>
                    <a:pt x="442" y="120"/>
                    <a:pt x="456" y="139"/>
                    <a:pt x="466" y="159"/>
                  </a:cubicBezTo>
                  <a:close/>
                  <a:moveTo>
                    <a:pt x="197" y="76"/>
                  </a:moveTo>
                  <a:lnTo>
                    <a:pt x="151" y="64"/>
                  </a:lnTo>
                  <a:cubicBezTo>
                    <a:pt x="173" y="52"/>
                    <a:pt x="196" y="43"/>
                    <a:pt x="221" y="39"/>
                  </a:cubicBezTo>
                  <a:lnTo>
                    <a:pt x="197" y="76"/>
                  </a:lnTo>
                  <a:close/>
                  <a:moveTo>
                    <a:pt x="389" y="73"/>
                  </a:moveTo>
                  <a:lnTo>
                    <a:pt x="394" y="152"/>
                  </a:lnTo>
                  <a:lnTo>
                    <a:pt x="371" y="163"/>
                  </a:lnTo>
                  <a:lnTo>
                    <a:pt x="241" y="127"/>
                  </a:lnTo>
                  <a:lnTo>
                    <a:pt x="225" y="97"/>
                  </a:lnTo>
                  <a:lnTo>
                    <a:pt x="264" y="35"/>
                  </a:lnTo>
                  <a:cubicBezTo>
                    <a:pt x="310" y="35"/>
                    <a:pt x="353" y="49"/>
                    <a:pt x="389" y="73"/>
                  </a:cubicBezTo>
                  <a:close/>
                  <a:moveTo>
                    <a:pt x="138" y="249"/>
                  </a:moveTo>
                  <a:lnTo>
                    <a:pt x="92" y="253"/>
                  </a:lnTo>
                  <a:lnTo>
                    <a:pt x="45" y="196"/>
                  </a:lnTo>
                  <a:cubicBezTo>
                    <a:pt x="58" y="154"/>
                    <a:pt x="82" y="118"/>
                    <a:pt x="114" y="90"/>
                  </a:cubicBezTo>
                  <a:lnTo>
                    <a:pt x="193" y="111"/>
                  </a:lnTo>
                  <a:lnTo>
                    <a:pt x="209" y="141"/>
                  </a:lnTo>
                  <a:lnTo>
                    <a:pt x="138" y="249"/>
                  </a:lnTo>
                  <a:close/>
                  <a:moveTo>
                    <a:pt x="40" y="313"/>
                  </a:moveTo>
                  <a:cubicBezTo>
                    <a:pt x="36" y="297"/>
                    <a:pt x="35" y="280"/>
                    <a:pt x="35" y="263"/>
                  </a:cubicBezTo>
                  <a:cubicBezTo>
                    <a:pt x="35" y="255"/>
                    <a:pt x="35" y="247"/>
                    <a:pt x="36" y="239"/>
                  </a:cubicBezTo>
                  <a:lnTo>
                    <a:pt x="63" y="273"/>
                  </a:lnTo>
                  <a:lnTo>
                    <a:pt x="40" y="313"/>
                  </a:lnTo>
                  <a:close/>
                  <a:moveTo>
                    <a:pt x="0" y="263"/>
                  </a:moveTo>
                  <a:cubicBezTo>
                    <a:pt x="0" y="297"/>
                    <a:pt x="6" y="331"/>
                    <a:pt x="19" y="362"/>
                  </a:cubicBezTo>
                  <a:cubicBezTo>
                    <a:pt x="19" y="362"/>
                    <a:pt x="19" y="362"/>
                    <a:pt x="19" y="362"/>
                  </a:cubicBezTo>
                  <a:cubicBezTo>
                    <a:pt x="19" y="362"/>
                    <a:pt x="19" y="362"/>
                    <a:pt x="19" y="363"/>
                  </a:cubicBezTo>
                  <a:cubicBezTo>
                    <a:pt x="19" y="363"/>
                    <a:pt x="19" y="363"/>
                    <a:pt x="19" y="363"/>
                  </a:cubicBezTo>
                  <a:cubicBezTo>
                    <a:pt x="20" y="364"/>
                    <a:pt x="20" y="364"/>
                    <a:pt x="20" y="365"/>
                  </a:cubicBezTo>
                  <a:cubicBezTo>
                    <a:pt x="21" y="365"/>
                    <a:pt x="21" y="365"/>
                    <a:pt x="21" y="365"/>
                  </a:cubicBezTo>
                  <a:cubicBezTo>
                    <a:pt x="21" y="366"/>
                    <a:pt x="21" y="366"/>
                    <a:pt x="22" y="367"/>
                  </a:cubicBezTo>
                  <a:cubicBezTo>
                    <a:pt x="22" y="367"/>
                    <a:pt x="22" y="367"/>
                    <a:pt x="22" y="367"/>
                  </a:cubicBezTo>
                  <a:cubicBezTo>
                    <a:pt x="23" y="368"/>
                    <a:pt x="23" y="368"/>
                    <a:pt x="24" y="369"/>
                  </a:cubicBezTo>
                  <a:cubicBezTo>
                    <a:pt x="24" y="369"/>
                    <a:pt x="24" y="369"/>
                    <a:pt x="24" y="369"/>
                  </a:cubicBezTo>
                  <a:cubicBezTo>
                    <a:pt x="24" y="369"/>
                    <a:pt x="25" y="370"/>
                    <a:pt x="26" y="370"/>
                  </a:cubicBezTo>
                  <a:cubicBezTo>
                    <a:pt x="26" y="370"/>
                    <a:pt x="26" y="371"/>
                    <a:pt x="26" y="371"/>
                  </a:cubicBezTo>
                  <a:cubicBezTo>
                    <a:pt x="26" y="371"/>
                    <a:pt x="27" y="371"/>
                    <a:pt x="27" y="371"/>
                  </a:cubicBezTo>
                  <a:cubicBezTo>
                    <a:pt x="27" y="371"/>
                    <a:pt x="27" y="371"/>
                    <a:pt x="27" y="371"/>
                  </a:cubicBezTo>
                  <a:cubicBezTo>
                    <a:pt x="28" y="372"/>
                    <a:pt x="28" y="372"/>
                    <a:pt x="28" y="372"/>
                  </a:cubicBezTo>
                  <a:cubicBezTo>
                    <a:pt x="29" y="372"/>
                    <a:pt x="29" y="372"/>
                    <a:pt x="30" y="372"/>
                  </a:cubicBezTo>
                  <a:cubicBezTo>
                    <a:pt x="30" y="372"/>
                    <a:pt x="30" y="373"/>
                    <a:pt x="31" y="373"/>
                  </a:cubicBezTo>
                  <a:cubicBezTo>
                    <a:pt x="31" y="373"/>
                    <a:pt x="32" y="373"/>
                    <a:pt x="32" y="373"/>
                  </a:cubicBezTo>
                  <a:cubicBezTo>
                    <a:pt x="32" y="373"/>
                    <a:pt x="33" y="373"/>
                    <a:pt x="33" y="373"/>
                  </a:cubicBezTo>
                  <a:cubicBezTo>
                    <a:pt x="34" y="373"/>
                    <a:pt x="35" y="373"/>
                    <a:pt x="35" y="373"/>
                  </a:cubicBezTo>
                  <a:lnTo>
                    <a:pt x="35" y="373"/>
                  </a:lnTo>
                  <a:lnTo>
                    <a:pt x="35" y="373"/>
                  </a:lnTo>
                  <a:cubicBezTo>
                    <a:pt x="36" y="373"/>
                    <a:pt x="37" y="373"/>
                    <a:pt x="37" y="373"/>
                  </a:cubicBezTo>
                  <a:cubicBezTo>
                    <a:pt x="38" y="373"/>
                    <a:pt x="38" y="373"/>
                    <a:pt x="38" y="373"/>
                  </a:cubicBezTo>
                  <a:cubicBezTo>
                    <a:pt x="38" y="373"/>
                    <a:pt x="39" y="373"/>
                    <a:pt x="39" y="373"/>
                  </a:cubicBezTo>
                  <a:cubicBezTo>
                    <a:pt x="40" y="373"/>
                    <a:pt x="40" y="373"/>
                    <a:pt x="40" y="373"/>
                  </a:cubicBezTo>
                  <a:cubicBezTo>
                    <a:pt x="41" y="373"/>
                    <a:pt x="41" y="372"/>
                    <a:pt x="42" y="372"/>
                  </a:cubicBezTo>
                  <a:cubicBezTo>
                    <a:pt x="42" y="372"/>
                    <a:pt x="42" y="372"/>
                    <a:pt x="42" y="372"/>
                  </a:cubicBezTo>
                  <a:lnTo>
                    <a:pt x="42" y="372"/>
                  </a:lnTo>
                  <a:cubicBezTo>
                    <a:pt x="43" y="372"/>
                    <a:pt x="43" y="372"/>
                    <a:pt x="44" y="371"/>
                  </a:cubicBezTo>
                  <a:cubicBezTo>
                    <a:pt x="44" y="371"/>
                    <a:pt x="44" y="371"/>
                    <a:pt x="44" y="371"/>
                  </a:cubicBezTo>
                  <a:cubicBezTo>
                    <a:pt x="45" y="371"/>
                    <a:pt x="45" y="370"/>
                    <a:pt x="45" y="370"/>
                  </a:cubicBezTo>
                  <a:cubicBezTo>
                    <a:pt x="46" y="370"/>
                    <a:pt x="46" y="370"/>
                    <a:pt x="46" y="370"/>
                  </a:cubicBezTo>
                  <a:cubicBezTo>
                    <a:pt x="46" y="369"/>
                    <a:pt x="47" y="369"/>
                    <a:pt x="47" y="369"/>
                  </a:cubicBezTo>
                  <a:cubicBezTo>
                    <a:pt x="47" y="368"/>
                    <a:pt x="47" y="368"/>
                    <a:pt x="48" y="368"/>
                  </a:cubicBezTo>
                  <a:cubicBezTo>
                    <a:pt x="48" y="368"/>
                    <a:pt x="48" y="367"/>
                    <a:pt x="49" y="367"/>
                  </a:cubicBezTo>
                  <a:cubicBezTo>
                    <a:pt x="49" y="367"/>
                    <a:pt x="49" y="367"/>
                    <a:pt x="49" y="366"/>
                  </a:cubicBezTo>
                  <a:cubicBezTo>
                    <a:pt x="50" y="366"/>
                    <a:pt x="50" y="365"/>
                    <a:pt x="50" y="365"/>
                  </a:cubicBezTo>
                  <a:cubicBezTo>
                    <a:pt x="50" y="365"/>
                    <a:pt x="50" y="365"/>
                    <a:pt x="50" y="365"/>
                  </a:cubicBezTo>
                  <a:lnTo>
                    <a:pt x="95" y="287"/>
                  </a:lnTo>
                  <a:lnTo>
                    <a:pt x="140" y="284"/>
                  </a:lnTo>
                  <a:lnTo>
                    <a:pt x="226" y="393"/>
                  </a:lnTo>
                  <a:cubicBezTo>
                    <a:pt x="229" y="397"/>
                    <a:pt x="235" y="399"/>
                    <a:pt x="240" y="399"/>
                  </a:cubicBezTo>
                  <a:cubicBezTo>
                    <a:pt x="242" y="399"/>
                    <a:pt x="244" y="399"/>
                    <a:pt x="246" y="398"/>
                  </a:cubicBezTo>
                  <a:lnTo>
                    <a:pt x="291" y="381"/>
                  </a:lnTo>
                  <a:cubicBezTo>
                    <a:pt x="299" y="378"/>
                    <a:pt x="304" y="368"/>
                    <a:pt x="301" y="359"/>
                  </a:cubicBezTo>
                  <a:cubicBezTo>
                    <a:pt x="297" y="350"/>
                    <a:pt x="287" y="346"/>
                    <a:pt x="278" y="349"/>
                  </a:cubicBezTo>
                  <a:lnTo>
                    <a:pt x="245" y="361"/>
                  </a:lnTo>
                  <a:lnTo>
                    <a:pt x="169" y="265"/>
                  </a:lnTo>
                  <a:lnTo>
                    <a:pt x="237" y="162"/>
                  </a:lnTo>
                  <a:lnTo>
                    <a:pt x="355" y="195"/>
                  </a:lnTo>
                  <a:lnTo>
                    <a:pt x="357" y="228"/>
                  </a:lnTo>
                  <a:cubicBezTo>
                    <a:pt x="357" y="237"/>
                    <a:pt x="365" y="245"/>
                    <a:pt x="375" y="244"/>
                  </a:cubicBezTo>
                  <a:cubicBezTo>
                    <a:pt x="384" y="244"/>
                    <a:pt x="392" y="236"/>
                    <a:pt x="391" y="226"/>
                  </a:cubicBezTo>
                  <a:lnTo>
                    <a:pt x="390" y="192"/>
                  </a:lnTo>
                  <a:lnTo>
                    <a:pt x="414" y="181"/>
                  </a:lnTo>
                  <a:lnTo>
                    <a:pt x="482" y="199"/>
                  </a:lnTo>
                  <a:cubicBezTo>
                    <a:pt x="488" y="220"/>
                    <a:pt x="491" y="241"/>
                    <a:pt x="491" y="263"/>
                  </a:cubicBezTo>
                  <a:cubicBezTo>
                    <a:pt x="491" y="275"/>
                    <a:pt x="491" y="286"/>
                    <a:pt x="489" y="297"/>
                  </a:cubicBezTo>
                  <a:cubicBezTo>
                    <a:pt x="487" y="307"/>
                    <a:pt x="494" y="316"/>
                    <a:pt x="503" y="317"/>
                  </a:cubicBezTo>
                  <a:cubicBezTo>
                    <a:pt x="513" y="318"/>
                    <a:pt x="522" y="312"/>
                    <a:pt x="523" y="302"/>
                  </a:cubicBezTo>
                  <a:cubicBezTo>
                    <a:pt x="525" y="290"/>
                    <a:pt x="526" y="276"/>
                    <a:pt x="526" y="263"/>
                  </a:cubicBezTo>
                  <a:cubicBezTo>
                    <a:pt x="526" y="118"/>
                    <a:pt x="408" y="0"/>
                    <a:pt x="263" y="0"/>
                  </a:cubicBezTo>
                  <a:cubicBezTo>
                    <a:pt x="118" y="0"/>
                    <a:pt x="0" y="118"/>
                    <a:pt x="0" y="263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4" name="Freeform 17">
              <a:extLst>
                <a:ext uri="{FF2B5EF4-FFF2-40B4-BE49-F238E27FC236}">
                  <a16:creationId xmlns:a16="http://schemas.microsoft.com/office/drawing/2014/main" id="{7A66AB2A-CE87-4112-83BD-FCD3E5063F4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9" y="6310313"/>
              <a:ext cx="125413" cy="49213"/>
            </a:xfrm>
            <a:custGeom>
              <a:avLst/>
              <a:gdLst>
                <a:gd name="T0" fmla="*/ 165 w 184"/>
                <a:gd name="T1" fmla="*/ 36 h 71"/>
                <a:gd name="T2" fmla="*/ 146 w 184"/>
                <a:gd name="T3" fmla="*/ 37 h 71"/>
                <a:gd name="T4" fmla="*/ 29 w 184"/>
                <a:gd name="T5" fmla="*/ 5 h 71"/>
                <a:gd name="T6" fmla="*/ 5 w 184"/>
                <a:gd name="T7" fmla="*/ 11 h 71"/>
                <a:gd name="T8" fmla="*/ 11 w 184"/>
                <a:gd name="T9" fmla="*/ 34 h 71"/>
                <a:gd name="T10" fmla="*/ 146 w 184"/>
                <a:gd name="T11" fmla="*/ 71 h 71"/>
                <a:gd name="T12" fmla="*/ 167 w 184"/>
                <a:gd name="T13" fmla="*/ 70 h 71"/>
                <a:gd name="T14" fmla="*/ 183 w 184"/>
                <a:gd name="T15" fmla="*/ 52 h 71"/>
                <a:gd name="T16" fmla="*/ 165 w 184"/>
                <a:gd name="T17" fmla="*/ 36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71">
                  <a:moveTo>
                    <a:pt x="165" y="36"/>
                  </a:moveTo>
                  <a:cubicBezTo>
                    <a:pt x="158" y="36"/>
                    <a:pt x="152" y="37"/>
                    <a:pt x="146" y="37"/>
                  </a:cubicBezTo>
                  <a:cubicBezTo>
                    <a:pt x="105" y="37"/>
                    <a:pt x="64" y="26"/>
                    <a:pt x="29" y="5"/>
                  </a:cubicBezTo>
                  <a:cubicBezTo>
                    <a:pt x="21" y="0"/>
                    <a:pt x="10" y="2"/>
                    <a:pt x="5" y="11"/>
                  </a:cubicBezTo>
                  <a:cubicBezTo>
                    <a:pt x="0" y="19"/>
                    <a:pt x="3" y="29"/>
                    <a:pt x="11" y="34"/>
                  </a:cubicBezTo>
                  <a:cubicBezTo>
                    <a:pt x="52" y="58"/>
                    <a:pt x="98" y="71"/>
                    <a:pt x="146" y="71"/>
                  </a:cubicBezTo>
                  <a:cubicBezTo>
                    <a:pt x="153" y="71"/>
                    <a:pt x="160" y="71"/>
                    <a:pt x="167" y="70"/>
                  </a:cubicBezTo>
                  <a:cubicBezTo>
                    <a:pt x="177" y="70"/>
                    <a:pt x="184" y="61"/>
                    <a:pt x="183" y="52"/>
                  </a:cubicBezTo>
                  <a:cubicBezTo>
                    <a:pt x="182" y="42"/>
                    <a:pt x="174" y="35"/>
                    <a:pt x="165" y="36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5" name="Freeform 18">
              <a:extLst>
                <a:ext uri="{FF2B5EF4-FFF2-40B4-BE49-F238E27FC236}">
                  <a16:creationId xmlns:a16="http://schemas.microsoft.com/office/drawing/2014/main" id="{25615FD3-1814-46E0-9585-C00DBC4AF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5837239" y="6248400"/>
              <a:ext cx="23813" cy="87313"/>
            </a:xfrm>
            <a:custGeom>
              <a:avLst/>
              <a:gdLst>
                <a:gd name="T0" fmla="*/ 18 w 35"/>
                <a:gd name="T1" fmla="*/ 0 h 129"/>
                <a:gd name="T2" fmla="*/ 0 w 35"/>
                <a:gd name="T3" fmla="*/ 18 h 129"/>
                <a:gd name="T4" fmla="*/ 0 w 35"/>
                <a:gd name="T5" fmla="*/ 111 h 129"/>
                <a:gd name="T6" fmla="*/ 18 w 35"/>
                <a:gd name="T7" fmla="*/ 129 h 129"/>
                <a:gd name="T8" fmla="*/ 35 w 35"/>
                <a:gd name="T9" fmla="*/ 111 h 129"/>
                <a:gd name="T10" fmla="*/ 35 w 35"/>
                <a:gd name="T11" fmla="*/ 18 h 129"/>
                <a:gd name="T12" fmla="*/ 18 w 35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9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lnTo>
                    <a:pt x="0" y="111"/>
                  </a:lnTo>
                  <a:cubicBezTo>
                    <a:pt x="0" y="121"/>
                    <a:pt x="8" y="129"/>
                    <a:pt x="18" y="129"/>
                  </a:cubicBezTo>
                  <a:cubicBezTo>
                    <a:pt x="27" y="129"/>
                    <a:pt x="35" y="121"/>
                    <a:pt x="35" y="111"/>
                  </a:cubicBezTo>
                  <a:lnTo>
                    <a:pt x="35" y="18"/>
                  </a:lnTo>
                  <a:cubicBezTo>
                    <a:pt x="35" y="8"/>
                    <a:pt x="27" y="0"/>
                    <a:pt x="18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6" name="Freeform 19">
              <a:extLst>
                <a:ext uri="{FF2B5EF4-FFF2-40B4-BE49-F238E27FC236}">
                  <a16:creationId xmlns:a16="http://schemas.microsoft.com/office/drawing/2014/main" id="{8021393D-CD3F-44B1-9021-C3A01F4D7B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61051" y="6178550"/>
              <a:ext cx="485775" cy="227013"/>
            </a:xfrm>
            <a:custGeom>
              <a:avLst/>
              <a:gdLst>
                <a:gd name="T0" fmla="*/ 675 w 710"/>
                <a:gd name="T1" fmla="*/ 236 h 333"/>
                <a:gd name="T2" fmla="*/ 663 w 710"/>
                <a:gd name="T3" fmla="*/ 249 h 333"/>
                <a:gd name="T4" fmla="*/ 651 w 710"/>
                <a:gd name="T5" fmla="*/ 236 h 333"/>
                <a:gd name="T6" fmla="*/ 651 w 710"/>
                <a:gd name="T7" fmla="*/ 97 h 333"/>
                <a:gd name="T8" fmla="*/ 663 w 710"/>
                <a:gd name="T9" fmla="*/ 84 h 333"/>
                <a:gd name="T10" fmla="*/ 675 w 710"/>
                <a:gd name="T11" fmla="*/ 97 h 333"/>
                <a:gd name="T12" fmla="*/ 675 w 710"/>
                <a:gd name="T13" fmla="*/ 236 h 333"/>
                <a:gd name="T14" fmla="*/ 593 w 710"/>
                <a:gd name="T15" fmla="*/ 289 h 333"/>
                <a:gd name="T16" fmla="*/ 583 w 710"/>
                <a:gd name="T17" fmla="*/ 298 h 333"/>
                <a:gd name="T18" fmla="*/ 574 w 710"/>
                <a:gd name="T19" fmla="*/ 289 h 333"/>
                <a:gd name="T20" fmla="*/ 574 w 710"/>
                <a:gd name="T21" fmla="*/ 44 h 333"/>
                <a:gd name="T22" fmla="*/ 583 w 710"/>
                <a:gd name="T23" fmla="*/ 35 h 333"/>
                <a:gd name="T24" fmla="*/ 593 w 710"/>
                <a:gd name="T25" fmla="*/ 44 h 333"/>
                <a:gd name="T26" fmla="*/ 593 w 710"/>
                <a:gd name="T27" fmla="*/ 289 h 333"/>
                <a:gd name="T28" fmla="*/ 136 w 710"/>
                <a:gd name="T29" fmla="*/ 289 h 333"/>
                <a:gd name="T30" fmla="*/ 127 w 710"/>
                <a:gd name="T31" fmla="*/ 298 h 333"/>
                <a:gd name="T32" fmla="*/ 118 w 710"/>
                <a:gd name="T33" fmla="*/ 289 h 333"/>
                <a:gd name="T34" fmla="*/ 118 w 710"/>
                <a:gd name="T35" fmla="*/ 44 h 333"/>
                <a:gd name="T36" fmla="*/ 127 w 710"/>
                <a:gd name="T37" fmla="*/ 35 h 333"/>
                <a:gd name="T38" fmla="*/ 136 w 710"/>
                <a:gd name="T39" fmla="*/ 44 h 333"/>
                <a:gd name="T40" fmla="*/ 136 w 710"/>
                <a:gd name="T41" fmla="*/ 289 h 333"/>
                <a:gd name="T42" fmla="*/ 59 w 710"/>
                <a:gd name="T43" fmla="*/ 236 h 333"/>
                <a:gd name="T44" fmla="*/ 47 w 710"/>
                <a:gd name="T45" fmla="*/ 249 h 333"/>
                <a:gd name="T46" fmla="*/ 35 w 710"/>
                <a:gd name="T47" fmla="*/ 236 h 333"/>
                <a:gd name="T48" fmla="*/ 35 w 710"/>
                <a:gd name="T49" fmla="*/ 97 h 333"/>
                <a:gd name="T50" fmla="*/ 47 w 710"/>
                <a:gd name="T51" fmla="*/ 84 h 333"/>
                <a:gd name="T52" fmla="*/ 59 w 710"/>
                <a:gd name="T53" fmla="*/ 97 h 333"/>
                <a:gd name="T54" fmla="*/ 59 w 710"/>
                <a:gd name="T55" fmla="*/ 236 h 333"/>
                <a:gd name="T56" fmla="*/ 663 w 710"/>
                <a:gd name="T57" fmla="*/ 50 h 333"/>
                <a:gd name="T58" fmla="*/ 627 w 710"/>
                <a:gd name="T59" fmla="*/ 67 h 333"/>
                <a:gd name="T60" fmla="*/ 627 w 710"/>
                <a:gd name="T61" fmla="*/ 44 h 333"/>
                <a:gd name="T62" fmla="*/ 583 w 710"/>
                <a:gd name="T63" fmla="*/ 0 h 333"/>
                <a:gd name="T64" fmla="*/ 539 w 710"/>
                <a:gd name="T65" fmla="*/ 44 h 333"/>
                <a:gd name="T66" fmla="*/ 539 w 710"/>
                <a:gd name="T67" fmla="*/ 149 h 333"/>
                <a:gd name="T68" fmla="*/ 171 w 710"/>
                <a:gd name="T69" fmla="*/ 149 h 333"/>
                <a:gd name="T70" fmla="*/ 171 w 710"/>
                <a:gd name="T71" fmla="*/ 44 h 333"/>
                <a:gd name="T72" fmla="*/ 127 w 710"/>
                <a:gd name="T73" fmla="*/ 0 h 333"/>
                <a:gd name="T74" fmla="*/ 83 w 710"/>
                <a:gd name="T75" fmla="*/ 44 h 333"/>
                <a:gd name="T76" fmla="*/ 83 w 710"/>
                <a:gd name="T77" fmla="*/ 67 h 333"/>
                <a:gd name="T78" fmla="*/ 47 w 710"/>
                <a:gd name="T79" fmla="*/ 50 h 333"/>
                <a:gd name="T80" fmla="*/ 0 w 710"/>
                <a:gd name="T81" fmla="*/ 97 h 333"/>
                <a:gd name="T82" fmla="*/ 0 w 710"/>
                <a:gd name="T83" fmla="*/ 236 h 333"/>
                <a:gd name="T84" fmla="*/ 47 w 710"/>
                <a:gd name="T85" fmla="*/ 283 h 333"/>
                <a:gd name="T86" fmla="*/ 83 w 710"/>
                <a:gd name="T87" fmla="*/ 266 h 333"/>
                <a:gd name="T88" fmla="*/ 83 w 710"/>
                <a:gd name="T89" fmla="*/ 289 h 333"/>
                <a:gd name="T90" fmla="*/ 127 w 710"/>
                <a:gd name="T91" fmla="*/ 333 h 333"/>
                <a:gd name="T92" fmla="*/ 171 w 710"/>
                <a:gd name="T93" fmla="*/ 289 h 333"/>
                <a:gd name="T94" fmla="*/ 171 w 710"/>
                <a:gd name="T95" fmla="*/ 184 h 333"/>
                <a:gd name="T96" fmla="*/ 539 w 710"/>
                <a:gd name="T97" fmla="*/ 184 h 333"/>
                <a:gd name="T98" fmla="*/ 539 w 710"/>
                <a:gd name="T99" fmla="*/ 289 h 333"/>
                <a:gd name="T100" fmla="*/ 583 w 710"/>
                <a:gd name="T101" fmla="*/ 333 h 333"/>
                <a:gd name="T102" fmla="*/ 627 w 710"/>
                <a:gd name="T103" fmla="*/ 289 h 333"/>
                <a:gd name="T104" fmla="*/ 627 w 710"/>
                <a:gd name="T105" fmla="*/ 266 h 333"/>
                <a:gd name="T106" fmla="*/ 663 w 710"/>
                <a:gd name="T107" fmla="*/ 283 h 333"/>
                <a:gd name="T108" fmla="*/ 710 w 710"/>
                <a:gd name="T109" fmla="*/ 236 h 333"/>
                <a:gd name="T110" fmla="*/ 710 w 710"/>
                <a:gd name="T111" fmla="*/ 97 h 333"/>
                <a:gd name="T112" fmla="*/ 663 w 710"/>
                <a:gd name="T113" fmla="*/ 50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10" h="333">
                  <a:moveTo>
                    <a:pt x="675" y="236"/>
                  </a:moveTo>
                  <a:cubicBezTo>
                    <a:pt x="675" y="243"/>
                    <a:pt x="670" y="249"/>
                    <a:pt x="663" y="249"/>
                  </a:cubicBezTo>
                  <a:cubicBezTo>
                    <a:pt x="657" y="249"/>
                    <a:pt x="651" y="243"/>
                    <a:pt x="651" y="236"/>
                  </a:cubicBezTo>
                  <a:lnTo>
                    <a:pt x="651" y="97"/>
                  </a:lnTo>
                  <a:cubicBezTo>
                    <a:pt x="651" y="90"/>
                    <a:pt x="657" y="84"/>
                    <a:pt x="663" y="84"/>
                  </a:cubicBezTo>
                  <a:cubicBezTo>
                    <a:pt x="670" y="84"/>
                    <a:pt x="675" y="90"/>
                    <a:pt x="675" y="97"/>
                  </a:cubicBezTo>
                  <a:lnTo>
                    <a:pt x="675" y="236"/>
                  </a:lnTo>
                  <a:close/>
                  <a:moveTo>
                    <a:pt x="593" y="289"/>
                  </a:moveTo>
                  <a:cubicBezTo>
                    <a:pt x="593" y="294"/>
                    <a:pt x="588" y="298"/>
                    <a:pt x="583" y="298"/>
                  </a:cubicBezTo>
                  <a:cubicBezTo>
                    <a:pt x="578" y="298"/>
                    <a:pt x="574" y="294"/>
                    <a:pt x="574" y="289"/>
                  </a:cubicBezTo>
                  <a:lnTo>
                    <a:pt x="574" y="44"/>
                  </a:lnTo>
                  <a:cubicBezTo>
                    <a:pt x="574" y="39"/>
                    <a:pt x="578" y="35"/>
                    <a:pt x="583" y="35"/>
                  </a:cubicBezTo>
                  <a:cubicBezTo>
                    <a:pt x="588" y="35"/>
                    <a:pt x="593" y="39"/>
                    <a:pt x="593" y="44"/>
                  </a:cubicBezTo>
                  <a:lnTo>
                    <a:pt x="593" y="289"/>
                  </a:lnTo>
                  <a:close/>
                  <a:moveTo>
                    <a:pt x="136" y="289"/>
                  </a:moveTo>
                  <a:cubicBezTo>
                    <a:pt x="136" y="294"/>
                    <a:pt x="132" y="298"/>
                    <a:pt x="127" y="298"/>
                  </a:cubicBezTo>
                  <a:cubicBezTo>
                    <a:pt x="122" y="298"/>
                    <a:pt x="118" y="294"/>
                    <a:pt x="118" y="289"/>
                  </a:cubicBezTo>
                  <a:lnTo>
                    <a:pt x="118" y="44"/>
                  </a:lnTo>
                  <a:cubicBezTo>
                    <a:pt x="118" y="39"/>
                    <a:pt x="122" y="35"/>
                    <a:pt x="127" y="35"/>
                  </a:cubicBezTo>
                  <a:cubicBezTo>
                    <a:pt x="132" y="35"/>
                    <a:pt x="136" y="39"/>
                    <a:pt x="136" y="44"/>
                  </a:cubicBezTo>
                  <a:lnTo>
                    <a:pt x="136" y="289"/>
                  </a:lnTo>
                  <a:close/>
                  <a:moveTo>
                    <a:pt x="59" y="236"/>
                  </a:moveTo>
                  <a:cubicBezTo>
                    <a:pt x="59" y="243"/>
                    <a:pt x="54" y="249"/>
                    <a:pt x="47" y="249"/>
                  </a:cubicBezTo>
                  <a:cubicBezTo>
                    <a:pt x="40" y="249"/>
                    <a:pt x="35" y="243"/>
                    <a:pt x="35" y="236"/>
                  </a:cubicBezTo>
                  <a:lnTo>
                    <a:pt x="35" y="97"/>
                  </a:lnTo>
                  <a:cubicBezTo>
                    <a:pt x="35" y="90"/>
                    <a:pt x="40" y="84"/>
                    <a:pt x="47" y="84"/>
                  </a:cubicBezTo>
                  <a:cubicBezTo>
                    <a:pt x="54" y="84"/>
                    <a:pt x="59" y="90"/>
                    <a:pt x="59" y="97"/>
                  </a:cubicBezTo>
                  <a:lnTo>
                    <a:pt x="59" y="236"/>
                  </a:lnTo>
                  <a:close/>
                  <a:moveTo>
                    <a:pt x="663" y="50"/>
                  </a:moveTo>
                  <a:cubicBezTo>
                    <a:pt x="649" y="50"/>
                    <a:pt x="636" y="56"/>
                    <a:pt x="627" y="67"/>
                  </a:cubicBezTo>
                  <a:lnTo>
                    <a:pt x="627" y="44"/>
                  </a:lnTo>
                  <a:cubicBezTo>
                    <a:pt x="627" y="20"/>
                    <a:pt x="608" y="0"/>
                    <a:pt x="583" y="0"/>
                  </a:cubicBezTo>
                  <a:cubicBezTo>
                    <a:pt x="559" y="0"/>
                    <a:pt x="539" y="20"/>
                    <a:pt x="539" y="44"/>
                  </a:cubicBezTo>
                  <a:lnTo>
                    <a:pt x="539" y="149"/>
                  </a:lnTo>
                  <a:lnTo>
                    <a:pt x="171" y="149"/>
                  </a:lnTo>
                  <a:lnTo>
                    <a:pt x="171" y="44"/>
                  </a:lnTo>
                  <a:cubicBezTo>
                    <a:pt x="171" y="20"/>
                    <a:pt x="151" y="0"/>
                    <a:pt x="127" y="0"/>
                  </a:cubicBezTo>
                  <a:cubicBezTo>
                    <a:pt x="103" y="0"/>
                    <a:pt x="83" y="20"/>
                    <a:pt x="83" y="44"/>
                  </a:cubicBezTo>
                  <a:lnTo>
                    <a:pt x="83" y="67"/>
                  </a:lnTo>
                  <a:cubicBezTo>
                    <a:pt x="75" y="56"/>
                    <a:pt x="62" y="50"/>
                    <a:pt x="47" y="50"/>
                  </a:cubicBezTo>
                  <a:cubicBezTo>
                    <a:pt x="21" y="50"/>
                    <a:pt x="0" y="71"/>
                    <a:pt x="0" y="97"/>
                  </a:cubicBezTo>
                  <a:lnTo>
                    <a:pt x="0" y="236"/>
                  </a:lnTo>
                  <a:cubicBezTo>
                    <a:pt x="0" y="262"/>
                    <a:pt x="21" y="283"/>
                    <a:pt x="47" y="283"/>
                  </a:cubicBezTo>
                  <a:cubicBezTo>
                    <a:pt x="62" y="283"/>
                    <a:pt x="75" y="276"/>
                    <a:pt x="83" y="266"/>
                  </a:cubicBezTo>
                  <a:lnTo>
                    <a:pt x="83" y="289"/>
                  </a:lnTo>
                  <a:cubicBezTo>
                    <a:pt x="83" y="313"/>
                    <a:pt x="103" y="333"/>
                    <a:pt x="127" y="333"/>
                  </a:cubicBezTo>
                  <a:cubicBezTo>
                    <a:pt x="151" y="333"/>
                    <a:pt x="171" y="313"/>
                    <a:pt x="171" y="289"/>
                  </a:cubicBezTo>
                  <a:lnTo>
                    <a:pt x="171" y="184"/>
                  </a:lnTo>
                  <a:lnTo>
                    <a:pt x="539" y="184"/>
                  </a:lnTo>
                  <a:lnTo>
                    <a:pt x="539" y="289"/>
                  </a:lnTo>
                  <a:cubicBezTo>
                    <a:pt x="539" y="313"/>
                    <a:pt x="559" y="333"/>
                    <a:pt x="583" y="333"/>
                  </a:cubicBezTo>
                  <a:cubicBezTo>
                    <a:pt x="608" y="333"/>
                    <a:pt x="627" y="313"/>
                    <a:pt x="627" y="289"/>
                  </a:cubicBezTo>
                  <a:lnTo>
                    <a:pt x="627" y="266"/>
                  </a:lnTo>
                  <a:cubicBezTo>
                    <a:pt x="636" y="276"/>
                    <a:pt x="649" y="283"/>
                    <a:pt x="663" y="283"/>
                  </a:cubicBezTo>
                  <a:cubicBezTo>
                    <a:pt x="689" y="283"/>
                    <a:pt x="710" y="262"/>
                    <a:pt x="710" y="236"/>
                  </a:cubicBezTo>
                  <a:lnTo>
                    <a:pt x="710" y="97"/>
                  </a:lnTo>
                  <a:cubicBezTo>
                    <a:pt x="710" y="71"/>
                    <a:pt x="689" y="50"/>
                    <a:pt x="663" y="5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7" name="Freeform 20">
              <a:extLst>
                <a:ext uri="{FF2B5EF4-FFF2-40B4-BE49-F238E27FC236}">
                  <a16:creationId xmlns:a16="http://schemas.microsoft.com/office/drawing/2014/main" id="{A824702A-AD81-4FF9-8725-848989162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6826" y="6248400"/>
              <a:ext cx="23813" cy="87313"/>
            </a:xfrm>
            <a:custGeom>
              <a:avLst/>
              <a:gdLst>
                <a:gd name="T0" fmla="*/ 18 w 35"/>
                <a:gd name="T1" fmla="*/ 0 h 129"/>
                <a:gd name="T2" fmla="*/ 0 w 35"/>
                <a:gd name="T3" fmla="*/ 18 h 129"/>
                <a:gd name="T4" fmla="*/ 0 w 35"/>
                <a:gd name="T5" fmla="*/ 111 h 129"/>
                <a:gd name="T6" fmla="*/ 18 w 35"/>
                <a:gd name="T7" fmla="*/ 129 h 129"/>
                <a:gd name="T8" fmla="*/ 35 w 35"/>
                <a:gd name="T9" fmla="*/ 111 h 129"/>
                <a:gd name="T10" fmla="*/ 35 w 35"/>
                <a:gd name="T11" fmla="*/ 18 h 129"/>
                <a:gd name="T12" fmla="*/ 18 w 35"/>
                <a:gd name="T13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129">
                  <a:moveTo>
                    <a:pt x="18" y="0"/>
                  </a:moveTo>
                  <a:cubicBezTo>
                    <a:pt x="8" y="0"/>
                    <a:pt x="0" y="8"/>
                    <a:pt x="0" y="18"/>
                  </a:cubicBezTo>
                  <a:lnTo>
                    <a:pt x="0" y="111"/>
                  </a:lnTo>
                  <a:cubicBezTo>
                    <a:pt x="0" y="121"/>
                    <a:pt x="8" y="129"/>
                    <a:pt x="18" y="129"/>
                  </a:cubicBezTo>
                  <a:cubicBezTo>
                    <a:pt x="27" y="129"/>
                    <a:pt x="35" y="121"/>
                    <a:pt x="35" y="111"/>
                  </a:cubicBezTo>
                  <a:lnTo>
                    <a:pt x="35" y="18"/>
                  </a:lnTo>
                  <a:cubicBezTo>
                    <a:pt x="35" y="8"/>
                    <a:pt x="27" y="0"/>
                    <a:pt x="18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8" name="Freeform 21">
              <a:extLst>
                <a:ext uri="{FF2B5EF4-FFF2-40B4-BE49-F238E27FC236}">
                  <a16:creationId xmlns:a16="http://schemas.microsoft.com/office/drawing/2014/main" id="{4DE5F436-4DA6-4934-B22F-B97961F19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0114" y="5819775"/>
              <a:ext cx="93663" cy="95250"/>
            </a:xfrm>
            <a:custGeom>
              <a:avLst/>
              <a:gdLst>
                <a:gd name="T0" fmla="*/ 69 w 138"/>
                <a:gd name="T1" fmla="*/ 35 h 138"/>
                <a:gd name="T2" fmla="*/ 104 w 138"/>
                <a:gd name="T3" fmla="*/ 69 h 138"/>
                <a:gd name="T4" fmla="*/ 69 w 138"/>
                <a:gd name="T5" fmla="*/ 104 h 138"/>
                <a:gd name="T6" fmla="*/ 35 w 138"/>
                <a:gd name="T7" fmla="*/ 69 h 138"/>
                <a:gd name="T8" fmla="*/ 69 w 138"/>
                <a:gd name="T9" fmla="*/ 35 h 138"/>
                <a:gd name="T10" fmla="*/ 69 w 138"/>
                <a:gd name="T11" fmla="*/ 138 h 138"/>
                <a:gd name="T12" fmla="*/ 138 w 138"/>
                <a:gd name="T13" fmla="*/ 69 h 138"/>
                <a:gd name="T14" fmla="*/ 69 w 138"/>
                <a:gd name="T15" fmla="*/ 0 h 138"/>
                <a:gd name="T16" fmla="*/ 0 w 138"/>
                <a:gd name="T17" fmla="*/ 69 h 138"/>
                <a:gd name="T18" fmla="*/ 69 w 138"/>
                <a:gd name="T19" fmla="*/ 138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8" h="138">
                  <a:moveTo>
                    <a:pt x="69" y="35"/>
                  </a:moveTo>
                  <a:cubicBezTo>
                    <a:pt x="88" y="35"/>
                    <a:pt x="104" y="50"/>
                    <a:pt x="104" y="69"/>
                  </a:cubicBezTo>
                  <a:cubicBezTo>
                    <a:pt x="104" y="88"/>
                    <a:pt x="88" y="104"/>
                    <a:pt x="69" y="104"/>
                  </a:cubicBezTo>
                  <a:cubicBezTo>
                    <a:pt x="50" y="104"/>
                    <a:pt x="35" y="88"/>
                    <a:pt x="35" y="69"/>
                  </a:cubicBezTo>
                  <a:cubicBezTo>
                    <a:pt x="35" y="50"/>
                    <a:pt x="50" y="35"/>
                    <a:pt x="69" y="35"/>
                  </a:cubicBezTo>
                  <a:close/>
                  <a:moveTo>
                    <a:pt x="69" y="138"/>
                  </a:moveTo>
                  <a:cubicBezTo>
                    <a:pt x="107" y="138"/>
                    <a:pt x="138" y="107"/>
                    <a:pt x="138" y="69"/>
                  </a:cubicBezTo>
                  <a:cubicBezTo>
                    <a:pt x="138" y="31"/>
                    <a:pt x="107" y="0"/>
                    <a:pt x="69" y="0"/>
                  </a:cubicBezTo>
                  <a:cubicBezTo>
                    <a:pt x="31" y="0"/>
                    <a:pt x="0" y="31"/>
                    <a:pt x="0" y="69"/>
                  </a:cubicBezTo>
                  <a:cubicBezTo>
                    <a:pt x="0" y="107"/>
                    <a:pt x="31" y="138"/>
                    <a:pt x="69" y="138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9" name="Freeform 22">
              <a:extLst>
                <a:ext uri="{FF2B5EF4-FFF2-40B4-BE49-F238E27FC236}">
                  <a16:creationId xmlns:a16="http://schemas.microsoft.com/office/drawing/2014/main" id="{75BA99E3-CEF9-43C2-ADF2-A3B3BB18348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5339" y="5889625"/>
              <a:ext cx="144463" cy="246063"/>
            </a:xfrm>
            <a:custGeom>
              <a:avLst/>
              <a:gdLst>
                <a:gd name="T0" fmla="*/ 29 w 211"/>
                <a:gd name="T1" fmla="*/ 83 h 358"/>
                <a:gd name="T2" fmla="*/ 98 w 211"/>
                <a:gd name="T3" fmla="*/ 37 h 358"/>
                <a:gd name="T4" fmla="*/ 153 w 211"/>
                <a:gd name="T5" fmla="*/ 53 h 358"/>
                <a:gd name="T6" fmla="*/ 75 w 211"/>
                <a:gd name="T7" fmla="*/ 182 h 358"/>
                <a:gd name="T8" fmla="*/ 73 w 211"/>
                <a:gd name="T9" fmla="*/ 197 h 358"/>
                <a:gd name="T10" fmla="*/ 84 w 211"/>
                <a:gd name="T11" fmla="*/ 207 h 358"/>
                <a:gd name="T12" fmla="*/ 171 w 211"/>
                <a:gd name="T13" fmla="*/ 238 h 358"/>
                <a:gd name="T14" fmla="*/ 131 w 211"/>
                <a:gd name="T15" fmla="*/ 334 h 358"/>
                <a:gd name="T16" fmla="*/ 141 w 211"/>
                <a:gd name="T17" fmla="*/ 357 h 358"/>
                <a:gd name="T18" fmla="*/ 147 w 211"/>
                <a:gd name="T19" fmla="*/ 358 h 358"/>
                <a:gd name="T20" fmla="*/ 163 w 211"/>
                <a:gd name="T21" fmla="*/ 347 h 358"/>
                <a:gd name="T22" fmla="*/ 209 w 211"/>
                <a:gd name="T23" fmla="*/ 234 h 358"/>
                <a:gd name="T24" fmla="*/ 209 w 211"/>
                <a:gd name="T25" fmla="*/ 220 h 358"/>
                <a:gd name="T26" fmla="*/ 199 w 211"/>
                <a:gd name="T27" fmla="*/ 211 h 358"/>
                <a:gd name="T28" fmla="*/ 116 w 211"/>
                <a:gd name="T29" fmla="*/ 182 h 358"/>
                <a:gd name="T30" fmla="*/ 194 w 211"/>
                <a:gd name="T31" fmla="*/ 52 h 358"/>
                <a:gd name="T32" fmla="*/ 195 w 211"/>
                <a:gd name="T33" fmla="*/ 37 h 358"/>
                <a:gd name="T34" fmla="*/ 184 w 211"/>
                <a:gd name="T35" fmla="*/ 27 h 358"/>
                <a:gd name="T36" fmla="*/ 101 w 211"/>
                <a:gd name="T37" fmla="*/ 1 h 358"/>
                <a:gd name="T38" fmla="*/ 86 w 211"/>
                <a:gd name="T39" fmla="*/ 4 h 358"/>
                <a:gd name="T40" fmla="*/ 10 w 211"/>
                <a:gd name="T41" fmla="*/ 54 h 358"/>
                <a:gd name="T42" fmla="*/ 5 w 211"/>
                <a:gd name="T43" fmla="*/ 78 h 358"/>
                <a:gd name="T44" fmla="*/ 29 w 211"/>
                <a:gd name="T45" fmla="*/ 83 h 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11" h="358">
                  <a:moveTo>
                    <a:pt x="29" y="83"/>
                  </a:moveTo>
                  <a:lnTo>
                    <a:pt x="98" y="37"/>
                  </a:lnTo>
                  <a:lnTo>
                    <a:pt x="153" y="53"/>
                  </a:lnTo>
                  <a:lnTo>
                    <a:pt x="75" y="182"/>
                  </a:lnTo>
                  <a:cubicBezTo>
                    <a:pt x="72" y="186"/>
                    <a:pt x="72" y="192"/>
                    <a:pt x="73" y="197"/>
                  </a:cubicBezTo>
                  <a:cubicBezTo>
                    <a:pt x="75" y="202"/>
                    <a:pt x="79" y="206"/>
                    <a:pt x="84" y="207"/>
                  </a:cubicBezTo>
                  <a:lnTo>
                    <a:pt x="171" y="238"/>
                  </a:lnTo>
                  <a:lnTo>
                    <a:pt x="131" y="334"/>
                  </a:lnTo>
                  <a:cubicBezTo>
                    <a:pt x="128" y="343"/>
                    <a:pt x="132" y="353"/>
                    <a:pt x="141" y="357"/>
                  </a:cubicBezTo>
                  <a:cubicBezTo>
                    <a:pt x="143" y="358"/>
                    <a:pt x="145" y="358"/>
                    <a:pt x="147" y="358"/>
                  </a:cubicBezTo>
                  <a:cubicBezTo>
                    <a:pt x="154" y="358"/>
                    <a:pt x="161" y="354"/>
                    <a:pt x="163" y="347"/>
                  </a:cubicBezTo>
                  <a:lnTo>
                    <a:pt x="209" y="234"/>
                  </a:lnTo>
                  <a:cubicBezTo>
                    <a:pt x="211" y="229"/>
                    <a:pt x="211" y="225"/>
                    <a:pt x="209" y="220"/>
                  </a:cubicBezTo>
                  <a:cubicBezTo>
                    <a:pt x="207" y="216"/>
                    <a:pt x="204" y="213"/>
                    <a:pt x="199" y="211"/>
                  </a:cubicBezTo>
                  <a:lnTo>
                    <a:pt x="116" y="182"/>
                  </a:lnTo>
                  <a:lnTo>
                    <a:pt x="194" y="52"/>
                  </a:lnTo>
                  <a:cubicBezTo>
                    <a:pt x="197" y="48"/>
                    <a:pt x="197" y="42"/>
                    <a:pt x="195" y="37"/>
                  </a:cubicBezTo>
                  <a:cubicBezTo>
                    <a:pt x="193" y="32"/>
                    <a:pt x="189" y="28"/>
                    <a:pt x="184" y="27"/>
                  </a:cubicBezTo>
                  <a:lnTo>
                    <a:pt x="101" y="1"/>
                  </a:lnTo>
                  <a:cubicBezTo>
                    <a:pt x="96" y="0"/>
                    <a:pt x="90" y="1"/>
                    <a:pt x="86" y="4"/>
                  </a:cubicBezTo>
                  <a:lnTo>
                    <a:pt x="10" y="54"/>
                  </a:lnTo>
                  <a:cubicBezTo>
                    <a:pt x="2" y="60"/>
                    <a:pt x="0" y="71"/>
                    <a:pt x="5" y="78"/>
                  </a:cubicBezTo>
                  <a:cubicBezTo>
                    <a:pt x="11" y="86"/>
                    <a:pt x="21" y="89"/>
                    <a:pt x="29" y="8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0" name="Freeform 23">
              <a:extLst>
                <a:ext uri="{FF2B5EF4-FFF2-40B4-BE49-F238E27FC236}">
                  <a16:creationId xmlns:a16="http://schemas.microsoft.com/office/drawing/2014/main" id="{6800F4EB-5899-4865-A91E-BD6DB8976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0276" y="5922963"/>
              <a:ext cx="119063" cy="46038"/>
            </a:xfrm>
            <a:custGeom>
              <a:avLst/>
              <a:gdLst>
                <a:gd name="T0" fmla="*/ 28 w 174"/>
                <a:gd name="T1" fmla="*/ 4 h 69"/>
                <a:gd name="T2" fmla="*/ 5 w 174"/>
                <a:gd name="T3" fmla="*/ 11 h 69"/>
                <a:gd name="T4" fmla="*/ 12 w 174"/>
                <a:gd name="T5" fmla="*/ 35 h 69"/>
                <a:gd name="T6" fmla="*/ 70 w 174"/>
                <a:gd name="T7" fmla="*/ 67 h 69"/>
                <a:gd name="T8" fmla="*/ 79 w 174"/>
                <a:gd name="T9" fmla="*/ 69 h 69"/>
                <a:gd name="T10" fmla="*/ 85 w 174"/>
                <a:gd name="T11" fmla="*/ 68 h 69"/>
                <a:gd name="T12" fmla="*/ 161 w 174"/>
                <a:gd name="T13" fmla="*/ 35 h 69"/>
                <a:gd name="T14" fmla="*/ 170 w 174"/>
                <a:gd name="T15" fmla="*/ 13 h 69"/>
                <a:gd name="T16" fmla="*/ 148 w 174"/>
                <a:gd name="T17" fmla="*/ 4 h 69"/>
                <a:gd name="T18" fmla="*/ 80 w 174"/>
                <a:gd name="T19" fmla="*/ 33 h 69"/>
                <a:gd name="T20" fmla="*/ 28 w 174"/>
                <a:gd name="T21" fmla="*/ 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4" h="69">
                  <a:moveTo>
                    <a:pt x="28" y="4"/>
                  </a:moveTo>
                  <a:cubicBezTo>
                    <a:pt x="20" y="0"/>
                    <a:pt x="10" y="3"/>
                    <a:pt x="5" y="11"/>
                  </a:cubicBezTo>
                  <a:cubicBezTo>
                    <a:pt x="0" y="19"/>
                    <a:pt x="3" y="30"/>
                    <a:pt x="12" y="35"/>
                  </a:cubicBezTo>
                  <a:lnTo>
                    <a:pt x="70" y="67"/>
                  </a:lnTo>
                  <a:cubicBezTo>
                    <a:pt x="73" y="69"/>
                    <a:pt x="76" y="69"/>
                    <a:pt x="79" y="69"/>
                  </a:cubicBezTo>
                  <a:cubicBezTo>
                    <a:pt x="81" y="69"/>
                    <a:pt x="83" y="69"/>
                    <a:pt x="85" y="68"/>
                  </a:cubicBezTo>
                  <a:lnTo>
                    <a:pt x="161" y="35"/>
                  </a:lnTo>
                  <a:cubicBezTo>
                    <a:pt x="170" y="32"/>
                    <a:pt x="174" y="21"/>
                    <a:pt x="170" y="13"/>
                  </a:cubicBezTo>
                  <a:cubicBezTo>
                    <a:pt x="167" y="4"/>
                    <a:pt x="156" y="0"/>
                    <a:pt x="148" y="4"/>
                  </a:cubicBezTo>
                  <a:lnTo>
                    <a:pt x="80" y="33"/>
                  </a:lnTo>
                  <a:lnTo>
                    <a:pt x="28" y="4"/>
                  </a:ln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1" name="Freeform 24">
              <a:extLst>
                <a:ext uri="{FF2B5EF4-FFF2-40B4-BE49-F238E27FC236}">
                  <a16:creationId xmlns:a16="http://schemas.microsoft.com/office/drawing/2014/main" id="{67CD5FCD-9137-4BE9-A0C5-700C52995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2951" y="6035675"/>
              <a:ext cx="114300" cy="130175"/>
            </a:xfrm>
            <a:custGeom>
              <a:avLst/>
              <a:gdLst>
                <a:gd name="T0" fmla="*/ 135 w 168"/>
                <a:gd name="T1" fmla="*/ 100 h 189"/>
                <a:gd name="T2" fmla="*/ 140 w 168"/>
                <a:gd name="T3" fmla="*/ 92 h 189"/>
                <a:gd name="T4" fmla="*/ 165 w 168"/>
                <a:gd name="T5" fmla="*/ 25 h 189"/>
                <a:gd name="T6" fmla="*/ 155 w 168"/>
                <a:gd name="T7" fmla="*/ 3 h 189"/>
                <a:gd name="T8" fmla="*/ 132 w 168"/>
                <a:gd name="T9" fmla="*/ 13 h 189"/>
                <a:gd name="T10" fmla="*/ 109 w 168"/>
                <a:gd name="T11" fmla="*/ 76 h 189"/>
                <a:gd name="T12" fmla="*/ 9 w 168"/>
                <a:gd name="T13" fmla="*/ 158 h 189"/>
                <a:gd name="T14" fmla="*/ 6 w 168"/>
                <a:gd name="T15" fmla="*/ 183 h 189"/>
                <a:gd name="T16" fmla="*/ 20 w 168"/>
                <a:gd name="T17" fmla="*/ 189 h 189"/>
                <a:gd name="T18" fmla="*/ 31 w 168"/>
                <a:gd name="T19" fmla="*/ 185 h 189"/>
                <a:gd name="T20" fmla="*/ 135 w 168"/>
                <a:gd name="T21" fmla="*/ 100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68" h="189">
                  <a:moveTo>
                    <a:pt x="135" y="100"/>
                  </a:moveTo>
                  <a:cubicBezTo>
                    <a:pt x="137" y="98"/>
                    <a:pt x="139" y="95"/>
                    <a:pt x="140" y="92"/>
                  </a:cubicBezTo>
                  <a:lnTo>
                    <a:pt x="165" y="25"/>
                  </a:lnTo>
                  <a:cubicBezTo>
                    <a:pt x="168" y="16"/>
                    <a:pt x="163" y="6"/>
                    <a:pt x="155" y="3"/>
                  </a:cubicBezTo>
                  <a:cubicBezTo>
                    <a:pt x="146" y="0"/>
                    <a:pt x="136" y="4"/>
                    <a:pt x="132" y="13"/>
                  </a:cubicBezTo>
                  <a:lnTo>
                    <a:pt x="109" y="76"/>
                  </a:lnTo>
                  <a:lnTo>
                    <a:pt x="9" y="158"/>
                  </a:lnTo>
                  <a:cubicBezTo>
                    <a:pt x="1" y="165"/>
                    <a:pt x="0" y="175"/>
                    <a:pt x="6" y="183"/>
                  </a:cubicBezTo>
                  <a:cubicBezTo>
                    <a:pt x="10" y="187"/>
                    <a:pt x="15" y="189"/>
                    <a:pt x="20" y="189"/>
                  </a:cubicBezTo>
                  <a:cubicBezTo>
                    <a:pt x="24" y="189"/>
                    <a:pt x="28" y="188"/>
                    <a:pt x="31" y="185"/>
                  </a:cubicBezTo>
                  <a:lnTo>
                    <a:pt x="135" y="10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42" name="Polling_Place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6BA3B2A7-93CC-4BB9-B401-90EDAA449D3C}"/>
              </a:ext>
            </a:extLst>
          </p:cNvPr>
          <p:cNvGrpSpPr>
            <a:grpSpLocks noChangeAspect="1"/>
          </p:cNvGrpSpPr>
          <p:nvPr>
            <p:custDataLst>
              <p:tags r:id="rId3"/>
            </p:custDataLst>
          </p:nvPr>
        </p:nvGrpSpPr>
        <p:grpSpPr bwMode="auto">
          <a:xfrm>
            <a:off x="8581012" y="4015185"/>
            <a:ext cx="760381" cy="762000"/>
            <a:chOff x="8" y="8"/>
            <a:chExt cx="470" cy="471"/>
          </a:xfrm>
          <a:solidFill>
            <a:schemeClr val="tx1"/>
          </a:solidFill>
        </p:grpSpPr>
        <p:sp>
          <p:nvSpPr>
            <p:cNvPr id="243" name="Polling_Place">
              <a:extLst>
                <a:ext uri="{FF2B5EF4-FFF2-40B4-BE49-F238E27FC236}">
                  <a16:creationId xmlns:a16="http://schemas.microsoft.com/office/drawing/2014/main" id="{E55E7675-BEC8-432D-8F66-D10292713D72}"/>
                </a:ext>
              </a:extLst>
            </p:cNvPr>
            <p:cNvSpPr>
              <a:spLocks/>
            </p:cNvSpPr>
            <p:nvPr>
              <p:custDataLst>
                <p:tags r:id="rId4"/>
              </p:custDataLst>
            </p:nvPr>
          </p:nvSpPr>
          <p:spPr bwMode="auto">
            <a:xfrm>
              <a:off x="380" y="8"/>
              <a:ext cx="98" cy="111"/>
            </a:xfrm>
            <a:custGeom>
              <a:avLst/>
              <a:gdLst>
                <a:gd name="T0" fmla="*/ 34 w 260"/>
                <a:gd name="T1" fmla="*/ 0 h 295"/>
                <a:gd name="T2" fmla="*/ 0 w 260"/>
                <a:gd name="T3" fmla="*/ 35 h 295"/>
                <a:gd name="T4" fmla="*/ 0 w 260"/>
                <a:gd name="T5" fmla="*/ 260 h 295"/>
                <a:gd name="T6" fmla="*/ 34 w 260"/>
                <a:gd name="T7" fmla="*/ 295 h 295"/>
                <a:gd name="T8" fmla="*/ 260 w 260"/>
                <a:gd name="T9" fmla="*/ 295 h 295"/>
                <a:gd name="T10" fmla="*/ 260 w 260"/>
                <a:gd name="T11" fmla="*/ 0 h 295"/>
                <a:gd name="T12" fmla="*/ 34 w 260"/>
                <a:gd name="T13" fmla="*/ 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95">
                  <a:moveTo>
                    <a:pt x="34" y="0"/>
                  </a:moveTo>
                  <a:cubicBezTo>
                    <a:pt x="15" y="0"/>
                    <a:pt x="0" y="16"/>
                    <a:pt x="0" y="35"/>
                  </a:cubicBezTo>
                  <a:lnTo>
                    <a:pt x="0" y="260"/>
                  </a:lnTo>
                  <a:cubicBezTo>
                    <a:pt x="0" y="280"/>
                    <a:pt x="15" y="295"/>
                    <a:pt x="34" y="295"/>
                  </a:cubicBezTo>
                  <a:lnTo>
                    <a:pt x="260" y="295"/>
                  </a:lnTo>
                  <a:lnTo>
                    <a:pt x="260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4" name="Polling_Place">
              <a:extLst>
                <a:ext uri="{FF2B5EF4-FFF2-40B4-BE49-F238E27FC236}">
                  <a16:creationId xmlns:a16="http://schemas.microsoft.com/office/drawing/2014/main" id="{87F6771D-7A5B-4670-8864-1E245339B5DE}"/>
                </a:ext>
              </a:extLst>
            </p:cNvPr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21" y="413"/>
              <a:ext cx="443" cy="66"/>
            </a:xfrm>
            <a:prstGeom prst="rect">
              <a:avLst/>
            </a:prstGeom>
            <a:grpFill/>
            <a:ln w="19050">
              <a:solidFill>
                <a:schemeClr val="tx1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5" name="Polling_Place">
              <a:extLst>
                <a:ext uri="{FF2B5EF4-FFF2-40B4-BE49-F238E27FC236}">
                  <a16:creationId xmlns:a16="http://schemas.microsoft.com/office/drawing/2014/main" id="{7F5CD62F-98DF-4EE6-9FDF-EBE2919CBD63}"/>
                </a:ext>
              </a:extLst>
            </p:cNvPr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151" y="145"/>
              <a:ext cx="183" cy="157"/>
            </a:xfrm>
            <a:custGeom>
              <a:avLst/>
              <a:gdLst>
                <a:gd name="T0" fmla="*/ 486 w 486"/>
                <a:gd name="T1" fmla="*/ 0 h 416"/>
                <a:gd name="T2" fmla="*/ 466 w 486"/>
                <a:gd name="T3" fmla="*/ 0 h 416"/>
                <a:gd name="T4" fmla="*/ 281 w 486"/>
                <a:gd name="T5" fmla="*/ 132 h 416"/>
                <a:gd name="T6" fmla="*/ 220 w 486"/>
                <a:gd name="T7" fmla="*/ 157 h 416"/>
                <a:gd name="T8" fmla="*/ 168 w 486"/>
                <a:gd name="T9" fmla="*/ 121 h 416"/>
                <a:gd name="T10" fmla="*/ 185 w 486"/>
                <a:gd name="T11" fmla="*/ 21 h 416"/>
                <a:gd name="T12" fmla="*/ 204 w 486"/>
                <a:gd name="T13" fmla="*/ 0 h 416"/>
                <a:gd name="T14" fmla="*/ 121 w 486"/>
                <a:gd name="T15" fmla="*/ 0 h 416"/>
                <a:gd name="T16" fmla="*/ 73 w 486"/>
                <a:gd name="T17" fmla="*/ 0 h 416"/>
                <a:gd name="T18" fmla="*/ 0 w 486"/>
                <a:gd name="T19" fmla="*/ 0 h 416"/>
                <a:gd name="T20" fmla="*/ 0 w 486"/>
                <a:gd name="T21" fmla="*/ 416 h 416"/>
                <a:gd name="T22" fmla="*/ 486 w 486"/>
                <a:gd name="T23" fmla="*/ 416 h 416"/>
                <a:gd name="T24" fmla="*/ 486 w 486"/>
                <a:gd name="T2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6" h="416">
                  <a:moveTo>
                    <a:pt x="486" y="0"/>
                  </a:moveTo>
                  <a:lnTo>
                    <a:pt x="466" y="0"/>
                  </a:lnTo>
                  <a:lnTo>
                    <a:pt x="281" y="132"/>
                  </a:lnTo>
                  <a:cubicBezTo>
                    <a:pt x="258" y="149"/>
                    <a:pt x="238" y="157"/>
                    <a:pt x="220" y="157"/>
                  </a:cubicBezTo>
                  <a:cubicBezTo>
                    <a:pt x="196" y="157"/>
                    <a:pt x="177" y="144"/>
                    <a:pt x="168" y="121"/>
                  </a:cubicBezTo>
                  <a:cubicBezTo>
                    <a:pt x="155" y="91"/>
                    <a:pt x="163" y="44"/>
                    <a:pt x="185" y="21"/>
                  </a:cubicBezTo>
                  <a:cubicBezTo>
                    <a:pt x="187" y="18"/>
                    <a:pt x="194" y="10"/>
                    <a:pt x="204" y="0"/>
                  </a:cubicBezTo>
                  <a:lnTo>
                    <a:pt x="121" y="0"/>
                  </a:lnTo>
                  <a:lnTo>
                    <a:pt x="73" y="0"/>
                  </a:lnTo>
                  <a:lnTo>
                    <a:pt x="0" y="0"/>
                  </a:lnTo>
                  <a:lnTo>
                    <a:pt x="0" y="416"/>
                  </a:lnTo>
                  <a:lnTo>
                    <a:pt x="486" y="416"/>
                  </a:lnTo>
                  <a:lnTo>
                    <a:pt x="486" y="0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6" name="Polling_Place">
              <a:extLst>
                <a:ext uri="{FF2B5EF4-FFF2-40B4-BE49-F238E27FC236}">
                  <a16:creationId xmlns:a16="http://schemas.microsoft.com/office/drawing/2014/main" id="{58B78619-F88D-476E-8415-C0E079DDE6CF}"/>
                </a:ext>
              </a:extLst>
            </p:cNvPr>
            <p:cNvSpPr>
              <a:spLocks/>
            </p:cNvSpPr>
            <p:nvPr>
              <p:custDataLst>
                <p:tags r:id="rId7"/>
              </p:custDataLst>
            </p:nvPr>
          </p:nvSpPr>
          <p:spPr bwMode="auto">
            <a:xfrm>
              <a:off x="8" y="243"/>
              <a:ext cx="470" cy="157"/>
            </a:xfrm>
            <a:custGeom>
              <a:avLst/>
              <a:gdLst>
                <a:gd name="T0" fmla="*/ 1111 w 1250"/>
                <a:gd name="T1" fmla="*/ 0 h 417"/>
                <a:gd name="T2" fmla="*/ 903 w 1250"/>
                <a:gd name="T3" fmla="*/ 0 h 417"/>
                <a:gd name="T4" fmla="*/ 903 w 1250"/>
                <a:gd name="T5" fmla="*/ 104 h 417"/>
                <a:gd name="T6" fmla="*/ 964 w 1250"/>
                <a:gd name="T7" fmla="*/ 104 h 417"/>
                <a:gd name="T8" fmla="*/ 990 w 1250"/>
                <a:gd name="T9" fmla="*/ 191 h 417"/>
                <a:gd name="T10" fmla="*/ 625 w 1250"/>
                <a:gd name="T11" fmla="*/ 191 h 417"/>
                <a:gd name="T12" fmla="*/ 625 w 1250"/>
                <a:gd name="T13" fmla="*/ 191 h 417"/>
                <a:gd name="T14" fmla="*/ 260 w 1250"/>
                <a:gd name="T15" fmla="*/ 191 h 417"/>
                <a:gd name="T16" fmla="*/ 286 w 1250"/>
                <a:gd name="T17" fmla="*/ 104 h 417"/>
                <a:gd name="T18" fmla="*/ 347 w 1250"/>
                <a:gd name="T19" fmla="*/ 104 h 417"/>
                <a:gd name="T20" fmla="*/ 347 w 1250"/>
                <a:gd name="T21" fmla="*/ 0 h 417"/>
                <a:gd name="T22" fmla="*/ 139 w 1250"/>
                <a:gd name="T23" fmla="*/ 0 h 417"/>
                <a:gd name="T24" fmla="*/ 0 w 1250"/>
                <a:gd name="T25" fmla="*/ 313 h 417"/>
                <a:gd name="T26" fmla="*/ 0 w 1250"/>
                <a:gd name="T27" fmla="*/ 313 h 417"/>
                <a:gd name="T28" fmla="*/ 0 w 1250"/>
                <a:gd name="T29" fmla="*/ 417 h 417"/>
                <a:gd name="T30" fmla="*/ 1250 w 1250"/>
                <a:gd name="T31" fmla="*/ 417 h 417"/>
                <a:gd name="T32" fmla="*/ 1250 w 1250"/>
                <a:gd name="T33" fmla="*/ 313 h 417"/>
                <a:gd name="T34" fmla="*/ 1250 w 1250"/>
                <a:gd name="T35" fmla="*/ 313 h 417"/>
                <a:gd name="T36" fmla="*/ 1111 w 1250"/>
                <a:gd name="T37" fmla="*/ 0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50" h="417">
                  <a:moveTo>
                    <a:pt x="1111" y="0"/>
                  </a:moveTo>
                  <a:lnTo>
                    <a:pt x="903" y="0"/>
                  </a:lnTo>
                  <a:lnTo>
                    <a:pt x="903" y="104"/>
                  </a:lnTo>
                  <a:lnTo>
                    <a:pt x="964" y="104"/>
                  </a:lnTo>
                  <a:lnTo>
                    <a:pt x="990" y="191"/>
                  </a:lnTo>
                  <a:lnTo>
                    <a:pt x="625" y="191"/>
                  </a:lnTo>
                  <a:lnTo>
                    <a:pt x="625" y="191"/>
                  </a:lnTo>
                  <a:lnTo>
                    <a:pt x="260" y="191"/>
                  </a:lnTo>
                  <a:lnTo>
                    <a:pt x="286" y="104"/>
                  </a:lnTo>
                  <a:lnTo>
                    <a:pt x="347" y="104"/>
                  </a:lnTo>
                  <a:lnTo>
                    <a:pt x="347" y="0"/>
                  </a:lnTo>
                  <a:lnTo>
                    <a:pt x="139" y="0"/>
                  </a:lnTo>
                  <a:lnTo>
                    <a:pt x="0" y="313"/>
                  </a:lnTo>
                  <a:lnTo>
                    <a:pt x="0" y="313"/>
                  </a:lnTo>
                  <a:lnTo>
                    <a:pt x="0" y="417"/>
                  </a:lnTo>
                  <a:lnTo>
                    <a:pt x="1250" y="417"/>
                  </a:lnTo>
                  <a:lnTo>
                    <a:pt x="1250" y="313"/>
                  </a:lnTo>
                  <a:lnTo>
                    <a:pt x="1250" y="313"/>
                  </a:lnTo>
                  <a:lnTo>
                    <a:pt x="1111" y="0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7" name="Polling_Place">
              <a:extLst>
                <a:ext uri="{FF2B5EF4-FFF2-40B4-BE49-F238E27FC236}">
                  <a16:creationId xmlns:a16="http://schemas.microsoft.com/office/drawing/2014/main" id="{5AD31CCE-02DE-4368-816A-686B16C71F64}"/>
                </a:ext>
              </a:extLst>
            </p:cNvPr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197" y="21"/>
              <a:ext cx="170" cy="185"/>
            </a:xfrm>
            <a:custGeom>
              <a:avLst/>
              <a:gdLst>
                <a:gd name="T0" fmla="*/ 452 w 452"/>
                <a:gd name="T1" fmla="*/ 0 h 492"/>
                <a:gd name="T2" fmla="*/ 278 w 452"/>
                <a:gd name="T3" fmla="*/ 0 h 492"/>
                <a:gd name="T4" fmla="*/ 105 w 452"/>
                <a:gd name="T5" fmla="*/ 104 h 492"/>
                <a:gd name="T6" fmla="*/ 35 w 452"/>
                <a:gd name="T7" fmla="*/ 191 h 492"/>
                <a:gd name="T8" fmla="*/ 0 w 452"/>
                <a:gd name="T9" fmla="*/ 295 h 492"/>
                <a:gd name="T10" fmla="*/ 98 w 452"/>
                <a:gd name="T11" fmla="*/ 295 h 492"/>
                <a:gd name="T12" fmla="*/ 122 w 452"/>
                <a:gd name="T13" fmla="*/ 225 h 492"/>
                <a:gd name="T14" fmla="*/ 209 w 452"/>
                <a:gd name="T15" fmla="*/ 243 h 492"/>
                <a:gd name="T16" fmla="*/ 86 w 452"/>
                <a:gd name="T17" fmla="*/ 379 h 492"/>
                <a:gd name="T18" fmla="*/ 139 w 452"/>
                <a:gd name="T19" fmla="*/ 434 h 492"/>
                <a:gd name="T20" fmla="*/ 382 w 452"/>
                <a:gd name="T21" fmla="*/ 260 h 492"/>
                <a:gd name="T22" fmla="*/ 400 w 452"/>
                <a:gd name="T23" fmla="*/ 208 h 492"/>
                <a:gd name="T24" fmla="*/ 452 w 452"/>
                <a:gd name="T25" fmla="*/ 156 h 492"/>
                <a:gd name="T26" fmla="*/ 452 w 452"/>
                <a:gd name="T27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52" h="492">
                  <a:moveTo>
                    <a:pt x="452" y="0"/>
                  </a:moveTo>
                  <a:lnTo>
                    <a:pt x="278" y="0"/>
                  </a:lnTo>
                  <a:lnTo>
                    <a:pt x="105" y="104"/>
                  </a:lnTo>
                  <a:cubicBezTo>
                    <a:pt x="73" y="124"/>
                    <a:pt x="53" y="139"/>
                    <a:pt x="35" y="191"/>
                  </a:cubicBezTo>
                  <a:cubicBezTo>
                    <a:pt x="27" y="217"/>
                    <a:pt x="0" y="295"/>
                    <a:pt x="0" y="295"/>
                  </a:cubicBezTo>
                  <a:lnTo>
                    <a:pt x="98" y="295"/>
                  </a:lnTo>
                  <a:lnTo>
                    <a:pt x="122" y="225"/>
                  </a:lnTo>
                  <a:cubicBezTo>
                    <a:pt x="139" y="191"/>
                    <a:pt x="260" y="191"/>
                    <a:pt x="209" y="243"/>
                  </a:cubicBezTo>
                  <a:lnTo>
                    <a:pt x="86" y="379"/>
                  </a:lnTo>
                  <a:cubicBezTo>
                    <a:pt x="72" y="393"/>
                    <a:pt x="61" y="492"/>
                    <a:pt x="139" y="434"/>
                  </a:cubicBezTo>
                  <a:lnTo>
                    <a:pt x="382" y="260"/>
                  </a:lnTo>
                  <a:lnTo>
                    <a:pt x="400" y="208"/>
                  </a:lnTo>
                  <a:lnTo>
                    <a:pt x="452" y="156"/>
                  </a:lnTo>
                  <a:lnTo>
                    <a:pt x="452" y="0"/>
                  </a:lnTo>
                  <a:close/>
                </a:path>
              </a:pathLst>
            </a:custGeom>
            <a:grpFill/>
            <a:ln w="19050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54" name="Título 2"/>
          <p:cNvSpPr>
            <a:spLocks noGrp="1"/>
          </p:cNvSpPr>
          <p:nvPr>
            <p:ph type="title"/>
          </p:nvPr>
        </p:nvSpPr>
        <p:spPr>
          <a:xfrm>
            <a:off x="1013719" y="-98174"/>
            <a:ext cx="10539586" cy="1196975"/>
          </a:xfrm>
        </p:spPr>
        <p:txBody>
          <a:bodyPr>
            <a:normAutofit/>
          </a:bodyPr>
          <a:lstStyle/>
          <a:p>
            <a:pPr algn="ctr"/>
            <a:r>
              <a:rPr lang="es-MX" sz="2800" dirty="0" smtClean="0">
                <a:latin typeface="+mn-lt"/>
              </a:rPr>
              <a:t>Alineación al Plan de Gobierno 2023 - 2027</a:t>
            </a:r>
            <a:endParaRPr lang="es-EC" sz="2800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750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7798649"/>
              </p:ext>
            </p:extLst>
          </p:nvPr>
        </p:nvGraphicFramePr>
        <p:xfrm>
          <a:off x="1200150" y="1388271"/>
          <a:ext cx="4109380" cy="1967031"/>
        </p:xfrm>
        <a:graphic>
          <a:graphicData uri="http://schemas.openxmlformats.org/drawingml/2006/table">
            <a:tbl>
              <a:tblPr/>
              <a:tblGrid>
                <a:gridCol w="2666617">
                  <a:extLst>
                    <a:ext uri="{9D8B030D-6E8A-4147-A177-3AD203B41FA5}">
                      <a16:colId xmlns:a16="http://schemas.microsoft.com/office/drawing/2014/main" val="4183347462"/>
                    </a:ext>
                  </a:extLst>
                </a:gridCol>
                <a:gridCol w="1442763">
                  <a:extLst>
                    <a:ext uri="{9D8B030D-6E8A-4147-A177-3AD203B41FA5}">
                      <a16:colId xmlns:a16="http://schemas.microsoft.com/office/drawing/2014/main" val="3085455052"/>
                    </a:ext>
                  </a:extLst>
                </a:gridCol>
              </a:tblGrid>
              <a:tr h="32968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Detalle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Proforma </a:t>
                      </a:r>
                      <a:r>
                        <a:rPr lang="es-EC" sz="14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2025 </a:t>
                      </a:r>
                      <a:endParaRPr lang="es-EC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3320251"/>
                  </a:ext>
                </a:extLst>
              </a:tr>
              <a:tr h="40769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Ingresos No Tributarios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$ 606.988.236 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729681"/>
                  </a:ext>
                </a:extLst>
              </a:tr>
              <a:tr h="677971"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Presupuesto Asignado MDMQ proforma 2024 Grupos de Atención Prioritaria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  63.609.724</a:t>
                      </a:r>
                      <a:endParaRPr lang="es-EC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4383982"/>
                  </a:ext>
                </a:extLst>
              </a:tr>
              <a:tr h="551684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Asignado MDMQ proforma 2024 Grupos de Atención Prioritaria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10,5%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0651048"/>
                  </a:ext>
                </a:extLst>
              </a:tr>
            </a:tbl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1200151" y="3600431"/>
            <a:ext cx="41093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6200" indent="0" algn="just">
              <a:buNone/>
            </a:pPr>
            <a:r>
              <a:rPr lang="es-MX" sz="1200" b="1" dirty="0" smtClean="0">
                <a:solidFill>
                  <a:schemeClr val="accent1">
                    <a:lumMod val="50000"/>
                  </a:schemeClr>
                </a:solidFill>
              </a:rPr>
              <a:t>CÓDIGO ORGÁNICO DE ORGANIZACIÓN TERRITORIAL, COOTAD</a:t>
            </a:r>
          </a:p>
          <a:p>
            <a:pPr marL="76200" indent="0" algn="just">
              <a:buNone/>
            </a:pPr>
            <a:endParaRPr lang="es-MX" sz="1200" b="1" dirty="0" smtClean="0"/>
          </a:p>
          <a:p>
            <a:pPr marL="76200" indent="0" algn="just">
              <a:buNone/>
            </a:pPr>
            <a:r>
              <a:rPr lang="es-MX" sz="1200" b="1" dirty="0" smtClean="0"/>
              <a:t>Art. 249</a:t>
            </a:r>
            <a:r>
              <a:rPr lang="es-MX" sz="1200" dirty="0" smtClean="0"/>
              <a:t>.- Presupuesto para los grupos de atención prioritaria.- No se aprobará el presupuesto del gobierno autónomo descentralizado si en el mismo no se asigna, por lo menos, el diez por ciento (10%) de sus ingresos no tributarios para el financiamiento de la planificación y ejecución de programas sociales para la atención a grupos de atención prioritaria.</a:t>
            </a:r>
            <a:endParaRPr lang="es-EC" sz="1200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98757"/>
              </p:ext>
            </p:extLst>
          </p:nvPr>
        </p:nvGraphicFramePr>
        <p:xfrm>
          <a:off x="5656006" y="1388265"/>
          <a:ext cx="6155624" cy="3678228"/>
        </p:xfrm>
        <a:graphic>
          <a:graphicData uri="http://schemas.openxmlformats.org/drawingml/2006/table">
            <a:tbl>
              <a:tblPr/>
              <a:tblGrid>
                <a:gridCol w="3751878">
                  <a:extLst>
                    <a:ext uri="{9D8B030D-6E8A-4147-A177-3AD203B41FA5}">
                      <a16:colId xmlns:a16="http://schemas.microsoft.com/office/drawing/2014/main" val="469518583"/>
                    </a:ext>
                  </a:extLst>
                </a:gridCol>
                <a:gridCol w="1437160">
                  <a:extLst>
                    <a:ext uri="{9D8B030D-6E8A-4147-A177-3AD203B41FA5}">
                      <a16:colId xmlns:a16="http://schemas.microsoft.com/office/drawing/2014/main" val="119166127"/>
                    </a:ext>
                  </a:extLst>
                </a:gridCol>
                <a:gridCol w="966586">
                  <a:extLst>
                    <a:ext uri="{9D8B030D-6E8A-4147-A177-3AD203B41FA5}">
                      <a16:colId xmlns:a16="http://schemas.microsoft.com/office/drawing/2014/main" val="3544930029"/>
                    </a:ext>
                  </a:extLst>
                </a:gridCol>
              </a:tblGrid>
              <a:tr h="363918">
                <a:tc>
                  <a:txBody>
                    <a:bodyPr/>
                    <a:lstStyle/>
                    <a:p>
                      <a:pPr algn="l" fontAlgn="ctr"/>
                      <a:r>
                        <a:rPr lang="es-MX" sz="11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Grupos de Atención Prioritaria - GAP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Proforma por GAP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15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Porcentaje por GAP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81508"/>
                  </a:ext>
                </a:extLst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es-EC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Niñas, niños y adolescentes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33.662.868 </a:t>
                      </a:r>
                      <a:endParaRPr lang="es-EC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0310159"/>
                  </a:ext>
                </a:extLst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es-EC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Jóvenes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12.723.749 </a:t>
                      </a:r>
                      <a:endParaRPr lang="es-EC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70868"/>
                  </a:ext>
                </a:extLst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es-EC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adultas mayores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8.303.144 </a:t>
                      </a:r>
                      <a:endParaRPr lang="es-EC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13,05%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6995270"/>
                  </a:ext>
                </a:extLst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en situación de riesgo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5.187.798 </a:t>
                      </a:r>
                      <a:endParaRPr lang="es-EC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8,16%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5218341"/>
                  </a:ext>
                </a:extLst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es-EC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Desastres naturales o antropogénicos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1.473.432 </a:t>
                      </a:r>
                      <a:endParaRPr lang="es-EC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2,32%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1136465"/>
                  </a:ext>
                </a:extLst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Víctimas de violencia doméstica y sexual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933.800 </a:t>
                      </a:r>
                      <a:endParaRPr lang="es-EC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1,47%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3982665"/>
                  </a:ext>
                </a:extLst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es-EC" sz="11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Mujeres embarazadas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483.150 </a:t>
                      </a:r>
                      <a:endParaRPr lang="es-EC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915905"/>
                  </a:ext>
                </a:extLst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es-EC" sz="11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con discapacidad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479.424 </a:t>
                      </a:r>
                      <a:endParaRPr lang="es-EC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0,75%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7230008"/>
                  </a:ext>
                </a:extLst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es-EC" sz="11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 humana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340.737 </a:t>
                      </a:r>
                      <a:endParaRPr lang="es-EC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5567813"/>
                  </a:ext>
                </a:extLst>
              </a:tr>
              <a:tr h="363918">
                <a:tc>
                  <a:txBody>
                    <a:bodyPr/>
                    <a:lstStyle/>
                    <a:p>
                      <a:pPr algn="l" fontAlgn="b"/>
                      <a:r>
                        <a:rPr lang="es-MX" sz="11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Personas con enfermedades catastróficas o de alta complejidad 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8.308 </a:t>
                      </a:r>
                      <a:endParaRPr lang="es-EC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539882"/>
                  </a:ext>
                </a:extLst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es-MX" sz="11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Víctimas de violencia doméstica y sexual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7.961 </a:t>
                      </a:r>
                      <a:endParaRPr lang="es-EC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287186"/>
                  </a:ext>
                </a:extLst>
              </a:tr>
              <a:tr h="245866">
                <a:tc>
                  <a:txBody>
                    <a:bodyPr/>
                    <a:lstStyle/>
                    <a:p>
                      <a:pPr algn="l" fontAlgn="b"/>
                      <a:r>
                        <a:rPr lang="es-EC" sz="11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Maltrato infantil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5.352 </a:t>
                      </a:r>
                      <a:endParaRPr lang="es-EC" sz="11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62593927"/>
                  </a:ext>
                </a:extLst>
              </a:tr>
              <a:tr h="245866">
                <a:tc>
                  <a:txBody>
                    <a:bodyPr/>
                    <a:lstStyle/>
                    <a:p>
                      <a:pPr algn="ctr" fontAlgn="b"/>
                      <a:r>
                        <a:rPr lang="es-EC" sz="11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15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63.609.724 </a:t>
                      </a:r>
                      <a:endParaRPr lang="es-EC" sz="115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15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7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903319"/>
                  </a:ext>
                </a:extLst>
              </a:tr>
            </a:tbl>
          </a:graphicData>
        </a:graphic>
      </p:graphicFrame>
      <p:sp>
        <p:nvSpPr>
          <p:cNvPr id="8" name="Título 2"/>
          <p:cNvSpPr txBox="1">
            <a:spLocks/>
          </p:cNvSpPr>
          <p:nvPr/>
        </p:nvSpPr>
        <p:spPr>
          <a:xfrm>
            <a:off x="1480641" y="142890"/>
            <a:ext cx="10539586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367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 smtClean="0">
                <a:latin typeface="Calibri (cuerpo)"/>
              </a:rPr>
              <a:t>Grupos de atención prioritaria</a:t>
            </a:r>
            <a:endParaRPr lang="es-EC" sz="2800" dirty="0">
              <a:latin typeface="Calibri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109706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3836504" y="636104"/>
            <a:ext cx="5655366" cy="23257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6449" y="1798982"/>
            <a:ext cx="6975906" cy="2773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7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>
            <a:stCxn id="5" idx="2"/>
            <a:endCxn id="8" idx="2"/>
          </p:cNvCxnSpPr>
          <p:nvPr/>
        </p:nvCxnSpPr>
        <p:spPr>
          <a:xfrm>
            <a:off x="883226" y="4784523"/>
            <a:ext cx="10609104" cy="0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/>
          <p:cNvSpPr>
            <a:spLocks noChangeAspect="1"/>
          </p:cNvSpPr>
          <p:nvPr/>
        </p:nvSpPr>
        <p:spPr>
          <a:xfrm>
            <a:off x="883226" y="4722741"/>
            <a:ext cx="123564" cy="12356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4214847" y="4722741"/>
            <a:ext cx="123564" cy="12356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7853588" y="4722741"/>
            <a:ext cx="123564" cy="12356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1492330" y="4722741"/>
            <a:ext cx="123564" cy="123564"/>
          </a:xfrm>
          <a:prstGeom prst="ellipse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81" name="Rectangle 80"/>
          <p:cNvSpPr/>
          <p:nvPr/>
        </p:nvSpPr>
        <p:spPr>
          <a:xfrm>
            <a:off x="883226" y="4089399"/>
            <a:ext cx="3175703" cy="72000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82" name="Rectangle 81"/>
          <p:cNvSpPr/>
          <p:nvPr/>
        </p:nvSpPr>
        <p:spPr>
          <a:xfrm>
            <a:off x="4058930" y="4089399"/>
            <a:ext cx="4068000" cy="72000"/>
          </a:xfrm>
          <a:prstGeom prst="rect">
            <a:avLst/>
          </a:prstGeom>
          <a:solidFill>
            <a:srgbClr val="72BBE9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83" name="Rectangle 82"/>
          <p:cNvSpPr/>
          <p:nvPr/>
        </p:nvSpPr>
        <p:spPr>
          <a:xfrm>
            <a:off x="8126930" y="4089399"/>
            <a:ext cx="4068000" cy="72000"/>
          </a:xfrm>
          <a:prstGeom prst="rect">
            <a:avLst/>
          </a:prstGeom>
          <a:solidFill>
            <a:srgbClr val="1A76BB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dirty="0"/>
          </a:p>
        </p:txBody>
      </p:sp>
      <p:sp>
        <p:nvSpPr>
          <p:cNvPr id="86" name="TextBox 85"/>
          <p:cNvSpPr txBox="1"/>
          <p:nvPr/>
        </p:nvSpPr>
        <p:spPr>
          <a:xfrm>
            <a:off x="1108817" y="5238939"/>
            <a:ext cx="2554620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400" b="1" kern="0" dirty="0">
                <a:solidFill>
                  <a:schemeClr val="accent1"/>
                </a:solidFill>
              </a:rPr>
              <a:t>PRIORIDADES DE INVERSIÓN POR OBJETIVOS DE DESARROLLO DEL PMDOT </a:t>
            </a:r>
            <a:endParaRPr kumimoji="0" lang="es-MX" sz="14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FF60B821-D483-4700-8C6B-9AAA04D9E3A6}"/>
              </a:ext>
            </a:extLst>
          </p:cNvPr>
          <p:cNvSpPr txBox="1"/>
          <p:nvPr/>
        </p:nvSpPr>
        <p:spPr>
          <a:xfrm>
            <a:off x="8181025" y="5346661"/>
            <a:ext cx="346268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C"/>
            </a:defPPr>
            <a:lvl1pPr lvl="0" algn="ctr">
              <a:defRPr sz="1400" kern="0">
                <a:solidFill>
                  <a:schemeClr val="accent1"/>
                </a:solidFill>
              </a:defRPr>
            </a:lvl1pPr>
          </a:lstStyle>
          <a:p>
            <a:r>
              <a:rPr lang="es-MX" b="1" dirty="0" smtClean="0"/>
              <a:t>ALINEACIÓN AL PGA Y GRUPOS DE ATENCIÓN PRIORITARIA</a:t>
            </a:r>
            <a:endParaRPr lang="es-MX" b="1" dirty="0"/>
          </a:p>
        </p:txBody>
      </p:sp>
      <p:sp>
        <p:nvSpPr>
          <p:cNvPr id="31" name="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8EF8998-7A46-44FA-91FD-8AA1A0055795}"/>
              </a:ext>
            </a:extLst>
          </p:cNvPr>
          <p:cNvSpPr>
            <a:spLocks noChangeAspect="1" noChangeArrowheads="1"/>
          </p:cNvSpPr>
          <p:nvPr>
            <p:custDataLst>
              <p:tags r:id="rId2"/>
            </p:custDataLst>
          </p:nvPr>
        </p:nvSpPr>
        <p:spPr bwMode="auto">
          <a:xfrm>
            <a:off x="1920139" y="4287644"/>
            <a:ext cx="931976" cy="908618"/>
          </a:xfrm>
          <a:prstGeom prst="ellipse">
            <a:avLst/>
          </a:prstGeom>
          <a:solidFill>
            <a:srgbClr val="5B9BD5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8EF8998-7A46-44FA-91FD-8AA1A0055795}"/>
              </a:ext>
            </a:extLst>
          </p:cNvPr>
          <p:cNvSpPr>
            <a:spLocks noChangeAspect="1" noChangeArrowheads="1"/>
          </p:cNvSpPr>
          <p:nvPr>
            <p:custDataLst>
              <p:tags r:id="rId3"/>
            </p:custDataLst>
          </p:nvPr>
        </p:nvSpPr>
        <p:spPr bwMode="auto">
          <a:xfrm>
            <a:off x="5638799" y="4287644"/>
            <a:ext cx="931976" cy="908618"/>
          </a:xfrm>
          <a:prstGeom prst="ellipse">
            <a:avLst/>
          </a:prstGeom>
          <a:solidFill>
            <a:srgbClr val="72BBE9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1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28EF8998-7A46-44FA-91FD-8AA1A0055795}"/>
              </a:ext>
            </a:extLst>
          </p:cNvPr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9446380" y="4287644"/>
            <a:ext cx="931976" cy="908618"/>
          </a:xfrm>
          <a:prstGeom prst="ellipse">
            <a:avLst/>
          </a:prstGeom>
          <a:solidFill>
            <a:srgbClr val="1A76BB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fr-FR" sz="2800" b="1" dirty="0">
                <a:solidFill>
                  <a:schemeClr val="bg1"/>
                </a:solidFill>
              </a:rPr>
              <a:t>3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441" y="736280"/>
            <a:ext cx="5731494" cy="3186780"/>
          </a:xfrm>
          <a:prstGeom prst="rect">
            <a:avLst/>
          </a:prstGeom>
        </p:spPr>
      </p:pic>
      <p:sp>
        <p:nvSpPr>
          <p:cNvPr id="35" name="TextBox 85"/>
          <p:cNvSpPr txBox="1"/>
          <p:nvPr/>
        </p:nvSpPr>
        <p:spPr>
          <a:xfrm>
            <a:off x="4373444" y="5454383"/>
            <a:ext cx="346268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s-EC"/>
            </a:defPPr>
            <a:lvl1pPr lvl="0" algn="ctr">
              <a:defRPr sz="1400" kern="0">
                <a:solidFill>
                  <a:schemeClr val="accent1"/>
                </a:solidFill>
              </a:defRPr>
            </a:lvl1pPr>
          </a:lstStyle>
          <a:p>
            <a:r>
              <a:rPr lang="es-EC" b="1" dirty="0" smtClean="0"/>
              <a:t>PRESUPUESTO </a:t>
            </a:r>
            <a:r>
              <a:rPr lang="es-EC" b="1" dirty="0"/>
              <a:t>DE </a:t>
            </a:r>
            <a:r>
              <a:rPr lang="es-EC" b="1" dirty="0" smtClean="0"/>
              <a:t>INVERSIÓN</a:t>
            </a:r>
            <a:endParaRPr lang="es-MX" b="1" dirty="0"/>
          </a:p>
        </p:txBody>
      </p:sp>
      <p:sp>
        <p:nvSpPr>
          <p:cNvPr id="27" name="Título 12"/>
          <p:cNvSpPr txBox="1">
            <a:spLocks/>
          </p:cNvSpPr>
          <p:nvPr/>
        </p:nvSpPr>
        <p:spPr>
          <a:xfrm>
            <a:off x="1402080" y="77821"/>
            <a:ext cx="1702518" cy="11969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367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C" sz="2800" dirty="0" smtClean="0">
                <a:solidFill>
                  <a:srgbClr val="312783"/>
                </a:solidFill>
                <a:latin typeface="+mn-lt"/>
              </a:rPr>
              <a:t>AGENDA</a:t>
            </a:r>
            <a:endParaRPr lang="es-EC" sz="2800" dirty="0">
              <a:latin typeface="+mn-lt"/>
            </a:endParaRPr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653" y="736280"/>
            <a:ext cx="5454788" cy="318678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920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402080" y="75423"/>
            <a:ext cx="9599068" cy="1196975"/>
          </a:xfrm>
        </p:spPr>
        <p:txBody>
          <a:bodyPr>
            <a:normAutofit/>
          </a:bodyPr>
          <a:lstStyle/>
          <a:p>
            <a:pPr algn="ctr"/>
            <a:r>
              <a:rPr lang="es-EC" sz="2800" dirty="0">
                <a:solidFill>
                  <a:srgbClr val="312783"/>
                </a:solidFill>
                <a:latin typeface="+mn-lt"/>
              </a:rPr>
              <a:t>PRIORIDADES DE INVERSIÓN POR </a:t>
            </a:r>
            <a:r>
              <a:rPr lang="es-EC" sz="2800" dirty="0" smtClean="0">
                <a:solidFill>
                  <a:srgbClr val="312783"/>
                </a:solidFill>
                <a:latin typeface="+mn-lt"/>
              </a:rPr>
              <a:t>OBJETIVOS DE DESARROLLO DEL PMDOT 2024 - 2033</a:t>
            </a:r>
            <a:endParaRPr lang="es-EC" sz="2800" dirty="0">
              <a:latin typeface="+mn-lt"/>
            </a:endParaRPr>
          </a:p>
        </p:txBody>
      </p:sp>
      <p:sp>
        <p:nvSpPr>
          <p:cNvPr id="27" name="ZoneTexte 54 - 3 - 1"/>
          <p:cNvSpPr txBox="1"/>
          <p:nvPr/>
        </p:nvSpPr>
        <p:spPr>
          <a:xfrm>
            <a:off x="1203777" y="2756343"/>
            <a:ext cx="3356479" cy="2072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7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Objetivo</a:t>
            </a:r>
            <a:r>
              <a:rPr kumimoji="0" lang="es-EC" sz="1600" b="1" i="0" u="none" strike="noStrike" kern="1200" cap="none" spc="0" normalizeH="0" noProof="0" dirty="0" smtClean="0">
                <a:ln>
                  <a:noFill/>
                </a:ln>
                <a:solidFill>
                  <a:srgbClr val="25377B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desarrollo Personas</a:t>
            </a:r>
            <a:endParaRPr kumimoji="0" lang="es-EC" sz="1600" b="1" i="0" u="none" strike="noStrike" kern="1200" cap="none" spc="0" normalizeH="0" baseline="0" noProof="0" dirty="0" smtClean="0">
              <a:ln>
                <a:noFill/>
              </a:ln>
              <a:solidFill>
                <a:srgbClr val="25377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 algn="just"/>
            <a:r>
              <a:rPr lang="es-EC" sz="1600" dirty="0">
                <a:solidFill>
                  <a:prstClr val="black"/>
                </a:solidFill>
              </a:rPr>
              <a:t>Mejorar la calidad de vida e incrementar el bienestar de la población, con justicia, igualdad y equidad; mediante la generación de oportunidades y de fuentes de trabajo digno, de la reducción de brechas y el combate a la exclusión.</a:t>
            </a:r>
          </a:p>
        </p:txBody>
      </p:sp>
      <p:cxnSp>
        <p:nvCxnSpPr>
          <p:cNvPr id="28" name="Straight Connector 67">
            <a:extLst>
              <a:ext uri="{FF2B5EF4-FFF2-40B4-BE49-F238E27FC236}">
                <a16:creationId xmlns:a16="http://schemas.microsoft.com/office/drawing/2014/main" id="{1B7524EC-DED6-47FE-BB55-385C13320D9E}"/>
              </a:ext>
            </a:extLst>
          </p:cNvPr>
          <p:cNvCxnSpPr>
            <a:cxnSpLocks/>
          </p:cNvCxnSpPr>
          <p:nvPr/>
        </p:nvCxnSpPr>
        <p:spPr>
          <a:xfrm>
            <a:off x="4732848" y="2679098"/>
            <a:ext cx="0" cy="2766662"/>
          </a:xfrm>
          <a:prstGeom prst="line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89">
            <a:extLst>
              <a:ext uri="{FF2B5EF4-FFF2-40B4-BE49-F238E27FC236}">
                <a16:creationId xmlns:a16="http://schemas.microsoft.com/office/drawing/2014/main" id="{0CB34C70-DC60-4EC4-8BF4-D56FF826C312}"/>
              </a:ext>
            </a:extLst>
          </p:cNvPr>
          <p:cNvCxnSpPr>
            <a:cxnSpLocks/>
          </p:cNvCxnSpPr>
          <p:nvPr/>
        </p:nvCxnSpPr>
        <p:spPr>
          <a:xfrm>
            <a:off x="8404031" y="2679098"/>
            <a:ext cx="0" cy="2683167"/>
          </a:xfrm>
          <a:prstGeom prst="line">
            <a:avLst/>
          </a:prstGeom>
          <a:ln>
            <a:solidFill>
              <a:srgbClr val="BFBFB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54 - 3 - 2">
            <a:extLst>
              <a:ext uri="{FF2B5EF4-FFF2-40B4-BE49-F238E27FC236}">
                <a16:creationId xmlns:a16="http://schemas.microsoft.com/office/drawing/2014/main" id="{D9ED1504-ED70-4927-9B6A-A7581A311781}"/>
              </a:ext>
            </a:extLst>
          </p:cNvPr>
          <p:cNvSpPr txBox="1"/>
          <p:nvPr/>
        </p:nvSpPr>
        <p:spPr>
          <a:xfrm>
            <a:off x="4905441" y="2756343"/>
            <a:ext cx="3265038" cy="2072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just">
              <a:defRPr/>
            </a:pPr>
            <a:r>
              <a:rPr lang="es-EC" sz="1600" b="1" dirty="0">
                <a:solidFill>
                  <a:srgbClr val="25377B"/>
                </a:solidFill>
              </a:rPr>
              <a:t>Objetivo de desarrollo </a:t>
            </a:r>
            <a:r>
              <a:rPr lang="es-EC" sz="1600" b="1" dirty="0" smtClean="0">
                <a:solidFill>
                  <a:srgbClr val="25377B"/>
                </a:solidFill>
              </a:rPr>
              <a:t>Ciudad</a:t>
            </a:r>
            <a:endParaRPr lang="es-EC" sz="1600" b="1" dirty="0">
              <a:solidFill>
                <a:srgbClr val="25377B"/>
              </a:solidFill>
            </a:endParaRPr>
          </a:p>
          <a:p>
            <a:pPr lvl="0" algn="just"/>
            <a:r>
              <a:rPr lang="es-EC" sz="1600" dirty="0" smtClean="0">
                <a:solidFill>
                  <a:prstClr val="black"/>
                </a:solidFill>
              </a:rPr>
              <a:t>Consolidar </a:t>
            </a:r>
            <a:r>
              <a:rPr lang="es-EC" sz="1600" dirty="0">
                <a:solidFill>
                  <a:prstClr val="black"/>
                </a:solidFill>
              </a:rPr>
              <a:t>una ciudad segura, sostenible e integrada, que cuide la vida en todas sus formas y que fortalezca la paz, el orden y la convivencia ciudadana.</a:t>
            </a:r>
          </a:p>
        </p:txBody>
      </p:sp>
      <p:sp>
        <p:nvSpPr>
          <p:cNvPr id="31" name="ZoneTexte 54 - 3">
            <a:extLst>
              <a:ext uri="{FF2B5EF4-FFF2-40B4-BE49-F238E27FC236}">
                <a16:creationId xmlns:a16="http://schemas.microsoft.com/office/drawing/2014/main" id="{71E603A7-03DA-4427-918D-58CA0A98563F}"/>
              </a:ext>
            </a:extLst>
          </p:cNvPr>
          <p:cNvSpPr txBox="1"/>
          <p:nvPr/>
        </p:nvSpPr>
        <p:spPr>
          <a:xfrm>
            <a:off x="8637584" y="2756343"/>
            <a:ext cx="3153279" cy="20720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lvl="0" algn="just">
              <a:defRPr/>
            </a:pPr>
            <a:r>
              <a:rPr lang="es-EC" sz="1600" b="1" dirty="0">
                <a:solidFill>
                  <a:srgbClr val="25377B"/>
                </a:solidFill>
              </a:rPr>
              <a:t>Objetivo de desarrollo </a:t>
            </a:r>
            <a:r>
              <a:rPr lang="es-EC" sz="1600" b="1" dirty="0" smtClean="0">
                <a:solidFill>
                  <a:srgbClr val="25377B"/>
                </a:solidFill>
              </a:rPr>
              <a:t>Gestión</a:t>
            </a:r>
            <a:endParaRPr lang="es-EC" sz="1600" b="1" dirty="0">
              <a:solidFill>
                <a:srgbClr val="25377B"/>
              </a:solidFill>
            </a:endParaRPr>
          </a:p>
          <a:p>
            <a:pPr lvl="0" algn="just"/>
            <a:r>
              <a:rPr lang="es-EC" sz="1600" dirty="0" smtClean="0">
                <a:solidFill>
                  <a:prstClr val="black"/>
                </a:solidFill>
              </a:rPr>
              <a:t>Alcanzar una gestión eficiente, participativa, desconcentrada y transparente; un municipio cercano a la ciudadanía.</a:t>
            </a:r>
            <a:endParaRPr lang="es-EC" sz="1600" dirty="0">
              <a:solidFill>
                <a:prstClr val="black"/>
              </a:solidFill>
            </a:endParaRPr>
          </a:p>
        </p:txBody>
      </p:sp>
      <p:pic>
        <p:nvPicPr>
          <p:cNvPr id="32" name="Google Shape;210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42157" y="1534470"/>
            <a:ext cx="2679717" cy="8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208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8377" y="1534470"/>
            <a:ext cx="2427724" cy="893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209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72764" y="1534469"/>
            <a:ext cx="2522451" cy="8936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2494802" y="5090495"/>
            <a:ext cx="2177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$77.826.672</a:t>
            </a:r>
            <a:endParaRPr lang="es-EC" sz="2800" dirty="0">
              <a:solidFill>
                <a:prstClr val="black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007889" y="5008322"/>
            <a:ext cx="1669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Proforma </a:t>
            </a:r>
            <a:r>
              <a:rPr lang="es-MX" sz="2000" dirty="0" smtClean="0"/>
              <a:t>2025:</a:t>
            </a:r>
            <a:endParaRPr lang="es-MX" sz="2000" dirty="0"/>
          </a:p>
        </p:txBody>
      </p:sp>
      <p:sp>
        <p:nvSpPr>
          <p:cNvPr id="35" name="Rectángulo 34"/>
          <p:cNvSpPr/>
          <p:nvPr/>
        </p:nvSpPr>
        <p:spPr>
          <a:xfrm>
            <a:off x="6077649" y="5090495"/>
            <a:ext cx="2177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$</a:t>
            </a:r>
            <a:r>
              <a:rPr lang="es-EC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311.278.196</a:t>
            </a:r>
            <a:endParaRPr lang="es-EC" sz="2800" dirty="0">
              <a:solidFill>
                <a:prstClr val="black"/>
              </a:solidFill>
            </a:endParaRPr>
          </a:p>
        </p:txBody>
      </p:sp>
      <p:sp>
        <p:nvSpPr>
          <p:cNvPr id="36" name="Rectángulo 35"/>
          <p:cNvSpPr/>
          <p:nvPr/>
        </p:nvSpPr>
        <p:spPr>
          <a:xfrm>
            <a:off x="4631376" y="5008322"/>
            <a:ext cx="1669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Proforma </a:t>
            </a:r>
            <a:r>
              <a:rPr lang="es-MX" sz="2000" dirty="0" smtClean="0"/>
              <a:t>2025:</a:t>
            </a:r>
            <a:endParaRPr lang="es-MX" sz="2000" dirty="0"/>
          </a:p>
        </p:txBody>
      </p:sp>
      <p:sp>
        <p:nvSpPr>
          <p:cNvPr id="37" name="Rectángulo 36"/>
          <p:cNvSpPr/>
          <p:nvPr/>
        </p:nvSpPr>
        <p:spPr>
          <a:xfrm>
            <a:off x="9809664" y="5090495"/>
            <a:ext cx="21770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EC" sz="2800" dirty="0" smtClean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$</a:t>
            </a:r>
            <a:r>
              <a:rPr lang="es-EC" sz="28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</a:rPr>
              <a:t>86.875.582</a:t>
            </a:r>
            <a:endParaRPr lang="es-EC" sz="2800" dirty="0">
              <a:solidFill>
                <a:prstClr val="black"/>
              </a:solidFill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8322751" y="5008322"/>
            <a:ext cx="16696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000" dirty="0"/>
              <a:t>Proforma </a:t>
            </a:r>
            <a:r>
              <a:rPr lang="es-MX" sz="2000" dirty="0" smtClean="0"/>
              <a:t>2025:</a:t>
            </a:r>
            <a:endParaRPr lang="es-MX" sz="2000" dirty="0"/>
          </a:p>
        </p:txBody>
      </p:sp>
    </p:spTree>
    <p:extLst>
      <p:ext uri="{BB962C8B-B14F-4D97-AF65-F5344CB8AC3E}">
        <p14:creationId xmlns:p14="http://schemas.microsoft.com/office/powerpoint/2010/main" val="1447089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909336" y="1055060"/>
            <a:ext cx="7327082" cy="921168"/>
          </a:xfrm>
        </p:spPr>
        <p:txBody>
          <a:bodyPr>
            <a:normAutofit/>
          </a:bodyPr>
          <a:lstStyle/>
          <a:p>
            <a:pPr lvl="0" algn="ctr" fontAlgn="b">
              <a:lnSpc>
                <a:spcPct val="100000"/>
              </a:lnSpc>
              <a:spcBef>
                <a:spcPts val="0"/>
              </a:spcBef>
            </a:pP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Mejorar la calidad de vida e incrementar el bienestar de la población, con justicia, igualdad y equidad; mediante la generación de oportunidades y de fuentes de trabajo digno, de la reducción de brechas y el combate a la exclusión.	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12" name="Google Shape;210;p5"/>
          <p:cNvPicPr preferRelativeResize="0"/>
          <p:nvPr/>
        </p:nvPicPr>
        <p:blipFill>
          <a:blip r:embed="rId73">
            <a:alphaModFix/>
          </a:blip>
          <a:stretch>
            <a:fillRect/>
          </a:stretch>
        </p:blipFill>
        <p:spPr>
          <a:xfrm>
            <a:off x="9107446" y="174890"/>
            <a:ext cx="2679717" cy="73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Objetivo - Iconos gratis de márketing"/>
          <p:cNvPicPr>
            <a:picLocks noChangeAspect="1" noChangeArrowheads="1"/>
          </p:cNvPicPr>
          <p:nvPr/>
        </p:nvPicPr>
        <p:blipFill>
          <a:blip r:embed="rId7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5" y="288804"/>
            <a:ext cx="500409" cy="5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2"/>
          <p:cNvSpPr txBox="1">
            <a:spLocks/>
          </p:cNvSpPr>
          <p:nvPr/>
        </p:nvSpPr>
        <p:spPr>
          <a:xfrm>
            <a:off x="1321904" y="-59480"/>
            <a:ext cx="3930816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36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>
                <a:solidFill>
                  <a:srgbClr val="312783"/>
                </a:solidFill>
                <a:latin typeface="+mn-lt"/>
              </a:rPr>
              <a:t>Objetivo Desarrollo 1</a:t>
            </a:r>
            <a:endParaRPr lang="es-EC" sz="2800" dirty="0">
              <a:latin typeface="+mn-lt"/>
            </a:endParaRPr>
          </a:p>
        </p:txBody>
      </p:sp>
      <p:grpSp>
        <p:nvGrpSpPr>
          <p:cNvPr id="15" name="Group 2"/>
          <p:cNvGrpSpPr>
            <a:grpSpLocks noChangeAspect="1"/>
          </p:cNvGrpSpPr>
          <p:nvPr/>
        </p:nvGrpSpPr>
        <p:grpSpPr>
          <a:xfrm>
            <a:off x="1371168" y="2111301"/>
            <a:ext cx="1686116" cy="1689593"/>
            <a:chOff x="755509" y="1620703"/>
            <a:chExt cx="3150941" cy="3157437"/>
          </a:xfrm>
        </p:grpSpPr>
        <p:sp>
          <p:nvSpPr>
            <p:cNvPr id="17" name="Block Arc 3"/>
            <p:cNvSpPr/>
            <p:nvPr>
              <p:custDataLst>
                <p:tags r:id="rId6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25377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8" name="Block Arc 4"/>
            <p:cNvSpPr/>
            <p:nvPr>
              <p:custDataLst>
                <p:tags r:id="rId6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rgbClr val="25377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9" name="Block Arc 5"/>
            <p:cNvSpPr/>
            <p:nvPr>
              <p:custDataLst>
                <p:tags r:id="rId63"/>
              </p:custDataLst>
            </p:nvPr>
          </p:nvSpPr>
          <p:spPr>
            <a:xfrm>
              <a:off x="755509" y="1629382"/>
              <a:ext cx="3148758" cy="3148758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rgbClr val="25377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0" name="Block Arc 6"/>
            <p:cNvSpPr/>
            <p:nvPr>
              <p:custDataLst>
                <p:tags r:id="rId6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rgbClr val="25377B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1" name="Block Arc 7"/>
            <p:cNvSpPr/>
            <p:nvPr>
              <p:custDataLst>
                <p:tags r:id="rId6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" name="Block Arc 8"/>
            <p:cNvSpPr/>
            <p:nvPr>
              <p:custDataLst>
                <p:tags r:id="rId6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3" name="Block Arc 9"/>
            <p:cNvSpPr/>
            <p:nvPr>
              <p:custDataLst>
                <p:tags r:id="rId6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5" name="Block Arc 10"/>
            <p:cNvSpPr/>
            <p:nvPr>
              <p:custDataLst>
                <p:tags r:id="rId6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6" name="Block Arc 11"/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25377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" name="Block Arc 12"/>
            <p:cNvSpPr/>
            <p:nvPr>
              <p:custDataLst>
                <p:tags r:id="rId7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25377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sp>
        <p:nvSpPr>
          <p:cNvPr id="28" name="TextBox 72"/>
          <p:cNvSpPr txBox="1"/>
          <p:nvPr/>
        </p:nvSpPr>
        <p:spPr>
          <a:xfrm>
            <a:off x="1071699" y="3885769"/>
            <a:ext cx="2284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TE CUIDA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1424480" y="2538216"/>
            <a:ext cx="15695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 smtClean="0">
                <a:solidFill>
                  <a:srgbClr val="25377B"/>
                </a:solidFill>
              </a:rPr>
              <a:t>44%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25377B"/>
              </a:solidFill>
              <a:effectLst/>
              <a:uLnTx/>
              <a:uFillTx/>
            </a:endParaRPr>
          </a:p>
        </p:txBody>
      </p:sp>
      <p:grpSp>
        <p:nvGrpSpPr>
          <p:cNvPr id="148" name="Group 2"/>
          <p:cNvGrpSpPr>
            <a:grpSpLocks noChangeAspect="1"/>
          </p:cNvGrpSpPr>
          <p:nvPr/>
        </p:nvGrpSpPr>
        <p:grpSpPr>
          <a:xfrm>
            <a:off x="4291608" y="2111301"/>
            <a:ext cx="1684949" cy="1684949"/>
            <a:chOff x="757690" y="1620703"/>
            <a:chExt cx="3148760" cy="3148760"/>
          </a:xfrm>
        </p:grpSpPr>
        <p:sp>
          <p:nvSpPr>
            <p:cNvPr id="149" name="Block Arc 3"/>
            <p:cNvSpPr/>
            <p:nvPr>
              <p:custDataLst>
                <p:tags r:id="rId5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1A76B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0" name="Block Arc 4"/>
            <p:cNvSpPr/>
            <p:nvPr>
              <p:custDataLst>
                <p:tags r:id="rId5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chemeClr val="accent1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1" name="Block Arc 5"/>
            <p:cNvSpPr/>
            <p:nvPr>
              <p:custDataLst>
                <p:tags r:id="rId53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chemeClr val="accent1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2" name="Block Arc 6"/>
            <p:cNvSpPr/>
            <p:nvPr>
              <p:custDataLst>
                <p:tags r:id="rId5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chemeClr val="accent1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3" name="Block Arc 7"/>
            <p:cNvSpPr/>
            <p:nvPr>
              <p:custDataLst>
                <p:tags r:id="rId5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4" name="Block Arc 8"/>
            <p:cNvSpPr/>
            <p:nvPr>
              <p:custDataLst>
                <p:tags r:id="rId5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5" name="Block Arc 9"/>
            <p:cNvSpPr/>
            <p:nvPr>
              <p:custDataLst>
                <p:tags r:id="rId5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6" name="Block Arc 10"/>
            <p:cNvSpPr/>
            <p:nvPr>
              <p:custDataLst>
                <p:tags r:id="rId5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7" name="Block Arc 11"/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8" name="Block Arc 12"/>
            <p:cNvSpPr/>
            <p:nvPr>
              <p:custDataLst>
                <p:tags r:id="rId6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sp>
        <p:nvSpPr>
          <p:cNvPr id="159" name="TextBox 72"/>
          <p:cNvSpPr txBox="1"/>
          <p:nvPr/>
        </p:nvSpPr>
        <p:spPr>
          <a:xfrm>
            <a:off x="3992017" y="3860409"/>
            <a:ext cx="228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CULTURA Y</a:t>
            </a:r>
          </a:p>
          <a:p>
            <a:pPr lvl="0" algn="ctr">
              <a:defRPr/>
            </a:pPr>
            <a:r>
              <a:rPr kumimoji="0" lang="es-EC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PATRIMONIO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4" name="TextBox 72"/>
          <p:cNvSpPr txBox="1"/>
          <p:nvPr/>
        </p:nvSpPr>
        <p:spPr>
          <a:xfrm>
            <a:off x="6907018" y="3894638"/>
            <a:ext cx="228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PRODUCTIVO</a:t>
            </a:r>
          </a:p>
          <a:p>
            <a:pPr lvl="0" algn="ctr">
              <a:defRPr/>
            </a:pPr>
            <a:r>
              <a:rPr kumimoji="0" lang="es-EC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</a:rPr>
              <a:t>Y COMPETITIVO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8" name="TextBox 72"/>
          <p:cNvSpPr txBox="1"/>
          <p:nvPr/>
        </p:nvSpPr>
        <p:spPr>
          <a:xfrm>
            <a:off x="9829517" y="3885769"/>
            <a:ext cx="2284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TE PROYECTA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9" name="TextBox 76"/>
          <p:cNvSpPr txBox="1"/>
          <p:nvPr/>
        </p:nvSpPr>
        <p:spPr>
          <a:xfrm>
            <a:off x="1281637" y="3034439"/>
            <a:ext cx="18642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/>
              <a:t> </a:t>
            </a:r>
            <a:r>
              <a:rPr lang="es-EC" sz="1600" dirty="0" smtClean="0"/>
              <a:t>$34.329.389 </a:t>
            </a:r>
            <a:endParaRPr kumimoji="0" lang="es-EC" sz="20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0" name="TextBox 76"/>
          <p:cNvSpPr txBox="1"/>
          <p:nvPr/>
        </p:nvSpPr>
        <p:spPr>
          <a:xfrm>
            <a:off x="4359127" y="2554740"/>
            <a:ext cx="15695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 smtClean="0">
                <a:solidFill>
                  <a:schemeClr val="accent1"/>
                </a:solidFill>
              </a:rPr>
              <a:t>21%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1" name="TextBox 76"/>
          <p:cNvSpPr txBox="1"/>
          <p:nvPr/>
        </p:nvSpPr>
        <p:spPr>
          <a:xfrm>
            <a:off x="4211782" y="3034439"/>
            <a:ext cx="18642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 smtClean="0"/>
              <a:t>$16.000.000 </a:t>
            </a:r>
            <a:endParaRPr kumimoji="0" lang="es-EC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2" name="TextBox 76"/>
          <p:cNvSpPr txBox="1"/>
          <p:nvPr/>
        </p:nvSpPr>
        <p:spPr>
          <a:xfrm>
            <a:off x="7269622" y="2554740"/>
            <a:ext cx="15695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 smtClean="0">
                <a:solidFill>
                  <a:srgbClr val="95CAEB"/>
                </a:solidFill>
              </a:rPr>
              <a:t>14%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95CAEB"/>
              </a:solidFill>
              <a:effectLst/>
              <a:uLnTx/>
              <a:uFillTx/>
            </a:endParaRPr>
          </a:p>
        </p:txBody>
      </p:sp>
      <p:sp>
        <p:nvSpPr>
          <p:cNvPr id="213" name="TextBox 76"/>
          <p:cNvSpPr txBox="1"/>
          <p:nvPr/>
        </p:nvSpPr>
        <p:spPr>
          <a:xfrm>
            <a:off x="7122277" y="3034439"/>
            <a:ext cx="18642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 smtClean="0"/>
              <a:t>$10.713.645 </a:t>
            </a:r>
            <a:endParaRPr kumimoji="0" lang="es-EC" sz="16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14" name="Group 2"/>
          <p:cNvGrpSpPr>
            <a:grpSpLocks noChangeAspect="1"/>
          </p:cNvGrpSpPr>
          <p:nvPr/>
        </p:nvGrpSpPr>
        <p:grpSpPr>
          <a:xfrm>
            <a:off x="7199713" y="2107862"/>
            <a:ext cx="1684949" cy="1684949"/>
            <a:chOff x="757690" y="1620703"/>
            <a:chExt cx="3148760" cy="3148760"/>
          </a:xfrm>
        </p:grpSpPr>
        <p:sp>
          <p:nvSpPr>
            <p:cNvPr id="215" name="Block Arc 3"/>
            <p:cNvSpPr/>
            <p:nvPr>
              <p:custDataLst>
                <p:tags r:id="rId4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16" name="Block Arc 4"/>
            <p:cNvSpPr/>
            <p:nvPr>
              <p:custDataLst>
                <p:tags r:id="rId4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rgbClr val="95CAE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17" name="Block Arc 5"/>
            <p:cNvSpPr/>
            <p:nvPr>
              <p:custDataLst>
                <p:tags r:id="rId43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rgbClr val="95CAE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18" name="Block Arc 6"/>
            <p:cNvSpPr/>
            <p:nvPr>
              <p:custDataLst>
                <p:tags r:id="rId4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rgbClr val="95CAE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19" name="Block Arc 7"/>
            <p:cNvSpPr/>
            <p:nvPr>
              <p:custDataLst>
                <p:tags r:id="rId4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0" name="Block Arc 8"/>
            <p:cNvSpPr/>
            <p:nvPr>
              <p:custDataLst>
                <p:tags r:id="rId4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1" name="Block Arc 9"/>
            <p:cNvSpPr/>
            <p:nvPr>
              <p:custDataLst>
                <p:tags r:id="rId4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2" name="Block Arc 10"/>
            <p:cNvSpPr/>
            <p:nvPr>
              <p:custDataLst>
                <p:tags r:id="rId4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3" name="Block Arc 11"/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4" name="Block Arc 12"/>
            <p:cNvSpPr/>
            <p:nvPr>
              <p:custDataLst>
                <p:tags r:id="rId5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grpSp>
        <p:nvGrpSpPr>
          <p:cNvPr id="225" name="Group 2"/>
          <p:cNvGrpSpPr>
            <a:grpSpLocks noChangeAspect="1"/>
          </p:cNvGrpSpPr>
          <p:nvPr/>
        </p:nvGrpSpPr>
        <p:grpSpPr>
          <a:xfrm>
            <a:off x="10173130" y="2114212"/>
            <a:ext cx="1684949" cy="1684949"/>
            <a:chOff x="757690" y="1620703"/>
            <a:chExt cx="3148760" cy="3148760"/>
          </a:xfrm>
        </p:grpSpPr>
        <p:sp>
          <p:nvSpPr>
            <p:cNvPr id="226" name="Block Arc 3"/>
            <p:cNvSpPr/>
            <p:nvPr>
              <p:custDataLst>
                <p:tags r:id="rId3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7" name="Block Arc 4"/>
            <p:cNvSpPr/>
            <p:nvPr>
              <p:custDataLst>
                <p:tags r:id="rId3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8" name="Block Arc 5"/>
            <p:cNvSpPr/>
            <p:nvPr>
              <p:custDataLst>
                <p:tags r:id="rId33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rgbClr val="95CAEB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9" name="Block Arc 6"/>
            <p:cNvSpPr/>
            <p:nvPr>
              <p:custDataLst>
                <p:tags r:id="rId3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rgbClr val="95CAE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30" name="Block Arc 7"/>
            <p:cNvSpPr/>
            <p:nvPr>
              <p:custDataLst>
                <p:tags r:id="rId3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31" name="Block Arc 8"/>
            <p:cNvSpPr/>
            <p:nvPr>
              <p:custDataLst>
                <p:tags r:id="rId3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32" name="Block Arc 9"/>
            <p:cNvSpPr/>
            <p:nvPr>
              <p:custDataLst>
                <p:tags r:id="rId3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33" name="Block Arc 10"/>
            <p:cNvSpPr/>
            <p:nvPr>
              <p:custDataLst>
                <p:tags r:id="rId3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34" name="Block Arc 11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35" name="Block Arc 12"/>
            <p:cNvSpPr/>
            <p:nvPr>
              <p:custDataLst>
                <p:tags r:id="rId4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sp>
        <p:nvSpPr>
          <p:cNvPr id="236" name="TextBox 76"/>
          <p:cNvSpPr txBox="1"/>
          <p:nvPr/>
        </p:nvSpPr>
        <p:spPr>
          <a:xfrm>
            <a:off x="10239246" y="2554740"/>
            <a:ext cx="15695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 smtClean="0">
                <a:solidFill>
                  <a:srgbClr val="95CAEB"/>
                </a:solidFill>
              </a:rPr>
              <a:t>10%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95CAEB"/>
              </a:solidFill>
              <a:effectLst/>
              <a:uLnTx/>
              <a:uFillTx/>
            </a:endParaRPr>
          </a:p>
        </p:txBody>
      </p:sp>
      <p:sp>
        <p:nvSpPr>
          <p:cNvPr id="237" name="TextBox 76"/>
          <p:cNvSpPr txBox="1"/>
          <p:nvPr/>
        </p:nvSpPr>
        <p:spPr>
          <a:xfrm>
            <a:off x="10116555" y="3034439"/>
            <a:ext cx="18642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 smtClean="0"/>
              <a:t>$8.004.994 </a:t>
            </a:r>
            <a:endParaRPr kumimoji="0" lang="es-EC" sz="1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38" name="TextBox 72"/>
          <p:cNvSpPr txBox="1"/>
          <p:nvPr/>
        </p:nvSpPr>
        <p:spPr>
          <a:xfrm>
            <a:off x="2423860" y="5793057"/>
            <a:ext cx="24108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FOMENTA EL TRABAJO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39" name="Group 2"/>
          <p:cNvGrpSpPr>
            <a:grpSpLocks noChangeAspect="1"/>
          </p:cNvGrpSpPr>
          <p:nvPr/>
        </p:nvGrpSpPr>
        <p:grpSpPr>
          <a:xfrm>
            <a:off x="2786810" y="4008724"/>
            <a:ext cx="1684949" cy="1684949"/>
            <a:chOff x="757690" y="1620703"/>
            <a:chExt cx="3148760" cy="3148760"/>
          </a:xfrm>
        </p:grpSpPr>
        <p:sp>
          <p:nvSpPr>
            <p:cNvPr id="240" name="Block Arc 3"/>
            <p:cNvSpPr/>
            <p:nvPr>
              <p:custDataLst>
                <p:tags r:id="rId2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1" name="Block Arc 4"/>
            <p:cNvSpPr/>
            <p:nvPr>
              <p:custDataLst>
                <p:tags r:id="rId2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2" name="Block Arc 5"/>
            <p:cNvSpPr/>
            <p:nvPr>
              <p:custDataLst>
                <p:tags r:id="rId23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3" name="Block Arc 6"/>
            <p:cNvSpPr/>
            <p:nvPr>
              <p:custDataLst>
                <p:tags r:id="rId2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rgbClr val="95CAE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4" name="Block Arc 7"/>
            <p:cNvSpPr/>
            <p:nvPr>
              <p:custDataLst>
                <p:tags r:id="rId2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5" name="Block Arc 8"/>
            <p:cNvSpPr/>
            <p:nvPr>
              <p:custDataLst>
                <p:tags r:id="rId2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6" name="Block Arc 9"/>
            <p:cNvSpPr/>
            <p:nvPr>
              <p:custDataLst>
                <p:tags r:id="rId2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7" name="Block Arc 10"/>
            <p:cNvSpPr/>
            <p:nvPr>
              <p:custDataLst>
                <p:tags r:id="rId2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8" name="Block Arc 11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9" name="Block Arc 12"/>
            <p:cNvSpPr/>
            <p:nvPr>
              <p:custDataLst>
                <p:tags r:id="rId3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sp>
        <p:nvSpPr>
          <p:cNvPr id="250" name="TextBox 76"/>
          <p:cNvSpPr txBox="1"/>
          <p:nvPr/>
        </p:nvSpPr>
        <p:spPr>
          <a:xfrm>
            <a:off x="2852926" y="4557575"/>
            <a:ext cx="15695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>
                <a:solidFill>
                  <a:srgbClr val="95CAEB"/>
                </a:solidFill>
              </a:rPr>
              <a:t>7</a:t>
            </a:r>
            <a:r>
              <a:rPr lang="es-EC" sz="2400" b="1" kern="0" dirty="0" smtClean="0">
                <a:solidFill>
                  <a:srgbClr val="95CAEB"/>
                </a:solidFill>
              </a:rPr>
              <a:t>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95CAEB"/>
              </a:solidFill>
              <a:effectLst/>
              <a:uLnTx/>
              <a:uFillTx/>
            </a:endParaRPr>
          </a:p>
        </p:txBody>
      </p:sp>
      <p:sp>
        <p:nvSpPr>
          <p:cNvPr id="251" name="TextBox 76"/>
          <p:cNvSpPr txBox="1"/>
          <p:nvPr/>
        </p:nvSpPr>
        <p:spPr>
          <a:xfrm>
            <a:off x="2708626" y="4995311"/>
            <a:ext cx="18642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/>
              <a:t> </a:t>
            </a:r>
            <a:r>
              <a:rPr lang="es-EC" sz="1600" dirty="0" smtClean="0"/>
              <a:t>$ 5.275.203 </a:t>
            </a:r>
            <a:endParaRPr kumimoji="0" lang="es-EC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52" name="TextBox 72"/>
          <p:cNvSpPr txBox="1"/>
          <p:nvPr/>
        </p:nvSpPr>
        <p:spPr>
          <a:xfrm>
            <a:off x="5365696" y="5854375"/>
            <a:ext cx="228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DE LAS Y LOS EMPRENDEDORES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53" name="Group 2"/>
          <p:cNvGrpSpPr>
            <a:grpSpLocks noChangeAspect="1"/>
          </p:cNvGrpSpPr>
          <p:nvPr/>
        </p:nvGrpSpPr>
        <p:grpSpPr>
          <a:xfrm>
            <a:off x="5709309" y="4082818"/>
            <a:ext cx="1684949" cy="1684949"/>
            <a:chOff x="757690" y="1620703"/>
            <a:chExt cx="3148760" cy="3148760"/>
          </a:xfrm>
        </p:grpSpPr>
        <p:sp>
          <p:nvSpPr>
            <p:cNvPr id="254" name="Block Arc 3"/>
            <p:cNvSpPr/>
            <p:nvPr>
              <p:custDataLst>
                <p:tags r:id="rId1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55" name="Block Arc 4"/>
            <p:cNvSpPr/>
            <p:nvPr>
              <p:custDataLst>
                <p:tags r:id="rId1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56" name="Block Arc 5"/>
            <p:cNvSpPr/>
            <p:nvPr>
              <p:custDataLst>
                <p:tags r:id="rId13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57" name="Block Arc 6"/>
            <p:cNvSpPr/>
            <p:nvPr>
              <p:custDataLst>
                <p:tags r:id="rId1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rgbClr val="95CAE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58" name="Block Arc 7"/>
            <p:cNvSpPr/>
            <p:nvPr>
              <p:custDataLst>
                <p:tags r:id="rId1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59" name="Block Arc 8"/>
            <p:cNvSpPr/>
            <p:nvPr>
              <p:custDataLst>
                <p:tags r:id="rId1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60" name="Block Arc 9"/>
            <p:cNvSpPr/>
            <p:nvPr>
              <p:custDataLst>
                <p:tags r:id="rId1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61" name="Block Arc 10"/>
            <p:cNvSpPr/>
            <p:nvPr>
              <p:custDataLst>
                <p:tags r:id="rId1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62" name="Block Arc 11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63" name="Block Arc 12"/>
            <p:cNvSpPr/>
            <p:nvPr>
              <p:custDataLst>
                <p:tags r:id="rId2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sp>
        <p:nvSpPr>
          <p:cNvPr id="264" name="TextBox 76"/>
          <p:cNvSpPr txBox="1"/>
          <p:nvPr/>
        </p:nvSpPr>
        <p:spPr>
          <a:xfrm>
            <a:off x="5775425" y="4557575"/>
            <a:ext cx="15695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>
                <a:solidFill>
                  <a:srgbClr val="95CAEB"/>
                </a:solidFill>
              </a:rPr>
              <a:t>3</a:t>
            </a:r>
            <a:r>
              <a:rPr lang="es-EC" sz="2400" b="1" kern="0" dirty="0" smtClean="0">
                <a:solidFill>
                  <a:srgbClr val="95CAEB"/>
                </a:solidFill>
              </a:rPr>
              <a:t>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95CAEB"/>
              </a:solidFill>
              <a:effectLst/>
              <a:uLnTx/>
              <a:uFillTx/>
            </a:endParaRPr>
          </a:p>
        </p:txBody>
      </p:sp>
      <p:sp>
        <p:nvSpPr>
          <p:cNvPr id="265" name="TextBox 76"/>
          <p:cNvSpPr txBox="1"/>
          <p:nvPr/>
        </p:nvSpPr>
        <p:spPr>
          <a:xfrm>
            <a:off x="5652734" y="4995311"/>
            <a:ext cx="18642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/>
              <a:t> </a:t>
            </a:r>
            <a:r>
              <a:rPr lang="es-EC" sz="1600" dirty="0" smtClean="0"/>
              <a:t>$2.582.784 </a:t>
            </a:r>
            <a:endParaRPr kumimoji="0" lang="es-EC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66" name="TextBox 72"/>
          <p:cNvSpPr txBox="1"/>
          <p:nvPr/>
        </p:nvSpPr>
        <p:spPr>
          <a:xfrm>
            <a:off x="8509081" y="5947538"/>
            <a:ext cx="228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TRANSPARENTE Y EFICIENTE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67" name="Group 2"/>
          <p:cNvGrpSpPr>
            <a:grpSpLocks noChangeAspect="1"/>
          </p:cNvGrpSpPr>
          <p:nvPr/>
        </p:nvGrpSpPr>
        <p:grpSpPr>
          <a:xfrm>
            <a:off x="8852694" y="4175981"/>
            <a:ext cx="1684949" cy="1684949"/>
            <a:chOff x="757690" y="1620703"/>
            <a:chExt cx="3148760" cy="3148760"/>
          </a:xfrm>
        </p:grpSpPr>
        <p:sp>
          <p:nvSpPr>
            <p:cNvPr id="268" name="Block Arc 3"/>
            <p:cNvSpPr/>
            <p:nvPr>
              <p:custDataLst>
                <p:tags r:id="rId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69" name="Block Arc 4"/>
            <p:cNvSpPr/>
            <p:nvPr>
              <p:custDataLst>
                <p:tags r:id="rId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0" name="Block Arc 5"/>
            <p:cNvSpPr/>
            <p:nvPr>
              <p:custDataLst>
                <p:tags r:id="rId3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1" name="Block Arc 6"/>
            <p:cNvSpPr/>
            <p:nvPr>
              <p:custDataLst>
                <p:tags r:id="rId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rgbClr val="95CAE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2" name="Block Arc 7"/>
            <p:cNvSpPr/>
            <p:nvPr>
              <p:custDataLst>
                <p:tags r:id="rId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3" name="Block Arc 8"/>
            <p:cNvSpPr/>
            <p:nvPr>
              <p:custDataLst>
                <p:tags r:id="rId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4" name="Block Arc 9"/>
            <p:cNvSpPr/>
            <p:nvPr>
              <p:custDataLst>
                <p:tags r:id="rId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5" name="Block Arc 10"/>
            <p:cNvSpPr/>
            <p:nvPr>
              <p:custDataLst>
                <p:tags r:id="rId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6" name="Block Arc 1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7" name="Block Arc 12"/>
            <p:cNvSpPr/>
            <p:nvPr>
              <p:custDataLst>
                <p:tags r:id="rId1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sp>
        <p:nvSpPr>
          <p:cNvPr id="278" name="TextBox 76"/>
          <p:cNvSpPr txBox="1"/>
          <p:nvPr/>
        </p:nvSpPr>
        <p:spPr>
          <a:xfrm>
            <a:off x="8918810" y="4557575"/>
            <a:ext cx="15695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 smtClean="0">
                <a:solidFill>
                  <a:srgbClr val="95CAEB"/>
                </a:solidFill>
              </a:rPr>
              <a:t>1%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95CAEB"/>
              </a:solidFill>
              <a:effectLst/>
              <a:uLnTx/>
              <a:uFillTx/>
            </a:endParaRPr>
          </a:p>
        </p:txBody>
      </p:sp>
      <p:sp>
        <p:nvSpPr>
          <p:cNvPr id="279" name="TextBox 76"/>
          <p:cNvSpPr txBox="1"/>
          <p:nvPr/>
        </p:nvSpPr>
        <p:spPr>
          <a:xfrm>
            <a:off x="8719020" y="4995311"/>
            <a:ext cx="18642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 smtClean="0"/>
              <a:t>$ 920.656 </a:t>
            </a:r>
            <a:endParaRPr kumimoji="0" lang="es-EC" sz="1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80" name="CuadroTexto 279"/>
          <p:cNvSpPr txBox="1"/>
          <p:nvPr/>
        </p:nvSpPr>
        <p:spPr>
          <a:xfrm>
            <a:off x="8719020" y="1149648"/>
            <a:ext cx="1238796" cy="646331"/>
          </a:xfrm>
          <a:prstGeom prst="rect">
            <a:avLst/>
          </a:prstGeom>
          <a:solidFill>
            <a:schemeClr val="bg1">
              <a:alpha val="42000"/>
            </a:schemeClr>
          </a:solidFill>
          <a:ln w="38100">
            <a:noFill/>
            <a:prstDash val="sysDash"/>
          </a:ln>
        </p:spPr>
        <p:txBody>
          <a:bodyPr wrap="square">
            <a:spAutoFit/>
          </a:bodyPr>
          <a:lstStyle>
            <a:defPPr>
              <a:defRPr lang="es-EC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r>
              <a:rPr lang="es-EC" b="0" dirty="0">
                <a:solidFill>
                  <a:schemeClr val="tx1"/>
                </a:solidFill>
              </a:rPr>
              <a:t>GASTOS </a:t>
            </a:r>
            <a:r>
              <a:rPr lang="es-EC" b="0" dirty="0" smtClean="0">
                <a:solidFill>
                  <a:schemeClr val="tx1"/>
                </a:solidFill>
              </a:rPr>
              <a:t>2025:</a:t>
            </a:r>
            <a:endParaRPr lang="es-EC" b="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957816" y="1170360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 smtClean="0"/>
              <a:t>$</a:t>
            </a:r>
            <a:r>
              <a:rPr lang="es-EC" sz="2800" b="1" dirty="0"/>
              <a:t>77.826.672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599990" y="1053600"/>
            <a:ext cx="3379533" cy="811829"/>
          </a:xfrm>
          <a:prstGeom prst="rect">
            <a:avLst/>
          </a:prstGeom>
          <a:noFill/>
          <a:ln>
            <a:solidFill>
              <a:srgbClr val="95C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29838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909336" y="1055060"/>
            <a:ext cx="7327082" cy="921168"/>
          </a:xfrm>
        </p:spPr>
        <p:txBody>
          <a:bodyPr>
            <a:normAutofit/>
          </a:bodyPr>
          <a:lstStyle/>
          <a:p>
            <a:pPr lvl="0" algn="ctr" fontAlgn="b">
              <a:lnSpc>
                <a:spcPct val="100000"/>
              </a:lnSpc>
              <a:spcBef>
                <a:spcPts val="0"/>
              </a:spcBef>
            </a:pPr>
            <a:r>
              <a:rPr lang="es-EC" sz="16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Consolidar una ciudad segura, sostenible e integrada, que cuide la vida en todas sus formas y que fortalezca la paz, el orden y la convivencia ciudadana.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	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Objetivo - Iconos gratis de márketing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95" y="288804"/>
            <a:ext cx="500409" cy="5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2"/>
          <p:cNvSpPr txBox="1">
            <a:spLocks/>
          </p:cNvSpPr>
          <p:nvPr/>
        </p:nvSpPr>
        <p:spPr>
          <a:xfrm>
            <a:off x="1321904" y="-59480"/>
            <a:ext cx="3930816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36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>
                <a:solidFill>
                  <a:srgbClr val="312783"/>
                </a:solidFill>
                <a:latin typeface="+mn-lt"/>
              </a:rPr>
              <a:t>Objetivo Desarrollo 2</a:t>
            </a:r>
            <a:endParaRPr lang="es-EC" sz="2800" dirty="0">
              <a:latin typeface="+mn-lt"/>
            </a:endParaRPr>
          </a:p>
        </p:txBody>
      </p:sp>
      <p:grpSp>
        <p:nvGrpSpPr>
          <p:cNvPr id="15" name="Group 2"/>
          <p:cNvGrpSpPr>
            <a:grpSpLocks noChangeAspect="1"/>
          </p:cNvGrpSpPr>
          <p:nvPr/>
        </p:nvGrpSpPr>
        <p:grpSpPr>
          <a:xfrm>
            <a:off x="1371168" y="2111301"/>
            <a:ext cx="1686116" cy="1689593"/>
            <a:chOff x="755509" y="1620703"/>
            <a:chExt cx="3150941" cy="3157437"/>
          </a:xfrm>
        </p:grpSpPr>
        <p:sp>
          <p:nvSpPr>
            <p:cNvPr id="17" name="Block Arc 3"/>
            <p:cNvSpPr/>
            <p:nvPr>
              <p:custDataLst>
                <p:tags r:id="rId6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25377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8" name="Block Arc 4"/>
            <p:cNvSpPr/>
            <p:nvPr>
              <p:custDataLst>
                <p:tags r:id="rId6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rgbClr val="25377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9" name="Block Arc 5"/>
            <p:cNvSpPr/>
            <p:nvPr>
              <p:custDataLst>
                <p:tags r:id="rId63"/>
              </p:custDataLst>
            </p:nvPr>
          </p:nvSpPr>
          <p:spPr>
            <a:xfrm>
              <a:off x="755509" y="1629382"/>
              <a:ext cx="3148758" cy="3148758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rgbClr val="25377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0" name="Block Arc 6"/>
            <p:cNvSpPr/>
            <p:nvPr>
              <p:custDataLst>
                <p:tags r:id="rId6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rgbClr val="25377B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1" name="Block Arc 7"/>
            <p:cNvSpPr/>
            <p:nvPr>
              <p:custDataLst>
                <p:tags r:id="rId6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" name="Block Arc 8"/>
            <p:cNvSpPr/>
            <p:nvPr>
              <p:custDataLst>
                <p:tags r:id="rId6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3" name="Block Arc 9"/>
            <p:cNvSpPr/>
            <p:nvPr>
              <p:custDataLst>
                <p:tags r:id="rId6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5" name="Block Arc 10"/>
            <p:cNvSpPr/>
            <p:nvPr>
              <p:custDataLst>
                <p:tags r:id="rId6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6" name="Block Arc 11"/>
            <p:cNvSpPr>
              <a:spLocks noChangeAspect="1"/>
            </p:cNvSpPr>
            <p:nvPr>
              <p:custDataLst>
                <p:tags r:id="rId6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" name="Block Arc 12"/>
            <p:cNvSpPr/>
            <p:nvPr>
              <p:custDataLst>
                <p:tags r:id="rId7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25377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sp>
        <p:nvSpPr>
          <p:cNvPr id="28" name="TextBox 72"/>
          <p:cNvSpPr txBox="1"/>
          <p:nvPr/>
        </p:nvSpPr>
        <p:spPr>
          <a:xfrm>
            <a:off x="1071699" y="3885769"/>
            <a:ext cx="2284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TE INTEGRA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1424480" y="2538216"/>
            <a:ext cx="15695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 smtClean="0">
                <a:solidFill>
                  <a:srgbClr val="25377B"/>
                </a:solidFill>
              </a:rPr>
              <a:t>48%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25377B"/>
              </a:solidFill>
              <a:effectLst/>
              <a:uLnTx/>
              <a:uFillTx/>
            </a:endParaRPr>
          </a:p>
        </p:txBody>
      </p:sp>
      <p:grpSp>
        <p:nvGrpSpPr>
          <p:cNvPr id="148" name="Group 2"/>
          <p:cNvGrpSpPr>
            <a:grpSpLocks noChangeAspect="1"/>
          </p:cNvGrpSpPr>
          <p:nvPr/>
        </p:nvGrpSpPr>
        <p:grpSpPr>
          <a:xfrm>
            <a:off x="4291608" y="2111301"/>
            <a:ext cx="1684949" cy="1684949"/>
            <a:chOff x="757690" y="1620703"/>
            <a:chExt cx="3148760" cy="3148760"/>
          </a:xfrm>
        </p:grpSpPr>
        <p:sp>
          <p:nvSpPr>
            <p:cNvPr id="149" name="Block Arc 3"/>
            <p:cNvSpPr/>
            <p:nvPr>
              <p:custDataLst>
                <p:tags r:id="rId5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1A76B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0" name="Block Arc 4"/>
            <p:cNvSpPr/>
            <p:nvPr>
              <p:custDataLst>
                <p:tags r:id="rId5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chemeClr val="accent1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1" name="Block Arc 5"/>
            <p:cNvSpPr/>
            <p:nvPr>
              <p:custDataLst>
                <p:tags r:id="rId53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chemeClr val="accent1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2" name="Block Arc 6"/>
            <p:cNvSpPr/>
            <p:nvPr>
              <p:custDataLst>
                <p:tags r:id="rId5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chemeClr val="accent1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3" name="Block Arc 7"/>
            <p:cNvSpPr/>
            <p:nvPr>
              <p:custDataLst>
                <p:tags r:id="rId5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4" name="Block Arc 8"/>
            <p:cNvSpPr/>
            <p:nvPr>
              <p:custDataLst>
                <p:tags r:id="rId5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5" name="Block Arc 9"/>
            <p:cNvSpPr/>
            <p:nvPr>
              <p:custDataLst>
                <p:tags r:id="rId5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6" name="Block Arc 10"/>
            <p:cNvSpPr/>
            <p:nvPr>
              <p:custDataLst>
                <p:tags r:id="rId5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7" name="Block Arc 11"/>
            <p:cNvSpPr>
              <a:spLocks noChangeAspect="1"/>
            </p:cNvSpPr>
            <p:nvPr>
              <p:custDataLst>
                <p:tags r:id="rId5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8" name="Block Arc 12"/>
            <p:cNvSpPr/>
            <p:nvPr>
              <p:custDataLst>
                <p:tags r:id="rId6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sp>
        <p:nvSpPr>
          <p:cNvPr id="159" name="TextBox 72"/>
          <p:cNvSpPr txBox="1"/>
          <p:nvPr/>
        </p:nvSpPr>
        <p:spPr>
          <a:xfrm>
            <a:off x="3992017" y="3860409"/>
            <a:ext cx="228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CON MOVILIDAD SOSTENIBLE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84" name="TextBox 72"/>
          <p:cNvSpPr txBox="1"/>
          <p:nvPr/>
        </p:nvSpPr>
        <p:spPr>
          <a:xfrm>
            <a:off x="6907018" y="3894638"/>
            <a:ext cx="228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CON MOVILIDAD SEGURA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8" name="TextBox 72"/>
          <p:cNvSpPr txBox="1"/>
          <p:nvPr/>
        </p:nvSpPr>
        <p:spPr>
          <a:xfrm>
            <a:off x="9907870" y="3885768"/>
            <a:ext cx="22841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CIUDAD VERDE AZUL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9" name="TextBox 76"/>
          <p:cNvSpPr txBox="1"/>
          <p:nvPr/>
        </p:nvSpPr>
        <p:spPr>
          <a:xfrm>
            <a:off x="1281637" y="3034439"/>
            <a:ext cx="18642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/>
              <a:t> $148.445.515 </a:t>
            </a:r>
          </a:p>
        </p:txBody>
      </p:sp>
      <p:sp>
        <p:nvSpPr>
          <p:cNvPr id="210" name="TextBox 76"/>
          <p:cNvSpPr txBox="1"/>
          <p:nvPr/>
        </p:nvSpPr>
        <p:spPr>
          <a:xfrm>
            <a:off x="4359127" y="2554740"/>
            <a:ext cx="15695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 smtClean="0">
                <a:solidFill>
                  <a:schemeClr val="accent1"/>
                </a:solidFill>
              </a:rPr>
              <a:t>26%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1" name="TextBox 76"/>
          <p:cNvSpPr txBox="1"/>
          <p:nvPr/>
        </p:nvSpPr>
        <p:spPr>
          <a:xfrm>
            <a:off x="4211782" y="3034439"/>
            <a:ext cx="18642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/>
              <a:t> $81.085.428 </a:t>
            </a:r>
          </a:p>
        </p:txBody>
      </p:sp>
      <p:sp>
        <p:nvSpPr>
          <p:cNvPr id="212" name="TextBox 76"/>
          <p:cNvSpPr txBox="1"/>
          <p:nvPr/>
        </p:nvSpPr>
        <p:spPr>
          <a:xfrm>
            <a:off x="7269622" y="2554740"/>
            <a:ext cx="15695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>
                <a:solidFill>
                  <a:srgbClr val="95CAEB"/>
                </a:solidFill>
              </a:rPr>
              <a:t>7</a:t>
            </a:r>
            <a:r>
              <a:rPr lang="es-EC" sz="2400" b="1" kern="0" dirty="0" smtClean="0">
                <a:solidFill>
                  <a:srgbClr val="95CAEB"/>
                </a:solidFill>
              </a:rPr>
              <a:t>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95CAEB"/>
              </a:solidFill>
              <a:effectLst/>
              <a:uLnTx/>
              <a:uFillTx/>
            </a:endParaRPr>
          </a:p>
        </p:txBody>
      </p:sp>
      <p:sp>
        <p:nvSpPr>
          <p:cNvPr id="213" name="TextBox 76"/>
          <p:cNvSpPr txBox="1"/>
          <p:nvPr/>
        </p:nvSpPr>
        <p:spPr>
          <a:xfrm>
            <a:off x="7122277" y="3034439"/>
            <a:ext cx="18642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/>
              <a:t> $22.937.494 </a:t>
            </a:r>
          </a:p>
        </p:txBody>
      </p:sp>
      <p:grpSp>
        <p:nvGrpSpPr>
          <p:cNvPr id="214" name="Group 2"/>
          <p:cNvGrpSpPr>
            <a:grpSpLocks noChangeAspect="1"/>
          </p:cNvGrpSpPr>
          <p:nvPr/>
        </p:nvGrpSpPr>
        <p:grpSpPr>
          <a:xfrm>
            <a:off x="7199713" y="2107862"/>
            <a:ext cx="1684949" cy="1684949"/>
            <a:chOff x="757690" y="1620703"/>
            <a:chExt cx="3148760" cy="3148760"/>
          </a:xfrm>
        </p:grpSpPr>
        <p:sp>
          <p:nvSpPr>
            <p:cNvPr id="215" name="Block Arc 3"/>
            <p:cNvSpPr/>
            <p:nvPr>
              <p:custDataLst>
                <p:tags r:id="rId4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16" name="Block Arc 4"/>
            <p:cNvSpPr/>
            <p:nvPr>
              <p:custDataLst>
                <p:tags r:id="rId4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rgbClr val="95CAE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17" name="Block Arc 5"/>
            <p:cNvSpPr/>
            <p:nvPr>
              <p:custDataLst>
                <p:tags r:id="rId43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rgbClr val="95CAE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18" name="Block Arc 6"/>
            <p:cNvSpPr/>
            <p:nvPr>
              <p:custDataLst>
                <p:tags r:id="rId4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rgbClr val="95CAE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19" name="Block Arc 7"/>
            <p:cNvSpPr/>
            <p:nvPr>
              <p:custDataLst>
                <p:tags r:id="rId4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0" name="Block Arc 8"/>
            <p:cNvSpPr/>
            <p:nvPr>
              <p:custDataLst>
                <p:tags r:id="rId4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1" name="Block Arc 9"/>
            <p:cNvSpPr/>
            <p:nvPr>
              <p:custDataLst>
                <p:tags r:id="rId4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2" name="Block Arc 10"/>
            <p:cNvSpPr/>
            <p:nvPr>
              <p:custDataLst>
                <p:tags r:id="rId4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3" name="Block Arc 11"/>
            <p:cNvSpPr>
              <a:spLocks noChangeAspect="1"/>
            </p:cNvSpPr>
            <p:nvPr>
              <p:custDataLst>
                <p:tags r:id="rId4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4" name="Block Arc 12"/>
            <p:cNvSpPr/>
            <p:nvPr>
              <p:custDataLst>
                <p:tags r:id="rId5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grpSp>
        <p:nvGrpSpPr>
          <p:cNvPr id="225" name="Group 2"/>
          <p:cNvGrpSpPr>
            <a:grpSpLocks noChangeAspect="1"/>
          </p:cNvGrpSpPr>
          <p:nvPr/>
        </p:nvGrpSpPr>
        <p:grpSpPr>
          <a:xfrm>
            <a:off x="10173130" y="2114212"/>
            <a:ext cx="1684949" cy="1684949"/>
            <a:chOff x="757690" y="1620703"/>
            <a:chExt cx="3148760" cy="3148760"/>
          </a:xfrm>
        </p:grpSpPr>
        <p:sp>
          <p:nvSpPr>
            <p:cNvPr id="226" name="Block Arc 3"/>
            <p:cNvSpPr/>
            <p:nvPr>
              <p:custDataLst>
                <p:tags r:id="rId3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7" name="Block Arc 4"/>
            <p:cNvSpPr/>
            <p:nvPr>
              <p:custDataLst>
                <p:tags r:id="rId3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8" name="Block Arc 5"/>
            <p:cNvSpPr/>
            <p:nvPr>
              <p:custDataLst>
                <p:tags r:id="rId33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rgbClr val="95CAEB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9" name="Block Arc 6"/>
            <p:cNvSpPr/>
            <p:nvPr>
              <p:custDataLst>
                <p:tags r:id="rId3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rgbClr val="95CAE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30" name="Block Arc 7"/>
            <p:cNvSpPr/>
            <p:nvPr>
              <p:custDataLst>
                <p:tags r:id="rId3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31" name="Block Arc 8"/>
            <p:cNvSpPr/>
            <p:nvPr>
              <p:custDataLst>
                <p:tags r:id="rId3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32" name="Block Arc 9"/>
            <p:cNvSpPr/>
            <p:nvPr>
              <p:custDataLst>
                <p:tags r:id="rId3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33" name="Block Arc 10"/>
            <p:cNvSpPr/>
            <p:nvPr>
              <p:custDataLst>
                <p:tags r:id="rId3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34" name="Block Arc 11"/>
            <p:cNvSpPr>
              <a:spLocks noChangeAspect="1"/>
            </p:cNvSpPr>
            <p:nvPr>
              <p:custDataLst>
                <p:tags r:id="rId3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35" name="Block Arc 12"/>
            <p:cNvSpPr/>
            <p:nvPr>
              <p:custDataLst>
                <p:tags r:id="rId4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sp>
        <p:nvSpPr>
          <p:cNvPr id="236" name="TextBox 76"/>
          <p:cNvSpPr txBox="1"/>
          <p:nvPr/>
        </p:nvSpPr>
        <p:spPr>
          <a:xfrm>
            <a:off x="10239246" y="2554740"/>
            <a:ext cx="15695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>
                <a:solidFill>
                  <a:srgbClr val="95CAEB"/>
                </a:solidFill>
              </a:rPr>
              <a:t>6</a:t>
            </a:r>
            <a:r>
              <a:rPr lang="es-EC" sz="2400" b="1" kern="0" dirty="0" smtClean="0">
                <a:solidFill>
                  <a:srgbClr val="95CAEB"/>
                </a:solidFill>
              </a:rPr>
              <a:t>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95CAEB"/>
              </a:solidFill>
              <a:effectLst/>
              <a:uLnTx/>
              <a:uFillTx/>
            </a:endParaRPr>
          </a:p>
        </p:txBody>
      </p:sp>
      <p:sp>
        <p:nvSpPr>
          <p:cNvPr id="237" name="TextBox 76"/>
          <p:cNvSpPr txBox="1"/>
          <p:nvPr/>
        </p:nvSpPr>
        <p:spPr>
          <a:xfrm>
            <a:off x="10116555" y="3034439"/>
            <a:ext cx="18642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/>
              <a:t> $18.000.000 </a:t>
            </a:r>
          </a:p>
        </p:txBody>
      </p:sp>
      <p:sp>
        <p:nvSpPr>
          <p:cNvPr id="238" name="TextBox 72"/>
          <p:cNvSpPr txBox="1"/>
          <p:nvPr/>
        </p:nvSpPr>
        <p:spPr>
          <a:xfrm>
            <a:off x="2312127" y="5808208"/>
            <a:ext cx="26239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CULTURA Y PATRIMONIO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39" name="Group 2"/>
          <p:cNvGrpSpPr>
            <a:grpSpLocks noChangeAspect="1"/>
          </p:cNvGrpSpPr>
          <p:nvPr/>
        </p:nvGrpSpPr>
        <p:grpSpPr>
          <a:xfrm>
            <a:off x="2786810" y="4008724"/>
            <a:ext cx="1684949" cy="1684949"/>
            <a:chOff x="757690" y="1620703"/>
            <a:chExt cx="3148760" cy="3148760"/>
          </a:xfrm>
        </p:grpSpPr>
        <p:sp>
          <p:nvSpPr>
            <p:cNvPr id="240" name="Block Arc 3"/>
            <p:cNvSpPr/>
            <p:nvPr>
              <p:custDataLst>
                <p:tags r:id="rId2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1" name="Block Arc 4"/>
            <p:cNvSpPr/>
            <p:nvPr>
              <p:custDataLst>
                <p:tags r:id="rId2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2" name="Block Arc 5"/>
            <p:cNvSpPr/>
            <p:nvPr>
              <p:custDataLst>
                <p:tags r:id="rId23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3" name="Block Arc 6"/>
            <p:cNvSpPr/>
            <p:nvPr>
              <p:custDataLst>
                <p:tags r:id="rId2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rgbClr val="95CAE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4" name="Block Arc 7"/>
            <p:cNvSpPr/>
            <p:nvPr>
              <p:custDataLst>
                <p:tags r:id="rId2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5" name="Block Arc 8"/>
            <p:cNvSpPr/>
            <p:nvPr>
              <p:custDataLst>
                <p:tags r:id="rId2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6" name="Block Arc 9"/>
            <p:cNvSpPr/>
            <p:nvPr>
              <p:custDataLst>
                <p:tags r:id="rId2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7" name="Block Arc 10"/>
            <p:cNvSpPr/>
            <p:nvPr>
              <p:custDataLst>
                <p:tags r:id="rId2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8" name="Block Arc 11"/>
            <p:cNvSpPr>
              <a:spLocks noChangeAspect="1"/>
            </p:cNvSpPr>
            <p:nvPr>
              <p:custDataLst>
                <p:tags r:id="rId2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49" name="Block Arc 12"/>
            <p:cNvSpPr/>
            <p:nvPr>
              <p:custDataLst>
                <p:tags r:id="rId3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sp>
        <p:nvSpPr>
          <p:cNvPr id="250" name="TextBox 76"/>
          <p:cNvSpPr txBox="1"/>
          <p:nvPr/>
        </p:nvSpPr>
        <p:spPr>
          <a:xfrm>
            <a:off x="2852926" y="4557575"/>
            <a:ext cx="15695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 smtClean="0">
                <a:solidFill>
                  <a:srgbClr val="95CAEB"/>
                </a:solidFill>
              </a:rPr>
              <a:t>5%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95CAEB"/>
              </a:solidFill>
              <a:effectLst/>
              <a:uLnTx/>
              <a:uFillTx/>
            </a:endParaRPr>
          </a:p>
        </p:txBody>
      </p:sp>
      <p:sp>
        <p:nvSpPr>
          <p:cNvPr id="251" name="TextBox 76"/>
          <p:cNvSpPr txBox="1"/>
          <p:nvPr/>
        </p:nvSpPr>
        <p:spPr>
          <a:xfrm>
            <a:off x="2708626" y="4995311"/>
            <a:ext cx="18642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/>
              <a:t> $</a:t>
            </a:r>
            <a:r>
              <a:rPr lang="es-EC" sz="1600" dirty="0" smtClean="0"/>
              <a:t>16.805.199</a:t>
            </a:r>
            <a:endParaRPr lang="es-EC" sz="1600" dirty="0"/>
          </a:p>
        </p:txBody>
      </p:sp>
      <p:sp>
        <p:nvSpPr>
          <p:cNvPr id="252" name="TextBox 72"/>
          <p:cNvSpPr txBox="1"/>
          <p:nvPr/>
        </p:nvSpPr>
        <p:spPr>
          <a:xfrm>
            <a:off x="5365696" y="5854375"/>
            <a:ext cx="228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ESPACIO PÚBLICO Y CIUDADANÍAS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53" name="Group 2"/>
          <p:cNvGrpSpPr>
            <a:grpSpLocks noChangeAspect="1"/>
          </p:cNvGrpSpPr>
          <p:nvPr/>
        </p:nvGrpSpPr>
        <p:grpSpPr>
          <a:xfrm>
            <a:off x="5709309" y="4082818"/>
            <a:ext cx="1684949" cy="1684949"/>
            <a:chOff x="757690" y="1620703"/>
            <a:chExt cx="3148760" cy="3148760"/>
          </a:xfrm>
        </p:grpSpPr>
        <p:sp>
          <p:nvSpPr>
            <p:cNvPr id="254" name="Block Arc 3"/>
            <p:cNvSpPr/>
            <p:nvPr>
              <p:custDataLst>
                <p:tags r:id="rId1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55" name="Block Arc 4"/>
            <p:cNvSpPr/>
            <p:nvPr>
              <p:custDataLst>
                <p:tags r:id="rId1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56" name="Block Arc 5"/>
            <p:cNvSpPr/>
            <p:nvPr>
              <p:custDataLst>
                <p:tags r:id="rId13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57" name="Block Arc 6"/>
            <p:cNvSpPr/>
            <p:nvPr>
              <p:custDataLst>
                <p:tags r:id="rId1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rgbClr val="95CAE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58" name="Block Arc 7"/>
            <p:cNvSpPr/>
            <p:nvPr>
              <p:custDataLst>
                <p:tags r:id="rId1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59" name="Block Arc 8"/>
            <p:cNvSpPr/>
            <p:nvPr>
              <p:custDataLst>
                <p:tags r:id="rId1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60" name="Block Arc 9"/>
            <p:cNvSpPr/>
            <p:nvPr>
              <p:custDataLst>
                <p:tags r:id="rId1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61" name="Block Arc 10"/>
            <p:cNvSpPr/>
            <p:nvPr>
              <p:custDataLst>
                <p:tags r:id="rId1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62" name="Block Arc 11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63" name="Block Arc 12"/>
            <p:cNvSpPr/>
            <p:nvPr>
              <p:custDataLst>
                <p:tags r:id="rId2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sp>
        <p:nvSpPr>
          <p:cNvPr id="264" name="TextBox 76"/>
          <p:cNvSpPr txBox="1"/>
          <p:nvPr/>
        </p:nvSpPr>
        <p:spPr>
          <a:xfrm>
            <a:off x="5775425" y="4557575"/>
            <a:ext cx="15695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 smtClean="0">
                <a:solidFill>
                  <a:srgbClr val="95CAEB"/>
                </a:solidFill>
              </a:rPr>
              <a:t>5%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95CAEB"/>
              </a:solidFill>
              <a:effectLst/>
              <a:uLnTx/>
              <a:uFillTx/>
            </a:endParaRPr>
          </a:p>
        </p:txBody>
      </p:sp>
      <p:sp>
        <p:nvSpPr>
          <p:cNvPr id="265" name="TextBox 76"/>
          <p:cNvSpPr txBox="1"/>
          <p:nvPr/>
        </p:nvSpPr>
        <p:spPr>
          <a:xfrm>
            <a:off x="5652734" y="4995311"/>
            <a:ext cx="18642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/>
              <a:t> $15.031.589 </a:t>
            </a:r>
          </a:p>
        </p:txBody>
      </p:sp>
      <p:sp>
        <p:nvSpPr>
          <p:cNvPr id="266" name="TextBox 72"/>
          <p:cNvSpPr txBox="1"/>
          <p:nvPr/>
        </p:nvSpPr>
        <p:spPr>
          <a:xfrm>
            <a:off x="8509081" y="5947538"/>
            <a:ext cx="2284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HÁBITAT DIGNO Y SEGURO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267" name="Group 2"/>
          <p:cNvGrpSpPr>
            <a:grpSpLocks noChangeAspect="1"/>
          </p:cNvGrpSpPr>
          <p:nvPr/>
        </p:nvGrpSpPr>
        <p:grpSpPr>
          <a:xfrm>
            <a:off x="8852694" y="4175981"/>
            <a:ext cx="1684949" cy="1684949"/>
            <a:chOff x="757690" y="1620703"/>
            <a:chExt cx="3148760" cy="3148760"/>
          </a:xfrm>
        </p:grpSpPr>
        <p:sp>
          <p:nvSpPr>
            <p:cNvPr id="268" name="Block Arc 3"/>
            <p:cNvSpPr/>
            <p:nvPr>
              <p:custDataLst>
                <p:tags r:id="rId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69" name="Block Arc 4"/>
            <p:cNvSpPr/>
            <p:nvPr>
              <p:custDataLst>
                <p:tags r:id="rId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0" name="Block Arc 5"/>
            <p:cNvSpPr/>
            <p:nvPr>
              <p:custDataLst>
                <p:tags r:id="rId3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1" name="Block Arc 6"/>
            <p:cNvSpPr/>
            <p:nvPr>
              <p:custDataLst>
                <p:tags r:id="rId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rgbClr val="95CAE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2" name="Block Arc 7"/>
            <p:cNvSpPr/>
            <p:nvPr>
              <p:custDataLst>
                <p:tags r:id="rId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3" name="Block Arc 8"/>
            <p:cNvSpPr/>
            <p:nvPr>
              <p:custDataLst>
                <p:tags r:id="rId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4" name="Block Arc 9"/>
            <p:cNvSpPr/>
            <p:nvPr>
              <p:custDataLst>
                <p:tags r:id="rId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5" name="Block Arc 10"/>
            <p:cNvSpPr/>
            <p:nvPr>
              <p:custDataLst>
                <p:tags r:id="rId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6" name="Block Arc 1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7" name="Block Arc 12"/>
            <p:cNvSpPr/>
            <p:nvPr>
              <p:custDataLst>
                <p:tags r:id="rId1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sp>
        <p:nvSpPr>
          <p:cNvPr id="278" name="TextBox 76"/>
          <p:cNvSpPr txBox="1"/>
          <p:nvPr/>
        </p:nvSpPr>
        <p:spPr>
          <a:xfrm>
            <a:off x="8918810" y="4557575"/>
            <a:ext cx="156956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>
                <a:solidFill>
                  <a:srgbClr val="95CAEB"/>
                </a:solidFill>
              </a:rPr>
              <a:t>3</a:t>
            </a:r>
            <a:r>
              <a:rPr lang="es-EC" sz="2400" b="1" kern="0" dirty="0" smtClean="0">
                <a:solidFill>
                  <a:srgbClr val="95CAEB"/>
                </a:solidFill>
              </a:rPr>
              <a:t>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95CAEB"/>
              </a:solidFill>
              <a:effectLst/>
              <a:uLnTx/>
              <a:uFillTx/>
            </a:endParaRPr>
          </a:p>
        </p:txBody>
      </p:sp>
      <p:sp>
        <p:nvSpPr>
          <p:cNvPr id="279" name="TextBox 76"/>
          <p:cNvSpPr txBox="1"/>
          <p:nvPr/>
        </p:nvSpPr>
        <p:spPr>
          <a:xfrm>
            <a:off x="8719020" y="4995311"/>
            <a:ext cx="186425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/>
              <a:t> $</a:t>
            </a:r>
            <a:r>
              <a:rPr lang="es-EC" sz="1600" dirty="0" smtClean="0"/>
              <a:t>8.972.971</a:t>
            </a:r>
            <a:endParaRPr lang="es-EC" sz="1600" dirty="0"/>
          </a:p>
        </p:txBody>
      </p:sp>
      <p:sp>
        <p:nvSpPr>
          <p:cNvPr id="280" name="CuadroTexto 279"/>
          <p:cNvSpPr txBox="1"/>
          <p:nvPr/>
        </p:nvSpPr>
        <p:spPr>
          <a:xfrm>
            <a:off x="8530179" y="1149648"/>
            <a:ext cx="1238796" cy="646331"/>
          </a:xfrm>
          <a:prstGeom prst="rect">
            <a:avLst/>
          </a:prstGeom>
          <a:solidFill>
            <a:schemeClr val="bg1">
              <a:alpha val="42000"/>
            </a:schemeClr>
          </a:solidFill>
          <a:ln w="38100">
            <a:noFill/>
            <a:prstDash val="sysDash"/>
          </a:ln>
        </p:spPr>
        <p:txBody>
          <a:bodyPr wrap="square">
            <a:spAutoFit/>
          </a:bodyPr>
          <a:lstStyle>
            <a:defPPr>
              <a:defRPr lang="es-EC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r>
              <a:rPr lang="es-EC" b="0" dirty="0">
                <a:solidFill>
                  <a:schemeClr val="tx1"/>
                </a:solidFill>
              </a:rPr>
              <a:t>GASTOS </a:t>
            </a:r>
            <a:r>
              <a:rPr lang="es-EC" b="0" dirty="0" smtClean="0">
                <a:solidFill>
                  <a:schemeClr val="tx1"/>
                </a:solidFill>
              </a:rPr>
              <a:t>2025:</a:t>
            </a:r>
            <a:endParaRPr lang="es-EC" b="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768975" y="1170360"/>
            <a:ext cx="2204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$311.278.196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411149" y="1053600"/>
            <a:ext cx="3513657" cy="811829"/>
          </a:xfrm>
          <a:prstGeom prst="rect">
            <a:avLst/>
          </a:prstGeom>
          <a:noFill/>
          <a:ln>
            <a:solidFill>
              <a:srgbClr val="95C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107" name="Google Shape;208;p5"/>
          <p:cNvPicPr preferRelativeResize="0"/>
          <p:nvPr/>
        </p:nvPicPr>
        <p:blipFill>
          <a:blip r:embed="rId74">
            <a:alphaModFix/>
          </a:blip>
          <a:stretch>
            <a:fillRect/>
          </a:stretch>
        </p:blipFill>
        <p:spPr>
          <a:xfrm>
            <a:off x="8960736" y="85405"/>
            <a:ext cx="2427724" cy="89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297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903434" y="1768485"/>
            <a:ext cx="7327082" cy="921168"/>
          </a:xfrm>
        </p:spPr>
        <p:txBody>
          <a:bodyPr>
            <a:normAutofit/>
          </a:bodyPr>
          <a:lstStyle/>
          <a:p>
            <a:pPr lvl="0" algn="ctr" fontAlgn="b">
              <a:lnSpc>
                <a:spcPct val="100000"/>
              </a:lnSpc>
              <a:spcBef>
                <a:spcPts val="0"/>
              </a:spcBef>
            </a:pPr>
            <a:r>
              <a:rPr lang="es-EC" sz="1600" b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Alcanzar una gestión eficiente, participativa, desconcentrada y transparente; un municipio cercano a la ciudadanía.</a:t>
            </a:r>
            <a:r>
              <a:rPr lang="es-ES" sz="1600" b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	</a:t>
            </a:r>
            <a:endParaRPr lang="es-EC" sz="2400" dirty="0">
              <a:solidFill>
                <a:schemeClr val="tx1"/>
              </a:solidFill>
            </a:endParaRPr>
          </a:p>
        </p:txBody>
      </p:sp>
      <p:pic>
        <p:nvPicPr>
          <p:cNvPr id="1026" name="Picture 2" descr="Objetivo - Iconos gratis de márketing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251" y="765878"/>
            <a:ext cx="500409" cy="50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2"/>
          <p:cNvSpPr txBox="1">
            <a:spLocks/>
          </p:cNvSpPr>
          <p:nvPr/>
        </p:nvSpPr>
        <p:spPr>
          <a:xfrm>
            <a:off x="1361660" y="417594"/>
            <a:ext cx="3930816" cy="1196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367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800" dirty="0" smtClean="0">
                <a:solidFill>
                  <a:srgbClr val="312783"/>
                </a:solidFill>
                <a:latin typeface="+mn-lt"/>
              </a:rPr>
              <a:t>Objetivo Desarrollo 3</a:t>
            </a:r>
            <a:endParaRPr lang="es-EC" sz="2800" dirty="0">
              <a:latin typeface="+mn-lt"/>
            </a:endParaRPr>
          </a:p>
        </p:txBody>
      </p:sp>
      <p:grpSp>
        <p:nvGrpSpPr>
          <p:cNvPr id="15" name="Group 2"/>
          <p:cNvGrpSpPr>
            <a:grpSpLocks noChangeAspect="1"/>
          </p:cNvGrpSpPr>
          <p:nvPr/>
        </p:nvGrpSpPr>
        <p:grpSpPr>
          <a:xfrm>
            <a:off x="3720829" y="3043051"/>
            <a:ext cx="1667057" cy="1689593"/>
            <a:chOff x="755509" y="1620703"/>
            <a:chExt cx="3150941" cy="3157437"/>
          </a:xfrm>
        </p:grpSpPr>
        <p:sp>
          <p:nvSpPr>
            <p:cNvPr id="17" name="Block Arc 3"/>
            <p:cNvSpPr/>
            <p:nvPr>
              <p:custDataLst>
                <p:tags r:id="rId1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25377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8" name="Block Arc 4"/>
            <p:cNvSpPr/>
            <p:nvPr>
              <p:custDataLst>
                <p:tags r:id="rId1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rgbClr val="25377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9" name="Block Arc 5"/>
            <p:cNvSpPr/>
            <p:nvPr>
              <p:custDataLst>
                <p:tags r:id="rId13"/>
              </p:custDataLst>
            </p:nvPr>
          </p:nvSpPr>
          <p:spPr>
            <a:xfrm>
              <a:off x="755509" y="1629382"/>
              <a:ext cx="3148758" cy="3148758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rgbClr val="25377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0" name="Block Arc 6"/>
            <p:cNvSpPr/>
            <p:nvPr>
              <p:custDataLst>
                <p:tags r:id="rId1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rgbClr val="25377B"/>
            </a:solidFill>
            <a:ln w="3175">
              <a:noFill/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1" name="Block Arc 7"/>
            <p:cNvSpPr/>
            <p:nvPr>
              <p:custDataLst>
                <p:tags r:id="rId1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2" name="Block Arc 8"/>
            <p:cNvSpPr/>
            <p:nvPr>
              <p:custDataLst>
                <p:tags r:id="rId1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3" name="Block Arc 9"/>
            <p:cNvSpPr/>
            <p:nvPr>
              <p:custDataLst>
                <p:tags r:id="rId1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5" name="Block Arc 10"/>
            <p:cNvSpPr/>
            <p:nvPr>
              <p:custDataLst>
                <p:tags r:id="rId1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6" name="Block Arc 11"/>
            <p:cNvSpPr>
              <a:spLocks noChangeAspect="1"/>
            </p:cNvSpPr>
            <p:nvPr>
              <p:custDataLst>
                <p:tags r:id="rId1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27" name="Block Arc 12"/>
            <p:cNvSpPr/>
            <p:nvPr>
              <p:custDataLst>
                <p:tags r:id="rId2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25377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sp>
        <p:nvSpPr>
          <p:cNvPr id="28" name="TextBox 72"/>
          <p:cNvSpPr txBox="1"/>
          <p:nvPr/>
        </p:nvSpPr>
        <p:spPr>
          <a:xfrm>
            <a:off x="3421360" y="4817519"/>
            <a:ext cx="225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TRASPARENTE Y EFICIENTE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9" name="TextBox 76"/>
          <p:cNvSpPr txBox="1"/>
          <p:nvPr/>
        </p:nvSpPr>
        <p:spPr>
          <a:xfrm>
            <a:off x="3774142" y="3469966"/>
            <a:ext cx="155182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 smtClean="0">
                <a:solidFill>
                  <a:srgbClr val="25377B"/>
                </a:solidFill>
              </a:rPr>
              <a:t>48%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solidFill>
                <a:srgbClr val="25377B"/>
              </a:solidFill>
              <a:effectLst/>
              <a:uLnTx/>
              <a:uFillTx/>
            </a:endParaRPr>
          </a:p>
        </p:txBody>
      </p:sp>
      <p:grpSp>
        <p:nvGrpSpPr>
          <p:cNvPr id="148" name="Group 2"/>
          <p:cNvGrpSpPr>
            <a:grpSpLocks noChangeAspect="1"/>
          </p:cNvGrpSpPr>
          <p:nvPr/>
        </p:nvGrpSpPr>
        <p:grpSpPr>
          <a:xfrm>
            <a:off x="6641270" y="3043051"/>
            <a:ext cx="1665904" cy="1684949"/>
            <a:chOff x="757690" y="1620703"/>
            <a:chExt cx="3148760" cy="3148760"/>
          </a:xfrm>
        </p:grpSpPr>
        <p:sp>
          <p:nvSpPr>
            <p:cNvPr id="149" name="Block Arc 3"/>
            <p:cNvSpPr/>
            <p:nvPr>
              <p:custDataLst>
                <p:tags r:id="rId1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0"/>
                <a:gd name="adj2" fmla="val 2160000"/>
                <a:gd name="adj3" fmla="val 12500"/>
              </a:avLst>
            </a:prstGeom>
            <a:solidFill>
              <a:srgbClr val="1A76B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0" name="Block Arc 4"/>
            <p:cNvSpPr/>
            <p:nvPr>
              <p:custDataLst>
                <p:tags r:id="rId2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2160000"/>
                <a:gd name="adj2" fmla="val 4320000"/>
                <a:gd name="adj3" fmla="val 12500"/>
              </a:avLst>
            </a:prstGeom>
            <a:solidFill>
              <a:schemeClr val="accent1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1" name="Block Arc 5"/>
            <p:cNvSpPr/>
            <p:nvPr>
              <p:custDataLst>
                <p:tags r:id="rId3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4320000"/>
                <a:gd name="adj2" fmla="val 6480000"/>
                <a:gd name="adj3" fmla="val 12500"/>
              </a:avLst>
            </a:prstGeom>
            <a:solidFill>
              <a:schemeClr val="accent1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2" name="Block Arc 6"/>
            <p:cNvSpPr/>
            <p:nvPr>
              <p:custDataLst>
                <p:tags r:id="rId4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6480000"/>
                <a:gd name="adj2" fmla="val 8640000"/>
                <a:gd name="adj3" fmla="val 12500"/>
              </a:avLst>
            </a:prstGeom>
            <a:solidFill>
              <a:schemeClr val="accent1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3" name="Block Arc 7"/>
            <p:cNvSpPr/>
            <p:nvPr>
              <p:custDataLst>
                <p:tags r:id="rId5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8640000"/>
                <a:gd name="adj2" fmla="val 1080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4" name="Block Arc 8"/>
            <p:cNvSpPr/>
            <p:nvPr>
              <p:custDataLst>
                <p:tags r:id="rId6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0800000"/>
                <a:gd name="adj2" fmla="val 1296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5" name="Block Arc 9"/>
            <p:cNvSpPr/>
            <p:nvPr>
              <p:custDataLst>
                <p:tags r:id="rId7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2960000"/>
                <a:gd name="adj2" fmla="val 1512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chemeClr val="tx1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6" name="Block Arc 10"/>
            <p:cNvSpPr/>
            <p:nvPr>
              <p:custDataLst>
                <p:tags r:id="rId8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5120000"/>
                <a:gd name="adj2" fmla="val 17280000"/>
                <a:gd name="adj3" fmla="val 12500"/>
              </a:avLst>
            </a:prstGeom>
            <a:solidFill>
              <a:srgbClr val="D9D9D9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7" name="Block Arc 1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7280000"/>
                <a:gd name="adj2" fmla="val 19440000"/>
                <a:gd name="adj3" fmla="val 12500"/>
              </a:avLst>
            </a:prstGeom>
            <a:solidFill>
              <a:srgbClr val="1A76B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  <p:sp>
          <p:nvSpPr>
            <p:cNvPr id="158" name="Block Arc 12"/>
            <p:cNvSpPr/>
            <p:nvPr>
              <p:custDataLst>
                <p:tags r:id="rId10"/>
              </p:custDataLst>
            </p:nvPr>
          </p:nvSpPr>
          <p:spPr>
            <a:xfrm>
              <a:off x="757690" y="1620703"/>
              <a:ext cx="3148760" cy="3148760"/>
            </a:xfrm>
            <a:prstGeom prst="blockArc">
              <a:avLst>
                <a:gd name="adj1" fmla="val 19440000"/>
                <a:gd name="adj2" fmla="val 0"/>
                <a:gd name="adj3" fmla="val 12500"/>
              </a:avLst>
            </a:prstGeom>
            <a:solidFill>
              <a:srgbClr val="1A76BB"/>
            </a:solidFill>
            <a:ln w="3175">
              <a:solidFill>
                <a:schemeClr val="lt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  <a:prstTxWarp prst="textNoShape">
                <a:avLst/>
              </a:prstTxWarp>
              <a:noAutofit/>
              <a:sp3d/>
            </a:bodyPr>
            <a:lstStyle/>
            <a:p>
              <a:pPr algn="ctr"/>
              <a:endParaRPr lang="es-EC" sz="1200" dirty="0">
                <a:solidFill>
                  <a:srgbClr val="FFFFFF"/>
                </a:solidFill>
                <a:effectLst>
                  <a:glow>
                    <a:scrgbClr r="0" g="0" b="0"/>
                  </a:glow>
                </a:effectLst>
              </a:endParaRPr>
            </a:p>
          </p:txBody>
        </p:sp>
      </p:grpSp>
      <p:sp>
        <p:nvSpPr>
          <p:cNvPr id="159" name="TextBox 72"/>
          <p:cNvSpPr txBox="1"/>
          <p:nvPr/>
        </p:nvSpPr>
        <p:spPr>
          <a:xfrm>
            <a:off x="6341678" y="4792159"/>
            <a:ext cx="225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s-EC" sz="1400" b="1" kern="0" dirty="0" smtClean="0"/>
              <a:t>QUITO PARTICIPA</a:t>
            </a:r>
            <a:endParaRPr kumimoji="0" lang="es-EC" sz="1400" b="0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09" name="TextBox 76"/>
          <p:cNvSpPr txBox="1"/>
          <p:nvPr/>
        </p:nvSpPr>
        <p:spPr>
          <a:xfrm>
            <a:off x="3609495" y="3957106"/>
            <a:ext cx="184317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/>
              <a:t> $41.709.223 </a:t>
            </a:r>
          </a:p>
        </p:txBody>
      </p:sp>
      <p:sp>
        <p:nvSpPr>
          <p:cNvPr id="210" name="TextBox 76"/>
          <p:cNvSpPr txBox="1"/>
          <p:nvPr/>
        </p:nvSpPr>
        <p:spPr>
          <a:xfrm>
            <a:off x="6708789" y="3486490"/>
            <a:ext cx="155182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2400" b="1" kern="0" dirty="0" smtClean="0">
                <a:solidFill>
                  <a:schemeClr val="accent1"/>
                </a:solidFill>
              </a:rPr>
              <a:t>52%</a:t>
            </a:r>
            <a:endParaRPr kumimoji="0" lang="es-EC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211" name="TextBox 76"/>
          <p:cNvSpPr txBox="1"/>
          <p:nvPr/>
        </p:nvSpPr>
        <p:spPr>
          <a:xfrm>
            <a:off x="6561443" y="3966189"/>
            <a:ext cx="184317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es-EC" sz="1600" dirty="0"/>
              <a:t> $45.166.359 </a:t>
            </a:r>
          </a:p>
        </p:txBody>
      </p:sp>
      <p:sp>
        <p:nvSpPr>
          <p:cNvPr id="280" name="CuadroTexto 279"/>
          <p:cNvSpPr txBox="1"/>
          <p:nvPr/>
        </p:nvSpPr>
        <p:spPr>
          <a:xfrm>
            <a:off x="8471028" y="1757584"/>
            <a:ext cx="1238796" cy="646331"/>
          </a:xfrm>
          <a:prstGeom prst="rect">
            <a:avLst/>
          </a:prstGeom>
          <a:solidFill>
            <a:schemeClr val="bg1">
              <a:alpha val="42000"/>
            </a:schemeClr>
          </a:solidFill>
          <a:ln w="38100">
            <a:noFill/>
            <a:prstDash val="sysDash"/>
          </a:ln>
        </p:spPr>
        <p:txBody>
          <a:bodyPr wrap="square">
            <a:spAutoFit/>
          </a:bodyPr>
          <a:lstStyle>
            <a:defPPr>
              <a:defRPr lang="es-EC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r>
              <a:rPr lang="es-EC" b="0" dirty="0">
                <a:solidFill>
                  <a:schemeClr val="tx1"/>
                </a:solidFill>
              </a:rPr>
              <a:t>GASTOS </a:t>
            </a:r>
            <a:r>
              <a:rPr lang="es-EC" b="0" dirty="0" smtClean="0">
                <a:solidFill>
                  <a:schemeClr val="tx1"/>
                </a:solidFill>
              </a:rPr>
              <a:t>2025:</a:t>
            </a:r>
            <a:endParaRPr lang="es-EC" b="0" dirty="0">
              <a:solidFill>
                <a:schemeClr val="tx1"/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9709824" y="1778296"/>
            <a:ext cx="2021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sz="2800" b="1" dirty="0"/>
              <a:t>$86.875.582</a:t>
            </a:r>
          </a:p>
        </p:txBody>
      </p:sp>
      <p:sp>
        <p:nvSpPr>
          <p:cNvPr id="3" name="Rectángulo 2"/>
          <p:cNvSpPr/>
          <p:nvPr/>
        </p:nvSpPr>
        <p:spPr>
          <a:xfrm>
            <a:off x="8411149" y="1648479"/>
            <a:ext cx="3513657" cy="811829"/>
          </a:xfrm>
          <a:prstGeom prst="rect">
            <a:avLst/>
          </a:prstGeom>
          <a:noFill/>
          <a:ln>
            <a:solidFill>
              <a:srgbClr val="95CA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37" name="Google Shape;209;p5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8971546" y="194982"/>
            <a:ext cx="2522451" cy="89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329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9"/>
          <p:cNvSpPr txBox="1">
            <a:spLocks/>
          </p:cNvSpPr>
          <p:nvPr/>
        </p:nvSpPr>
        <p:spPr>
          <a:xfrm>
            <a:off x="1551884" y="99427"/>
            <a:ext cx="10539586" cy="78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27367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2800" dirty="0" smtClean="0">
                <a:solidFill>
                  <a:srgbClr val="312783"/>
                </a:solidFill>
                <a:latin typeface="Calibri (cuerpo)"/>
              </a:rPr>
              <a:t>PRESUPUESTO</a:t>
            </a:r>
            <a:r>
              <a:rPr lang="es-MX" sz="2800" dirty="0" smtClean="0">
                <a:solidFill>
                  <a:schemeClr val="accent1">
                    <a:lumMod val="50000"/>
                  </a:schemeClr>
                </a:solidFill>
                <a:latin typeface="Calibri (cuerpo)"/>
              </a:rPr>
              <a:t> </a:t>
            </a:r>
            <a:r>
              <a:rPr lang="es-MX" sz="2800" dirty="0" smtClean="0">
                <a:solidFill>
                  <a:srgbClr val="312783"/>
                </a:solidFill>
                <a:latin typeface="Calibri (cuerpo)"/>
              </a:rPr>
              <a:t>DE INVERSIÓN POR ÁREA</a:t>
            </a:r>
            <a:endParaRPr lang="es-EC" sz="2800" dirty="0">
              <a:solidFill>
                <a:srgbClr val="312783"/>
              </a:solidFill>
              <a:latin typeface="Calibri (cuerpo)"/>
            </a:endParaRPr>
          </a:p>
        </p:txBody>
      </p:sp>
      <p:sp>
        <p:nvSpPr>
          <p:cNvPr id="9" name="TextBox 82">
            <a:extLst>
              <a:ext uri="{FF2B5EF4-FFF2-40B4-BE49-F238E27FC236}">
                <a16:creationId xmlns:a16="http://schemas.microsoft.com/office/drawing/2014/main" id="{92998A5A-2244-524D-5D4E-0F7AB671E31D}"/>
              </a:ext>
            </a:extLst>
          </p:cNvPr>
          <p:cNvSpPr txBox="1"/>
          <p:nvPr/>
        </p:nvSpPr>
        <p:spPr>
          <a:xfrm>
            <a:off x="849059" y="4338566"/>
            <a:ext cx="2625822" cy="40011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5377B"/>
                </a:solidFill>
                <a:effectLst/>
                <a:uLnTx/>
                <a:uFillTx/>
                <a:ea typeface="+mn-ea"/>
                <a:cs typeface="+mn-cs"/>
              </a:rPr>
              <a:t>COMUNALES</a:t>
            </a:r>
          </a:p>
        </p:txBody>
      </p:sp>
      <p:sp>
        <p:nvSpPr>
          <p:cNvPr id="14" name="TextBox 82">
            <a:extLst>
              <a:ext uri="{FF2B5EF4-FFF2-40B4-BE49-F238E27FC236}">
                <a16:creationId xmlns:a16="http://schemas.microsoft.com/office/drawing/2014/main" id="{BC87474D-0C64-66FA-A85D-77D688457ED0}"/>
              </a:ext>
            </a:extLst>
          </p:cNvPr>
          <p:cNvSpPr txBox="1"/>
          <p:nvPr/>
        </p:nvSpPr>
        <p:spPr>
          <a:xfrm>
            <a:off x="3678662" y="4338566"/>
            <a:ext cx="2625822" cy="40011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76BB"/>
                </a:solidFill>
                <a:effectLst/>
                <a:uLnTx/>
                <a:uFillTx/>
                <a:ea typeface="+mn-ea"/>
                <a:cs typeface="+mn-cs"/>
              </a:rPr>
              <a:t>GENERALES</a:t>
            </a:r>
          </a:p>
        </p:txBody>
      </p:sp>
      <p:sp>
        <p:nvSpPr>
          <p:cNvPr id="15" name="TextBox 82">
            <a:extLst>
              <a:ext uri="{FF2B5EF4-FFF2-40B4-BE49-F238E27FC236}">
                <a16:creationId xmlns:a16="http://schemas.microsoft.com/office/drawing/2014/main" id="{DEB240D2-79E8-4DD1-D106-F29774606489}"/>
              </a:ext>
            </a:extLst>
          </p:cNvPr>
          <p:cNvSpPr txBox="1"/>
          <p:nvPr/>
        </p:nvSpPr>
        <p:spPr>
          <a:xfrm>
            <a:off x="6481606" y="4338566"/>
            <a:ext cx="2625822" cy="40011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A76BB"/>
                </a:solidFill>
                <a:effectLst/>
                <a:uLnTx/>
                <a:uFillTx/>
                <a:ea typeface="+mn-ea"/>
                <a:cs typeface="+mn-cs"/>
              </a:rPr>
              <a:t>SOCIALES</a:t>
            </a:r>
          </a:p>
        </p:txBody>
      </p:sp>
      <p:sp>
        <p:nvSpPr>
          <p:cNvPr id="16" name="TextBox 82">
            <a:extLst>
              <a:ext uri="{FF2B5EF4-FFF2-40B4-BE49-F238E27FC236}">
                <a16:creationId xmlns:a16="http://schemas.microsoft.com/office/drawing/2014/main" id="{37313D6A-D646-9827-B0A9-F54FA885A2BB}"/>
              </a:ext>
            </a:extLst>
          </p:cNvPr>
          <p:cNvSpPr txBox="1"/>
          <p:nvPr/>
        </p:nvSpPr>
        <p:spPr>
          <a:xfrm>
            <a:off x="9444790" y="4338566"/>
            <a:ext cx="2625822" cy="400110"/>
          </a:xfrm>
          <a:prstGeom prst="rect">
            <a:avLst/>
          </a:prstGeom>
          <a:noFill/>
        </p:spPr>
        <p:txBody>
          <a:bodyPr wrap="square" lIns="0" rIns="0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2BBE9"/>
                </a:solidFill>
                <a:effectLst/>
                <a:uLnTx/>
                <a:uFillTx/>
                <a:ea typeface="+mn-ea"/>
                <a:cs typeface="+mn-cs"/>
              </a:rPr>
              <a:t>ECONOMICOS</a:t>
            </a:r>
          </a:p>
        </p:txBody>
      </p:sp>
      <p:graphicFrame>
        <p:nvGraphicFramePr>
          <p:cNvPr id="18" name="Char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5436728"/>
              </p:ext>
            </p:extLst>
          </p:nvPr>
        </p:nvGraphicFramePr>
        <p:xfrm>
          <a:off x="3122307" y="2276769"/>
          <a:ext cx="3778513" cy="208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Char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795631"/>
              </p:ext>
            </p:extLst>
          </p:nvPr>
        </p:nvGraphicFramePr>
        <p:xfrm>
          <a:off x="5880460" y="2276769"/>
          <a:ext cx="3778513" cy="208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Char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5537542"/>
              </p:ext>
            </p:extLst>
          </p:nvPr>
        </p:nvGraphicFramePr>
        <p:xfrm>
          <a:off x="364154" y="2276769"/>
          <a:ext cx="3778513" cy="208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Oval 40"/>
          <p:cNvSpPr>
            <a:spLocks noChangeAspect="1"/>
          </p:cNvSpPr>
          <p:nvPr/>
        </p:nvSpPr>
        <p:spPr>
          <a:xfrm>
            <a:off x="4358164" y="2676820"/>
            <a:ext cx="1306800" cy="1306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kern="0" dirty="0" smtClean="0">
                <a:solidFill>
                  <a:srgbClr val="1A76BB"/>
                </a:solidFill>
              </a:rPr>
              <a:t>12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A76BB"/>
                </a:solidFill>
                <a:effectLst/>
                <a:uLnTx/>
                <a:uFillTx/>
              </a:rPr>
              <a:t>%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rgbClr val="1A76BB"/>
              </a:solidFill>
              <a:effectLst/>
              <a:uLnTx/>
              <a:uFillTx/>
            </a:endParaRPr>
          </a:p>
        </p:txBody>
      </p:sp>
      <p:sp>
        <p:nvSpPr>
          <p:cNvPr id="22" name="Oval 41"/>
          <p:cNvSpPr>
            <a:spLocks noChangeAspect="1"/>
          </p:cNvSpPr>
          <p:nvPr/>
        </p:nvSpPr>
        <p:spPr>
          <a:xfrm>
            <a:off x="7116317" y="2676820"/>
            <a:ext cx="1306800" cy="1306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kern="0" dirty="0">
                <a:solidFill>
                  <a:srgbClr val="1A76BB"/>
                </a:solidFill>
              </a:rPr>
              <a:t>8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1A76BB"/>
                </a:solidFill>
                <a:effectLst/>
                <a:uLnTx/>
                <a:uFillTx/>
              </a:rPr>
              <a:t>%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rgbClr val="1A76BB"/>
              </a:solidFill>
              <a:effectLst/>
              <a:uLnTx/>
              <a:uFillTx/>
            </a:endParaRPr>
          </a:p>
        </p:txBody>
      </p:sp>
      <p:sp>
        <p:nvSpPr>
          <p:cNvPr id="23" name="Oval 42"/>
          <p:cNvSpPr>
            <a:spLocks noChangeAspect="1"/>
          </p:cNvSpPr>
          <p:nvPr/>
        </p:nvSpPr>
        <p:spPr>
          <a:xfrm>
            <a:off x="10057349" y="2676820"/>
            <a:ext cx="1306800" cy="1306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72BBE9"/>
                </a:solidFill>
                <a:effectLst/>
                <a:uLnTx/>
                <a:uFillTx/>
              </a:rPr>
              <a:t>4%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rgbClr val="72BBE9"/>
              </a:solidFill>
              <a:effectLst/>
              <a:uLnTx/>
              <a:uFillTx/>
            </a:endParaRPr>
          </a:p>
        </p:txBody>
      </p:sp>
      <p:sp>
        <p:nvSpPr>
          <p:cNvPr id="24" name="Oval 43"/>
          <p:cNvSpPr>
            <a:spLocks noChangeAspect="1"/>
          </p:cNvSpPr>
          <p:nvPr/>
        </p:nvSpPr>
        <p:spPr>
          <a:xfrm>
            <a:off x="1600010" y="2676820"/>
            <a:ext cx="1306800" cy="13068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kern="0" dirty="0" smtClean="0">
                <a:solidFill>
                  <a:srgbClr val="25377B"/>
                </a:solidFill>
              </a:rPr>
              <a:t>76</a:t>
            </a:r>
            <a:r>
              <a:rPr kumimoji="0" lang="es-MX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25377B"/>
                </a:solidFill>
                <a:effectLst/>
                <a:uLnTx/>
                <a:uFillTx/>
              </a:rPr>
              <a:t>%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rgbClr val="25377B"/>
              </a:solidFill>
              <a:effectLst/>
              <a:uLnTx/>
              <a:uFillTx/>
            </a:endParaRPr>
          </a:p>
        </p:txBody>
      </p:sp>
      <p:cxnSp>
        <p:nvCxnSpPr>
          <p:cNvPr id="25" name="Straight Connector 48"/>
          <p:cNvCxnSpPr/>
          <p:nvPr/>
        </p:nvCxnSpPr>
        <p:spPr>
          <a:xfrm>
            <a:off x="3632487" y="2320446"/>
            <a:ext cx="0" cy="3244723"/>
          </a:xfrm>
          <a:prstGeom prst="line">
            <a:avLst/>
          </a:prstGeom>
          <a:ln>
            <a:solidFill>
              <a:srgbClr val="A6A6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49"/>
          <p:cNvCxnSpPr/>
          <p:nvPr/>
        </p:nvCxnSpPr>
        <p:spPr>
          <a:xfrm>
            <a:off x="6390640" y="2320445"/>
            <a:ext cx="0" cy="3244723"/>
          </a:xfrm>
          <a:prstGeom prst="line">
            <a:avLst/>
          </a:prstGeom>
          <a:ln>
            <a:solidFill>
              <a:srgbClr val="A6A6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50"/>
          <p:cNvCxnSpPr/>
          <p:nvPr/>
        </p:nvCxnSpPr>
        <p:spPr>
          <a:xfrm>
            <a:off x="9148793" y="2320444"/>
            <a:ext cx="0" cy="3244723"/>
          </a:xfrm>
          <a:prstGeom prst="line">
            <a:avLst/>
          </a:prstGeom>
          <a:ln>
            <a:solidFill>
              <a:srgbClr val="A6A6A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16"/>
          <p:cNvSpPr txBox="1"/>
          <p:nvPr/>
        </p:nvSpPr>
        <p:spPr>
          <a:xfrm>
            <a:off x="1053422" y="4900703"/>
            <a:ext cx="2239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kern="0" dirty="0" smtClean="0">
                <a:solidFill>
                  <a:srgbClr val="25377B"/>
                </a:solidFill>
              </a:rPr>
              <a:t>$360.749.961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rgbClr val="25377B"/>
              </a:solidFill>
              <a:effectLst/>
              <a:uLnTx/>
              <a:uFillTx/>
            </a:endParaRPr>
          </a:p>
        </p:txBody>
      </p:sp>
      <p:sp>
        <p:nvSpPr>
          <p:cNvPr id="29" name="TextBox 16"/>
          <p:cNvSpPr txBox="1"/>
          <p:nvPr/>
        </p:nvSpPr>
        <p:spPr>
          <a:xfrm>
            <a:off x="1053422" y="5431417"/>
            <a:ext cx="226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 smtClean="0">
                <a:solidFill>
                  <a:srgbClr val="25377B"/>
                </a:solidFill>
              </a:rPr>
              <a:t>98 Proyectos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25377B"/>
              </a:solidFill>
              <a:effectLst/>
              <a:uLnTx/>
              <a:uFillTx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4064863" y="4900703"/>
            <a:ext cx="20297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kern="0" dirty="0" smtClean="0">
                <a:solidFill>
                  <a:srgbClr val="1A76BB"/>
                </a:solidFill>
              </a:rPr>
              <a:t>$57.127.586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rgbClr val="1A76BB"/>
              </a:solidFill>
              <a:effectLst/>
              <a:uLnTx/>
              <a:uFillTx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3883025" y="5431417"/>
            <a:ext cx="226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 smtClean="0">
                <a:solidFill>
                  <a:srgbClr val="1A76BB"/>
                </a:solidFill>
              </a:rPr>
              <a:t>37 Proyectos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1A76BB"/>
              </a:solidFill>
              <a:effectLst/>
              <a:uLnTx/>
              <a:uFillTx/>
            </a:endParaRPr>
          </a:p>
        </p:txBody>
      </p:sp>
      <p:sp>
        <p:nvSpPr>
          <p:cNvPr id="32" name="TextBox 16"/>
          <p:cNvSpPr txBox="1"/>
          <p:nvPr/>
        </p:nvSpPr>
        <p:spPr>
          <a:xfrm>
            <a:off x="6867807" y="4900703"/>
            <a:ext cx="2035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kern="0" dirty="0" smtClean="0">
                <a:solidFill>
                  <a:srgbClr val="1A76BB"/>
                </a:solidFill>
              </a:rPr>
              <a:t>$39.531.270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rgbClr val="1A76BB"/>
              </a:solidFill>
              <a:effectLst/>
              <a:uLnTx/>
              <a:uFillTx/>
            </a:endParaRPr>
          </a:p>
        </p:txBody>
      </p:sp>
      <p:sp>
        <p:nvSpPr>
          <p:cNvPr id="33" name="TextBox 16"/>
          <p:cNvSpPr txBox="1"/>
          <p:nvPr/>
        </p:nvSpPr>
        <p:spPr>
          <a:xfrm>
            <a:off x="6685969" y="5431417"/>
            <a:ext cx="226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 smtClean="0">
                <a:solidFill>
                  <a:srgbClr val="1A76BB"/>
                </a:solidFill>
              </a:rPr>
              <a:t>29 Proyectos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1A76BB"/>
              </a:solidFill>
              <a:effectLst/>
              <a:uLnTx/>
              <a:uFillTx/>
            </a:endParaRPr>
          </a:p>
        </p:txBody>
      </p:sp>
      <p:sp>
        <p:nvSpPr>
          <p:cNvPr id="34" name="TextBox 16"/>
          <p:cNvSpPr txBox="1"/>
          <p:nvPr/>
        </p:nvSpPr>
        <p:spPr>
          <a:xfrm>
            <a:off x="9488913" y="4900703"/>
            <a:ext cx="24180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800" b="1" kern="0" dirty="0" smtClean="0">
                <a:solidFill>
                  <a:srgbClr val="72BBE9"/>
                </a:solidFill>
              </a:rPr>
              <a:t>$18.571.633</a:t>
            </a:r>
            <a:endParaRPr kumimoji="0" lang="es-MX" sz="2800" b="1" i="0" u="none" strike="noStrike" kern="0" cap="none" spc="0" normalizeH="0" baseline="0" noProof="0" dirty="0">
              <a:ln>
                <a:noFill/>
              </a:ln>
              <a:solidFill>
                <a:srgbClr val="72BBE9"/>
              </a:solidFill>
              <a:effectLst/>
              <a:uLnTx/>
              <a:uFillTx/>
            </a:endParaRPr>
          </a:p>
        </p:txBody>
      </p:sp>
      <p:sp>
        <p:nvSpPr>
          <p:cNvPr id="35" name="Rounded Rectangle 151">
            <a:extLst>
              <a:ext uri="{FF2B5EF4-FFF2-40B4-BE49-F238E27FC236}">
                <a16:creationId xmlns:a16="http://schemas.microsoft.com/office/drawing/2014/main" id="{71C5A978-8482-4CB9-F5AB-551AD42E9C2D}"/>
              </a:ext>
            </a:extLst>
          </p:cNvPr>
          <p:cNvSpPr/>
          <p:nvPr/>
        </p:nvSpPr>
        <p:spPr>
          <a:xfrm>
            <a:off x="3534709" y="863600"/>
            <a:ext cx="5605282" cy="1248983"/>
          </a:xfrm>
          <a:prstGeom prst="roundRect">
            <a:avLst/>
          </a:prstGeom>
          <a:solidFill>
            <a:srgbClr val="FBFBFB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/>
          </a:p>
        </p:txBody>
      </p:sp>
      <p:sp>
        <p:nvSpPr>
          <p:cNvPr id="36" name="TextBox 16"/>
          <p:cNvSpPr txBox="1"/>
          <p:nvPr/>
        </p:nvSpPr>
        <p:spPr>
          <a:xfrm>
            <a:off x="9649153" y="5431417"/>
            <a:ext cx="22624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kern="0" dirty="0" smtClean="0">
                <a:solidFill>
                  <a:srgbClr val="72BBE9"/>
                </a:solidFill>
              </a:rPr>
              <a:t>12 Proyectos</a:t>
            </a:r>
            <a:endParaRPr kumimoji="0" lang="es-MX" sz="2400" b="1" i="0" u="none" strike="noStrike" kern="0" cap="none" spc="0" normalizeH="0" baseline="0" noProof="0" dirty="0">
              <a:ln>
                <a:noFill/>
              </a:ln>
              <a:solidFill>
                <a:srgbClr val="72BBE9"/>
              </a:solidFill>
              <a:effectLst/>
              <a:uLnTx/>
              <a:uFillTx/>
            </a:endParaRPr>
          </a:p>
        </p:txBody>
      </p:sp>
      <p:sp>
        <p:nvSpPr>
          <p:cNvPr id="37" name="Rectangle: Rounded Corners 24">
            <a:extLst>
              <a:ext uri="{FF2B5EF4-FFF2-40B4-BE49-F238E27FC236}">
                <a16:creationId xmlns:a16="http://schemas.microsoft.com/office/drawing/2014/main" id="{C6F373F9-0C27-C75F-7785-F37BF72E33FD}"/>
              </a:ext>
            </a:extLst>
          </p:cNvPr>
          <p:cNvSpPr/>
          <p:nvPr/>
        </p:nvSpPr>
        <p:spPr>
          <a:xfrm>
            <a:off x="5982060" y="1044476"/>
            <a:ext cx="2581177" cy="865845"/>
          </a:xfrm>
          <a:prstGeom prst="roundRect">
            <a:avLst>
              <a:gd name="adj" fmla="val 8213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/>
          <a:lstStyle/>
          <a:p>
            <a:pPr algn="ctr"/>
            <a:r>
              <a:rPr lang="es-MX" sz="2800" b="1" dirty="0" smtClean="0">
                <a:solidFill>
                  <a:schemeClr val="tx1"/>
                </a:solidFill>
              </a:rPr>
              <a:t>$475.980.450</a:t>
            </a:r>
            <a:endParaRPr lang="es-MX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es-EC" sz="25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176 Proyectos</a:t>
            </a:r>
            <a:endParaRPr lang="es-EC" sz="25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Rectángulo 37"/>
          <p:cNvSpPr/>
          <p:nvPr/>
        </p:nvSpPr>
        <p:spPr>
          <a:xfrm>
            <a:off x="3665147" y="1012392"/>
            <a:ext cx="23398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2800" b="1" dirty="0" smtClean="0"/>
              <a:t>PROFORMA 2025</a:t>
            </a:r>
            <a:endParaRPr lang="es-MX" sz="2800" b="1" dirty="0"/>
          </a:p>
        </p:txBody>
      </p:sp>
      <p:graphicFrame>
        <p:nvGraphicFramePr>
          <p:cNvPr id="40" name="Char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198406"/>
              </p:ext>
            </p:extLst>
          </p:nvPr>
        </p:nvGraphicFramePr>
        <p:xfrm>
          <a:off x="8821492" y="2246578"/>
          <a:ext cx="3778513" cy="2088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42309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00150" y="7319"/>
            <a:ext cx="10539586" cy="835013"/>
          </a:xfrm>
        </p:spPr>
        <p:txBody>
          <a:bodyPr>
            <a:normAutofit/>
          </a:bodyPr>
          <a:lstStyle/>
          <a:p>
            <a:pPr algn="ctr"/>
            <a:r>
              <a:rPr lang="es-EC" sz="2800" dirty="0" smtClean="0">
                <a:solidFill>
                  <a:srgbClr val="312783"/>
                </a:solidFill>
                <a:latin typeface="+mn-lt"/>
              </a:rPr>
              <a:t>PRESUPUESTO TOTAL DE INVERSIÓN 2025 POR ÁREA Y SECTOR</a:t>
            </a:r>
            <a:endParaRPr lang="es-EC" sz="2800" dirty="0">
              <a:latin typeface="+mn-lt"/>
            </a:endParaRPr>
          </a:p>
        </p:txBody>
      </p:sp>
      <p:graphicFrame>
        <p:nvGraphicFramePr>
          <p:cNvPr id="18" name="Tab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662624"/>
              </p:ext>
            </p:extLst>
          </p:nvPr>
        </p:nvGraphicFramePr>
        <p:xfrm>
          <a:off x="1789403" y="1045969"/>
          <a:ext cx="9115383" cy="4682256"/>
        </p:xfrm>
        <a:graphic>
          <a:graphicData uri="http://schemas.openxmlformats.org/drawingml/2006/table">
            <a:tbl>
              <a:tblPr/>
              <a:tblGrid>
                <a:gridCol w="2368605">
                  <a:extLst>
                    <a:ext uri="{9D8B030D-6E8A-4147-A177-3AD203B41FA5}">
                      <a16:colId xmlns:a16="http://schemas.microsoft.com/office/drawing/2014/main" val="4131955534"/>
                    </a:ext>
                  </a:extLst>
                </a:gridCol>
                <a:gridCol w="4252281">
                  <a:extLst>
                    <a:ext uri="{9D8B030D-6E8A-4147-A177-3AD203B41FA5}">
                      <a16:colId xmlns:a16="http://schemas.microsoft.com/office/drawing/2014/main" val="1085072917"/>
                    </a:ext>
                  </a:extLst>
                </a:gridCol>
                <a:gridCol w="2494497">
                  <a:extLst>
                    <a:ext uri="{9D8B030D-6E8A-4147-A177-3AD203B41FA5}">
                      <a16:colId xmlns:a16="http://schemas.microsoft.com/office/drawing/2014/main" val="2079490901"/>
                    </a:ext>
                  </a:extLst>
                </a:gridCol>
              </a:tblGrid>
              <a:tr h="64095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ÁREA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PROFORMA 2025</a:t>
                      </a:r>
                      <a:endParaRPr lang="es-EC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0614504"/>
                  </a:ext>
                </a:extLst>
              </a:tr>
              <a:tr h="222630">
                <a:tc rowSpan="5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COMUNALES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MOVILIDAD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267.500.026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6315961"/>
                  </a:ext>
                </a:extLst>
              </a:tr>
              <a:tr h="27815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TERRITORIAL, GOBERNABILIDAD Y PARTICIPACIÓN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45.166.359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0938246"/>
                  </a:ext>
                </a:extLst>
              </a:tr>
              <a:tr h="23809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HABITAT Y ORDENAMIENTO TERRITORIAL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27.683.575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269143"/>
                  </a:ext>
                </a:extLst>
              </a:tr>
              <a:tr h="2226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AMBIENTE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18.000.000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895530"/>
                  </a:ext>
                </a:extLst>
              </a:tr>
              <a:tr h="22263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SEGURIDAD CIUDADANA Y GESTIÓN DE RIESGOS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2.400.000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8054654"/>
                  </a:ext>
                </a:extLst>
              </a:tr>
              <a:tr h="252119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GENERALES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ADMINISTRACIÓN GENERAL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30.000.000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792406"/>
                  </a:ext>
                </a:extLst>
              </a:tr>
              <a:tr h="252119">
                <a:tc vMerge="1">
                  <a:txBody>
                    <a:bodyPr/>
                    <a:lstStyle/>
                    <a:p>
                      <a:pPr algn="ctr" rtl="0" fontAlgn="ctr"/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COORDINACIÓN DE ALCALDÍA Y SECRETARÍA DEL CONCEJO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19.447.886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757986"/>
                  </a:ext>
                </a:extLst>
              </a:tr>
              <a:tr h="252119">
                <a:tc vMerge="1">
                  <a:txBody>
                    <a:bodyPr/>
                    <a:lstStyle/>
                    <a:p>
                      <a:pPr algn="ctr" rtl="0" fontAlgn="ctr"/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GOBIERNO DIGITAL Y TECNOLOGÍA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6.729.700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1265115"/>
                  </a:ext>
                </a:extLst>
              </a:tr>
              <a:tr h="252119">
                <a:tc vMerge="1">
                  <a:txBody>
                    <a:bodyPr/>
                    <a:lstStyle/>
                    <a:p>
                      <a:pPr algn="ctr" rtl="0" fontAlgn="ctr"/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PLANIFICACIÓN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750.000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260187"/>
                  </a:ext>
                </a:extLst>
              </a:tr>
              <a:tr h="252119">
                <a:tc vMerge="1">
                  <a:txBody>
                    <a:bodyPr/>
                    <a:lstStyle/>
                    <a:p>
                      <a:pPr algn="ctr" rtl="0" fontAlgn="ctr"/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921197"/>
                  </a:ext>
                </a:extLst>
              </a:tr>
              <a:tr h="252119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SOCIALES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CULTURA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16.000.000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418420"/>
                  </a:ext>
                </a:extLst>
              </a:tr>
              <a:tr h="252119">
                <a:tc vMerge="1">
                  <a:txBody>
                    <a:bodyPr/>
                    <a:lstStyle/>
                    <a:p>
                      <a:pPr algn="ctr" rtl="0" fontAlgn="ctr"/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SALUD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11.531.270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424478"/>
                  </a:ext>
                </a:extLst>
              </a:tr>
              <a:tr h="252119">
                <a:tc vMerge="1">
                  <a:txBody>
                    <a:bodyPr/>
                    <a:lstStyle/>
                    <a:p>
                      <a:pPr algn="ctr" rtl="0" fontAlgn="ctr"/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EDUCACIÓN, RECREACIÓN Y DEPORTE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10.500.000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79194"/>
                  </a:ext>
                </a:extLst>
              </a:tr>
              <a:tr h="252119">
                <a:tc vMerge="1">
                  <a:txBody>
                    <a:bodyPr/>
                    <a:lstStyle/>
                    <a:p>
                      <a:pPr algn="ctr" rtl="0" fontAlgn="ctr"/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INCLUSIÓN SOCIAL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1.500.000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231806"/>
                  </a:ext>
                </a:extLst>
              </a:tr>
              <a:tr h="25211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ECONÓMICOS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DESARROLLO ECONÓMICO Y PRODUCTIVO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18.571.633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6210727"/>
                  </a:ext>
                </a:extLst>
              </a:tr>
              <a:tr h="3359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s-EC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475.980.450</a:t>
                      </a:r>
                    </a:p>
                  </a:txBody>
                  <a:tcPr marL="8031" marR="8031" marT="8031" marB="0" anchor="ctr">
                    <a:lnL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5689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494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211725" y="163803"/>
            <a:ext cx="10539586" cy="835013"/>
          </a:xfrm>
        </p:spPr>
        <p:txBody>
          <a:bodyPr>
            <a:noAutofit/>
          </a:bodyPr>
          <a:lstStyle/>
          <a:p>
            <a:pPr algn="ctr"/>
            <a:r>
              <a:rPr lang="es-EC" sz="2800" dirty="0" smtClean="0">
                <a:solidFill>
                  <a:srgbClr val="312783"/>
                </a:solidFill>
                <a:latin typeface="+mn-lt"/>
              </a:rPr>
              <a:t>PRESUPUESTO TOTAL DE INVERSIÓN 2025 POR SECTOR </a:t>
            </a:r>
            <a:br>
              <a:rPr lang="es-EC" sz="2800" dirty="0" smtClean="0">
                <a:solidFill>
                  <a:srgbClr val="312783"/>
                </a:solidFill>
                <a:latin typeface="+mn-lt"/>
              </a:rPr>
            </a:br>
            <a:r>
              <a:rPr lang="es-EC" sz="2800" dirty="0" smtClean="0">
                <a:solidFill>
                  <a:srgbClr val="312783"/>
                </a:solidFill>
                <a:latin typeface="+mn-lt"/>
              </a:rPr>
              <a:t>(% DE PARTICIPACIÓN)</a:t>
            </a:r>
            <a:endParaRPr lang="es-EC" sz="2800" dirty="0">
              <a:latin typeface="+mn-lt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9663634" y="3545347"/>
            <a:ext cx="2539563" cy="400110"/>
          </a:xfrm>
          <a:prstGeom prst="rect">
            <a:avLst/>
          </a:prstGeom>
          <a:noFill/>
          <a:ln w="38100">
            <a:noFill/>
            <a:prstDash val="sysDash"/>
          </a:ln>
        </p:spPr>
        <p:txBody>
          <a:bodyPr wrap="square">
            <a:spAutoFit/>
          </a:bodyPr>
          <a:lstStyle>
            <a:defPPr>
              <a:defRPr lang="es-EC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sz="1400" b="1" i="0" u="none" strike="noStrike" kern="0" cap="none" spc="0" normalizeH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uLnTx/>
                <a:uFillTx/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es-EC" sz="2000" dirty="0" smtClean="0">
                <a:latin typeface="+mn-lt"/>
                <a:sym typeface="Arial"/>
              </a:rPr>
              <a:t>TOTAL PRESUPUESTO:</a:t>
            </a: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8749914"/>
              </p:ext>
            </p:extLst>
          </p:nvPr>
        </p:nvGraphicFramePr>
        <p:xfrm>
          <a:off x="84942" y="695610"/>
          <a:ext cx="10087758" cy="5559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ángulo 1"/>
          <p:cNvSpPr/>
          <p:nvPr/>
        </p:nvSpPr>
        <p:spPr>
          <a:xfrm>
            <a:off x="9751908" y="3875579"/>
            <a:ext cx="24400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EC" sz="2800" dirty="0">
                <a:solidFill>
                  <a:srgbClr val="25377B"/>
                </a:solidFill>
                <a:sym typeface="Arial"/>
              </a:rPr>
              <a:t>$  475.980.450 </a:t>
            </a:r>
          </a:p>
        </p:txBody>
      </p:sp>
      <p:grpSp>
        <p:nvGrpSpPr>
          <p:cNvPr id="7" name="Compensation" descr="{&quot;Key&quot;:&quot;POWER_USER_SHAPE_ICON&quot;,&quot;Value&quot;:&quot;POWER_USER_SHAPE_ICON_STYLE_1&quot;}">
            <a:extLst>
              <a:ext uri="{FF2B5EF4-FFF2-40B4-BE49-F238E27FC236}">
                <a16:creationId xmlns:a16="http://schemas.microsoft.com/office/drawing/2014/main" id="{A4A468D2-E180-4DD1-95A5-7908EEA6FA7D}"/>
              </a:ext>
            </a:extLst>
          </p:cNvPr>
          <p:cNvGrpSpPr>
            <a:grpSpLocks noChangeAspect="1"/>
          </p:cNvGrpSpPr>
          <p:nvPr/>
        </p:nvGrpSpPr>
        <p:grpSpPr>
          <a:xfrm>
            <a:off x="8978710" y="3612630"/>
            <a:ext cx="762000" cy="660400"/>
            <a:chOff x="2116138" y="5778501"/>
            <a:chExt cx="690563" cy="598488"/>
          </a:xfrm>
          <a:noFill/>
        </p:grpSpPr>
        <p:sp>
          <p:nvSpPr>
            <p:cNvPr id="8" name="Freeform 1895">
              <a:extLst>
                <a:ext uri="{FF2B5EF4-FFF2-40B4-BE49-F238E27FC236}">
                  <a16:creationId xmlns:a16="http://schemas.microsoft.com/office/drawing/2014/main" id="{89035152-4DB8-4D88-AE79-92637EE56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0926" y="6018213"/>
              <a:ext cx="485775" cy="246063"/>
            </a:xfrm>
            <a:custGeom>
              <a:avLst/>
              <a:gdLst>
                <a:gd name="T0" fmla="*/ 242 w 435"/>
                <a:gd name="T1" fmla="*/ 103 h 221"/>
                <a:gd name="T2" fmla="*/ 337 w 435"/>
                <a:gd name="T3" fmla="*/ 31 h 221"/>
                <a:gd name="T4" fmla="*/ 435 w 435"/>
                <a:gd name="T5" fmla="*/ 39 h 221"/>
                <a:gd name="T6" fmla="*/ 241 w 435"/>
                <a:gd name="T7" fmla="*/ 221 h 221"/>
                <a:gd name="T8" fmla="*/ 0 w 435"/>
                <a:gd name="T9" fmla="*/ 221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5" h="221">
                  <a:moveTo>
                    <a:pt x="242" y="103"/>
                  </a:moveTo>
                  <a:cubicBezTo>
                    <a:pt x="242" y="103"/>
                    <a:pt x="299" y="60"/>
                    <a:pt x="337" y="31"/>
                  </a:cubicBezTo>
                  <a:cubicBezTo>
                    <a:pt x="378" y="0"/>
                    <a:pt x="410" y="13"/>
                    <a:pt x="435" y="39"/>
                  </a:cubicBezTo>
                  <a:lnTo>
                    <a:pt x="241" y="221"/>
                  </a:lnTo>
                  <a:lnTo>
                    <a:pt x="0" y="221"/>
                  </a:lnTo>
                </a:path>
              </a:pathLst>
            </a:custGeom>
            <a:grpFill/>
            <a:ln w="20638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Freeform 1896">
              <a:extLst>
                <a:ext uri="{FF2B5EF4-FFF2-40B4-BE49-F238E27FC236}">
                  <a16:creationId xmlns:a16="http://schemas.microsoft.com/office/drawing/2014/main" id="{CD929C10-E04A-4FB5-A29D-5A28032061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26" y="6080126"/>
              <a:ext cx="387350" cy="98425"/>
            </a:xfrm>
            <a:custGeom>
              <a:avLst/>
              <a:gdLst>
                <a:gd name="T0" fmla="*/ 0 w 347"/>
                <a:gd name="T1" fmla="*/ 83 h 89"/>
                <a:gd name="T2" fmla="*/ 132 w 347"/>
                <a:gd name="T3" fmla="*/ 0 h 89"/>
                <a:gd name="T4" fmla="*/ 226 w 347"/>
                <a:gd name="T5" fmla="*/ 28 h 89"/>
                <a:gd name="T6" fmla="*/ 298 w 347"/>
                <a:gd name="T7" fmla="*/ 28 h 89"/>
                <a:gd name="T8" fmla="*/ 347 w 347"/>
                <a:gd name="T9" fmla="*/ 89 h 89"/>
                <a:gd name="T10" fmla="*/ 196 w 347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7" h="89">
                  <a:moveTo>
                    <a:pt x="0" y="83"/>
                  </a:moveTo>
                  <a:cubicBezTo>
                    <a:pt x="47" y="23"/>
                    <a:pt x="85" y="0"/>
                    <a:pt x="132" y="0"/>
                  </a:cubicBezTo>
                  <a:cubicBezTo>
                    <a:pt x="171" y="0"/>
                    <a:pt x="192" y="5"/>
                    <a:pt x="226" y="28"/>
                  </a:cubicBezTo>
                  <a:lnTo>
                    <a:pt x="298" y="28"/>
                  </a:lnTo>
                  <a:cubicBezTo>
                    <a:pt x="309" y="28"/>
                    <a:pt x="347" y="33"/>
                    <a:pt x="347" y="89"/>
                  </a:cubicBezTo>
                  <a:lnTo>
                    <a:pt x="196" y="89"/>
                  </a:lnTo>
                </a:path>
              </a:pathLst>
            </a:custGeom>
            <a:grpFill/>
            <a:ln w="20638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 1898">
              <a:extLst>
                <a:ext uri="{FF2B5EF4-FFF2-40B4-BE49-F238E27FC236}">
                  <a16:creationId xmlns:a16="http://schemas.microsoft.com/office/drawing/2014/main" id="{2B855F0A-BFD1-4FB5-8764-13DC10081F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6138" y="6134101"/>
              <a:ext cx="244475" cy="242888"/>
            </a:xfrm>
            <a:custGeom>
              <a:avLst/>
              <a:gdLst>
                <a:gd name="T0" fmla="*/ 0 w 219"/>
                <a:gd name="T1" fmla="*/ 57 h 218"/>
                <a:gd name="T2" fmla="*/ 57 w 219"/>
                <a:gd name="T3" fmla="*/ 0 h 218"/>
                <a:gd name="T4" fmla="*/ 219 w 219"/>
                <a:gd name="T5" fmla="*/ 161 h 218"/>
                <a:gd name="T6" fmla="*/ 162 w 219"/>
                <a:gd name="T7" fmla="*/ 218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9" h="218">
                  <a:moveTo>
                    <a:pt x="0" y="57"/>
                  </a:moveTo>
                  <a:lnTo>
                    <a:pt x="57" y="0"/>
                  </a:lnTo>
                  <a:lnTo>
                    <a:pt x="219" y="161"/>
                  </a:lnTo>
                  <a:lnTo>
                    <a:pt x="162" y="218"/>
                  </a:lnTo>
                </a:path>
              </a:pathLst>
            </a:custGeom>
            <a:grpFill/>
            <a:ln w="20638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 1899">
              <a:extLst>
                <a:ext uri="{FF2B5EF4-FFF2-40B4-BE49-F238E27FC236}">
                  <a16:creationId xmlns:a16="http://schemas.microsoft.com/office/drawing/2014/main" id="{0DFBD973-195E-4471-ADD6-F29F38BF37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0113" y="6211888"/>
              <a:ext cx="38100" cy="36513"/>
            </a:xfrm>
            <a:custGeom>
              <a:avLst/>
              <a:gdLst>
                <a:gd name="T0" fmla="*/ 6 w 33"/>
                <a:gd name="T1" fmla="*/ 6 h 33"/>
                <a:gd name="T2" fmla="*/ 6 w 33"/>
                <a:gd name="T3" fmla="*/ 27 h 33"/>
                <a:gd name="T4" fmla="*/ 27 w 33"/>
                <a:gd name="T5" fmla="*/ 27 h 33"/>
                <a:gd name="T6" fmla="*/ 27 w 33"/>
                <a:gd name="T7" fmla="*/ 6 h 33"/>
                <a:gd name="T8" fmla="*/ 6 w 33"/>
                <a:gd name="T9" fmla="*/ 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6" y="6"/>
                  </a:moveTo>
                  <a:cubicBezTo>
                    <a:pt x="0" y="12"/>
                    <a:pt x="0" y="21"/>
                    <a:pt x="6" y="27"/>
                  </a:cubicBezTo>
                  <a:cubicBezTo>
                    <a:pt x="12" y="33"/>
                    <a:pt x="21" y="33"/>
                    <a:pt x="27" y="27"/>
                  </a:cubicBezTo>
                  <a:cubicBezTo>
                    <a:pt x="33" y="21"/>
                    <a:pt x="33" y="12"/>
                    <a:pt x="27" y="6"/>
                  </a:cubicBezTo>
                  <a:cubicBezTo>
                    <a:pt x="21" y="0"/>
                    <a:pt x="12" y="0"/>
                    <a:pt x="6" y="6"/>
                  </a:cubicBezTo>
                  <a:close/>
                </a:path>
              </a:pathLst>
            </a:cu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903">
              <a:extLst>
                <a:ext uri="{FF2B5EF4-FFF2-40B4-BE49-F238E27FC236}">
                  <a16:creationId xmlns:a16="http://schemas.microsoft.com/office/drawing/2014/main" id="{EA92A89F-0D33-4E97-BA41-DABF897F1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5538" y="5778501"/>
              <a:ext cx="252413" cy="254000"/>
            </a:xfrm>
            <a:prstGeom prst="ellipse">
              <a:avLst/>
            </a:prstGeom>
            <a:grpFill/>
            <a:ln w="20638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Freeform 1905">
              <a:extLst>
                <a:ext uri="{FF2B5EF4-FFF2-40B4-BE49-F238E27FC236}">
                  <a16:creationId xmlns:a16="http://schemas.microsoft.com/office/drawing/2014/main" id="{9B8A950F-1F0C-49E2-B341-F1BF7A038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4438" y="5840413"/>
              <a:ext cx="93663" cy="122238"/>
            </a:xfrm>
            <a:custGeom>
              <a:avLst/>
              <a:gdLst>
                <a:gd name="T0" fmla="*/ 67 w 84"/>
                <a:gd name="T1" fmla="*/ 29 h 109"/>
                <a:gd name="T2" fmla="*/ 6 w 84"/>
                <a:gd name="T3" fmla="*/ 33 h 109"/>
                <a:gd name="T4" fmla="*/ 35 w 84"/>
                <a:gd name="T5" fmla="*/ 55 h 109"/>
                <a:gd name="T6" fmla="*/ 35 w 84"/>
                <a:gd name="T7" fmla="*/ 107 h 109"/>
                <a:gd name="T8" fmla="*/ 0 w 84"/>
                <a:gd name="T9" fmla="*/ 8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09">
                  <a:moveTo>
                    <a:pt x="67" y="29"/>
                  </a:moveTo>
                  <a:cubicBezTo>
                    <a:pt x="56" y="0"/>
                    <a:pt x="7" y="3"/>
                    <a:pt x="6" y="33"/>
                  </a:cubicBezTo>
                  <a:cubicBezTo>
                    <a:pt x="6" y="47"/>
                    <a:pt x="22" y="53"/>
                    <a:pt x="35" y="55"/>
                  </a:cubicBezTo>
                  <a:cubicBezTo>
                    <a:pt x="84" y="63"/>
                    <a:pt x="70" y="109"/>
                    <a:pt x="35" y="107"/>
                  </a:cubicBezTo>
                  <a:cubicBezTo>
                    <a:pt x="9" y="106"/>
                    <a:pt x="1" y="88"/>
                    <a:pt x="0" y="83"/>
                  </a:cubicBezTo>
                </a:path>
              </a:pathLst>
            </a:custGeom>
            <a:grpFill/>
            <a:ln w="20638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Line 1906">
              <a:extLst>
                <a:ext uri="{FF2B5EF4-FFF2-40B4-BE49-F238E27FC236}">
                  <a16:creationId xmlns:a16="http://schemas.microsoft.com/office/drawing/2014/main" id="{0D8FD779-40F4-4A16-B8FC-BF7498BC41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4126" y="5822951"/>
              <a:ext cx="0" cy="26988"/>
            </a:xfrm>
            <a:prstGeom prst="lin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Line 1907">
              <a:extLst>
                <a:ext uri="{FF2B5EF4-FFF2-40B4-BE49-F238E27FC236}">
                  <a16:creationId xmlns:a16="http://schemas.microsoft.com/office/drawing/2014/main" id="{0C0E213C-109F-40B4-85F1-66438D236A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4126" y="5822951"/>
              <a:ext cx="0" cy="26988"/>
            </a:xfrm>
            <a:prstGeom prst="line">
              <a:avLst/>
            </a:prstGeom>
            <a:grpFill/>
            <a:ln w="20638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Line 1908">
              <a:extLst>
                <a:ext uri="{FF2B5EF4-FFF2-40B4-BE49-F238E27FC236}">
                  <a16:creationId xmlns:a16="http://schemas.microsoft.com/office/drawing/2014/main" id="{EA9CA8F5-FF7B-40A0-A227-EB612B2B2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4126" y="5959476"/>
              <a:ext cx="0" cy="28575"/>
            </a:xfrm>
            <a:prstGeom prst="line">
              <a:avLst/>
            </a:prstGeom>
            <a:grpFill/>
            <a:ln w="9525">
              <a:solidFill>
                <a:schemeClr val="accent1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Line 1909">
              <a:extLst>
                <a:ext uri="{FF2B5EF4-FFF2-40B4-BE49-F238E27FC236}">
                  <a16:creationId xmlns:a16="http://schemas.microsoft.com/office/drawing/2014/main" id="{5C0BB8C5-122E-49EE-B6B6-885F1FDDFC7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24126" y="5959476"/>
              <a:ext cx="0" cy="28575"/>
            </a:xfrm>
            <a:prstGeom prst="line">
              <a:avLst/>
            </a:prstGeom>
            <a:grpFill/>
            <a:ln w="20638" cap="rnd">
              <a:solidFill>
                <a:schemeClr val="accent1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8967513" y="3545347"/>
            <a:ext cx="3193314" cy="9746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37393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Picture_with_icon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POWER_POINT_EXCEL_LINK_TAG_NAME" val="{&quot;Id&quot;:&quot;POWER_USER_LINK_49887C8C_94F2_4C57_88F4_08C769E55A59&quot;,&quot;SourceFullName&quot;:&quot;C:\\Users\\Pauly\\Desktop\\TABLA DINAMICA ANTEPROYECTO CUADRADO 31102024.xlsx&quot;,&quot;LastUpdate&quot;:&quot;2024-11-05 5:01 PM&quot;,&quot;UpdatedBy&quot;:&quot;felara&quot;,&quot;IsLinked&quot;:false,&quot;IsBrokenLink&quot;:false,&quot;Type&quot;:1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ID_TEMPLATES" val="Icons_in_circles_1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olling-place_POWER_USER_SEPARATOR_ICONS_ballot-box_POWER_USER_SEPARATOR_ICONS_democracy_POWER_USER_SEPARATOR_ICONS_election_POWER_USER_SEPARATOR_ICONS_government_POWER_USER_SEPARATOR_ICONS_politics_POWER_USER_SEPARATOR_ICONS_vote_POWER_USER_SEPARATOR_ICONS_voter_POWER_USER_SEPARATOR_ICONS_voting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olling-place_POWER_USER_SEPARATOR_ICONS_ballot-box_POWER_USER_SEPARATOR_ICONS_democracy_POWER_USER_SEPARATOR_ICONS_election_POWER_USER_SEPARATOR_ICONS_government_POWER_USER_SEPARATOR_ICONS_politics_POWER_USER_SEPARATOR_ICONS_vote_POWER_USER_SEPARATOR_ICONS_voter_POWER_USER_SEPARATOR_ICONS_votin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olling-place_POWER_USER_SEPARATOR_ICONS_ballot-box_POWER_USER_SEPARATOR_ICONS_democracy_POWER_USER_SEPARATOR_ICONS_election_POWER_USER_SEPARATOR_ICONS_government_POWER_USER_SEPARATOR_ICONS_politics_POWER_USER_SEPARATOR_ICONS_vote_POWER_USER_SEPARATOR_ICONS_voter_POWER_USER_SEPARATOR_ICONS_voting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olling-place_POWER_USER_SEPARATOR_ICONS_ballot-box_POWER_USER_SEPARATOR_ICONS_democracy_POWER_USER_SEPARATOR_ICONS_election_POWER_USER_SEPARATOR_ICONS_government_POWER_USER_SEPARATOR_ICONS_politics_POWER_USER_SEPARATOR_ICONS_vote_POWER_USER_SEPARATOR_ICONS_voter_POWER_USER_SEPARATOR_ICONS_voting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olling-place_POWER_USER_SEPARATOR_ICONS_ballot-box_POWER_USER_SEPARATOR_ICONS_democracy_POWER_USER_SEPARATOR_ICONS_election_POWER_USER_SEPARATOR_ICONS_government_POWER_USER_SEPARATOR_ICONS_politics_POWER_USER_SEPARATOR_ICONS_vote_POWER_USER_SEPARATOR_ICONS_voter_POWER_USER_SEPARATOR_ICONS_voting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polling-place_POWER_USER_SEPARATOR_ICONS_ballot-box_POWER_USER_SEPARATOR_ICONS_democracy_POWER_USER_SEPARATOR_ICONS_election_POWER_USER_SEPARATOR_ICONS_government_POWER_USER_SEPARATOR_ICONS_politics_POWER_USER_SEPARATOR_ICONS_vote_POWER_USER_SEPARATOR_ICONS_voter_POWER_USER_SEPARATOR_ICONS_voting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TAGS_ICONS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8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WER_USER_DIAGRAM_CIRCULAR_ARROW_KEY" val="POWER_USER_DIAGRAM_CIRCULAR_ARROW_VALUE_5"/>
</p:tagLst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6862</TotalTime>
  <Words>1573</Words>
  <Application>Microsoft Office PowerPoint</Application>
  <PresentationFormat>Panorámica</PresentationFormat>
  <Paragraphs>472</Paragraphs>
  <Slides>15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(cuerpo)</vt:lpstr>
      <vt:lpstr>Calibri Light</vt:lpstr>
      <vt:lpstr>Tema de Office</vt:lpstr>
      <vt:lpstr>Proforma 2025 Gasto de inversión</vt:lpstr>
      <vt:lpstr>Presentación de PowerPoint</vt:lpstr>
      <vt:lpstr>PRIORIDADES DE INVERSIÓN POR OBJETIVOS DE DESARROLLO DEL PMDOT 2024 - 2033</vt:lpstr>
      <vt:lpstr>Mejorar la calidad de vida e incrementar el bienestar de la población, con justicia, igualdad y equidad; mediante la generación de oportunidades y de fuentes de trabajo digno, de la reducción de brechas y el combate a la exclusión. </vt:lpstr>
      <vt:lpstr>Consolidar una ciudad segura, sostenible e integrada, que cuide la vida en todas sus formas y que fortalezca la paz, el orden y la convivencia ciudadana. </vt:lpstr>
      <vt:lpstr>Alcanzar una gestión eficiente, participativa, desconcentrada y transparente; un municipio cercano a la ciudadanía. </vt:lpstr>
      <vt:lpstr>Presentación de PowerPoint</vt:lpstr>
      <vt:lpstr>PRESUPUESTO TOTAL DE INVERSIÓN 2025 POR ÁREA Y SECTOR</vt:lpstr>
      <vt:lpstr>PRESUPUESTO TOTAL DE INVERSIÓN 2025 POR SECTOR  (% DE PARTICIPACIÓN)</vt:lpstr>
      <vt:lpstr>Presupuesto de Inversión por Sector y Dependencia</vt:lpstr>
      <vt:lpstr>Presentación de PowerPoint</vt:lpstr>
      <vt:lpstr>Presupuesto de Inversión por Sector y Dependencia</vt:lpstr>
      <vt:lpstr>Alineación al Plan de Gobierno 2023 - 2027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Fausto Javier Caniar Sanchez</dc:creator>
  <cp:lastModifiedBy>Norma Karina Villavicencio Rivadeneira</cp:lastModifiedBy>
  <cp:revision>455</cp:revision>
  <cp:lastPrinted>2023-10-16T18:18:07Z</cp:lastPrinted>
  <dcterms:created xsi:type="dcterms:W3CDTF">2023-05-17T14:59:25Z</dcterms:created>
  <dcterms:modified xsi:type="dcterms:W3CDTF">2024-11-06T13:17:49Z</dcterms:modified>
</cp:coreProperties>
</file>