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16"/>
  </p:notesMasterIdLst>
  <p:sldIdLst>
    <p:sldId id="349" r:id="rId2"/>
    <p:sldId id="383" r:id="rId3"/>
    <p:sldId id="333" r:id="rId4"/>
    <p:sldId id="377" r:id="rId5"/>
    <p:sldId id="368" r:id="rId6"/>
    <p:sldId id="376" r:id="rId7"/>
    <p:sldId id="356" r:id="rId8"/>
    <p:sldId id="365" r:id="rId9"/>
    <p:sldId id="359" r:id="rId10"/>
    <p:sldId id="369" r:id="rId11"/>
    <p:sldId id="387" r:id="rId12"/>
    <p:sldId id="388" r:id="rId13"/>
    <p:sldId id="386" r:id="rId14"/>
    <p:sldId id="381" r:id="rId15"/>
  </p:sldIdLst>
  <p:sldSz cx="12192000" cy="6858000"/>
  <p:notesSz cx="9928225" cy="67976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sar Oswaldo Aguilar Ortiz" initials="COAO" lastIdx="36" clrIdx="0">
    <p:extLst>
      <p:ext uri="{19B8F6BF-5375-455C-9EA6-DF929625EA0E}">
        <p15:presenceInfo xmlns:p15="http://schemas.microsoft.com/office/powerpoint/2012/main" userId="S-1-5-21-1966230384-539478539-229176350-1848" providerId="AD"/>
      </p:ext>
    </p:extLst>
  </p:cmAuthor>
  <p:cmAuthor id="2" name="Amanda Gabriela Diaz Mullo" initials="AD" lastIdx="3" clrIdx="1">
    <p:extLst>
      <p:ext uri="{19B8F6BF-5375-455C-9EA6-DF929625EA0E}">
        <p15:presenceInfo xmlns:p15="http://schemas.microsoft.com/office/powerpoint/2012/main" userId="S::gabriela.diaz@epmmop.gob.ec::4ecaa981-3b23-4034-a323-6376df2c101e" providerId="AD"/>
      </p:ext>
    </p:extLst>
  </p:cmAuthor>
  <p:cmAuthor id="3" name="ROMAN ROMAN ROBERTO XAVIER" initials="RR" lastIdx="5" clrIdx="2">
    <p:extLst>
      <p:ext uri="{19B8F6BF-5375-455C-9EA6-DF929625EA0E}">
        <p15:presenceInfo xmlns:p15="http://schemas.microsoft.com/office/powerpoint/2012/main" userId="S::RROMAN811@PUCE.EDU.EC::a20744a8-f940-410b-a709-8be0050c7e6d" providerId="AD"/>
      </p:ext>
    </p:extLst>
  </p:cmAuthor>
  <p:cmAuthor id="4" name="Claudia Patricia Otero Narvaez" initials="CPON" lastIdx="1" clrIdx="3">
    <p:extLst>
      <p:ext uri="{19B8F6BF-5375-455C-9EA6-DF929625EA0E}">
        <p15:presenceInfo xmlns:p15="http://schemas.microsoft.com/office/powerpoint/2012/main" userId="S-1-5-21-1966230384-539478539-229176350-17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77" autoAdjust="0"/>
    <p:restoredTop sz="95332" autoAdjust="0"/>
  </p:normalViewPr>
  <p:slideViewPr>
    <p:cSldViewPr>
      <p:cViewPr varScale="1">
        <p:scale>
          <a:sx n="91" d="100"/>
          <a:sy n="91" d="100"/>
        </p:scale>
        <p:origin x="11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Gabriela Diaz Mullo" userId="4ecaa981-3b23-4034-a323-6376df2c101e" providerId="ADAL" clId="{015F7B4E-4028-457A-86B1-4E0A8BEEA45A}"/>
    <pc:docChg chg="custSel modSld">
      <pc:chgData name="Amanda Gabriela Diaz Mullo" userId="4ecaa981-3b23-4034-a323-6376df2c101e" providerId="ADAL" clId="{015F7B4E-4028-457A-86B1-4E0A8BEEA45A}" dt="2024-03-28T21:49:09.697" v="34" actId="14100"/>
      <pc:docMkLst>
        <pc:docMk/>
      </pc:docMkLst>
      <pc:sldChg chg="modSp mod delCm">
        <pc:chgData name="Amanda Gabriela Diaz Mullo" userId="4ecaa981-3b23-4034-a323-6376df2c101e" providerId="ADAL" clId="{015F7B4E-4028-457A-86B1-4E0A8BEEA45A}" dt="2024-03-28T21:42:42.216" v="17" actId="20577"/>
        <pc:sldMkLst>
          <pc:docMk/>
          <pc:sldMk cId="3238759002" sldId="339"/>
        </pc:sldMkLst>
        <pc:spChg chg="mod">
          <ac:chgData name="Amanda Gabriela Diaz Mullo" userId="4ecaa981-3b23-4034-a323-6376df2c101e" providerId="ADAL" clId="{015F7B4E-4028-457A-86B1-4E0A8BEEA45A}" dt="2024-03-28T21:42:42.216" v="17" actId="20577"/>
          <ac:spMkLst>
            <pc:docMk/>
            <pc:sldMk cId="3238759002" sldId="339"/>
            <ac:spMk id="15" creationId="{2A96F64D-1554-DB91-378B-7FFA7650926B}"/>
          </ac:spMkLst>
        </pc:spChg>
      </pc:sldChg>
      <pc:sldChg chg="modSp mod delCm">
        <pc:chgData name="Amanda Gabriela Diaz Mullo" userId="4ecaa981-3b23-4034-a323-6376df2c101e" providerId="ADAL" clId="{015F7B4E-4028-457A-86B1-4E0A8BEEA45A}" dt="2024-03-28T21:44:50.135" v="20" actId="14100"/>
        <pc:sldMkLst>
          <pc:docMk/>
          <pc:sldMk cId="2673237293" sldId="361"/>
        </pc:sldMkLst>
        <pc:spChg chg="mod">
          <ac:chgData name="Amanda Gabriela Diaz Mullo" userId="4ecaa981-3b23-4034-a323-6376df2c101e" providerId="ADAL" clId="{015F7B4E-4028-457A-86B1-4E0A8BEEA45A}" dt="2024-03-28T21:44:50.135" v="20" actId="14100"/>
          <ac:spMkLst>
            <pc:docMk/>
            <pc:sldMk cId="2673237293" sldId="361"/>
            <ac:spMk id="26" creationId="{00000000-0000-0000-0000-000000000000}"/>
          </ac:spMkLst>
        </pc:spChg>
      </pc:sldChg>
      <pc:sldChg chg="delCm">
        <pc:chgData name="Amanda Gabriela Diaz Mullo" userId="4ecaa981-3b23-4034-a323-6376df2c101e" providerId="ADAL" clId="{015F7B4E-4028-457A-86B1-4E0A8BEEA45A}" dt="2024-03-28T21:43:19.120" v="18" actId="1592"/>
        <pc:sldMkLst>
          <pc:docMk/>
          <pc:sldMk cId="3760051581" sldId="362"/>
        </pc:sldMkLst>
      </pc:sldChg>
      <pc:sldChg chg="modSp mod delCm">
        <pc:chgData name="Amanda Gabriela Diaz Mullo" userId="4ecaa981-3b23-4034-a323-6376df2c101e" providerId="ADAL" clId="{015F7B4E-4028-457A-86B1-4E0A8BEEA45A}" dt="2024-03-28T21:47:50.686" v="25" actId="20577"/>
        <pc:sldMkLst>
          <pc:docMk/>
          <pc:sldMk cId="2656821958" sldId="363"/>
        </pc:sldMkLst>
        <pc:spChg chg="mod">
          <ac:chgData name="Amanda Gabriela Diaz Mullo" userId="4ecaa981-3b23-4034-a323-6376df2c101e" providerId="ADAL" clId="{015F7B4E-4028-457A-86B1-4E0A8BEEA45A}" dt="2024-03-28T21:47:50.686" v="25" actId="20577"/>
          <ac:spMkLst>
            <pc:docMk/>
            <pc:sldMk cId="2656821958" sldId="363"/>
            <ac:spMk id="14" creationId="{09861363-F27B-4F10-AA17-645AC5EE78DC}"/>
          </ac:spMkLst>
        </pc:spChg>
        <pc:graphicFrameChg chg="modGraphic">
          <ac:chgData name="Amanda Gabriela Diaz Mullo" userId="4ecaa981-3b23-4034-a323-6376df2c101e" providerId="ADAL" clId="{015F7B4E-4028-457A-86B1-4E0A8BEEA45A}" dt="2024-03-28T21:45:54.614" v="22" actId="14100"/>
          <ac:graphicFrameMkLst>
            <pc:docMk/>
            <pc:sldMk cId="2656821958" sldId="363"/>
            <ac:graphicFrameMk id="11" creationId="{00000000-0000-0000-0000-000000000000}"/>
          </ac:graphicFrameMkLst>
        </pc:graphicFrameChg>
      </pc:sldChg>
      <pc:sldChg chg="modSp mod delCm">
        <pc:chgData name="Amanda Gabriela Diaz Mullo" userId="4ecaa981-3b23-4034-a323-6376df2c101e" providerId="ADAL" clId="{015F7B4E-4028-457A-86B1-4E0A8BEEA45A}" dt="2024-03-28T21:48:50.989" v="30" actId="12"/>
        <pc:sldMkLst>
          <pc:docMk/>
          <pc:sldMk cId="2314040291" sldId="364"/>
        </pc:sldMkLst>
        <pc:spChg chg="mod">
          <ac:chgData name="Amanda Gabriela Diaz Mullo" userId="4ecaa981-3b23-4034-a323-6376df2c101e" providerId="ADAL" clId="{015F7B4E-4028-457A-86B1-4E0A8BEEA45A}" dt="2024-03-28T21:48:50.989" v="30" actId="12"/>
          <ac:spMkLst>
            <pc:docMk/>
            <pc:sldMk cId="2314040291" sldId="364"/>
            <ac:spMk id="14" creationId="{62E08D42-7B57-DBCC-81AF-EC9379382680}"/>
          </ac:spMkLst>
        </pc:spChg>
      </pc:sldChg>
      <pc:sldChg chg="modSp mod">
        <pc:chgData name="Amanda Gabriela Diaz Mullo" userId="4ecaa981-3b23-4034-a323-6376df2c101e" providerId="ADAL" clId="{015F7B4E-4028-457A-86B1-4E0A8BEEA45A}" dt="2024-03-28T21:49:09.697" v="34" actId="14100"/>
        <pc:sldMkLst>
          <pc:docMk/>
          <pc:sldMk cId="2292572952" sldId="366"/>
        </pc:sldMkLst>
        <pc:graphicFrameChg chg="mod modGraphic">
          <ac:chgData name="Amanda Gabriela Diaz Mullo" userId="4ecaa981-3b23-4034-a323-6376df2c101e" providerId="ADAL" clId="{015F7B4E-4028-457A-86B1-4E0A8BEEA45A}" dt="2024-03-28T21:49:09.697" v="34" actId="14100"/>
          <ac:graphicFrameMkLst>
            <pc:docMk/>
            <pc:sldMk cId="2292572952" sldId="366"/>
            <ac:graphicFrameMk id="12" creationId="{94665771-77FA-4574-97FE-381D3B748837}"/>
          </ac:graphicFrameMkLst>
        </pc:graphicFrameChg>
      </pc:sldChg>
    </pc:docChg>
  </pc:docChgLst>
  <pc:docChgLst>
    <pc:chgData name="Amanda Gabriela Diaz Mullo" userId="4ecaa981-3b23-4034-a323-6376df2c101e" providerId="ADAL" clId="{306E0B24-A583-406A-B582-5DCF51A82FAE}"/>
    <pc:docChg chg="undo custSel modSld">
      <pc:chgData name="Amanda Gabriela Diaz Mullo" userId="4ecaa981-3b23-4034-a323-6376df2c101e" providerId="ADAL" clId="{306E0B24-A583-406A-B582-5DCF51A82FAE}" dt="2024-04-05T21:34:24.312" v="164" actId="20577"/>
      <pc:docMkLst>
        <pc:docMk/>
      </pc:docMkLst>
      <pc:sldChg chg="modSp mod">
        <pc:chgData name="Amanda Gabriela Diaz Mullo" userId="4ecaa981-3b23-4034-a323-6376df2c101e" providerId="ADAL" clId="{306E0B24-A583-406A-B582-5DCF51A82FAE}" dt="2024-04-05T21:33:48.418" v="162" actId="20577"/>
        <pc:sldMkLst>
          <pc:docMk/>
          <pc:sldMk cId="3238759002" sldId="339"/>
        </pc:sldMkLst>
        <pc:spChg chg="mod">
          <ac:chgData name="Amanda Gabriela Diaz Mullo" userId="4ecaa981-3b23-4034-a323-6376df2c101e" providerId="ADAL" clId="{306E0B24-A583-406A-B582-5DCF51A82FAE}" dt="2024-04-05T21:33:48.418" v="162" actId="20577"/>
          <ac:spMkLst>
            <pc:docMk/>
            <pc:sldMk cId="3238759002" sldId="339"/>
            <ac:spMk id="15" creationId="{2A96F64D-1554-DB91-378B-7FFA7650926B}"/>
          </ac:spMkLst>
        </pc:spChg>
      </pc:sldChg>
      <pc:sldChg chg="modSp mod">
        <pc:chgData name="Amanda Gabriela Diaz Mullo" userId="4ecaa981-3b23-4034-a323-6376df2c101e" providerId="ADAL" clId="{306E0B24-A583-406A-B582-5DCF51A82FAE}" dt="2024-04-05T21:34:24.312" v="164" actId="20577"/>
        <pc:sldMkLst>
          <pc:docMk/>
          <pc:sldMk cId="2419746421" sldId="346"/>
        </pc:sldMkLst>
        <pc:spChg chg="mod">
          <ac:chgData name="Amanda Gabriela Diaz Mullo" userId="4ecaa981-3b23-4034-a323-6376df2c101e" providerId="ADAL" clId="{306E0B24-A583-406A-B582-5DCF51A82FAE}" dt="2024-04-05T21:30:22.075" v="87" actId="1076"/>
          <ac:spMkLst>
            <pc:docMk/>
            <pc:sldMk cId="2419746421" sldId="346"/>
            <ac:spMk id="12" creationId="{00000000-0000-0000-0000-000000000000}"/>
          </ac:spMkLst>
        </pc:spChg>
        <pc:spChg chg="mod">
          <ac:chgData name="Amanda Gabriela Diaz Mullo" userId="4ecaa981-3b23-4034-a323-6376df2c101e" providerId="ADAL" clId="{306E0B24-A583-406A-B582-5DCF51A82FAE}" dt="2024-04-05T21:21:41.387" v="39" actId="1076"/>
          <ac:spMkLst>
            <pc:docMk/>
            <pc:sldMk cId="2419746421" sldId="346"/>
            <ac:spMk id="14" creationId="{00000000-0000-0000-0000-000000000000}"/>
          </ac:spMkLst>
        </pc:spChg>
        <pc:spChg chg="mod">
          <ac:chgData name="Amanda Gabriela Diaz Mullo" userId="4ecaa981-3b23-4034-a323-6376df2c101e" providerId="ADAL" clId="{306E0B24-A583-406A-B582-5DCF51A82FAE}" dt="2024-04-05T21:21:13.947" v="32" actId="6549"/>
          <ac:spMkLst>
            <pc:docMk/>
            <pc:sldMk cId="2419746421" sldId="346"/>
            <ac:spMk id="15" creationId="{2A96F64D-1554-DB91-378B-7FFA7650926B}"/>
          </ac:spMkLst>
        </pc:spChg>
        <pc:spChg chg="mod">
          <ac:chgData name="Amanda Gabriela Diaz Mullo" userId="4ecaa981-3b23-4034-a323-6376df2c101e" providerId="ADAL" clId="{306E0B24-A583-406A-B582-5DCF51A82FAE}" dt="2024-04-05T21:34:24.312" v="164" actId="20577"/>
          <ac:spMkLst>
            <pc:docMk/>
            <pc:sldMk cId="2419746421" sldId="346"/>
            <ac:spMk id="16" creationId="{00000000-0000-0000-0000-000000000000}"/>
          </ac:spMkLst>
        </pc:spChg>
        <pc:spChg chg="mod">
          <ac:chgData name="Amanda Gabriela Diaz Mullo" userId="4ecaa981-3b23-4034-a323-6376df2c101e" providerId="ADAL" clId="{306E0B24-A583-406A-B582-5DCF51A82FAE}" dt="2024-04-05T21:21:23.611" v="34" actId="1076"/>
          <ac:spMkLst>
            <pc:docMk/>
            <pc:sldMk cId="2419746421" sldId="346"/>
            <ac:spMk id="19" creationId="{00000000-0000-0000-0000-000000000000}"/>
          </ac:spMkLst>
        </pc:spChg>
        <pc:grpChg chg="mod">
          <ac:chgData name="Amanda Gabriela Diaz Mullo" userId="4ecaa981-3b23-4034-a323-6376df2c101e" providerId="ADAL" clId="{306E0B24-A583-406A-B582-5DCF51A82FAE}" dt="2024-04-05T21:30:19.864" v="86" actId="1076"/>
          <ac:grpSpMkLst>
            <pc:docMk/>
            <pc:sldMk cId="2419746421" sldId="346"/>
            <ac:grpSpMk id="2" creationId="{F6EAB002-C7ED-11B6-ACDB-2EE8DCCE64E0}"/>
          </ac:grpSpMkLst>
        </pc:grpChg>
      </pc:sldChg>
      <pc:sldChg chg="addSp delSp modSp mod">
        <pc:chgData name="Amanda Gabriela Diaz Mullo" userId="4ecaa981-3b23-4034-a323-6376df2c101e" providerId="ADAL" clId="{306E0B24-A583-406A-B582-5DCF51A82FAE}" dt="2024-04-05T21:19:44.074" v="27" actId="1076"/>
        <pc:sldMkLst>
          <pc:docMk/>
          <pc:sldMk cId="431918082" sldId="356"/>
        </pc:sldMkLst>
        <pc:spChg chg="mod">
          <ac:chgData name="Amanda Gabriela Diaz Mullo" userId="4ecaa981-3b23-4034-a323-6376df2c101e" providerId="ADAL" clId="{306E0B24-A583-406A-B582-5DCF51A82FAE}" dt="2024-04-05T21:18:55.499" v="21" actId="6549"/>
          <ac:spMkLst>
            <pc:docMk/>
            <pc:sldMk cId="431918082" sldId="356"/>
            <ac:spMk id="14" creationId="{2A96F64D-1554-DB91-378B-7FFA7650926B}"/>
          </ac:spMkLst>
        </pc:spChg>
        <pc:picChg chg="mod">
          <ac:chgData name="Amanda Gabriela Diaz Mullo" userId="4ecaa981-3b23-4034-a323-6376df2c101e" providerId="ADAL" clId="{306E0B24-A583-406A-B582-5DCF51A82FAE}" dt="2024-04-05T21:19:41.578" v="26" actId="1076"/>
          <ac:picMkLst>
            <pc:docMk/>
            <pc:sldMk cId="431918082" sldId="356"/>
            <ac:picMk id="11" creationId="{7C964299-E0D6-10A7-ECF9-0AFD0F84881D}"/>
          </ac:picMkLst>
        </pc:picChg>
        <pc:picChg chg="add del mod ord">
          <ac:chgData name="Amanda Gabriela Diaz Mullo" userId="4ecaa981-3b23-4034-a323-6376df2c101e" providerId="ADAL" clId="{306E0B24-A583-406A-B582-5DCF51A82FAE}" dt="2024-04-05T21:16:29.176" v="9" actId="478"/>
          <ac:picMkLst>
            <pc:docMk/>
            <pc:sldMk cId="431918082" sldId="356"/>
            <ac:picMk id="12" creationId="{41EAA353-F059-8452-E172-C98714DDFD4F}"/>
          </ac:picMkLst>
        </pc:picChg>
        <pc:picChg chg="del">
          <ac:chgData name="Amanda Gabriela Diaz Mullo" userId="4ecaa981-3b23-4034-a323-6376df2c101e" providerId="ADAL" clId="{306E0B24-A583-406A-B582-5DCF51A82FAE}" dt="2024-04-05T21:10:48.466" v="0" actId="478"/>
          <ac:picMkLst>
            <pc:docMk/>
            <pc:sldMk cId="431918082" sldId="356"/>
            <ac:picMk id="13" creationId="{EFB46915-B9DC-B7EF-1E02-BD05CE932DA3}"/>
          </ac:picMkLst>
        </pc:picChg>
        <pc:picChg chg="add mod modCrop">
          <ac:chgData name="Amanda Gabriela Diaz Mullo" userId="4ecaa981-3b23-4034-a323-6376df2c101e" providerId="ADAL" clId="{306E0B24-A583-406A-B582-5DCF51A82FAE}" dt="2024-04-05T21:19:44.074" v="27" actId="1076"/>
          <ac:picMkLst>
            <pc:docMk/>
            <pc:sldMk cId="431918082" sldId="356"/>
            <ac:picMk id="17" creationId="{14076025-64FF-AE8C-6445-DDBCFA9872EE}"/>
          </ac:picMkLst>
        </pc:picChg>
      </pc:sldChg>
      <pc:sldChg chg="modSp mod">
        <pc:chgData name="Amanda Gabriela Diaz Mullo" userId="4ecaa981-3b23-4034-a323-6376df2c101e" providerId="ADAL" clId="{306E0B24-A583-406A-B582-5DCF51A82FAE}" dt="2024-04-05T21:31:06.913" v="114" actId="20577"/>
        <pc:sldMkLst>
          <pc:docMk/>
          <pc:sldMk cId="2089741596" sldId="358"/>
        </pc:sldMkLst>
        <pc:graphicFrameChg chg="modGraphic">
          <ac:chgData name="Amanda Gabriela Diaz Mullo" userId="4ecaa981-3b23-4034-a323-6376df2c101e" providerId="ADAL" clId="{306E0B24-A583-406A-B582-5DCF51A82FAE}" dt="2024-04-05T21:31:06.913" v="114" actId="20577"/>
          <ac:graphicFrameMkLst>
            <pc:docMk/>
            <pc:sldMk cId="2089741596" sldId="358"/>
            <ac:graphicFrameMk id="26" creationId="{00000000-0000-0000-0000-000000000000}"/>
          </ac:graphicFrameMkLst>
        </pc:graphicFrameChg>
      </pc:sldChg>
      <pc:sldChg chg="modSp mod">
        <pc:chgData name="Amanda Gabriela Diaz Mullo" userId="4ecaa981-3b23-4034-a323-6376df2c101e" providerId="ADAL" clId="{306E0B24-A583-406A-B582-5DCF51A82FAE}" dt="2024-04-05T21:31:39.511" v="154" actId="20577"/>
        <pc:sldMkLst>
          <pc:docMk/>
          <pc:sldMk cId="2673237293" sldId="361"/>
        </pc:sldMkLst>
        <pc:graphicFrameChg chg="modGraphic">
          <ac:chgData name="Amanda Gabriela Diaz Mullo" userId="4ecaa981-3b23-4034-a323-6376df2c101e" providerId="ADAL" clId="{306E0B24-A583-406A-B582-5DCF51A82FAE}" dt="2024-04-05T21:31:39.511" v="154" actId="20577"/>
          <ac:graphicFrameMkLst>
            <pc:docMk/>
            <pc:sldMk cId="2673237293" sldId="361"/>
            <ac:graphicFrameMk id="11" creationId="{00000000-0000-0000-0000-000000000000}"/>
          </ac:graphicFrameMkLst>
        </pc:graphicFrameChg>
      </pc:sldChg>
      <pc:sldChg chg="modSp mod">
        <pc:chgData name="Amanda Gabriela Diaz Mullo" userId="4ecaa981-3b23-4034-a323-6376df2c101e" providerId="ADAL" clId="{306E0B24-A583-406A-B582-5DCF51A82FAE}" dt="2024-04-05T21:21:54.834" v="41" actId="20577"/>
        <pc:sldMkLst>
          <pc:docMk/>
          <pc:sldMk cId="3760051581" sldId="362"/>
        </pc:sldMkLst>
        <pc:spChg chg="mod">
          <ac:chgData name="Amanda Gabriela Diaz Mullo" userId="4ecaa981-3b23-4034-a323-6376df2c101e" providerId="ADAL" clId="{306E0B24-A583-406A-B582-5DCF51A82FAE}" dt="2024-04-05T21:21:54.834" v="41" actId="20577"/>
          <ac:spMkLst>
            <pc:docMk/>
            <pc:sldMk cId="3760051581" sldId="362"/>
            <ac:spMk id="16" creationId="{00000000-0000-0000-0000-000000000000}"/>
          </ac:spMkLst>
        </pc:spChg>
      </pc:sldChg>
      <pc:sldChg chg="modSp mod">
        <pc:chgData name="Amanda Gabriela Diaz Mullo" userId="4ecaa981-3b23-4034-a323-6376df2c101e" providerId="ADAL" clId="{306E0B24-A583-406A-B582-5DCF51A82FAE}" dt="2024-04-05T21:25:06.257" v="45" actId="14100"/>
        <pc:sldMkLst>
          <pc:docMk/>
          <pc:sldMk cId="2656821958" sldId="363"/>
        </pc:sldMkLst>
        <pc:spChg chg="mod">
          <ac:chgData name="Amanda Gabriela Diaz Mullo" userId="4ecaa981-3b23-4034-a323-6376df2c101e" providerId="ADAL" clId="{306E0B24-A583-406A-B582-5DCF51A82FAE}" dt="2024-04-05T21:25:06.257" v="45" actId="14100"/>
          <ac:spMkLst>
            <pc:docMk/>
            <pc:sldMk cId="2656821958" sldId="363"/>
            <ac:spMk id="14" creationId="{09861363-F27B-4F10-AA17-645AC5EE78DC}"/>
          </ac:spMkLst>
        </pc:spChg>
        <pc:graphicFrameChg chg="modGraphic">
          <ac:chgData name="Amanda Gabriela Diaz Mullo" userId="4ecaa981-3b23-4034-a323-6376df2c101e" providerId="ADAL" clId="{306E0B24-A583-406A-B582-5DCF51A82FAE}" dt="2024-04-05T21:22:46.238" v="43" actId="20577"/>
          <ac:graphicFrameMkLst>
            <pc:docMk/>
            <pc:sldMk cId="2656821958" sldId="363"/>
            <ac:graphicFrameMk id="11" creationId="{00000000-0000-0000-0000-000000000000}"/>
          </ac:graphicFrameMkLst>
        </pc:graphicFrameChg>
      </pc:sldChg>
      <pc:sldChg chg="addSp delSp modSp mod">
        <pc:chgData name="Amanda Gabriela Diaz Mullo" userId="4ecaa981-3b23-4034-a323-6376df2c101e" providerId="ADAL" clId="{306E0B24-A583-406A-B582-5DCF51A82FAE}" dt="2024-04-05T21:33:33.803" v="160" actId="1076"/>
        <pc:sldMkLst>
          <pc:docMk/>
          <pc:sldMk cId="2314040291" sldId="364"/>
        </pc:sldMkLst>
        <pc:graphicFrameChg chg="del">
          <ac:chgData name="Amanda Gabriela Diaz Mullo" userId="4ecaa981-3b23-4034-a323-6376df2c101e" providerId="ADAL" clId="{306E0B24-A583-406A-B582-5DCF51A82FAE}" dt="2024-04-05T21:33:20.676" v="156" actId="478"/>
          <ac:graphicFrameMkLst>
            <pc:docMk/>
            <pc:sldMk cId="2314040291" sldId="364"/>
            <ac:graphicFrameMk id="11" creationId="{634350AD-80A8-0FD3-3CD0-04E9E45CD76C}"/>
          </ac:graphicFrameMkLst>
        </pc:graphicFrameChg>
        <pc:graphicFrameChg chg="add mod modGraphic">
          <ac:chgData name="Amanda Gabriela Diaz Mullo" userId="4ecaa981-3b23-4034-a323-6376df2c101e" providerId="ADAL" clId="{306E0B24-A583-406A-B582-5DCF51A82FAE}" dt="2024-04-05T21:33:33.803" v="160" actId="1076"/>
          <ac:graphicFrameMkLst>
            <pc:docMk/>
            <pc:sldMk cId="2314040291" sldId="364"/>
            <ac:graphicFrameMk id="12" creationId="{1B84506E-A0EF-12BA-F42D-746515ED5C32}"/>
          </ac:graphicFrameMkLst>
        </pc:graphicFrameChg>
      </pc:sldChg>
      <pc:sldChg chg="modSp mod">
        <pc:chgData name="Amanda Gabriela Diaz Mullo" userId="4ecaa981-3b23-4034-a323-6376df2c101e" providerId="ADAL" clId="{306E0B24-A583-406A-B582-5DCF51A82FAE}" dt="2024-04-05T21:28:00.941" v="79" actId="20577"/>
        <pc:sldMkLst>
          <pc:docMk/>
          <pc:sldMk cId="2292572952" sldId="366"/>
        </pc:sldMkLst>
        <pc:graphicFrameChg chg="mod modGraphic">
          <ac:chgData name="Amanda Gabriela Diaz Mullo" userId="4ecaa981-3b23-4034-a323-6376df2c101e" providerId="ADAL" clId="{306E0B24-A583-406A-B582-5DCF51A82FAE}" dt="2024-04-05T21:28:00.941" v="79" actId="20577"/>
          <ac:graphicFrameMkLst>
            <pc:docMk/>
            <pc:sldMk cId="2292572952" sldId="366"/>
            <ac:graphicFrameMk id="12" creationId="{94665771-77FA-4574-97FE-381D3B74883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4302231" cy="341472"/>
          </a:xfrm>
          <a:prstGeom prst="rect">
            <a:avLst/>
          </a:prstGeom>
        </p:spPr>
        <p:txBody>
          <a:bodyPr vert="horz" lIns="91577" tIns="45789" rIns="91577" bIns="45789" rtlCol="0"/>
          <a:lstStyle>
            <a:lvl1pPr algn="l">
              <a:defRPr sz="1200"/>
            </a:lvl1pPr>
          </a:lstStyle>
          <a:p>
            <a:endParaRPr lang="es-EC" dirty="0"/>
          </a:p>
        </p:txBody>
      </p:sp>
      <p:sp>
        <p:nvSpPr>
          <p:cNvPr id="3" name="Marcador de fecha 2"/>
          <p:cNvSpPr>
            <a:spLocks noGrp="1"/>
          </p:cNvSpPr>
          <p:nvPr>
            <p:ph type="dt" idx="1"/>
          </p:nvPr>
        </p:nvSpPr>
        <p:spPr>
          <a:xfrm>
            <a:off x="5624404" y="1"/>
            <a:ext cx="4302231" cy="341472"/>
          </a:xfrm>
          <a:prstGeom prst="rect">
            <a:avLst/>
          </a:prstGeom>
        </p:spPr>
        <p:txBody>
          <a:bodyPr vert="horz" lIns="91577" tIns="45789" rIns="91577" bIns="45789" rtlCol="0"/>
          <a:lstStyle>
            <a:lvl1pPr algn="r">
              <a:defRPr sz="1200"/>
            </a:lvl1pPr>
          </a:lstStyle>
          <a:p>
            <a:fld id="{5FC30695-353B-445E-B7B2-96F03BC5F04D}" type="datetimeFigureOut">
              <a:rPr lang="es-EC" smtClean="0"/>
              <a:t>29/5/2024</a:t>
            </a:fld>
            <a:endParaRPr lang="es-EC" dirty="0"/>
          </a:p>
        </p:txBody>
      </p:sp>
      <p:sp>
        <p:nvSpPr>
          <p:cNvPr id="4" name="Marcador de imagen de diapositiva 3"/>
          <p:cNvSpPr>
            <a:spLocks noGrp="1" noRot="1" noChangeAspect="1"/>
          </p:cNvSpPr>
          <p:nvPr>
            <p:ph type="sldImg" idx="2"/>
          </p:nvPr>
        </p:nvSpPr>
        <p:spPr>
          <a:xfrm>
            <a:off x="2924175" y="849313"/>
            <a:ext cx="4079875" cy="2295525"/>
          </a:xfrm>
          <a:prstGeom prst="rect">
            <a:avLst/>
          </a:prstGeom>
          <a:noFill/>
          <a:ln w="12700">
            <a:solidFill>
              <a:prstClr val="black"/>
            </a:solidFill>
          </a:ln>
        </p:spPr>
        <p:txBody>
          <a:bodyPr vert="horz" lIns="91577" tIns="45789" rIns="91577" bIns="45789" rtlCol="0" anchor="ctr"/>
          <a:lstStyle/>
          <a:p>
            <a:endParaRPr lang="es-EC" dirty="0"/>
          </a:p>
        </p:txBody>
      </p:sp>
      <p:sp>
        <p:nvSpPr>
          <p:cNvPr id="5" name="Marcador de notas 4"/>
          <p:cNvSpPr>
            <a:spLocks noGrp="1"/>
          </p:cNvSpPr>
          <p:nvPr>
            <p:ph type="body" sz="quarter" idx="3"/>
          </p:nvPr>
        </p:nvSpPr>
        <p:spPr>
          <a:xfrm>
            <a:off x="992823" y="3271778"/>
            <a:ext cx="7942580" cy="2676188"/>
          </a:xfrm>
          <a:prstGeom prst="rect">
            <a:avLst/>
          </a:prstGeom>
        </p:spPr>
        <p:txBody>
          <a:bodyPr vert="horz" lIns="91577" tIns="45789" rIns="91577" bIns="457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6456204"/>
            <a:ext cx="4302231" cy="341471"/>
          </a:xfrm>
          <a:prstGeom prst="rect">
            <a:avLst/>
          </a:prstGeom>
        </p:spPr>
        <p:txBody>
          <a:bodyPr vert="horz" lIns="91577" tIns="45789" rIns="91577" bIns="45789"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5624404" y="6456204"/>
            <a:ext cx="4302231" cy="341471"/>
          </a:xfrm>
          <a:prstGeom prst="rect">
            <a:avLst/>
          </a:prstGeom>
        </p:spPr>
        <p:txBody>
          <a:bodyPr vert="horz" lIns="91577" tIns="45789" rIns="91577" bIns="45789" rtlCol="0" anchor="b"/>
          <a:lstStyle>
            <a:lvl1pPr algn="r">
              <a:defRPr sz="1200"/>
            </a:lvl1pPr>
          </a:lstStyle>
          <a:p>
            <a:fld id="{C250C4DA-93C4-43E3-BE39-387AAABF18E1}" type="slidenum">
              <a:rPr lang="es-EC" smtClean="0"/>
              <a:t>‹Nº›</a:t>
            </a:fld>
            <a:endParaRPr lang="es-EC" dirty="0"/>
          </a:p>
        </p:txBody>
      </p:sp>
    </p:spTree>
    <p:extLst>
      <p:ext uri="{BB962C8B-B14F-4D97-AF65-F5344CB8AC3E}">
        <p14:creationId xmlns:p14="http://schemas.microsoft.com/office/powerpoint/2010/main" val="2654578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r>
              <a:rPr lang="es-ES" dirty="0"/>
              <a:t>CONVENIO.-</a:t>
            </a:r>
            <a:r>
              <a:rPr lang="es-ES" baseline="0" dirty="0"/>
              <a:t>	Ministerio de Obras Públicas delega al MDMQ el mantenimiento, administración y explotación de, entre otros, el Acceso Oriental</a:t>
            </a:r>
          </a:p>
          <a:p>
            <a:r>
              <a:rPr lang="es-ES" baseline="0" dirty="0"/>
              <a:t>	Ampliación, Mantenimiento y Cobro de Peaje.</a:t>
            </a:r>
          </a:p>
          <a:p>
            <a:r>
              <a:rPr lang="es-ES" baseline="0" dirty="0"/>
              <a:t>OM 157 (31/10/20215).-	Creación peaje Guayasamín</a:t>
            </a:r>
          </a:p>
          <a:p>
            <a:r>
              <a:rPr lang="es-ES" baseline="0" dirty="0"/>
              <a:t>OM 103 (04/03/2016).-	Reforma “Acceso Centro Norte del DMQ” (construcción, operación, conservación y mantenimiento del acceso y su área de influencia.</a:t>
            </a:r>
          </a:p>
          <a:p>
            <a:r>
              <a:rPr lang="es-ES" baseline="0" dirty="0"/>
              <a:t>ACCIÓN PÚBLICA DE INCONSTITUCIONALIDAD CONTRA:</a:t>
            </a:r>
          </a:p>
          <a:p>
            <a:r>
              <a:rPr lang="es-ES" baseline="0" dirty="0"/>
              <a:t>ART. 1675 CMDMQ.-	</a:t>
            </a:r>
            <a:r>
              <a:rPr lang="es-ES" sz="1200" b="0" i="0" kern="1200" dirty="0">
                <a:solidFill>
                  <a:schemeClr val="tx1"/>
                </a:solidFill>
                <a:effectLst/>
                <a:latin typeface="+mn-lt"/>
                <a:ea typeface="+mn-ea"/>
                <a:cs typeface="+mn-cs"/>
              </a:rPr>
              <a:t>El valor del peaje con sus respectivos descuentos, serán fijados por el Alcalde mediante resolución administrativa, en base a los estudios de los costos de 			construcción, operación, conservación y mantenimiento que se generen en el acceso centro norte del Distrito Metropolitano de Quito y su área de influencia vial; y, 		deberán considerarse las obligaciones asumidas por el Municipio o sus empresas metropolitanas en el marco de los modelos asociativos previstos en el 			ordenamiento jurídico nacional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SENTENCIA DE INCONSTITUCIONALIDAD:</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ART. 103 CRE.-		Sólo por iniciativa de la Función Ejecutiva y mediante ley sancionada por la Asamblea Nacional se podrá establecer, modificar, exonerar o extinguir impuestos. </a:t>
            </a:r>
            <a:r>
              <a:rPr lang="es-ES" sz="1200" b="0" i="0" u="sng" kern="1200" dirty="0">
                <a:solidFill>
                  <a:schemeClr val="tx1"/>
                </a:solidFill>
                <a:effectLst/>
                <a:latin typeface="+mn-lt"/>
                <a:ea typeface="+mn-ea"/>
                <a:cs typeface="+mn-cs"/>
              </a:rPr>
              <a:t>Sólo </a:t>
            </a:r>
            <a:r>
              <a:rPr lang="es-ES" sz="1200" b="0" i="0" u="none" kern="1200" dirty="0">
                <a:solidFill>
                  <a:schemeClr val="tx1"/>
                </a:solidFill>
                <a:effectLst/>
                <a:latin typeface="+mn-lt"/>
                <a:ea typeface="+mn-ea"/>
                <a:cs typeface="+mn-cs"/>
              </a:rPr>
              <a:t>		</a:t>
            </a:r>
            <a:r>
              <a:rPr lang="es-ES" sz="1200" b="0" i="0" u="sng" kern="1200" dirty="0">
                <a:solidFill>
                  <a:schemeClr val="tx1"/>
                </a:solidFill>
                <a:effectLst/>
                <a:latin typeface="+mn-lt"/>
                <a:ea typeface="+mn-ea"/>
                <a:cs typeface="+mn-cs"/>
              </a:rPr>
              <a:t>por acto normativo de órgano competente se podrán establecer, modificar</a:t>
            </a:r>
            <a:r>
              <a:rPr lang="es-ES" sz="1200" b="0" i="0" kern="1200" dirty="0">
                <a:solidFill>
                  <a:schemeClr val="tx1"/>
                </a:solidFill>
                <a:effectLst/>
                <a:latin typeface="+mn-lt"/>
                <a:ea typeface="+mn-ea"/>
                <a:cs typeface="+mn-cs"/>
              </a:rPr>
              <a:t>, exonerar y extinguir tasas y contribuciones. Las tasas y contribuciones especiales se 			crearán y regularán de acuerdo con la ley.</a:t>
            </a:r>
          </a:p>
          <a:p>
            <a:r>
              <a:rPr lang="es-ES" sz="1200" b="0" i="0" kern="1200" dirty="0">
                <a:solidFill>
                  <a:schemeClr val="tx1"/>
                </a:solidFill>
                <a:effectLst/>
                <a:latin typeface="+mn-lt"/>
                <a:ea typeface="+mn-ea"/>
                <a:cs typeface="+mn-cs"/>
              </a:rPr>
              <a:t>ART.</a:t>
            </a:r>
            <a:r>
              <a:rPr lang="es-ES" sz="1200" b="0" i="0" kern="1200" baseline="0" dirty="0">
                <a:solidFill>
                  <a:schemeClr val="tx1"/>
                </a:solidFill>
                <a:effectLst/>
                <a:latin typeface="+mn-lt"/>
                <a:ea typeface="+mn-ea"/>
                <a:cs typeface="+mn-cs"/>
              </a:rPr>
              <a:t> 568 COOTAD.-	Servicios sujetos a tasas.- Las </a:t>
            </a:r>
            <a:r>
              <a:rPr lang="es-ES" sz="1200" b="0" i="0" u="sng" kern="1200" baseline="0" dirty="0">
                <a:solidFill>
                  <a:schemeClr val="tx1"/>
                </a:solidFill>
                <a:effectLst/>
                <a:latin typeface="+mn-lt"/>
                <a:ea typeface="+mn-ea"/>
                <a:cs typeface="+mn-cs"/>
              </a:rPr>
              <a:t>tasas serán reguladas mediante ordenanzas</a:t>
            </a:r>
            <a:r>
              <a:rPr lang="es-ES" sz="1200" b="0" i="0" kern="1200" baseline="0" dirty="0">
                <a:solidFill>
                  <a:schemeClr val="tx1"/>
                </a:solidFill>
                <a:effectLst/>
                <a:latin typeface="+mn-lt"/>
                <a:ea typeface="+mn-ea"/>
                <a:cs typeface="+mn-cs"/>
              </a:rPr>
              <a:t>, </a:t>
            </a:r>
            <a:r>
              <a:rPr lang="es-ES" sz="1200" b="0" i="0" u="sng" kern="1200" baseline="0" dirty="0">
                <a:solidFill>
                  <a:schemeClr val="tx1"/>
                </a:solidFill>
                <a:effectLst/>
                <a:latin typeface="+mn-lt"/>
                <a:ea typeface="+mn-ea"/>
                <a:cs typeface="+mn-cs"/>
              </a:rPr>
              <a:t>cuya iniciativa es privativa del alcalde</a:t>
            </a:r>
            <a:r>
              <a:rPr lang="es-ES" sz="1200" b="0" i="0" kern="1200" baseline="0" dirty="0">
                <a:solidFill>
                  <a:schemeClr val="tx1"/>
                </a:solidFill>
                <a:effectLst/>
                <a:latin typeface="+mn-lt"/>
                <a:ea typeface="+mn-ea"/>
                <a:cs typeface="+mn-cs"/>
              </a:rPr>
              <a:t> municipal o metropolitano, tramitada y 			aprobada por el respectivo concejo, para la prestación de los siguientes servicios: i) Otros servicios de cualquier naturaleza.</a:t>
            </a:r>
            <a:r>
              <a:rPr lang="es-ES" dirty="0"/>
              <a:t/>
            </a:r>
            <a:br>
              <a:rPr lang="es-ES" dirty="0"/>
            </a:br>
            <a:endParaRPr lang="es-ES" sz="1200" b="0" i="0" kern="1200" dirty="0">
              <a:solidFill>
                <a:schemeClr val="tx1"/>
              </a:solidFill>
              <a:effectLst/>
              <a:latin typeface="+mn-lt"/>
              <a:ea typeface="+mn-ea"/>
              <a:cs typeface="+mn-cs"/>
            </a:endParaRPr>
          </a:p>
          <a:p>
            <a:r>
              <a:rPr lang="es-ES" dirty="0"/>
              <a:t/>
            </a:r>
            <a:br>
              <a:rPr lang="es-ES" dirty="0"/>
            </a:b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Tahoma" panose="020B0604030504040204" pitchFamily="34" charset="0"/>
                <a:ea typeface="Tahoma" panose="020B0604030504040204" pitchFamily="34" charset="0"/>
                <a:cs typeface="Tahoma" panose="020B0604030504040204" pitchFamily="34" charset="0"/>
              </a:rPr>
              <a:t>Con Memorando No. EPMMOP-GJ-2024-0091-M, la GJ solicitó a GC </a:t>
            </a:r>
            <a:r>
              <a:rPr lang="es-ES" sz="1200" i="1" dirty="0">
                <a:latin typeface="Tahoma" panose="020B0604030504040204" pitchFamily="34" charset="0"/>
                <a:ea typeface="Tahoma" panose="020B0604030504040204" pitchFamily="34" charset="0"/>
                <a:cs typeface="Tahoma" panose="020B0604030504040204" pitchFamily="34" charset="0"/>
              </a:rPr>
              <a:t>“(…) se coordine el cumplimiento de la Sentencia en cuanto a la metodología de cálculo de la tasa del peaje Túnel Guayasamín (…)”. </a:t>
            </a:r>
            <a:endParaRPr lang="es-EC" sz="1200" b="1" dirty="0">
              <a:latin typeface="Tahoma" panose="020B0604030504040204" pitchFamily="34" charset="0"/>
              <a:ea typeface="Tahoma" panose="020B0604030504040204" pitchFamily="34" charset="0"/>
              <a:cs typeface="Tahoma" panose="020B0604030504040204" pitchFamily="34" charset="0"/>
            </a:endParaRPr>
          </a:p>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2</a:t>
            </a:fld>
            <a:endParaRPr lang="es-EC" dirty="0"/>
          </a:p>
        </p:txBody>
      </p:sp>
    </p:spTree>
    <p:extLst>
      <p:ext uri="{BB962C8B-B14F-4D97-AF65-F5344CB8AC3E}">
        <p14:creationId xmlns:p14="http://schemas.microsoft.com/office/powerpoint/2010/main" val="1195960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11</a:t>
            </a:fld>
            <a:endParaRPr lang="es-EC" dirty="0"/>
          </a:p>
        </p:txBody>
      </p:sp>
    </p:spTree>
    <p:extLst>
      <p:ext uri="{BB962C8B-B14F-4D97-AF65-F5344CB8AC3E}">
        <p14:creationId xmlns:p14="http://schemas.microsoft.com/office/powerpoint/2010/main" val="550661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r>
              <a:rPr lang="es-EC" dirty="0"/>
              <a:t>Casi 5MM</a:t>
            </a:r>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12</a:t>
            </a:fld>
            <a:endParaRPr lang="es-EC" dirty="0"/>
          </a:p>
        </p:txBody>
      </p:sp>
    </p:spTree>
    <p:extLst>
      <p:ext uri="{BB962C8B-B14F-4D97-AF65-F5344CB8AC3E}">
        <p14:creationId xmlns:p14="http://schemas.microsoft.com/office/powerpoint/2010/main" val="2485372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13</a:t>
            </a:fld>
            <a:endParaRPr lang="es-EC" dirty="0"/>
          </a:p>
        </p:txBody>
      </p:sp>
    </p:spTree>
    <p:extLst>
      <p:ext uri="{BB962C8B-B14F-4D97-AF65-F5344CB8AC3E}">
        <p14:creationId xmlns:p14="http://schemas.microsoft.com/office/powerpoint/2010/main" val="1209553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14</a:t>
            </a:fld>
            <a:endParaRPr lang="es-EC" dirty="0"/>
          </a:p>
        </p:txBody>
      </p:sp>
    </p:spTree>
    <p:extLst>
      <p:ext uri="{BB962C8B-B14F-4D97-AF65-F5344CB8AC3E}">
        <p14:creationId xmlns:p14="http://schemas.microsoft.com/office/powerpoint/2010/main" val="3390087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3</a:t>
            </a:fld>
            <a:endParaRPr lang="es-EC" dirty="0"/>
          </a:p>
        </p:txBody>
      </p:sp>
    </p:spTree>
    <p:extLst>
      <p:ext uri="{BB962C8B-B14F-4D97-AF65-F5344CB8AC3E}">
        <p14:creationId xmlns:p14="http://schemas.microsoft.com/office/powerpoint/2010/main" val="252560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4</a:t>
            </a:fld>
            <a:endParaRPr lang="es-EC" dirty="0"/>
          </a:p>
        </p:txBody>
      </p:sp>
    </p:spTree>
    <p:extLst>
      <p:ext uri="{BB962C8B-B14F-4D97-AF65-F5344CB8AC3E}">
        <p14:creationId xmlns:p14="http://schemas.microsoft.com/office/powerpoint/2010/main" val="4190260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5</a:t>
            </a:fld>
            <a:endParaRPr lang="es-EC" dirty="0"/>
          </a:p>
        </p:txBody>
      </p:sp>
    </p:spTree>
    <p:extLst>
      <p:ext uri="{BB962C8B-B14F-4D97-AF65-F5344CB8AC3E}">
        <p14:creationId xmlns:p14="http://schemas.microsoft.com/office/powerpoint/2010/main" val="2180410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6</a:t>
            </a:fld>
            <a:endParaRPr lang="es-EC" dirty="0"/>
          </a:p>
        </p:txBody>
      </p:sp>
    </p:spTree>
    <p:extLst>
      <p:ext uri="{BB962C8B-B14F-4D97-AF65-F5344CB8AC3E}">
        <p14:creationId xmlns:p14="http://schemas.microsoft.com/office/powerpoint/2010/main" val="84631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7</a:t>
            </a:fld>
            <a:endParaRPr lang="es-EC" dirty="0"/>
          </a:p>
        </p:txBody>
      </p:sp>
    </p:spTree>
    <p:extLst>
      <p:ext uri="{BB962C8B-B14F-4D97-AF65-F5344CB8AC3E}">
        <p14:creationId xmlns:p14="http://schemas.microsoft.com/office/powerpoint/2010/main" val="1270895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8</a:t>
            </a:fld>
            <a:endParaRPr lang="es-EC" dirty="0"/>
          </a:p>
        </p:txBody>
      </p:sp>
    </p:spTree>
    <p:extLst>
      <p:ext uri="{BB962C8B-B14F-4D97-AF65-F5344CB8AC3E}">
        <p14:creationId xmlns:p14="http://schemas.microsoft.com/office/powerpoint/2010/main" val="3509320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9</a:t>
            </a:fld>
            <a:endParaRPr lang="es-EC" dirty="0"/>
          </a:p>
        </p:txBody>
      </p:sp>
    </p:spTree>
    <p:extLst>
      <p:ext uri="{BB962C8B-B14F-4D97-AF65-F5344CB8AC3E}">
        <p14:creationId xmlns:p14="http://schemas.microsoft.com/office/powerpoint/2010/main" val="172031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10</a:t>
            </a:fld>
            <a:endParaRPr lang="es-EC" dirty="0"/>
          </a:p>
        </p:txBody>
      </p:sp>
    </p:spTree>
    <p:extLst>
      <p:ext uri="{BB962C8B-B14F-4D97-AF65-F5344CB8AC3E}">
        <p14:creationId xmlns:p14="http://schemas.microsoft.com/office/powerpoint/2010/main" val="65851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sz="2700" b="1" i="0">
                <a:solidFill>
                  <a:schemeClr val="bg1"/>
                </a:solidFill>
                <a:latin typeface="Tahoma"/>
                <a:cs typeface="Tahoma"/>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Tahoma"/>
                <a:cs typeface="Tahoma"/>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482069" y="168939"/>
            <a:ext cx="8869013" cy="1024255"/>
          </a:xfrm>
          <a:prstGeom prst="rect">
            <a:avLst/>
          </a:prstGeom>
        </p:spPr>
        <p:txBody>
          <a:bodyPr wrap="square" lIns="0" tIns="0" rIns="0" bIns="0">
            <a:spAutoFit/>
          </a:bodyPr>
          <a:lstStyle>
            <a:lvl1pPr>
              <a:defRPr sz="2700" b="1" i="0">
                <a:solidFill>
                  <a:schemeClr val="bg1"/>
                </a:solidFill>
                <a:latin typeface="Tahoma"/>
                <a:cs typeface="Tahoma"/>
              </a:defRPr>
            </a:lvl1pPr>
          </a:lstStyle>
          <a:p>
            <a:endParaRPr/>
          </a:p>
        </p:txBody>
      </p:sp>
      <p:sp>
        <p:nvSpPr>
          <p:cNvPr id="3" name="Holder 3"/>
          <p:cNvSpPr>
            <a:spLocks noGrp="1"/>
          </p:cNvSpPr>
          <p:nvPr>
            <p:ph type="body" idx="1"/>
          </p:nvPr>
        </p:nvSpPr>
        <p:spPr>
          <a:xfrm>
            <a:off x="935075" y="2180132"/>
            <a:ext cx="10323195" cy="25463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5/29/2024</a:t>
            </a:fld>
            <a:endParaRPr lang="en-US" dirty="0"/>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80.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0.png"/><Relationship Id="rId4" Type="http://schemas.openxmlformats.org/officeDocument/2006/relationships/image" Target="../media/image4.png"/><Relationship Id="rId9" Type="http://schemas.openxmlformats.org/officeDocument/2006/relationships/image" Target="../media/image80.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60.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2"/>
            <a:ext cx="12193193" cy="6857987"/>
            <a:chOff x="0" y="12"/>
            <a:chExt cx="12193193" cy="6857987"/>
          </a:xfrm>
        </p:grpSpPr>
        <p:pic>
          <p:nvPicPr>
            <p:cNvPr id="3" name="object 3"/>
            <p:cNvPicPr/>
            <p:nvPr/>
          </p:nvPicPr>
          <p:blipFill>
            <a:blip r:embed="rId2" cstate="print"/>
            <a:stretch>
              <a:fillRect/>
            </a:stretch>
          </p:blipFill>
          <p:spPr>
            <a:xfrm>
              <a:off x="0" y="12"/>
              <a:ext cx="12193193" cy="6857987"/>
            </a:xfrm>
            <a:prstGeom prst="rect">
              <a:avLst/>
            </a:prstGeom>
          </p:spPr>
        </p:pic>
        <p:sp>
          <p:nvSpPr>
            <p:cNvPr id="4" name="object 4"/>
            <p:cNvSpPr/>
            <p:nvPr/>
          </p:nvSpPr>
          <p:spPr>
            <a:xfrm>
              <a:off x="11763496" y="4855730"/>
              <a:ext cx="370205" cy="476884"/>
            </a:xfrm>
            <a:custGeom>
              <a:avLst/>
              <a:gdLst/>
              <a:ahLst/>
              <a:cxnLst/>
              <a:rect l="l" t="t" r="r" b="b"/>
              <a:pathLst>
                <a:path w="370204" h="476885">
                  <a:moveTo>
                    <a:pt x="369587" y="0"/>
                  </a:moveTo>
                  <a:lnTo>
                    <a:pt x="303858" y="17087"/>
                  </a:lnTo>
                  <a:lnTo>
                    <a:pt x="253824" y="28661"/>
                  </a:lnTo>
                  <a:lnTo>
                    <a:pt x="203541" y="39141"/>
                  </a:lnTo>
                  <a:lnTo>
                    <a:pt x="153013" y="48522"/>
                  </a:lnTo>
                  <a:lnTo>
                    <a:pt x="102243" y="56799"/>
                  </a:lnTo>
                  <a:lnTo>
                    <a:pt x="51238" y="63967"/>
                  </a:lnTo>
                  <a:lnTo>
                    <a:pt x="0" y="70018"/>
                  </a:lnTo>
                  <a:lnTo>
                    <a:pt x="14936" y="80826"/>
                  </a:lnTo>
                  <a:lnTo>
                    <a:pt x="59042" y="114392"/>
                  </a:lnTo>
                  <a:lnTo>
                    <a:pt x="101957" y="150032"/>
                  </a:lnTo>
                  <a:lnTo>
                    <a:pt x="142297" y="186309"/>
                  </a:lnTo>
                  <a:lnTo>
                    <a:pt x="180106" y="223278"/>
                  </a:lnTo>
                  <a:lnTo>
                    <a:pt x="215429" y="260992"/>
                  </a:lnTo>
                  <a:lnTo>
                    <a:pt x="248309" y="299507"/>
                  </a:lnTo>
                  <a:lnTo>
                    <a:pt x="278790" y="338877"/>
                  </a:lnTo>
                  <a:lnTo>
                    <a:pt x="306918" y="379157"/>
                  </a:lnTo>
                  <a:lnTo>
                    <a:pt x="332735" y="420401"/>
                  </a:lnTo>
                  <a:lnTo>
                    <a:pt x="356285" y="462664"/>
                  </a:lnTo>
                  <a:lnTo>
                    <a:pt x="362376" y="471540"/>
                  </a:lnTo>
                  <a:lnTo>
                    <a:pt x="369527" y="476618"/>
                  </a:lnTo>
                  <a:lnTo>
                    <a:pt x="369587" y="0"/>
                  </a:lnTo>
                  <a:close/>
                </a:path>
              </a:pathLst>
            </a:custGeom>
            <a:solidFill>
              <a:srgbClr val="939393">
                <a:alpha val="6599"/>
              </a:srgbClr>
            </a:solidFill>
          </p:spPr>
          <p:txBody>
            <a:bodyPr wrap="square" lIns="0" tIns="0" rIns="0" bIns="0" rtlCol="0"/>
            <a:lstStyle/>
            <a:p>
              <a:endParaRPr dirty="0"/>
            </a:p>
          </p:txBody>
        </p:sp>
        <p:pic>
          <p:nvPicPr>
            <p:cNvPr id="5" name="object 5"/>
            <p:cNvPicPr/>
            <p:nvPr/>
          </p:nvPicPr>
          <p:blipFill>
            <a:blip r:embed="rId3" cstate="print"/>
            <a:stretch>
              <a:fillRect/>
            </a:stretch>
          </p:blipFill>
          <p:spPr>
            <a:xfrm>
              <a:off x="0" y="8521"/>
              <a:ext cx="12193193" cy="6849478"/>
            </a:xfrm>
            <a:prstGeom prst="rect">
              <a:avLst/>
            </a:prstGeom>
          </p:spPr>
        </p:pic>
      </p:grpSp>
      <p:sp>
        <p:nvSpPr>
          <p:cNvPr id="14" name="object 14"/>
          <p:cNvSpPr txBox="1">
            <a:spLocks noGrp="1"/>
          </p:cNvSpPr>
          <p:nvPr>
            <p:ph type="title"/>
          </p:nvPr>
        </p:nvSpPr>
        <p:spPr>
          <a:xfrm>
            <a:off x="228600" y="257758"/>
            <a:ext cx="11534896" cy="1245213"/>
          </a:xfrm>
          <a:prstGeom prst="rect">
            <a:avLst/>
          </a:prstGeom>
        </p:spPr>
        <p:txBody>
          <a:bodyPr vert="horz" wrap="square" lIns="0" tIns="13970" rIns="0" bIns="0" rtlCol="0">
            <a:spAutoFit/>
          </a:bodyPr>
          <a:lstStyle/>
          <a:p>
            <a:pPr marL="12700" algn="ctr">
              <a:lnSpc>
                <a:spcPct val="100000"/>
              </a:lnSpc>
              <a:spcBef>
                <a:spcPts val="110"/>
              </a:spcBef>
            </a:pPr>
            <a:r>
              <a:rPr lang="es-EC" sz="4000" dirty="0">
                <a:latin typeface="Tahoma" panose="020B0604030504040204" pitchFamily="34" charset="0"/>
                <a:ea typeface="Tahoma" panose="020B0604030504040204" pitchFamily="34" charset="0"/>
                <a:cs typeface="Tahoma" panose="020B0604030504040204" pitchFamily="34" charset="0"/>
              </a:rPr>
              <a:t>Metodología de cálculo de la tasa de peaje corredor vial “Oswaldo Guayasamín”</a:t>
            </a:r>
            <a:endParaRPr sz="4000" dirty="0">
              <a:latin typeface="Tahoma" panose="020B0604030504040204" pitchFamily="34" charset="0"/>
              <a:ea typeface="Tahoma" panose="020B0604030504040204" pitchFamily="34" charset="0"/>
              <a:cs typeface="Tahoma" panose="020B0604030504040204" pitchFamily="34" charset="0"/>
            </a:endParaRPr>
          </a:p>
        </p:txBody>
      </p:sp>
      <p:pic>
        <p:nvPicPr>
          <p:cNvPr id="15" name="Imagen 14"/>
          <p:cNvPicPr>
            <a:picLocks noChangeAspect="1"/>
          </p:cNvPicPr>
          <p:nvPr/>
        </p:nvPicPr>
        <p:blipFill>
          <a:blip r:embed="rId4"/>
          <a:stretch>
            <a:fillRect/>
          </a:stretch>
        </p:blipFill>
        <p:spPr>
          <a:xfrm>
            <a:off x="4064924" y="6324600"/>
            <a:ext cx="2945476" cy="533548"/>
          </a:xfrm>
          <a:prstGeom prst="rect">
            <a:avLst/>
          </a:prstGeom>
        </p:spPr>
      </p:pic>
      <p:pic>
        <p:nvPicPr>
          <p:cNvPr id="21" name="object 3"/>
          <p:cNvPicPr/>
          <p:nvPr/>
        </p:nvPicPr>
        <p:blipFill>
          <a:blip r:embed="rId5" cstate="print"/>
          <a:stretch>
            <a:fillRect/>
          </a:stretch>
        </p:blipFill>
        <p:spPr>
          <a:xfrm>
            <a:off x="6355855" y="1999942"/>
            <a:ext cx="5531345" cy="4019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 name="object 28"/>
          <p:cNvSpPr txBox="1"/>
          <p:nvPr/>
        </p:nvSpPr>
        <p:spPr>
          <a:xfrm>
            <a:off x="7429076" y="4288349"/>
            <a:ext cx="2230549" cy="230832"/>
          </a:xfrm>
          <a:prstGeom prst="rect">
            <a:avLst/>
          </a:prstGeom>
        </p:spPr>
        <p:txBody>
          <a:bodyPr vert="horz" wrap="square" lIns="0" tIns="0" rIns="0" bIns="0" rtlCol="0">
            <a:spAutoFit/>
          </a:bodyPr>
          <a:lstStyle/>
          <a:p>
            <a:pPr marL="12700">
              <a:lnSpc>
                <a:spcPts val="1839"/>
              </a:lnSpc>
              <a:tabLst>
                <a:tab pos="340360" algn="l"/>
              </a:tabLst>
            </a:pPr>
            <a:r>
              <a:rPr lang="es-EC" sz="1650" b="1" spc="-535" dirty="0">
                <a:solidFill>
                  <a:srgbClr val="0069AC"/>
                </a:solidFill>
                <a:latin typeface="Verdana"/>
                <a:cs typeface="Tahoma"/>
              </a:rPr>
              <a:t> </a:t>
            </a:r>
            <a:r>
              <a:rPr lang="es-EC" sz="1400" b="1" dirty="0">
                <a:solidFill>
                  <a:srgbClr val="0069AC"/>
                </a:solidFill>
                <a:latin typeface="Tahoma"/>
                <a:cs typeface="Tahoma"/>
              </a:rPr>
              <a:t> </a:t>
            </a:r>
            <a:endParaRPr sz="1400" dirty="0">
              <a:latin typeface="Tahoma"/>
              <a:cs typeface="Tahoma"/>
            </a:endParaRPr>
          </a:p>
        </p:txBody>
      </p:sp>
      <p:sp>
        <p:nvSpPr>
          <p:cNvPr id="17" name="Rectángulo 16">
            <a:extLst>
              <a:ext uri="{FF2B5EF4-FFF2-40B4-BE49-F238E27FC236}">
                <a16:creationId xmlns:a16="http://schemas.microsoft.com/office/drawing/2014/main" id="{FB515592-0378-FFA0-5AC4-6A85B30C7E5C}"/>
              </a:ext>
            </a:extLst>
          </p:cNvPr>
          <p:cNvSpPr/>
          <p:nvPr/>
        </p:nvSpPr>
        <p:spPr>
          <a:xfrm>
            <a:off x="6328218" y="2465110"/>
            <a:ext cx="5864975" cy="2752292"/>
          </a:xfrm>
          <a:prstGeom prst="rect">
            <a:avLst/>
          </a:prstGeom>
        </p:spPr>
        <p:txBody>
          <a:bodyPr wrap="square">
            <a:spAutoFit/>
          </a:bodyPr>
          <a:lstStyle/>
          <a:p>
            <a:pPr marL="355600" indent="-342900" algn="l">
              <a:lnSpc>
                <a:spcPct val="150000"/>
              </a:lnSpc>
              <a:buFont typeface="+mj-lt"/>
              <a:buAutoNum type="arabicPeriod"/>
              <a:tabLst>
                <a:tab pos="340360" algn="l"/>
              </a:tabLst>
            </a:pPr>
            <a:r>
              <a:rPr lang="es-EC" sz="1300" b="1" dirty="0" smtClean="0">
                <a:solidFill>
                  <a:srgbClr val="0069AC"/>
                </a:solidFill>
                <a:latin typeface="Tahoma"/>
                <a:cs typeface="Tahoma"/>
              </a:rPr>
              <a:t>ANTECEDENTES</a:t>
            </a:r>
            <a:endParaRPr lang="es-EC" sz="1300" b="1" dirty="0" smtClean="0">
              <a:solidFill>
                <a:srgbClr val="0069AC"/>
              </a:solidFill>
              <a:latin typeface="Tahoma"/>
              <a:cs typeface="Tahoma"/>
            </a:endParaRPr>
          </a:p>
          <a:p>
            <a:pPr marL="355600" indent="-342900" algn="l">
              <a:lnSpc>
                <a:spcPct val="150000"/>
              </a:lnSpc>
              <a:buFont typeface="+mj-lt"/>
              <a:buAutoNum type="arabicPeriod"/>
              <a:tabLst>
                <a:tab pos="340360" algn="l"/>
              </a:tabLst>
            </a:pPr>
            <a:r>
              <a:rPr lang="es-EC" sz="1300" b="1" dirty="0" smtClean="0">
                <a:solidFill>
                  <a:srgbClr val="0069AC"/>
                </a:solidFill>
                <a:latin typeface="Tahoma"/>
                <a:cs typeface="Tahoma"/>
              </a:rPr>
              <a:t>OBJETIVOS</a:t>
            </a:r>
            <a:endParaRPr lang="es-EC" sz="1300" b="1" dirty="0">
              <a:solidFill>
                <a:srgbClr val="0069AC"/>
              </a:solidFill>
              <a:latin typeface="Tahoma"/>
              <a:cs typeface="Tahoma"/>
            </a:endParaRPr>
          </a:p>
          <a:p>
            <a:pPr marL="355600" indent="-342900" algn="l">
              <a:lnSpc>
                <a:spcPct val="150000"/>
              </a:lnSpc>
              <a:buFont typeface="+mj-lt"/>
              <a:buAutoNum type="arabicPeriod"/>
              <a:tabLst>
                <a:tab pos="340360" algn="l"/>
              </a:tabLst>
            </a:pPr>
            <a:r>
              <a:rPr lang="es-EC" sz="1300" b="1" dirty="0" smtClean="0">
                <a:solidFill>
                  <a:srgbClr val="0069AC"/>
                </a:solidFill>
                <a:latin typeface="Tahoma"/>
                <a:cs typeface="Tahoma"/>
              </a:rPr>
              <a:t>METODOLOGÍAS </a:t>
            </a:r>
            <a:r>
              <a:rPr lang="es-EC" sz="1300" b="1" dirty="0">
                <a:solidFill>
                  <a:srgbClr val="0069AC"/>
                </a:solidFill>
                <a:latin typeface="Tahoma"/>
                <a:cs typeface="Tahoma"/>
              </a:rPr>
              <a:t>Y CRITERIOS PARA FIJACIÓN </a:t>
            </a:r>
            <a:r>
              <a:rPr lang="es-EC" sz="1300" b="1" dirty="0" smtClean="0">
                <a:solidFill>
                  <a:srgbClr val="0069AC"/>
                </a:solidFill>
                <a:latin typeface="Tahoma"/>
                <a:cs typeface="Tahoma"/>
              </a:rPr>
              <a:t>DE </a:t>
            </a:r>
            <a:r>
              <a:rPr lang="es-EC" sz="1300" b="1" dirty="0">
                <a:solidFill>
                  <a:srgbClr val="0069AC"/>
                </a:solidFill>
                <a:latin typeface="Tahoma"/>
                <a:cs typeface="Tahoma"/>
              </a:rPr>
              <a:t>TARIFAS</a:t>
            </a:r>
          </a:p>
          <a:p>
            <a:pPr marL="355600" indent="-342900" algn="l">
              <a:lnSpc>
                <a:spcPct val="150000"/>
              </a:lnSpc>
              <a:buFont typeface="+mj-lt"/>
              <a:buAutoNum type="arabicPeriod"/>
              <a:tabLst>
                <a:tab pos="340360" algn="l"/>
              </a:tabLst>
            </a:pPr>
            <a:r>
              <a:rPr lang="es-ES" sz="1300" b="1" dirty="0" smtClean="0">
                <a:solidFill>
                  <a:srgbClr val="0069AC"/>
                </a:solidFill>
                <a:latin typeface="Tahoma"/>
                <a:cs typeface="Tahoma"/>
              </a:rPr>
              <a:t>METODOLOGÍA </a:t>
            </a:r>
            <a:r>
              <a:rPr lang="es-ES" sz="1300" b="1" dirty="0">
                <a:solidFill>
                  <a:srgbClr val="0069AC"/>
                </a:solidFill>
                <a:latin typeface="Tahoma"/>
                <a:cs typeface="Tahoma"/>
              </a:rPr>
              <a:t>PROPUESTA</a:t>
            </a:r>
            <a:endParaRPr lang="es-EC" sz="1300" b="1" dirty="0">
              <a:solidFill>
                <a:srgbClr val="0069AC"/>
              </a:solidFill>
              <a:latin typeface="Tahoma"/>
              <a:cs typeface="Tahoma"/>
            </a:endParaRPr>
          </a:p>
          <a:p>
            <a:pPr marL="355600" indent="-342900" algn="l">
              <a:lnSpc>
                <a:spcPct val="150000"/>
              </a:lnSpc>
              <a:buFont typeface="+mj-lt"/>
              <a:buAutoNum type="arabicPeriod"/>
              <a:tabLst>
                <a:tab pos="340360" algn="l"/>
              </a:tabLst>
            </a:pPr>
            <a:r>
              <a:rPr lang="es-EC" sz="1300" b="1" dirty="0" smtClean="0">
                <a:solidFill>
                  <a:srgbClr val="0069AC"/>
                </a:solidFill>
                <a:latin typeface="Tahoma"/>
                <a:cs typeface="Tahoma"/>
              </a:rPr>
              <a:t>CONSIDERACIONES </a:t>
            </a:r>
            <a:r>
              <a:rPr lang="es-EC" sz="1300" b="1" dirty="0">
                <a:solidFill>
                  <a:srgbClr val="0069AC"/>
                </a:solidFill>
                <a:latin typeface="Tahoma"/>
                <a:cs typeface="Tahoma"/>
              </a:rPr>
              <a:t>METODOLOGÍA PROPUESTA</a:t>
            </a:r>
          </a:p>
          <a:p>
            <a:pPr marL="355600" indent="-342900" algn="l">
              <a:lnSpc>
                <a:spcPct val="150000"/>
              </a:lnSpc>
              <a:buFont typeface="+mj-lt"/>
              <a:buAutoNum type="arabicPeriod"/>
              <a:tabLst>
                <a:tab pos="340360" algn="l"/>
              </a:tabLst>
            </a:pPr>
            <a:r>
              <a:rPr lang="es-EC" sz="1300" b="1" dirty="0" smtClean="0">
                <a:solidFill>
                  <a:srgbClr val="0069AC"/>
                </a:solidFill>
                <a:latin typeface="Tahoma"/>
                <a:cs typeface="Tahoma"/>
              </a:rPr>
              <a:t>OBLIGACIONES – CUMPLIMIENTO NUEVA TARIFA</a:t>
            </a:r>
          </a:p>
          <a:p>
            <a:pPr marL="355600" indent="-342900" algn="l">
              <a:lnSpc>
                <a:spcPct val="150000"/>
              </a:lnSpc>
              <a:buFont typeface="+mj-lt"/>
              <a:buAutoNum type="arabicPeriod"/>
              <a:tabLst>
                <a:tab pos="340360" algn="l"/>
              </a:tabLst>
            </a:pPr>
            <a:r>
              <a:rPr lang="es-EC" sz="1300" b="1" dirty="0" smtClean="0">
                <a:solidFill>
                  <a:srgbClr val="0069AC"/>
                </a:solidFill>
                <a:latin typeface="Tahoma"/>
                <a:cs typeface="Tahoma"/>
              </a:rPr>
              <a:t>DESARROLLO </a:t>
            </a:r>
            <a:r>
              <a:rPr lang="es-EC" sz="1300" b="1" dirty="0">
                <a:solidFill>
                  <a:srgbClr val="0069AC"/>
                </a:solidFill>
                <a:latin typeface="Tahoma"/>
                <a:cs typeface="Tahoma"/>
              </a:rPr>
              <a:t>DE LA FÓRMULA PROPUESTA</a:t>
            </a:r>
          </a:p>
          <a:p>
            <a:pPr marL="355600" indent="-342900" algn="l">
              <a:lnSpc>
                <a:spcPct val="150000"/>
              </a:lnSpc>
              <a:buFont typeface="+mj-lt"/>
              <a:buAutoNum type="arabicPeriod"/>
              <a:tabLst>
                <a:tab pos="340360" algn="l"/>
              </a:tabLst>
            </a:pPr>
            <a:r>
              <a:rPr lang="es-ES" sz="1300" b="1" dirty="0" smtClean="0">
                <a:solidFill>
                  <a:srgbClr val="0069AC"/>
                </a:solidFill>
                <a:latin typeface="Tahoma"/>
                <a:cs typeface="Tahoma"/>
              </a:rPr>
              <a:t>CÁLCULO DE LA TASA</a:t>
            </a:r>
          </a:p>
          <a:p>
            <a:pPr marL="355600" indent="-342900" algn="l">
              <a:lnSpc>
                <a:spcPct val="150000"/>
              </a:lnSpc>
              <a:buFont typeface="+mj-lt"/>
              <a:buAutoNum type="arabicPeriod"/>
              <a:tabLst>
                <a:tab pos="340360" algn="l"/>
              </a:tabLst>
            </a:pPr>
            <a:r>
              <a:rPr lang="es-EC" sz="1300" b="1" dirty="0" smtClean="0">
                <a:solidFill>
                  <a:srgbClr val="0069AC"/>
                </a:solidFill>
                <a:latin typeface="Tahoma"/>
                <a:cs typeface="Tahoma"/>
              </a:rPr>
              <a:t>CONCLUSIONES </a:t>
            </a:r>
            <a:r>
              <a:rPr lang="es-EC" sz="1300" b="1" dirty="0">
                <a:solidFill>
                  <a:srgbClr val="0069AC"/>
                </a:solidFill>
                <a:latin typeface="Tahoma"/>
                <a:cs typeface="Tahoma"/>
              </a:rPr>
              <a:t>Y </a:t>
            </a:r>
            <a:r>
              <a:rPr lang="es-EC" sz="1300" b="1" dirty="0" smtClean="0">
                <a:solidFill>
                  <a:srgbClr val="0069AC"/>
                </a:solidFill>
                <a:latin typeface="Tahoma"/>
                <a:cs typeface="Tahoma"/>
              </a:rPr>
              <a:t>RECOMENDACIONES</a:t>
            </a:r>
          </a:p>
        </p:txBody>
      </p:sp>
      <p:pic>
        <p:nvPicPr>
          <p:cNvPr id="18" name="Imagen 17"/>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Layer>
                </a14:imgProps>
              </a:ext>
            </a:extLst>
          </a:blip>
          <a:stretch>
            <a:fillRect/>
          </a:stretch>
        </p:blipFill>
        <p:spPr>
          <a:xfrm>
            <a:off x="327930" y="1999943"/>
            <a:ext cx="5955343" cy="4019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19297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pic>
        <p:nvPicPr>
          <p:cNvPr id="9" name="Imagen 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255043" y="1011786"/>
            <a:ext cx="4876190" cy="4876190"/>
          </a:xfrm>
          <a:prstGeom prst="rect">
            <a:avLst/>
          </a:prstGeom>
        </p:spPr>
      </p:pic>
      <p:grpSp>
        <p:nvGrpSpPr>
          <p:cNvPr id="2" name="object 2">
            <a:extLst>
              <a:ext uri="{FF2B5EF4-FFF2-40B4-BE49-F238E27FC236}">
                <a16:creationId xmlns:a16="http://schemas.microsoft.com/office/drawing/2014/main" id="{F6EAB002-C7ED-11B6-ACDB-2EE8DCCE64E0}"/>
              </a:ext>
            </a:extLst>
          </p:cNvPr>
          <p:cNvGrpSpPr/>
          <p:nvPr/>
        </p:nvGrpSpPr>
        <p:grpSpPr>
          <a:xfrm>
            <a:off x="0" y="0"/>
            <a:ext cx="12193193" cy="6858000"/>
            <a:chOff x="-152400" y="0"/>
            <a:chExt cx="12193193" cy="6858000"/>
          </a:xfrm>
        </p:grpSpPr>
        <p:pic>
          <p:nvPicPr>
            <p:cNvPr id="3" name="object 3">
              <a:extLst>
                <a:ext uri="{FF2B5EF4-FFF2-40B4-BE49-F238E27FC236}">
                  <a16:creationId xmlns:a16="http://schemas.microsoft.com/office/drawing/2014/main" id="{4A37E565-E578-E923-C4EE-634E617E31B3}"/>
                </a:ext>
              </a:extLst>
            </p:cNvPr>
            <p:cNvPicPr/>
            <p:nvPr/>
          </p:nvPicPr>
          <p:blipFill>
            <a:blip r:embed="rId4" cstate="print"/>
            <a:stretch>
              <a:fillRect/>
            </a:stretch>
          </p:blipFill>
          <p:spPr>
            <a:xfrm>
              <a:off x="-15240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5" cstate="print"/>
            <a:stretch>
              <a:fillRect/>
            </a:stretch>
          </p:blipFill>
          <p:spPr>
            <a:xfrm>
              <a:off x="-152400" y="6553645"/>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6"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7"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latin typeface="Tahoma" panose="020B0604030504040204" pitchFamily="34" charset="0"/>
                <a:ea typeface="Tahoma" panose="020B0604030504040204" pitchFamily="34" charset="0"/>
                <a:cs typeface="Tahoma" panose="020B0604030504040204" pitchFamily="34" charset="0"/>
              </a:endParaRPr>
            </a:p>
          </p:txBody>
        </p:sp>
        <p:pic>
          <p:nvPicPr>
            <p:cNvPr id="8" name="object 8">
              <a:extLst>
                <a:ext uri="{FF2B5EF4-FFF2-40B4-BE49-F238E27FC236}">
                  <a16:creationId xmlns:a16="http://schemas.microsoft.com/office/drawing/2014/main" id="{76100E06-1A4B-1BE1-3FD7-982E3F09497E}"/>
                </a:ext>
              </a:extLst>
            </p:cNvPr>
            <p:cNvPicPr/>
            <p:nvPr/>
          </p:nvPicPr>
          <p:blipFill>
            <a:blip r:embed="rId8"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25323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7</a:t>
            </a:r>
            <a:r>
              <a:rPr lang="es-E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s-ES" sz="2400" b="1"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DESARROLLO DE LA </a:t>
            </a:r>
            <a:r>
              <a:rPr lang="es-ES" sz="24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FÓRMULA PROPUESTA </a:t>
            </a:r>
            <a:endParaRPr dirty="0"/>
          </a:p>
        </p:txBody>
      </p:sp>
      <p:sp>
        <p:nvSpPr>
          <p:cNvPr id="15" name="CuadroTexto 14">
            <a:extLst>
              <a:ext uri="{FF2B5EF4-FFF2-40B4-BE49-F238E27FC236}">
                <a16:creationId xmlns:a16="http://schemas.microsoft.com/office/drawing/2014/main" id="{2A96F64D-1554-DB91-378B-7FFA7650926B}"/>
              </a:ext>
            </a:extLst>
          </p:cNvPr>
          <p:cNvSpPr txBox="1"/>
          <p:nvPr/>
        </p:nvSpPr>
        <p:spPr>
          <a:xfrm>
            <a:off x="380999" y="838200"/>
            <a:ext cx="11750233" cy="6551152"/>
          </a:xfrm>
          <a:prstGeom prst="rect">
            <a:avLst/>
          </a:prstGeom>
          <a:noFill/>
        </p:spPr>
        <p:txBody>
          <a:bodyPr wrap="square" rtlCol="0">
            <a:spAutoFit/>
          </a:bodyPr>
          <a:lstStyle/>
          <a:p>
            <a:pPr algn="just">
              <a:lnSpc>
                <a:spcPct val="107000"/>
              </a:lnSpc>
              <a:spcAft>
                <a:spcPts val="800"/>
              </a:spcAft>
            </a:pPr>
            <a:r>
              <a:rPr lang="es-EC" sz="1600" kern="100" dirty="0">
                <a:effectLst/>
                <a:latin typeface="Tahoma" panose="020B0604030504040204" pitchFamily="34" charset="0"/>
                <a:ea typeface="Tahoma" panose="020B0604030504040204" pitchFamily="34" charset="0"/>
                <a:cs typeface="Tahoma" panose="020B0604030504040204" pitchFamily="34" charset="0"/>
              </a:rPr>
              <a:t>Los elementos componentes de la fórmula, </a:t>
            </a:r>
            <a:r>
              <a:rPr lang="es-EC" sz="1600" kern="100" dirty="0">
                <a:solidFill>
                  <a:schemeClr val="tx1"/>
                </a:solidFill>
                <a:latin typeface="Tahoma" panose="020B0604030504040204" pitchFamily="34" charset="0"/>
                <a:ea typeface="Tahoma" panose="020B0604030504040204" pitchFamily="34" charset="0"/>
                <a:cs typeface="Tahoma" panose="020B0604030504040204" pitchFamily="34" charset="0"/>
              </a:rPr>
              <a:t>aplicada en proyectos viales</a:t>
            </a:r>
            <a:r>
              <a:rPr lang="es-EC" sz="1600"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C" sz="1600" kern="1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por el </a:t>
            </a:r>
            <a:r>
              <a:rPr lang="es-EC" sz="1600" i="1" dirty="0">
                <a:effectLst/>
                <a:latin typeface="Tahoma" panose="020B0604030504040204" pitchFamily="34" charset="0"/>
                <a:ea typeface="Tahoma" panose="020B0604030504040204" pitchFamily="34" charset="0"/>
                <a:cs typeface="Tahoma" panose="020B0604030504040204" pitchFamily="34" charset="0"/>
              </a:rPr>
              <a:t>“Instituto Mexicano del Transporte, Publicación Técnica No. 60 del IMT, Querétaro, México, Criterios para establecer la cuota optima en una autopista de cuota”</a:t>
            </a:r>
            <a:r>
              <a:rPr lang="es-EC" sz="1600" kern="100" dirty="0">
                <a:effectLst/>
                <a:latin typeface="Tahoma" panose="020B0604030504040204" pitchFamily="34" charset="0"/>
                <a:ea typeface="Tahoma" panose="020B0604030504040204" pitchFamily="34" charset="0"/>
                <a:cs typeface="Tahoma" panose="020B0604030504040204" pitchFamily="34" charset="0"/>
              </a:rPr>
              <a:t>, es la siguiente, mismos que se relacionan con los establecidos en el Art. 35 del Reglamento a la Ley de Infraestructura.</a:t>
            </a:r>
          </a:p>
          <a:p>
            <a:pPr algn="just">
              <a:lnSpc>
                <a:spcPct val="107000"/>
              </a:lnSpc>
              <a:spcAft>
                <a:spcPts val="800"/>
              </a:spcAft>
            </a:pPr>
            <a:endParaRPr lang="es-EC" sz="1600" kern="1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es-EC" sz="1600" kern="100" dirty="0">
                <a:latin typeface="Tahoma" panose="020B0604030504040204" pitchFamily="34" charset="0"/>
                <a:ea typeface="Tahoma" panose="020B0604030504040204" pitchFamily="34" charset="0"/>
                <a:cs typeface="Tahoma" panose="020B0604030504040204" pitchFamily="34" charset="0"/>
              </a:rPr>
              <a:t>              </a:t>
            </a:r>
            <a:endParaRPr lang="es-EC" sz="2800" kern="100" dirty="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es-EC" sz="1600" kern="1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es-EC" sz="1600" kern="100" dirty="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es-EC" sz="1000" kern="1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es-EC" sz="1600" kern="1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es-EC" sz="1600" kern="100" dirty="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es-EC" sz="1600" kern="1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es-EC" sz="1600" kern="100" dirty="0" smtClean="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es-ES" sz="1600" kern="1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es-ES" sz="1600" kern="100" dirty="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es-ES" sz="1600" kern="100" dirty="0" smtClean="0">
                <a:latin typeface="Tahoma" panose="020B0604030504040204" pitchFamily="34" charset="0"/>
                <a:ea typeface="Tahoma" panose="020B0604030504040204" pitchFamily="34" charset="0"/>
                <a:cs typeface="Tahoma" panose="020B0604030504040204" pitchFamily="34" charset="0"/>
              </a:rPr>
              <a:t>La fórmula propuesta es aplicada en proyectos viales en otros países y considera todos los elementos requeridos para fijación de peajes que establece la normativa nacional. Permite calcular la tasa de peaje necesaria para cubrir los costos y procurar la sostenibilidad financiera del proyecto.</a:t>
            </a:r>
          </a:p>
          <a:p>
            <a:pPr algn="just">
              <a:lnSpc>
                <a:spcPct val="150000"/>
              </a:lnSpc>
            </a:pPr>
            <a:endParaRPr lang="es-ES" sz="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es-EC" sz="1600" kern="1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es-EC" sz="1600" kern="100" dirty="0">
                <a:effectLst/>
                <a:latin typeface="Tahoma" panose="020B0604030504040204" pitchFamily="34" charset="0"/>
                <a:ea typeface="Tahoma" panose="020B0604030504040204" pitchFamily="34" charset="0"/>
                <a:cs typeface="Tahoma" panose="020B0604030504040204" pitchFamily="34" charset="0"/>
              </a:rPr>
              <a:t> </a:t>
            </a:r>
          </a:p>
        </p:txBody>
      </p:sp>
      <p:sp>
        <p:nvSpPr>
          <p:cNvPr id="10" name="Rectángulo 9"/>
          <p:cNvSpPr/>
          <p:nvPr/>
        </p:nvSpPr>
        <p:spPr>
          <a:xfrm>
            <a:off x="6068505" y="4125198"/>
            <a:ext cx="3761295" cy="764825"/>
          </a:xfrm>
          <a:prstGeom prst="rect">
            <a:avLst/>
          </a:prstGeom>
        </p:spPr>
        <p:txBody>
          <a:bodyPr wrap="square">
            <a:spAutoFit/>
          </a:bodyPr>
          <a:lstStyle/>
          <a:p>
            <a:pPr algn="just">
              <a:lnSpc>
                <a:spcPct val="115000"/>
              </a:lnSpc>
              <a:spcAft>
                <a:spcPts val="0"/>
              </a:spcAft>
            </a:pPr>
            <a:r>
              <a:rPr lang="es-EC"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ángulo 18"/>
              <p:cNvSpPr/>
              <p:nvPr/>
            </p:nvSpPr>
            <p:spPr>
              <a:xfrm>
                <a:off x="3703743" y="2202937"/>
                <a:ext cx="7913556" cy="3283463"/>
              </a:xfrm>
              <a:prstGeom prst="rect">
                <a:avLst/>
              </a:prstGeom>
            </p:spPr>
            <p:txBody>
              <a:bodyPr wrap="square">
                <a:spAutoFit/>
              </a:bodyPr>
              <a:lstStyle/>
              <a:p>
                <a:r>
                  <a:rPr lang="es-ES" sz="1400" b="1" dirty="0"/>
                  <a:t>Donde:</a:t>
                </a:r>
              </a:p>
              <a:p>
                <a:endParaRPr lang="es-ES" sz="400" dirty="0"/>
              </a:p>
              <a:p>
                <a:pPr algn="just">
                  <a:lnSpc>
                    <a:spcPct val="107000"/>
                  </a:lnSpc>
                  <a:spcAft>
                    <a:spcPts val="800"/>
                  </a:spcAft>
                </a:pPr>
                <a:r>
                  <a:rPr lang="es-EC" sz="1200" b="1" i="1" dirty="0"/>
                  <a:t>M = </a:t>
                </a:r>
                <a:r>
                  <a:rPr lang="es-EC" sz="1200" i="1" dirty="0"/>
                  <a:t>Es el número de los diferentes tipos de requerimientos anuales que deben cubrirse (costo de conservación, de reposición de capital, financiero, etc);</a:t>
                </a:r>
              </a:p>
              <a:p>
                <a:pPr algn="just">
                  <a:lnSpc>
                    <a:spcPct val="107000"/>
                  </a:lnSpc>
                  <a:spcAft>
                    <a:spcPts val="800"/>
                  </a:spcAft>
                </a:pPr>
                <a14:m>
                  <m:oMath xmlns:m="http://schemas.openxmlformats.org/officeDocument/2006/math">
                    <m:sSub>
                      <m:sSubPr>
                        <m:ctrlPr>
                          <a:rPr lang="es-EC" sz="1200" b="1" i="1">
                            <a:latin typeface="Cambria Math" panose="02040503050406030204" pitchFamily="18" charset="0"/>
                          </a:rPr>
                        </m:ctrlPr>
                      </m:sSubPr>
                      <m:e>
                        <m:r>
                          <a:rPr lang="es-EC" sz="1200" b="1" i="1" smtClean="0">
                            <a:latin typeface="Cambria Math" panose="02040503050406030204" pitchFamily="18" charset="0"/>
                          </a:rPr>
                          <m:t>𝑪𝒂</m:t>
                        </m:r>
                      </m:e>
                      <m:sub>
                        <m:r>
                          <a:rPr lang="es-EC" sz="1200" b="1" i="1" smtClean="0">
                            <a:latin typeface="Cambria Math" panose="02040503050406030204" pitchFamily="18" charset="0"/>
                          </a:rPr>
                          <m:t>𝒎</m:t>
                        </m:r>
                      </m:sub>
                    </m:sSub>
                  </m:oMath>
                </a14:m>
                <a:r>
                  <a:rPr lang="es-EC" sz="1200" b="1" i="1" dirty="0"/>
                  <a:t> </a:t>
                </a:r>
                <a:r>
                  <a:rPr lang="es-EC" sz="1200" i="1" dirty="0"/>
                  <a:t>= Es el monto anual correspondiente a cada M y</a:t>
                </a:r>
              </a:p>
              <a:p>
                <a:pPr algn="just">
                  <a:lnSpc>
                    <a:spcPct val="107000"/>
                  </a:lnSpc>
                  <a:spcAft>
                    <a:spcPts val="800"/>
                  </a:spcAft>
                </a:pPr>
                <a14:m>
                  <m:oMath xmlns:m="http://schemas.openxmlformats.org/officeDocument/2006/math">
                    <m:sSub>
                      <m:sSubPr>
                        <m:ctrlPr>
                          <a:rPr lang="es-EC" sz="1200" b="1" i="1">
                            <a:latin typeface="Cambria Math" panose="02040503050406030204" pitchFamily="18" charset="0"/>
                          </a:rPr>
                        </m:ctrlPr>
                      </m:sSubPr>
                      <m:e>
                        <m:r>
                          <a:rPr lang="es-EC" sz="1200" b="1" i="1" smtClean="0">
                            <a:latin typeface="Cambria Math" panose="02040503050406030204" pitchFamily="18" charset="0"/>
                          </a:rPr>
                          <m:t>𝑽𝑻</m:t>
                        </m:r>
                      </m:e>
                      <m:sub>
                        <m:r>
                          <a:rPr lang="es-EC" sz="1200" b="1" i="1" smtClean="0">
                            <a:latin typeface="Cambria Math" panose="02040503050406030204" pitchFamily="18" charset="0"/>
                          </a:rPr>
                          <m:t>𝒊</m:t>
                        </m:r>
                      </m:sub>
                    </m:sSub>
                  </m:oMath>
                </a14:m>
                <a:r>
                  <a:rPr lang="es-EC" sz="1200" i="1" dirty="0"/>
                  <a:t>= Es el flujo diario de vehículos que circularán por la autopista.</a:t>
                </a:r>
              </a:p>
              <a:p>
                <a:pPr algn="just"/>
                <a:endParaRPr lang="es-ES" sz="1400" b="1" dirty="0" smtClean="0"/>
              </a:p>
              <a:p>
                <a:pPr algn="just"/>
                <a:r>
                  <a:rPr lang="es-ES" sz="1400" b="1" dirty="0" smtClean="0"/>
                  <a:t>Conforme </a:t>
                </a:r>
                <a:r>
                  <a:rPr lang="es-ES" sz="1400" b="1" dirty="0"/>
                  <a:t>los criterios establecidos por el Art. 35 del Reglamento de la Ley de Infraestructura, se considera lo siguiente:</a:t>
                </a:r>
              </a:p>
              <a:p>
                <a:pPr algn="just"/>
                <a:endParaRPr lang="es-EC" sz="1400" b="1" dirty="0"/>
              </a:p>
              <a:p>
                <a:r>
                  <a:rPr lang="es-EC" sz="1200" i="1" dirty="0"/>
                  <a:t>M = Es el número de los diferentes tipos de requerimientos </a:t>
                </a:r>
                <a:r>
                  <a:rPr lang="es-EC" sz="1200" i="1" dirty="0" smtClean="0"/>
                  <a:t>anuales </a:t>
                </a:r>
                <a:r>
                  <a:rPr lang="es-EC" sz="1200" i="1" dirty="0"/>
                  <a:t>que deben cubrirse (inversiones, costo de conservación, costo de operación, costo de mantenimiento, etc.);</a:t>
                </a:r>
              </a:p>
              <a:p>
                <a14:m>
                  <m:oMath xmlns:m="http://schemas.openxmlformats.org/officeDocument/2006/math">
                    <m:sSub>
                      <m:sSubPr>
                        <m:ctrlPr>
                          <a:rPr lang="es-EC" sz="1200" i="1">
                            <a:latin typeface="Cambria Math" panose="02040503050406030204" pitchFamily="18" charset="0"/>
                          </a:rPr>
                        </m:ctrlPr>
                      </m:sSubPr>
                      <m:e>
                        <m:r>
                          <a:rPr lang="es-EC" sz="1200" i="1">
                            <a:latin typeface="Cambria Math" panose="02040503050406030204" pitchFamily="18" charset="0"/>
                          </a:rPr>
                          <m:t>𝐂𝐚</m:t>
                        </m:r>
                      </m:e>
                      <m:sub>
                        <m:r>
                          <a:rPr lang="es-EC" sz="1200" i="1">
                            <a:latin typeface="Cambria Math" panose="02040503050406030204" pitchFamily="18" charset="0"/>
                          </a:rPr>
                          <m:t>𝐦</m:t>
                        </m:r>
                      </m:sub>
                    </m:sSub>
                  </m:oMath>
                </a14:m>
                <a:r>
                  <a:rPr lang="es-EC" sz="1200" i="1" dirty="0"/>
                  <a:t> = Es el monto anual correspondiente a cada M y</a:t>
                </a:r>
              </a:p>
              <a:p>
                <a14:m>
                  <m:oMath xmlns:m="http://schemas.openxmlformats.org/officeDocument/2006/math">
                    <m:sSub>
                      <m:sSubPr>
                        <m:ctrlPr>
                          <a:rPr lang="es-EC" sz="1200" i="1">
                            <a:latin typeface="Cambria Math" panose="02040503050406030204" pitchFamily="18" charset="0"/>
                          </a:rPr>
                        </m:ctrlPr>
                      </m:sSubPr>
                      <m:e>
                        <m:r>
                          <a:rPr lang="es-EC" sz="1200" i="1">
                            <a:latin typeface="Cambria Math" panose="02040503050406030204" pitchFamily="18" charset="0"/>
                          </a:rPr>
                          <m:t>𝐕𝐓</m:t>
                        </m:r>
                      </m:e>
                      <m:sub>
                        <m:r>
                          <a:rPr lang="es-EC" sz="1200" i="1">
                            <a:latin typeface="Cambria Math" panose="02040503050406030204" pitchFamily="18" charset="0"/>
                          </a:rPr>
                          <m:t>𝐢</m:t>
                        </m:r>
                      </m:sub>
                    </m:sSub>
                  </m:oMath>
                </a14:m>
                <a:r>
                  <a:rPr lang="es-EC" sz="1200" i="1" dirty="0"/>
                  <a:t>= Es el flujo diario de vehículos que circularán por la autopista.</a:t>
                </a:r>
              </a:p>
              <a:p>
                <a:endParaRPr lang="es-EC" sz="1400" dirty="0"/>
              </a:p>
            </p:txBody>
          </p:sp>
        </mc:Choice>
        <mc:Fallback xmlns="">
          <p:sp>
            <p:nvSpPr>
              <p:cNvPr id="19" name="Rectángulo 18"/>
              <p:cNvSpPr>
                <a:spLocks noRot="1" noChangeAspect="1" noMove="1" noResize="1" noEditPoints="1" noAdjustHandles="1" noChangeArrowheads="1" noChangeShapeType="1" noTextEdit="1"/>
              </p:cNvSpPr>
              <p:nvPr/>
            </p:nvSpPr>
            <p:spPr>
              <a:xfrm>
                <a:off x="3703743" y="2202937"/>
                <a:ext cx="7913556" cy="3283463"/>
              </a:xfrm>
              <a:prstGeom prst="rect">
                <a:avLst/>
              </a:prstGeom>
              <a:blipFill>
                <a:blip r:embed="rId9"/>
                <a:stretch>
                  <a:fillRect l="-231" t="-186" r="-23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4FB23AFF-0968-3B3F-3487-CA73F8D51A41}"/>
                  </a:ext>
                </a:extLst>
              </p:cNvPr>
              <p:cNvSpPr/>
              <p:nvPr/>
            </p:nvSpPr>
            <p:spPr>
              <a:xfrm>
                <a:off x="1296039" y="3124200"/>
                <a:ext cx="2220405" cy="842859"/>
              </a:xfrm>
              <a:prstGeom prst="rect">
                <a:avLst/>
              </a:prstGeom>
            </p:spPr>
            <p:txBody>
              <a:bodyPr wrap="square">
                <a:spAutoFit/>
              </a:bodyPr>
              <a:lstStyle/>
              <a:p>
                <a:r>
                  <a:rPr lang="es-EC" sz="2800" b="1" i="1" kern="100" dirty="0">
                    <a:effectLst/>
                    <a:latin typeface="Times New Roman" panose="02020603050405020304" pitchFamily="18" charset="0"/>
                    <a:ea typeface="Aptos" panose="020B0004020202020204" pitchFamily="34" charset="0"/>
                  </a:rPr>
                  <a:t>T </a:t>
                </a:r>
                <a:r>
                  <a:rPr lang="es-EC" sz="2800" i="1" kern="100" dirty="0">
                    <a:effectLst/>
                    <a:latin typeface="Times New Roman" panose="02020603050405020304" pitchFamily="18" charset="0"/>
                    <a:ea typeface="Aptos" panose="020B0004020202020204" pitchFamily="34" charset="0"/>
                  </a:rPr>
                  <a:t>= </a:t>
                </a:r>
                <a14:m>
                  <m:oMath xmlns:m="http://schemas.openxmlformats.org/officeDocument/2006/math">
                    <m:f>
                      <m:fPr>
                        <m:ctrlPr>
                          <a:rPr lang="es-EC" sz="2800" i="1" kern="100">
                            <a:effectLst/>
                            <a:latin typeface="Cambria Math" panose="02040503050406030204" pitchFamily="18" charset="0"/>
                            <a:ea typeface="Aptos" panose="020B0004020202020204" pitchFamily="34" charset="0"/>
                          </a:rPr>
                        </m:ctrlPr>
                      </m:fPr>
                      <m:num>
                        <m:nary>
                          <m:naryPr>
                            <m:chr m:val="∑"/>
                            <m:limLoc m:val="undOvr"/>
                            <m:ctrlPr>
                              <a:rPr lang="es-EC" sz="2800" i="1" kern="100">
                                <a:effectLst/>
                                <a:latin typeface="Cambria Math" panose="02040503050406030204" pitchFamily="18" charset="0"/>
                                <a:ea typeface="Aptos" panose="020B0004020202020204" pitchFamily="34" charset="0"/>
                              </a:rPr>
                            </m:ctrlPr>
                          </m:naryPr>
                          <m:sub>
                            <m:r>
                              <a:rPr lang="es-EC" sz="2800" b="0" i="1" kern="100">
                                <a:effectLst/>
                                <a:latin typeface="Cambria Math" panose="02040503050406030204" pitchFamily="18" charset="0"/>
                                <a:ea typeface="Aptos" panose="020B0004020202020204" pitchFamily="34" charset="0"/>
                              </a:rPr>
                              <m:t>𝑚</m:t>
                            </m:r>
                            <m:r>
                              <a:rPr lang="es-EC" sz="2800" b="0" i="1" kern="100">
                                <a:effectLst/>
                                <a:latin typeface="Cambria Math" panose="02040503050406030204" pitchFamily="18" charset="0"/>
                                <a:ea typeface="Aptos" panose="020B0004020202020204" pitchFamily="34" charset="0"/>
                              </a:rPr>
                              <m:t>=1</m:t>
                            </m:r>
                          </m:sub>
                          <m:sup>
                            <m:r>
                              <a:rPr lang="es-EC" sz="2800" b="0" i="1" kern="100">
                                <a:effectLst/>
                                <a:latin typeface="Cambria Math" panose="02040503050406030204" pitchFamily="18" charset="0"/>
                                <a:ea typeface="Aptos" panose="020B0004020202020204" pitchFamily="34" charset="0"/>
                              </a:rPr>
                              <m:t>𝑀</m:t>
                            </m:r>
                          </m:sup>
                          <m:e>
                            <m:r>
                              <a:rPr lang="es-EC" sz="2800" b="0" i="1" kern="100">
                                <a:effectLst/>
                                <a:latin typeface="Cambria Math" panose="02040503050406030204" pitchFamily="18" charset="0"/>
                                <a:ea typeface="Aptos" panose="020B0004020202020204" pitchFamily="34" charset="0"/>
                              </a:rPr>
                              <m:t>𝐶𝑎𝑚</m:t>
                            </m:r>
                          </m:e>
                        </m:nary>
                      </m:num>
                      <m:den>
                        <m:r>
                          <a:rPr lang="es-EC" sz="2800" b="0" i="1" kern="100">
                            <a:effectLst/>
                            <a:latin typeface="Cambria Math" panose="02040503050406030204" pitchFamily="18" charset="0"/>
                            <a:ea typeface="Aptos" panose="020B0004020202020204" pitchFamily="34" charset="0"/>
                          </a:rPr>
                          <m:t>365</m:t>
                        </m:r>
                        <m:sSub>
                          <m:sSubPr>
                            <m:ctrlPr>
                              <a:rPr lang="es-EC" sz="2800" i="1" kern="100">
                                <a:effectLst/>
                                <a:latin typeface="Cambria Math" panose="02040503050406030204" pitchFamily="18" charset="0"/>
                                <a:ea typeface="Aptos" panose="020B0004020202020204" pitchFamily="34" charset="0"/>
                              </a:rPr>
                            </m:ctrlPr>
                          </m:sSubPr>
                          <m:e>
                            <m:r>
                              <a:rPr lang="es-EC" sz="2800" b="0" i="1" kern="100">
                                <a:effectLst/>
                                <a:latin typeface="Cambria Math" panose="02040503050406030204" pitchFamily="18" charset="0"/>
                                <a:ea typeface="Aptos" panose="020B0004020202020204" pitchFamily="34" charset="0"/>
                              </a:rPr>
                              <m:t>𝑉𝑇</m:t>
                            </m:r>
                          </m:e>
                          <m:sub>
                            <m:r>
                              <a:rPr lang="es-EC" sz="2800" b="0" i="1" kern="100">
                                <a:effectLst/>
                                <a:latin typeface="Cambria Math" panose="02040503050406030204" pitchFamily="18" charset="0"/>
                                <a:ea typeface="Aptos" panose="020B0004020202020204" pitchFamily="34" charset="0"/>
                              </a:rPr>
                              <m:t>𝑖</m:t>
                            </m:r>
                          </m:sub>
                        </m:sSub>
                      </m:den>
                    </m:f>
                  </m:oMath>
                </a14:m>
                <a:endParaRPr lang="es-EC" sz="2800" i="1" dirty="0"/>
              </a:p>
            </p:txBody>
          </p:sp>
        </mc:Choice>
        <mc:Fallback xmlns="">
          <p:sp>
            <p:nvSpPr>
              <p:cNvPr id="12" name="Rectángulo 11">
                <a:extLst>
                  <a:ext uri="{FF2B5EF4-FFF2-40B4-BE49-F238E27FC236}">
                    <a16:creationId xmlns:a16="http://schemas.microsoft.com/office/drawing/2014/main" id="{4FB23AFF-0968-3B3F-3487-CA73F8D51A41}"/>
                  </a:ext>
                </a:extLst>
              </p:cNvPr>
              <p:cNvSpPr>
                <a:spLocks noRot="1" noChangeAspect="1" noMove="1" noResize="1" noEditPoints="1" noAdjustHandles="1" noChangeArrowheads="1" noChangeShapeType="1" noTextEdit="1"/>
              </p:cNvSpPr>
              <p:nvPr/>
            </p:nvSpPr>
            <p:spPr>
              <a:xfrm>
                <a:off x="1296039" y="3124200"/>
                <a:ext cx="2220405" cy="842859"/>
              </a:xfrm>
              <a:prstGeom prst="rect">
                <a:avLst/>
              </a:prstGeom>
              <a:blipFill>
                <a:blip r:embed="rId10"/>
                <a:stretch>
                  <a:fillRect l="-5769" b="-725"/>
                </a:stretch>
              </a:blipFill>
            </p:spPr>
            <p:txBody>
              <a:bodyPr/>
              <a:lstStyle/>
              <a:p>
                <a:r>
                  <a:rPr lang="es-EC">
                    <a:noFill/>
                  </a:rPr>
                  <a:t> </a:t>
                </a:r>
              </a:p>
            </p:txBody>
          </p:sp>
        </mc:Fallback>
      </mc:AlternateContent>
    </p:spTree>
    <p:extLst>
      <p:ext uri="{BB962C8B-B14F-4D97-AF65-F5344CB8AC3E}">
        <p14:creationId xmlns:p14="http://schemas.microsoft.com/office/powerpoint/2010/main" val="1120336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pic>
        <p:nvPicPr>
          <p:cNvPr id="9" name="Imagen 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255043" y="1011786"/>
            <a:ext cx="4876190" cy="4876190"/>
          </a:xfrm>
          <a:prstGeom prst="rect">
            <a:avLst/>
          </a:prstGeom>
        </p:spPr>
      </p:pic>
      <p:grpSp>
        <p:nvGrpSpPr>
          <p:cNvPr id="2" name="object 2">
            <a:extLst>
              <a:ext uri="{FF2B5EF4-FFF2-40B4-BE49-F238E27FC236}">
                <a16:creationId xmlns:a16="http://schemas.microsoft.com/office/drawing/2014/main" id="{F6EAB002-C7ED-11B6-ACDB-2EE8DCCE64E0}"/>
              </a:ext>
            </a:extLst>
          </p:cNvPr>
          <p:cNvGrpSpPr/>
          <p:nvPr/>
        </p:nvGrpSpPr>
        <p:grpSpPr>
          <a:xfrm>
            <a:off x="0" y="0"/>
            <a:ext cx="12193193" cy="6858000"/>
            <a:chOff x="-152400" y="0"/>
            <a:chExt cx="12193193" cy="6858000"/>
          </a:xfrm>
        </p:grpSpPr>
        <p:pic>
          <p:nvPicPr>
            <p:cNvPr id="3" name="object 3">
              <a:extLst>
                <a:ext uri="{FF2B5EF4-FFF2-40B4-BE49-F238E27FC236}">
                  <a16:creationId xmlns:a16="http://schemas.microsoft.com/office/drawing/2014/main" id="{4A37E565-E578-E923-C4EE-634E617E31B3}"/>
                </a:ext>
              </a:extLst>
            </p:cNvPr>
            <p:cNvPicPr/>
            <p:nvPr/>
          </p:nvPicPr>
          <p:blipFill>
            <a:blip r:embed="rId4" cstate="print"/>
            <a:stretch>
              <a:fillRect/>
            </a:stretch>
          </p:blipFill>
          <p:spPr>
            <a:xfrm>
              <a:off x="-15240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5" cstate="print"/>
            <a:stretch>
              <a:fillRect/>
            </a:stretch>
          </p:blipFill>
          <p:spPr>
            <a:xfrm>
              <a:off x="-152400" y="6553645"/>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6"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7"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latin typeface="Tahoma" panose="020B0604030504040204" pitchFamily="34" charset="0"/>
                <a:ea typeface="Tahoma" panose="020B0604030504040204" pitchFamily="34" charset="0"/>
                <a:cs typeface="Tahoma" panose="020B0604030504040204" pitchFamily="34" charset="0"/>
              </a:endParaRPr>
            </a:p>
          </p:txBody>
        </p:sp>
        <p:pic>
          <p:nvPicPr>
            <p:cNvPr id="8" name="object 8">
              <a:extLst>
                <a:ext uri="{FF2B5EF4-FFF2-40B4-BE49-F238E27FC236}">
                  <a16:creationId xmlns:a16="http://schemas.microsoft.com/office/drawing/2014/main" id="{76100E06-1A4B-1BE1-3FD7-982E3F09497E}"/>
                </a:ext>
              </a:extLst>
            </p:cNvPr>
            <p:cNvPicPr/>
            <p:nvPr/>
          </p:nvPicPr>
          <p:blipFill>
            <a:blip r:embed="rId8"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253230"/>
            <a:ext cx="93726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7</a:t>
            </a:r>
            <a:r>
              <a:rPr lang="es-E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r>
              <a:rPr lang="es-E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s-ES" sz="2400" b="1"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DESGLOSE Y </a:t>
            </a:r>
            <a:r>
              <a:rPr lang="es-E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APLICACIÓN </a:t>
            </a: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DE LA </a:t>
            </a:r>
            <a:r>
              <a:rPr lang="es-ES" sz="24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FÓRMULA PROPUESTA </a:t>
            </a:r>
            <a:endParaRPr dirty="0"/>
          </a:p>
        </p:txBody>
      </p:sp>
      <p:sp>
        <p:nvSpPr>
          <p:cNvPr id="15" name="CuadroTexto 14">
            <a:extLst>
              <a:ext uri="{FF2B5EF4-FFF2-40B4-BE49-F238E27FC236}">
                <a16:creationId xmlns:a16="http://schemas.microsoft.com/office/drawing/2014/main" id="{2A96F64D-1554-DB91-378B-7FFA7650926B}"/>
              </a:ext>
            </a:extLst>
          </p:cNvPr>
          <p:cNvSpPr txBox="1"/>
          <p:nvPr/>
        </p:nvSpPr>
        <p:spPr>
          <a:xfrm>
            <a:off x="457200" y="1118816"/>
            <a:ext cx="10972800" cy="6042167"/>
          </a:xfrm>
          <a:prstGeom prst="rect">
            <a:avLst/>
          </a:prstGeom>
          <a:noFill/>
        </p:spPr>
        <p:txBody>
          <a:bodyPr wrap="square" rtlCol="0">
            <a:spAutoFit/>
          </a:bodyPr>
          <a:lstStyle/>
          <a:p>
            <a:pPr algn="just">
              <a:lnSpc>
                <a:spcPct val="107000"/>
              </a:lnSpc>
              <a:spcAft>
                <a:spcPts val="800"/>
              </a:spcAft>
            </a:pPr>
            <a:r>
              <a:rPr lang="es-EC" sz="1600" i="1" kern="100" dirty="0">
                <a:latin typeface="Tahoma" panose="020B0604030504040204" pitchFamily="34" charset="0"/>
                <a:ea typeface="Tahoma" panose="020B0604030504040204" pitchFamily="34" charset="0"/>
                <a:cs typeface="Tahoma" panose="020B0604030504040204" pitchFamily="34" charset="0"/>
              </a:rPr>
              <a:t>Una vez determinados los montos y valores de los diferentes requerimientos aplicables a la formula, se aplican de la siguiente manera:</a:t>
            </a:r>
          </a:p>
          <a:p>
            <a:pPr algn="just">
              <a:lnSpc>
                <a:spcPct val="107000"/>
              </a:lnSpc>
              <a:spcAft>
                <a:spcPts val="800"/>
              </a:spcAft>
            </a:pPr>
            <a:endParaRPr lang="es-EC" sz="1600" i="1" kern="100" dirty="0">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07000"/>
              </a:lnSpc>
              <a:spcAft>
                <a:spcPts val="800"/>
              </a:spcAft>
              <a:buFont typeface="Arial" panose="020B0604020202020204" pitchFamily="34" charset="0"/>
              <a:buChar char="•"/>
            </a:pPr>
            <a:r>
              <a:rPr lang="es-EC" sz="1600" b="1" i="1" kern="100" dirty="0">
                <a:latin typeface="Tahoma" panose="020B0604030504040204" pitchFamily="34" charset="0"/>
                <a:ea typeface="Tahoma" panose="020B0604030504040204" pitchFamily="34" charset="0"/>
                <a:cs typeface="Tahoma" panose="020B0604030504040204" pitchFamily="34" charset="0"/>
              </a:rPr>
              <a:t>M = </a:t>
            </a:r>
            <a:r>
              <a:rPr lang="es-MX" sz="1600" i="1" kern="100" dirty="0">
                <a:solidFill>
                  <a:srgbClr val="000000"/>
                </a:solidFill>
                <a:latin typeface="Arial" panose="020B0604020202020204" pitchFamily="34" charset="0"/>
                <a:ea typeface="Tahoma" panose="020B0604030504040204" pitchFamily="34" charset="0"/>
                <a:cs typeface="Tahoma" panose="020B0604030504040204" pitchFamily="34" charset="0"/>
              </a:rPr>
              <a:t>Es el número de los diferentes tipos de requerimientos anuales que deben cubrirse (costo de conservación, de reposición de capital, financiero, </a:t>
            </a:r>
            <a:r>
              <a:rPr lang="es-MX" sz="1600" i="1" kern="100" dirty="0" smtClean="0">
                <a:solidFill>
                  <a:srgbClr val="000000"/>
                </a:solidFill>
                <a:latin typeface="Arial" panose="020B0604020202020204" pitchFamily="34" charset="0"/>
                <a:ea typeface="Tahoma" panose="020B0604030504040204" pitchFamily="34" charset="0"/>
                <a:cs typeface="Tahoma" panose="020B0604030504040204" pitchFamily="34" charset="0"/>
              </a:rPr>
              <a:t>etc.); </a:t>
            </a:r>
            <a:r>
              <a:rPr lang="es-MX" sz="1600" i="1" kern="100" dirty="0">
                <a:solidFill>
                  <a:srgbClr val="000000"/>
                </a:solidFill>
                <a:latin typeface="Arial" panose="020B0604020202020204" pitchFamily="34" charset="0"/>
                <a:ea typeface="Tahoma" panose="020B0604030504040204" pitchFamily="34" charset="0"/>
                <a:cs typeface="Tahoma" panose="020B0604030504040204" pitchFamily="34" charset="0"/>
              </a:rPr>
              <a:t>mismos que comprenden la inversión de nueva infraestructura, la operación y mantenimiento; y la depreciación de los activos (infraestructura existente).</a:t>
            </a:r>
          </a:p>
          <a:p>
            <a:pPr marL="285750" indent="-285750" algn="just">
              <a:lnSpc>
                <a:spcPct val="107000"/>
              </a:lnSpc>
              <a:spcAft>
                <a:spcPts val="800"/>
              </a:spcAft>
              <a:buFont typeface="Arial" panose="020B0604020202020204" pitchFamily="34" charset="0"/>
              <a:buChar char="•"/>
            </a:pPr>
            <a:r>
              <a:rPr lang="es-MX" sz="1600" b="1" i="1" kern="100" dirty="0">
                <a:solidFill>
                  <a:srgbClr val="000000"/>
                </a:solidFill>
                <a:latin typeface="Arial" panose="020B0604020202020204" pitchFamily="34" charset="0"/>
                <a:ea typeface="Tahoma" panose="020B0604030504040204" pitchFamily="34" charset="0"/>
                <a:cs typeface="Tahoma" panose="020B0604030504040204" pitchFamily="34" charset="0"/>
              </a:rPr>
              <a:t>Cam = </a:t>
            </a:r>
            <a:r>
              <a:rPr lang="es-MX" sz="1600" i="1" kern="100" dirty="0">
                <a:solidFill>
                  <a:srgbClr val="000000"/>
                </a:solidFill>
                <a:latin typeface="Arial" panose="020B0604020202020204" pitchFamily="34" charset="0"/>
                <a:ea typeface="Tahoma" panose="020B0604030504040204" pitchFamily="34" charset="0"/>
                <a:cs typeface="Tahoma" panose="020B0604030504040204" pitchFamily="34" charset="0"/>
              </a:rPr>
              <a:t>Es el número de los diferentes tipos de requerimientos anuales que deben cubrirse (costo de conservación, de reposición de capital, financiero, </a:t>
            </a:r>
            <a:r>
              <a:rPr lang="es-MX" sz="1600" i="1" kern="100" dirty="0" smtClean="0">
                <a:solidFill>
                  <a:srgbClr val="000000"/>
                </a:solidFill>
                <a:latin typeface="Arial" panose="020B0604020202020204" pitchFamily="34" charset="0"/>
                <a:ea typeface="Tahoma" panose="020B0604030504040204" pitchFamily="34" charset="0"/>
                <a:cs typeface="Tahoma" panose="020B0604030504040204" pitchFamily="34" charset="0"/>
              </a:rPr>
              <a:t>etc.); </a:t>
            </a:r>
            <a:r>
              <a:rPr lang="es-MX" sz="1600" i="1" kern="100" dirty="0">
                <a:solidFill>
                  <a:srgbClr val="000000"/>
                </a:solidFill>
                <a:latin typeface="Arial" panose="020B0604020202020204" pitchFamily="34" charset="0"/>
                <a:ea typeface="Tahoma" panose="020B0604030504040204" pitchFamily="34" charset="0"/>
                <a:cs typeface="Tahoma" panose="020B0604030504040204" pitchFamily="34" charset="0"/>
              </a:rPr>
              <a:t>sumatoria durante todo el periodo de vida útil de todos los requerimientos previstos en (M).</a:t>
            </a:r>
            <a:endParaRPr lang="es-EC" sz="1600" i="1" kern="100" dirty="0">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07000"/>
              </a:lnSpc>
              <a:spcAft>
                <a:spcPts val="800"/>
              </a:spcAft>
              <a:buFont typeface="Arial" panose="020B0604020202020204" pitchFamily="34" charset="0"/>
              <a:buChar char="•"/>
            </a:pPr>
            <a:r>
              <a:rPr lang="es-EC" sz="1600" b="1" i="1" kern="100" dirty="0">
                <a:latin typeface="Tahoma" panose="020B0604030504040204" pitchFamily="34" charset="0"/>
                <a:ea typeface="Tahoma" panose="020B0604030504040204" pitchFamily="34" charset="0"/>
                <a:cs typeface="Tahoma" panose="020B0604030504040204" pitchFamily="34" charset="0"/>
              </a:rPr>
              <a:t>VTi = </a:t>
            </a:r>
            <a:r>
              <a:rPr lang="es-EC" sz="1600" i="1" kern="100" dirty="0">
                <a:latin typeface="Tahoma" panose="020B0604030504040204" pitchFamily="34" charset="0"/>
                <a:ea typeface="Tahoma" panose="020B0604030504040204" pitchFamily="34" charset="0"/>
                <a:cs typeface="Tahoma" panose="020B0604030504040204" pitchFamily="34" charset="0"/>
              </a:rPr>
              <a:t>Flujo de vehículos  diarios que circulan por el corredor, correspondiente a la Demanda del proyecto.</a:t>
            </a:r>
          </a:p>
          <a:p>
            <a:pPr algn="just">
              <a:lnSpc>
                <a:spcPct val="107000"/>
              </a:lnSpc>
              <a:spcAft>
                <a:spcPts val="800"/>
              </a:spcAft>
            </a:pPr>
            <a:endParaRPr lang="es-EC" sz="1600" i="1" kern="100" dirty="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es-EC" sz="1600" kern="100" dirty="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es-EC" sz="1600" kern="1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es-EC" sz="1600" kern="100" dirty="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es-EC" sz="1600" kern="1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es-EC" sz="1600" kern="100" dirty="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endParaRPr lang="es-EC" sz="1600" kern="1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es-EC" sz="1600" kern="100" dirty="0">
                <a:effectLst/>
                <a:latin typeface="Tahoma" panose="020B0604030504040204" pitchFamily="34" charset="0"/>
                <a:ea typeface="Tahoma" panose="020B0604030504040204" pitchFamily="34" charset="0"/>
                <a:cs typeface="Tahoma" panose="020B0604030504040204" pitchFamily="34" charset="0"/>
              </a:rPr>
              <a:t> </a:t>
            </a:r>
          </a:p>
        </p:txBody>
      </p:sp>
      <p:sp>
        <p:nvSpPr>
          <p:cNvPr id="10" name="Rectángulo 9"/>
          <p:cNvSpPr/>
          <p:nvPr/>
        </p:nvSpPr>
        <p:spPr>
          <a:xfrm>
            <a:off x="6366598" y="5225918"/>
            <a:ext cx="3761295" cy="764825"/>
          </a:xfrm>
          <a:prstGeom prst="rect">
            <a:avLst/>
          </a:prstGeom>
        </p:spPr>
        <p:txBody>
          <a:bodyPr wrap="square">
            <a:spAutoFit/>
          </a:bodyPr>
          <a:lstStyle/>
          <a:p>
            <a:pPr algn="just">
              <a:lnSpc>
                <a:spcPct val="115000"/>
              </a:lnSpc>
              <a:spcAft>
                <a:spcPts val="0"/>
              </a:spcAft>
            </a:pPr>
            <a:r>
              <a:rPr lang="es-EC"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4FB23AFF-0968-3B3F-3487-CA73F8D51A41}"/>
                  </a:ext>
                </a:extLst>
              </p:cNvPr>
              <p:cNvSpPr/>
              <p:nvPr/>
            </p:nvSpPr>
            <p:spPr>
              <a:xfrm>
                <a:off x="823607" y="4752628"/>
                <a:ext cx="2220405" cy="842859"/>
              </a:xfrm>
              <a:prstGeom prst="rect">
                <a:avLst/>
              </a:prstGeom>
            </p:spPr>
            <p:txBody>
              <a:bodyPr wrap="square">
                <a:spAutoFit/>
              </a:bodyPr>
              <a:lstStyle/>
              <a:p>
                <a:r>
                  <a:rPr lang="es-EC" sz="2800" b="1" i="1" kern="100" dirty="0">
                    <a:effectLst/>
                    <a:latin typeface="Times New Roman" panose="02020603050405020304" pitchFamily="18" charset="0"/>
                    <a:ea typeface="Aptos" panose="020B0004020202020204" pitchFamily="34" charset="0"/>
                  </a:rPr>
                  <a:t>T </a:t>
                </a:r>
                <a:r>
                  <a:rPr lang="es-EC" sz="2800" i="1" kern="100" dirty="0">
                    <a:effectLst/>
                    <a:latin typeface="Times New Roman" panose="02020603050405020304" pitchFamily="18" charset="0"/>
                    <a:ea typeface="Aptos" panose="020B0004020202020204" pitchFamily="34" charset="0"/>
                  </a:rPr>
                  <a:t>= </a:t>
                </a:r>
                <a14:m>
                  <m:oMath xmlns:m="http://schemas.openxmlformats.org/officeDocument/2006/math">
                    <m:f>
                      <m:fPr>
                        <m:ctrlPr>
                          <a:rPr lang="es-EC" sz="2800" i="1" kern="100">
                            <a:effectLst/>
                            <a:latin typeface="Cambria Math" panose="02040503050406030204" pitchFamily="18" charset="0"/>
                            <a:ea typeface="Aptos" panose="020B0004020202020204" pitchFamily="34" charset="0"/>
                          </a:rPr>
                        </m:ctrlPr>
                      </m:fPr>
                      <m:num>
                        <m:nary>
                          <m:naryPr>
                            <m:chr m:val="∑"/>
                            <m:limLoc m:val="undOvr"/>
                            <m:ctrlPr>
                              <a:rPr lang="es-EC" sz="2800" i="1" kern="100">
                                <a:effectLst/>
                                <a:latin typeface="Cambria Math" panose="02040503050406030204" pitchFamily="18" charset="0"/>
                                <a:ea typeface="Aptos" panose="020B0004020202020204" pitchFamily="34" charset="0"/>
                              </a:rPr>
                            </m:ctrlPr>
                          </m:naryPr>
                          <m:sub>
                            <m:r>
                              <a:rPr lang="es-EC" sz="2800" b="0" i="1" kern="100">
                                <a:effectLst/>
                                <a:latin typeface="Cambria Math" panose="02040503050406030204" pitchFamily="18" charset="0"/>
                                <a:ea typeface="Aptos" panose="020B0004020202020204" pitchFamily="34" charset="0"/>
                              </a:rPr>
                              <m:t>𝑚</m:t>
                            </m:r>
                            <m:r>
                              <a:rPr lang="es-EC" sz="2800" b="0" i="1" kern="100">
                                <a:effectLst/>
                                <a:latin typeface="Cambria Math" panose="02040503050406030204" pitchFamily="18" charset="0"/>
                                <a:ea typeface="Aptos" panose="020B0004020202020204" pitchFamily="34" charset="0"/>
                              </a:rPr>
                              <m:t>=1</m:t>
                            </m:r>
                          </m:sub>
                          <m:sup>
                            <m:r>
                              <a:rPr lang="es-EC" sz="2800" b="0" i="1" kern="100">
                                <a:effectLst/>
                                <a:latin typeface="Cambria Math" panose="02040503050406030204" pitchFamily="18" charset="0"/>
                                <a:ea typeface="Aptos" panose="020B0004020202020204" pitchFamily="34" charset="0"/>
                              </a:rPr>
                              <m:t>𝑀</m:t>
                            </m:r>
                          </m:sup>
                          <m:e>
                            <m:r>
                              <a:rPr lang="es-EC" sz="2800" b="0" i="1" kern="100">
                                <a:effectLst/>
                                <a:latin typeface="Cambria Math" panose="02040503050406030204" pitchFamily="18" charset="0"/>
                                <a:ea typeface="Aptos" panose="020B0004020202020204" pitchFamily="34" charset="0"/>
                              </a:rPr>
                              <m:t>𝐶𝑎𝑚</m:t>
                            </m:r>
                          </m:e>
                        </m:nary>
                      </m:num>
                      <m:den>
                        <m:r>
                          <a:rPr lang="es-EC" sz="2800" b="0" i="1" kern="100">
                            <a:effectLst/>
                            <a:latin typeface="Cambria Math" panose="02040503050406030204" pitchFamily="18" charset="0"/>
                            <a:ea typeface="Aptos" panose="020B0004020202020204" pitchFamily="34" charset="0"/>
                          </a:rPr>
                          <m:t>365</m:t>
                        </m:r>
                        <m:sSub>
                          <m:sSubPr>
                            <m:ctrlPr>
                              <a:rPr lang="es-EC" sz="2800" i="1" kern="100">
                                <a:effectLst/>
                                <a:latin typeface="Cambria Math" panose="02040503050406030204" pitchFamily="18" charset="0"/>
                                <a:ea typeface="Aptos" panose="020B0004020202020204" pitchFamily="34" charset="0"/>
                              </a:rPr>
                            </m:ctrlPr>
                          </m:sSubPr>
                          <m:e>
                            <m:r>
                              <a:rPr lang="es-EC" sz="2800" b="0" i="1" kern="100">
                                <a:effectLst/>
                                <a:latin typeface="Cambria Math" panose="02040503050406030204" pitchFamily="18" charset="0"/>
                                <a:ea typeface="Aptos" panose="020B0004020202020204" pitchFamily="34" charset="0"/>
                              </a:rPr>
                              <m:t>𝑉𝑇</m:t>
                            </m:r>
                          </m:e>
                          <m:sub>
                            <m:r>
                              <a:rPr lang="es-EC" sz="2800" b="0" i="1" kern="100">
                                <a:effectLst/>
                                <a:latin typeface="Cambria Math" panose="02040503050406030204" pitchFamily="18" charset="0"/>
                                <a:ea typeface="Aptos" panose="020B0004020202020204" pitchFamily="34" charset="0"/>
                              </a:rPr>
                              <m:t>𝑖</m:t>
                            </m:r>
                          </m:sub>
                        </m:sSub>
                      </m:den>
                    </m:f>
                  </m:oMath>
                </a14:m>
                <a:endParaRPr lang="es-EC" sz="2800" i="1" dirty="0"/>
              </a:p>
            </p:txBody>
          </p:sp>
        </mc:Choice>
        <mc:Fallback xmlns="">
          <p:sp>
            <p:nvSpPr>
              <p:cNvPr id="12" name="Rectángulo 11">
                <a:extLst>
                  <a:ext uri="{FF2B5EF4-FFF2-40B4-BE49-F238E27FC236}">
                    <a16:creationId xmlns:a16="http://schemas.microsoft.com/office/drawing/2014/main" id="{4FB23AFF-0968-3B3F-3487-CA73F8D51A41}"/>
                  </a:ext>
                </a:extLst>
              </p:cNvPr>
              <p:cNvSpPr>
                <a:spLocks noRot="1" noChangeAspect="1" noMove="1" noResize="1" noEditPoints="1" noAdjustHandles="1" noChangeArrowheads="1" noChangeShapeType="1" noTextEdit="1"/>
              </p:cNvSpPr>
              <p:nvPr/>
            </p:nvSpPr>
            <p:spPr>
              <a:xfrm>
                <a:off x="823607" y="4752628"/>
                <a:ext cx="2220405" cy="842859"/>
              </a:xfrm>
              <a:prstGeom prst="rect">
                <a:avLst/>
              </a:prstGeom>
              <a:blipFill>
                <a:blip r:embed="rId9"/>
                <a:stretch>
                  <a:fillRect l="-5495" b="-1449"/>
                </a:stretch>
              </a:blipFill>
            </p:spPr>
            <p:txBody>
              <a:bodyPr/>
              <a:lstStyle/>
              <a:p>
                <a:r>
                  <a:rPr lang="es-EC">
                    <a:noFill/>
                  </a:rPr>
                  <a:t> </a:t>
                </a:r>
              </a:p>
            </p:txBody>
          </p:sp>
        </mc:Fallback>
      </mc:AlternateContent>
      <p:sp>
        <p:nvSpPr>
          <p:cNvPr id="11" name="Flecha: a la derecha 10">
            <a:extLst>
              <a:ext uri="{FF2B5EF4-FFF2-40B4-BE49-F238E27FC236}">
                <a16:creationId xmlns:a16="http://schemas.microsoft.com/office/drawing/2014/main" id="{11A7A1D2-8134-A1C7-ACBC-C4E026BB46E1}"/>
              </a:ext>
            </a:extLst>
          </p:cNvPr>
          <p:cNvSpPr/>
          <p:nvPr/>
        </p:nvSpPr>
        <p:spPr>
          <a:xfrm>
            <a:off x="3135833" y="5006242"/>
            <a:ext cx="691171" cy="3356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dirty="0"/>
          </a:p>
        </p:txBody>
      </p:sp>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4518877B-8A5E-7C3F-B444-28953C613836}"/>
                  </a:ext>
                </a:extLst>
              </p:cNvPr>
              <p:cNvSpPr/>
              <p:nvPr/>
            </p:nvSpPr>
            <p:spPr>
              <a:xfrm>
                <a:off x="3852393" y="4794230"/>
                <a:ext cx="5228165" cy="706988"/>
              </a:xfrm>
              <a:prstGeom prst="rect">
                <a:avLst/>
              </a:prstGeom>
            </p:spPr>
            <p:txBody>
              <a:bodyPr wrap="square">
                <a:spAutoFit/>
              </a:bodyPr>
              <a:lstStyle/>
              <a:p>
                <a:r>
                  <a:rPr lang="es-EC" sz="2800" b="1" i="1" kern="100" dirty="0" smtClean="0">
                    <a:effectLst/>
                    <a:latin typeface="Times New Roman" panose="02020603050405020304" pitchFamily="18" charset="0"/>
                    <a:ea typeface="Aptos" panose="020B0004020202020204" pitchFamily="34" charset="0"/>
                  </a:rPr>
                  <a:t>T </a:t>
                </a:r>
                <a:r>
                  <a:rPr lang="es-EC" sz="2800" i="1" kern="100" dirty="0">
                    <a:effectLst/>
                    <a:latin typeface="Times New Roman" panose="02020603050405020304" pitchFamily="18" charset="0"/>
                    <a:ea typeface="Aptos" panose="020B0004020202020204" pitchFamily="34" charset="0"/>
                  </a:rPr>
                  <a:t>= </a:t>
                </a:r>
                <a14:m>
                  <m:oMath xmlns:m="http://schemas.openxmlformats.org/officeDocument/2006/math">
                    <m:f>
                      <m:fPr>
                        <m:ctrlPr>
                          <a:rPr lang="es-EC" sz="2800" i="1" kern="100">
                            <a:effectLst/>
                            <a:latin typeface="Cambria Math" panose="02040503050406030204" pitchFamily="18" charset="0"/>
                            <a:ea typeface="Aptos" panose="020B0004020202020204" pitchFamily="34" charset="0"/>
                          </a:rPr>
                        </m:ctrlPr>
                      </m:fPr>
                      <m:num>
                        <m:r>
                          <a:rPr lang="es-EC" sz="2800" b="0" i="1" kern="100" smtClean="0">
                            <a:effectLst/>
                            <a:latin typeface="Cambria Math" panose="02040503050406030204" pitchFamily="18" charset="0"/>
                            <a:ea typeface="Aptos" panose="020B0004020202020204" pitchFamily="34" charset="0"/>
                          </a:rPr>
                          <m:t>𝐶𝐴𝑃𝐸𝑋</m:t>
                        </m:r>
                        <m:r>
                          <a:rPr lang="es-EC" sz="2800" b="0" i="1" kern="100" smtClean="0">
                            <a:effectLst/>
                            <a:latin typeface="Cambria Math" panose="02040503050406030204" pitchFamily="18" charset="0"/>
                            <a:ea typeface="Aptos" panose="020B0004020202020204" pitchFamily="34" charset="0"/>
                          </a:rPr>
                          <m:t>+</m:t>
                        </m:r>
                        <m:r>
                          <a:rPr lang="es-EC" sz="2800" b="0" i="1" kern="100" smtClean="0">
                            <a:effectLst/>
                            <a:latin typeface="Cambria Math" panose="02040503050406030204" pitchFamily="18" charset="0"/>
                            <a:ea typeface="Aptos" panose="020B0004020202020204" pitchFamily="34" charset="0"/>
                          </a:rPr>
                          <m:t>𝑂𝑃𝐸𝑋</m:t>
                        </m:r>
                        <m:r>
                          <a:rPr lang="es-EC" sz="2800" b="0" i="1" kern="100" smtClean="0">
                            <a:effectLst/>
                            <a:latin typeface="Cambria Math" panose="02040503050406030204" pitchFamily="18" charset="0"/>
                            <a:ea typeface="Aptos" panose="020B0004020202020204" pitchFamily="34" charset="0"/>
                          </a:rPr>
                          <m:t>+</m:t>
                        </m:r>
                        <m:r>
                          <a:rPr lang="es-EC" sz="2800" b="0" i="1" kern="100" smtClean="0">
                            <a:effectLst/>
                            <a:latin typeface="Cambria Math" panose="02040503050406030204" pitchFamily="18" charset="0"/>
                            <a:ea typeface="Aptos" panose="020B0004020202020204" pitchFamily="34" charset="0"/>
                          </a:rPr>
                          <m:t>𝐷𝐸𝑃𝑅𝐸𝐶𝐼𝐴𝐶𝐼𝑂𝑁</m:t>
                        </m:r>
                      </m:num>
                      <m:den>
                        <m:r>
                          <a:rPr lang="es-EC" sz="2800" b="0" i="1" kern="100" smtClean="0">
                            <a:effectLst/>
                            <a:latin typeface="Cambria Math" panose="02040503050406030204" pitchFamily="18" charset="0"/>
                            <a:ea typeface="Aptos" panose="020B0004020202020204" pitchFamily="34" charset="0"/>
                          </a:rPr>
                          <m:t>𝐷𝐸𝑀𝐴𝑁𝐷𝐴</m:t>
                        </m:r>
                      </m:den>
                    </m:f>
                  </m:oMath>
                </a14:m>
                <a:endParaRPr lang="es-EC" sz="2800" i="1" dirty="0"/>
              </a:p>
            </p:txBody>
          </p:sp>
        </mc:Choice>
        <mc:Fallback xmlns="">
          <p:sp>
            <p:nvSpPr>
              <p:cNvPr id="14" name="Rectángulo 13">
                <a:extLst>
                  <a:ext uri="{FF2B5EF4-FFF2-40B4-BE49-F238E27FC236}">
                    <a16:creationId xmlns:a16="http://schemas.microsoft.com/office/drawing/2014/main" id="{4518877B-8A5E-7C3F-B444-28953C613836}"/>
                  </a:ext>
                </a:extLst>
              </p:cNvPr>
              <p:cNvSpPr>
                <a:spLocks noRot="1" noChangeAspect="1" noMove="1" noResize="1" noEditPoints="1" noAdjustHandles="1" noChangeArrowheads="1" noChangeShapeType="1" noTextEdit="1"/>
              </p:cNvSpPr>
              <p:nvPr/>
            </p:nvSpPr>
            <p:spPr>
              <a:xfrm>
                <a:off x="3852393" y="4794230"/>
                <a:ext cx="5228165" cy="706988"/>
              </a:xfrm>
              <a:prstGeom prst="rect">
                <a:avLst/>
              </a:prstGeom>
              <a:blipFill>
                <a:blip r:embed="rId10"/>
                <a:stretch>
                  <a:fillRect l="-2448" b="-9483"/>
                </a:stretch>
              </a:blipFill>
            </p:spPr>
            <p:txBody>
              <a:bodyPr/>
              <a:lstStyle/>
              <a:p>
                <a:r>
                  <a:rPr lang="es-EC">
                    <a:noFill/>
                  </a:rPr>
                  <a:t> </a:t>
                </a:r>
              </a:p>
            </p:txBody>
          </p:sp>
        </mc:Fallback>
      </mc:AlternateContent>
      <p:sp>
        <p:nvSpPr>
          <p:cNvPr id="18" name="Flecha: a la derecha 17">
            <a:extLst>
              <a:ext uri="{FF2B5EF4-FFF2-40B4-BE49-F238E27FC236}">
                <a16:creationId xmlns:a16="http://schemas.microsoft.com/office/drawing/2014/main" id="{8A095EEE-F4E7-23A1-EB15-196D0FBCB44E}"/>
              </a:ext>
            </a:extLst>
          </p:cNvPr>
          <p:cNvSpPr/>
          <p:nvPr/>
        </p:nvSpPr>
        <p:spPr>
          <a:xfrm>
            <a:off x="8595630" y="4951930"/>
            <a:ext cx="691171" cy="3356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dirty="0"/>
          </a:p>
        </p:txBody>
      </p:sp>
      <mc:AlternateContent xmlns:mc="http://schemas.openxmlformats.org/markup-compatibility/2006" xmlns:a14="http://schemas.microsoft.com/office/drawing/2010/main">
        <mc:Choice Requires="a14">
          <p:sp>
            <p:nvSpPr>
              <p:cNvPr id="20" name="Rectángulo 19">
                <a:extLst>
                  <a:ext uri="{FF2B5EF4-FFF2-40B4-BE49-F238E27FC236}">
                    <a16:creationId xmlns:a16="http://schemas.microsoft.com/office/drawing/2014/main" id="{7E315738-36C0-27D4-46D8-1BFE8245F8AE}"/>
                  </a:ext>
                </a:extLst>
              </p:cNvPr>
              <p:cNvSpPr/>
              <p:nvPr/>
            </p:nvSpPr>
            <p:spPr>
              <a:xfrm>
                <a:off x="9429949" y="4906718"/>
                <a:ext cx="3097115" cy="523220"/>
              </a:xfrm>
              <a:prstGeom prst="rect">
                <a:avLst/>
              </a:prstGeom>
            </p:spPr>
            <p:txBody>
              <a:bodyPr wrap="square">
                <a:spAutoFit/>
              </a:bodyPr>
              <a:lstStyle/>
              <a:p>
                <a:r>
                  <a:rPr lang="es-EC" sz="2800" b="1" i="1" kern="100" dirty="0">
                    <a:effectLst/>
                    <a:latin typeface="Times New Roman" panose="02020603050405020304" pitchFamily="18" charset="0"/>
                    <a:ea typeface="Aptos" panose="020B0004020202020204" pitchFamily="34" charset="0"/>
                  </a:rPr>
                  <a:t>T </a:t>
                </a:r>
                <a:r>
                  <a:rPr lang="es-EC" sz="2800" i="1" kern="100" dirty="0">
                    <a:effectLst/>
                    <a:latin typeface="Times New Roman" panose="02020603050405020304" pitchFamily="18" charset="0"/>
                    <a:ea typeface="Aptos" panose="020B0004020202020204" pitchFamily="34" charset="0"/>
                  </a:rPr>
                  <a:t>= </a:t>
                </a:r>
                <a14:m>
                  <m:oMath xmlns:m="http://schemas.openxmlformats.org/officeDocument/2006/math">
                    <m:r>
                      <a:rPr lang="es-EC" sz="2800" b="0" i="1" kern="100" smtClean="0">
                        <a:effectLst/>
                        <a:latin typeface="Cambria Math" panose="02040503050406030204" pitchFamily="18" charset="0"/>
                        <a:ea typeface="Aptos" panose="020B0004020202020204" pitchFamily="34" charset="0"/>
                      </a:rPr>
                      <m:t>$ </m:t>
                    </m:r>
                    <m:r>
                      <a:rPr lang="es-EC" sz="2800" i="1" kern="100" smtClean="0">
                        <a:effectLst/>
                        <a:latin typeface="Cambria Math" panose="02040503050406030204" pitchFamily="18" charset="0"/>
                        <a:ea typeface="Aptos" panose="020B0004020202020204" pitchFamily="34" charset="0"/>
                      </a:rPr>
                      <m:t>0</m:t>
                    </m:r>
                    <m:r>
                      <a:rPr lang="es-EC" sz="2800" b="0" i="1" kern="100" smtClean="0">
                        <a:effectLst/>
                        <a:latin typeface="Cambria Math" panose="02040503050406030204" pitchFamily="18" charset="0"/>
                        <a:ea typeface="Aptos" panose="020B0004020202020204" pitchFamily="34" charset="0"/>
                      </a:rPr>
                      <m:t>,40</m:t>
                    </m:r>
                  </m:oMath>
                </a14:m>
                <a:endParaRPr lang="es-EC" sz="2800" i="1" dirty="0"/>
              </a:p>
            </p:txBody>
          </p:sp>
        </mc:Choice>
        <mc:Fallback xmlns="">
          <p:sp>
            <p:nvSpPr>
              <p:cNvPr id="20" name="Rectángulo 19">
                <a:extLst>
                  <a:ext uri="{FF2B5EF4-FFF2-40B4-BE49-F238E27FC236}">
                    <a16:creationId xmlns:a16="http://schemas.microsoft.com/office/drawing/2014/main" id="{7E315738-36C0-27D4-46D8-1BFE8245F8AE}"/>
                  </a:ext>
                </a:extLst>
              </p:cNvPr>
              <p:cNvSpPr>
                <a:spLocks noRot="1" noChangeAspect="1" noMove="1" noResize="1" noEditPoints="1" noAdjustHandles="1" noChangeArrowheads="1" noChangeShapeType="1" noTextEdit="1"/>
              </p:cNvSpPr>
              <p:nvPr/>
            </p:nvSpPr>
            <p:spPr>
              <a:xfrm>
                <a:off x="9429949" y="4906718"/>
                <a:ext cx="3097115" cy="523220"/>
              </a:xfrm>
              <a:prstGeom prst="rect">
                <a:avLst/>
              </a:prstGeom>
              <a:blipFill>
                <a:blip r:embed="rId11"/>
                <a:stretch>
                  <a:fillRect l="-4134" t="-15116" b="-29070"/>
                </a:stretch>
              </a:blipFill>
            </p:spPr>
            <p:txBody>
              <a:bodyPr/>
              <a:lstStyle/>
              <a:p>
                <a:r>
                  <a:rPr lang="es-EC">
                    <a:noFill/>
                  </a:rPr>
                  <a:t> </a:t>
                </a:r>
              </a:p>
            </p:txBody>
          </p:sp>
        </mc:Fallback>
      </mc:AlternateContent>
    </p:spTree>
    <p:extLst>
      <p:ext uri="{BB962C8B-B14F-4D97-AF65-F5344CB8AC3E}">
        <p14:creationId xmlns:p14="http://schemas.microsoft.com/office/powerpoint/2010/main" val="2581103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pic>
        <p:nvPicPr>
          <p:cNvPr id="9" name="Imagen 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255043" y="1011786"/>
            <a:ext cx="4876190" cy="4876190"/>
          </a:xfrm>
          <a:prstGeom prst="rect">
            <a:avLst/>
          </a:prstGeom>
        </p:spPr>
      </p:pic>
      <p:grpSp>
        <p:nvGrpSpPr>
          <p:cNvPr id="2" name="object 2">
            <a:extLst>
              <a:ext uri="{FF2B5EF4-FFF2-40B4-BE49-F238E27FC236}">
                <a16:creationId xmlns:a16="http://schemas.microsoft.com/office/drawing/2014/main" id="{F6EAB002-C7ED-11B6-ACDB-2EE8DCCE64E0}"/>
              </a:ext>
            </a:extLst>
          </p:cNvPr>
          <p:cNvGrpSpPr/>
          <p:nvPr/>
        </p:nvGrpSpPr>
        <p:grpSpPr>
          <a:xfrm>
            <a:off x="-28092" y="0"/>
            <a:ext cx="12193193" cy="6858000"/>
            <a:chOff x="-152400" y="-152400"/>
            <a:chExt cx="12193193" cy="6858000"/>
          </a:xfrm>
        </p:grpSpPr>
        <p:pic>
          <p:nvPicPr>
            <p:cNvPr id="3" name="object 3">
              <a:extLst>
                <a:ext uri="{FF2B5EF4-FFF2-40B4-BE49-F238E27FC236}">
                  <a16:creationId xmlns:a16="http://schemas.microsoft.com/office/drawing/2014/main" id="{4A37E565-E578-E923-C4EE-634E617E31B3}"/>
                </a:ext>
              </a:extLst>
            </p:cNvPr>
            <p:cNvPicPr/>
            <p:nvPr/>
          </p:nvPicPr>
          <p:blipFill>
            <a:blip r:embed="rId4" cstate="print"/>
            <a:stretch>
              <a:fillRect/>
            </a:stretch>
          </p:blipFill>
          <p:spPr>
            <a:xfrm>
              <a:off x="-152400" y="-15240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5" cstate="print"/>
            <a:stretch>
              <a:fillRect/>
            </a:stretch>
          </p:blipFill>
          <p:spPr>
            <a:xfrm>
              <a:off x="-152400" y="6396275"/>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6"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7"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latin typeface="Tahoma" panose="020B0604030504040204" pitchFamily="34" charset="0"/>
                <a:ea typeface="Tahoma" panose="020B0604030504040204" pitchFamily="34" charset="0"/>
                <a:cs typeface="Tahoma" panose="020B0604030504040204" pitchFamily="34" charset="0"/>
              </a:endParaRPr>
            </a:p>
          </p:txBody>
        </p:sp>
        <p:pic>
          <p:nvPicPr>
            <p:cNvPr id="8" name="object 8">
              <a:extLst>
                <a:ext uri="{FF2B5EF4-FFF2-40B4-BE49-F238E27FC236}">
                  <a16:creationId xmlns:a16="http://schemas.microsoft.com/office/drawing/2014/main" id="{76100E06-1A4B-1BE1-3FD7-982E3F09497E}"/>
                </a:ext>
              </a:extLst>
            </p:cNvPr>
            <p:cNvPicPr/>
            <p:nvPr/>
          </p:nvPicPr>
          <p:blipFill>
            <a:blip r:embed="rId8"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253230"/>
            <a:ext cx="10058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8</a:t>
            </a:r>
            <a:r>
              <a:rPr lang="es-E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CÁLCULO DE LA TASA</a:t>
            </a: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p>
        </p:txBody>
      </p:sp>
      <p:sp>
        <p:nvSpPr>
          <p:cNvPr id="10" name="Rectángulo 9"/>
          <p:cNvSpPr/>
          <p:nvPr/>
        </p:nvSpPr>
        <p:spPr>
          <a:xfrm>
            <a:off x="6068505" y="4125198"/>
            <a:ext cx="3761295" cy="764825"/>
          </a:xfrm>
          <a:prstGeom prst="rect">
            <a:avLst/>
          </a:prstGeom>
        </p:spPr>
        <p:txBody>
          <a:bodyPr wrap="square">
            <a:spAutoFit/>
          </a:bodyPr>
          <a:lstStyle/>
          <a:p>
            <a:pPr algn="just">
              <a:lnSpc>
                <a:spcPct val="115000"/>
              </a:lnSpc>
              <a:spcAft>
                <a:spcPts val="0"/>
              </a:spcAft>
            </a:pPr>
            <a:r>
              <a:rPr lang="es-EC"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2" name="Tabla 21">
            <a:extLst>
              <a:ext uri="{FF2B5EF4-FFF2-40B4-BE49-F238E27FC236}">
                <a16:creationId xmlns:a16="http://schemas.microsoft.com/office/drawing/2014/main" id="{3B460BB3-7B30-4F7B-D560-2C9B01424409}"/>
              </a:ext>
            </a:extLst>
          </p:cNvPr>
          <p:cNvGraphicFramePr>
            <a:graphicFrameLocks noGrp="1"/>
          </p:cNvGraphicFramePr>
          <p:nvPr>
            <p:extLst>
              <p:ext uri="{D42A27DB-BD31-4B8C-83A1-F6EECF244321}">
                <p14:modId xmlns:p14="http://schemas.microsoft.com/office/powerpoint/2010/main" val="3958346958"/>
              </p:ext>
            </p:extLst>
          </p:nvPr>
        </p:nvGraphicFramePr>
        <p:xfrm>
          <a:off x="609600" y="1362645"/>
          <a:ext cx="10515600" cy="3107879"/>
        </p:xfrm>
        <a:graphic>
          <a:graphicData uri="http://schemas.openxmlformats.org/drawingml/2006/table">
            <a:tbl>
              <a:tblPr/>
              <a:tblGrid>
                <a:gridCol w="6831927">
                  <a:extLst>
                    <a:ext uri="{9D8B030D-6E8A-4147-A177-3AD203B41FA5}">
                      <a16:colId xmlns:a16="http://schemas.microsoft.com/office/drawing/2014/main" val="1815228713"/>
                    </a:ext>
                  </a:extLst>
                </a:gridCol>
                <a:gridCol w="3683673">
                  <a:extLst>
                    <a:ext uri="{9D8B030D-6E8A-4147-A177-3AD203B41FA5}">
                      <a16:colId xmlns:a16="http://schemas.microsoft.com/office/drawing/2014/main" val="3812627460"/>
                    </a:ext>
                  </a:extLst>
                </a:gridCol>
              </a:tblGrid>
              <a:tr h="359651">
                <a:tc>
                  <a:txBody>
                    <a:bodyPr/>
                    <a:lstStyle/>
                    <a:p>
                      <a:pPr algn="l" fontAlgn="b"/>
                      <a:r>
                        <a:rPr lang="es-EC" sz="2000" b="1" i="0" u="none" strike="noStrike" dirty="0">
                          <a:solidFill>
                            <a:srgbClr val="000000"/>
                          </a:solidFill>
                          <a:effectLst/>
                          <a:latin typeface="Calibri" panose="020F0502020204030204" pitchFamily="34" charset="0"/>
                        </a:rPr>
                        <a:t>CAPEX</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tc>
                  <a:txBody>
                    <a:bodyPr/>
                    <a:lstStyle/>
                    <a:p>
                      <a:pPr algn="ctr" fontAlgn="ctr"/>
                      <a:r>
                        <a:rPr lang="es-EC" sz="2000" b="1" i="0" u="none" strike="noStrike" dirty="0">
                          <a:solidFill>
                            <a:srgbClr val="000000"/>
                          </a:solidFill>
                          <a:effectLst/>
                          <a:latin typeface="Calibri" panose="020F0502020204030204" pitchFamily="34" charset="0"/>
                        </a:rPr>
                        <a:t> $                     32,658,356.68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392326631"/>
                  </a:ext>
                </a:extLst>
              </a:tr>
              <a:tr h="359651">
                <a:tc>
                  <a:txBody>
                    <a:bodyPr/>
                    <a:lstStyle/>
                    <a:p>
                      <a:pPr algn="l" fontAlgn="b"/>
                      <a:r>
                        <a:rPr lang="es-EC" sz="2000" b="1" i="0" u="none" strike="noStrike" dirty="0">
                          <a:solidFill>
                            <a:srgbClr val="000000"/>
                          </a:solidFill>
                          <a:effectLst/>
                          <a:latin typeface="Calibri" panose="020F0502020204030204" pitchFamily="34" charset="0"/>
                        </a:rPr>
                        <a:t>OPEX</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s-EC" sz="2000" b="1" i="0" u="none" strike="noStrike" dirty="0">
                          <a:solidFill>
                            <a:srgbClr val="000000"/>
                          </a:solidFill>
                          <a:effectLst/>
                          <a:latin typeface="Calibri" panose="020F0502020204030204" pitchFamily="34" charset="0"/>
                        </a:rPr>
                        <a:t> $                     75,990,469.36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36175114"/>
                  </a:ext>
                </a:extLst>
              </a:tr>
              <a:tr h="359651">
                <a:tc>
                  <a:txBody>
                    <a:bodyPr/>
                    <a:lstStyle/>
                    <a:p>
                      <a:pPr algn="l" fontAlgn="b"/>
                      <a:r>
                        <a:rPr lang="es-EC" sz="2000" b="1" i="0" u="none" strike="noStrike" dirty="0">
                          <a:solidFill>
                            <a:srgbClr val="000000"/>
                          </a:solidFill>
                          <a:effectLst/>
                          <a:latin typeface="Calibri" panose="020F0502020204030204" pitchFamily="34" charset="0"/>
                        </a:rPr>
                        <a:t>OTROS (DEPRECIACIÓN)</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s-EC" sz="2000" b="1" i="0" u="none" strike="noStrike" dirty="0">
                          <a:solidFill>
                            <a:srgbClr val="000000"/>
                          </a:solidFill>
                          <a:effectLst/>
                          <a:latin typeface="Calibri" panose="020F0502020204030204" pitchFamily="34" charset="0"/>
                        </a:rPr>
                        <a:t> $                     40,788,431.39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42994580"/>
                  </a:ext>
                </a:extLst>
              </a:tr>
              <a:tr h="359651">
                <a:tc>
                  <a:txBody>
                    <a:bodyPr/>
                    <a:lstStyle/>
                    <a:p>
                      <a:pPr algn="l" fontAlgn="b"/>
                      <a:r>
                        <a:rPr lang="es-EC" sz="2000" b="1" i="0" u="none" strike="noStrike" dirty="0">
                          <a:solidFill>
                            <a:srgbClr val="000000"/>
                          </a:solidFill>
                          <a:effectLst/>
                          <a:latin typeface="Calibri" panose="020F0502020204030204" pitchFamily="34" charset="0"/>
                        </a:rPr>
                        <a:t>RECAUDO EQUILIBRIO</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r>
                        <a:rPr lang="es-EC" sz="2000" b="1" i="0" u="none" strike="noStrike" dirty="0">
                          <a:solidFill>
                            <a:srgbClr val="000000"/>
                          </a:solidFill>
                          <a:effectLst/>
                          <a:latin typeface="Calibri" panose="020F0502020204030204" pitchFamily="34" charset="0"/>
                        </a:rPr>
                        <a:t>$                       149,437,257</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70453167"/>
                  </a:ext>
                </a:extLst>
              </a:tr>
              <a:tr h="359651">
                <a:tc>
                  <a:txBody>
                    <a:bodyPr/>
                    <a:lstStyle/>
                    <a:p>
                      <a:pPr algn="l" fontAlgn="b"/>
                      <a:r>
                        <a:rPr lang="es-EC" sz="2000" b="1" i="0" u="none" strike="noStrike" dirty="0" smtClean="0">
                          <a:solidFill>
                            <a:srgbClr val="000000"/>
                          </a:solidFill>
                          <a:effectLst/>
                          <a:latin typeface="Calibri" panose="020F0502020204030204" pitchFamily="34" charset="0"/>
                        </a:rPr>
                        <a:t>DEMANDA VEHICULAR                                                          </a:t>
                      </a:r>
                      <a:endParaRPr lang="es-EC" sz="20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es-EC" sz="2000" b="1" i="0" u="none" strike="noStrike" dirty="0" smtClean="0">
                          <a:solidFill>
                            <a:srgbClr val="000000"/>
                          </a:solidFill>
                          <a:effectLst/>
                          <a:latin typeface="Calibri" panose="020F0502020204030204" pitchFamily="34" charset="0"/>
                        </a:rPr>
                        <a:t>                           370,553,444</a:t>
                      </a:r>
                      <a:endParaRPr lang="es-EC" sz="2000" b="1" i="0" u="none" strike="noStrike" dirty="0">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99354805"/>
                  </a:ext>
                </a:extLst>
              </a:tr>
              <a:tr h="654812">
                <a:tc>
                  <a:txBody>
                    <a:bodyPr/>
                    <a:lstStyle/>
                    <a:p>
                      <a:pPr algn="l" fontAlgn="b"/>
                      <a:r>
                        <a:rPr lang="es-EC" sz="2000" b="1" i="0" u="none" strike="noStrike" dirty="0" smtClean="0">
                          <a:solidFill>
                            <a:srgbClr val="00B0F0"/>
                          </a:solidFill>
                          <a:effectLst/>
                          <a:highlight>
                            <a:srgbClr val="FFF2CC"/>
                          </a:highlight>
                          <a:latin typeface="Calibri" panose="020F0502020204030204" pitchFamily="34" charset="0"/>
                        </a:rPr>
                        <a:t>TASA </a:t>
                      </a:r>
                      <a:r>
                        <a:rPr lang="es-EC" sz="2000" b="1" i="0" u="none" strike="noStrike" dirty="0">
                          <a:solidFill>
                            <a:srgbClr val="00B0F0"/>
                          </a:solidFill>
                          <a:effectLst/>
                          <a:highlight>
                            <a:srgbClr val="FFF2CC"/>
                          </a:highlight>
                          <a:latin typeface="Calibri" panose="020F0502020204030204" pitchFamily="34" charset="0"/>
                        </a:rPr>
                        <a:t>DE EQUILIBRIO</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EC" sz="2000" b="1" i="0" u="none" strike="noStrike" dirty="0">
                          <a:solidFill>
                            <a:srgbClr val="00B0F0"/>
                          </a:solidFill>
                          <a:effectLst/>
                          <a:highlight>
                            <a:srgbClr val="FFF2CC"/>
                          </a:highlight>
                          <a:latin typeface="Calibri" panose="020F0502020204030204" pitchFamily="34" charset="0"/>
                        </a:rPr>
                        <a:t> $                                         0.40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88986215"/>
                  </a:ext>
                </a:extLst>
              </a:tr>
              <a:tr h="654812">
                <a:tc>
                  <a:txBody>
                    <a:bodyPr/>
                    <a:lstStyle/>
                    <a:p>
                      <a:pPr algn="l" fontAlgn="b"/>
                      <a:r>
                        <a:rPr lang="es-EC" sz="2000" b="1" i="0" u="none" strike="noStrike" dirty="0">
                          <a:solidFill>
                            <a:srgbClr val="FFFFFF"/>
                          </a:solidFill>
                          <a:effectLst/>
                          <a:highlight>
                            <a:srgbClr val="002060"/>
                          </a:highlight>
                          <a:latin typeface="Calibri" panose="020F0502020204030204" pitchFamily="34" charset="0"/>
                        </a:rPr>
                        <a:t>TOTAL </a:t>
                      </a:r>
                      <a:r>
                        <a:rPr lang="es-EC" sz="2000" b="1" i="0" u="none" strike="noStrike" dirty="0" smtClean="0">
                          <a:solidFill>
                            <a:srgbClr val="FFFFFF"/>
                          </a:solidFill>
                          <a:effectLst/>
                          <a:highlight>
                            <a:srgbClr val="002060"/>
                          </a:highlight>
                          <a:latin typeface="Calibri" panose="020F0502020204030204" pitchFamily="34" charset="0"/>
                        </a:rPr>
                        <a:t>TASA</a:t>
                      </a:r>
                      <a:endParaRPr lang="es-EC" sz="2000" b="1" i="0" u="none" strike="noStrike" dirty="0">
                        <a:solidFill>
                          <a:srgbClr val="FFFFFF"/>
                        </a:solidFill>
                        <a:effectLst/>
                        <a:highlight>
                          <a:srgbClr val="002060"/>
                        </a:highligh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002060"/>
                    </a:solidFill>
                  </a:tcPr>
                </a:tc>
                <a:tc>
                  <a:txBody>
                    <a:bodyPr/>
                    <a:lstStyle/>
                    <a:p>
                      <a:pPr algn="l" fontAlgn="b"/>
                      <a:r>
                        <a:rPr lang="es-EC" sz="2000" b="1" i="0" u="none" strike="noStrike" dirty="0">
                          <a:solidFill>
                            <a:srgbClr val="FFFFFF"/>
                          </a:solidFill>
                          <a:effectLst/>
                          <a:highlight>
                            <a:srgbClr val="002060"/>
                          </a:highlight>
                          <a:latin typeface="Calibri" panose="020F0502020204030204" pitchFamily="34" charset="0"/>
                        </a:rPr>
                        <a:t>       $                                         0.40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002060"/>
                    </a:solidFill>
                  </a:tcPr>
                </a:tc>
                <a:extLst>
                  <a:ext uri="{0D108BD9-81ED-4DB2-BD59-A6C34878D82A}">
                    <a16:rowId xmlns:a16="http://schemas.microsoft.com/office/drawing/2014/main" val="3397737650"/>
                  </a:ext>
                </a:extLst>
              </a:tr>
            </a:tbl>
          </a:graphicData>
        </a:graphic>
      </p:graphicFrame>
      <p:sp>
        <p:nvSpPr>
          <p:cNvPr id="14" name="Rectángulo 13"/>
          <p:cNvSpPr/>
          <p:nvPr/>
        </p:nvSpPr>
        <p:spPr>
          <a:xfrm>
            <a:off x="609600" y="4823396"/>
            <a:ext cx="10460864" cy="646331"/>
          </a:xfrm>
          <a:prstGeom prst="rect">
            <a:avLst/>
          </a:prstGeom>
        </p:spPr>
        <p:txBody>
          <a:bodyPr wrap="square">
            <a:spAutoFit/>
          </a:bodyPr>
          <a:lstStyle/>
          <a:p>
            <a:pPr algn="just"/>
            <a:r>
              <a:rPr lang="es-MX" kern="100" dirty="0" smtClean="0">
                <a:solidFill>
                  <a:srgbClr val="000000"/>
                </a:solidFill>
                <a:latin typeface="Arial" panose="020B0604020202020204" pitchFamily="34" charset="0"/>
                <a:ea typeface="Tahoma" panose="020B0604030504040204" pitchFamily="34" charset="0"/>
                <a:cs typeface="Tahoma" panose="020B0604030504040204" pitchFamily="34" charset="0"/>
              </a:rPr>
              <a:t>Esta tasa cubre los costos </a:t>
            </a:r>
            <a:r>
              <a:rPr lang="es-MX" kern="100" dirty="0">
                <a:solidFill>
                  <a:srgbClr val="000000"/>
                </a:solidFill>
                <a:latin typeface="Arial" panose="020B0604020202020204" pitchFamily="34" charset="0"/>
                <a:ea typeface="Tahoma" panose="020B0604030504040204" pitchFamily="34" charset="0"/>
                <a:cs typeface="Tahoma" panose="020B0604030504040204" pitchFamily="34" charset="0"/>
              </a:rPr>
              <a:t>de </a:t>
            </a:r>
            <a:r>
              <a:rPr lang="es-MX" kern="100" dirty="0" smtClean="0">
                <a:solidFill>
                  <a:srgbClr val="000000"/>
                </a:solidFill>
                <a:latin typeface="Arial" panose="020B0604020202020204" pitchFamily="34" charset="0"/>
                <a:ea typeface="Tahoma" panose="020B0604030504040204" pitchFamily="34" charset="0"/>
                <a:cs typeface="Tahoma" panose="020B0604030504040204" pitchFamily="34" charset="0"/>
              </a:rPr>
              <a:t>inversión nueva en infraestructura</a:t>
            </a:r>
            <a:r>
              <a:rPr lang="es-MX" kern="100" dirty="0">
                <a:solidFill>
                  <a:srgbClr val="000000"/>
                </a:solidFill>
                <a:latin typeface="Arial" panose="020B0604020202020204" pitchFamily="34" charset="0"/>
                <a:ea typeface="Tahoma" panose="020B0604030504040204" pitchFamily="34" charset="0"/>
                <a:cs typeface="Tahoma" panose="020B0604030504040204" pitchFamily="34" charset="0"/>
              </a:rPr>
              <a:t>, la operación y mantenimiento; y la depreciación de los activos (infraestructura existente</a:t>
            </a:r>
            <a:r>
              <a:rPr lang="es-MX" kern="100" dirty="0" smtClean="0">
                <a:solidFill>
                  <a:srgbClr val="000000"/>
                </a:solidFill>
                <a:latin typeface="Arial" panose="020B0604020202020204" pitchFamily="34" charset="0"/>
                <a:ea typeface="Tahoma" panose="020B0604030504040204" pitchFamily="34" charset="0"/>
                <a:cs typeface="Tahoma" panose="020B0604030504040204" pitchFamily="34" charset="0"/>
              </a:rPr>
              <a:t>) en función de la demanda del proyecto.</a:t>
            </a:r>
            <a:endParaRPr lang="es-EC" dirty="0"/>
          </a:p>
        </p:txBody>
      </p:sp>
    </p:spTree>
    <p:extLst>
      <p:ext uri="{BB962C8B-B14F-4D97-AF65-F5344CB8AC3E}">
        <p14:creationId xmlns:p14="http://schemas.microsoft.com/office/powerpoint/2010/main" val="3631876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pic>
        <p:nvPicPr>
          <p:cNvPr id="9" name="Imagen 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292801" y="861535"/>
            <a:ext cx="4877481" cy="4877481"/>
          </a:xfrm>
          <a:prstGeom prst="rect">
            <a:avLst/>
          </a:prstGeom>
        </p:spPr>
      </p:pic>
      <p:grpSp>
        <p:nvGrpSpPr>
          <p:cNvPr id="2" name="object 2">
            <a:extLst>
              <a:ext uri="{FF2B5EF4-FFF2-40B4-BE49-F238E27FC236}">
                <a16:creationId xmlns:a16="http://schemas.microsoft.com/office/drawing/2014/main" id="{F6EAB002-C7ED-11B6-ACDB-2EE8DCCE64E0}"/>
              </a:ext>
            </a:extLst>
          </p:cNvPr>
          <p:cNvGrpSpPr/>
          <p:nvPr/>
        </p:nvGrpSpPr>
        <p:grpSpPr>
          <a:xfrm>
            <a:off x="-1193" y="0"/>
            <a:ext cx="12193193" cy="6858000"/>
            <a:chOff x="0" y="0"/>
            <a:chExt cx="12193193" cy="6858000"/>
          </a:xfrm>
        </p:grpSpPr>
        <p:pic>
          <p:nvPicPr>
            <p:cNvPr id="3" name="object 3">
              <a:extLst>
                <a:ext uri="{FF2B5EF4-FFF2-40B4-BE49-F238E27FC236}">
                  <a16:creationId xmlns:a16="http://schemas.microsoft.com/office/drawing/2014/main" id="{4A37E565-E578-E923-C4EE-634E617E31B3}"/>
                </a:ext>
              </a:extLst>
            </p:cNvPr>
            <p:cNvPicPr/>
            <p:nvPr/>
          </p:nvPicPr>
          <p:blipFill>
            <a:blip r:embed="rId4"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5" cstate="print"/>
            <a:stretch>
              <a:fillRect/>
            </a:stretch>
          </p:blipFill>
          <p:spPr>
            <a:xfrm>
              <a:off x="0" y="6553644"/>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6"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7"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8"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86439" y="158581"/>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9</a:t>
            </a:r>
            <a:r>
              <a:rPr lang="es-E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s-ES" sz="2400" b="1"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s-ES" sz="2400" b="1"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CONCLUSIONES</a:t>
            </a:r>
            <a:endParaRPr lang="es-ES" sz="1800" b="1" u="none" strike="noStrike" dirty="0">
              <a:solidFill>
                <a:schemeClr val="bg1"/>
              </a:solidFill>
              <a:effectLst/>
              <a:latin typeface="Calibri" panose="020F0502020204030204" pitchFamily="34" charset="0"/>
            </a:endParaRPr>
          </a:p>
          <a:p>
            <a:endParaRPr dirty="0"/>
          </a:p>
        </p:txBody>
      </p:sp>
      <p:sp>
        <p:nvSpPr>
          <p:cNvPr id="15" name="CuadroTexto 14">
            <a:extLst>
              <a:ext uri="{FF2B5EF4-FFF2-40B4-BE49-F238E27FC236}">
                <a16:creationId xmlns:a16="http://schemas.microsoft.com/office/drawing/2014/main" id="{2A96F64D-1554-DB91-378B-7FFA7650926B}"/>
              </a:ext>
            </a:extLst>
          </p:cNvPr>
          <p:cNvSpPr txBox="1"/>
          <p:nvPr/>
        </p:nvSpPr>
        <p:spPr>
          <a:xfrm>
            <a:off x="731266" y="923872"/>
            <a:ext cx="10591800" cy="5247590"/>
          </a:xfrm>
          <a:prstGeom prst="rect">
            <a:avLst/>
          </a:prstGeom>
          <a:noFill/>
        </p:spPr>
        <p:txBody>
          <a:bodyPr wrap="square" rtlCol="0">
            <a:spAutoFit/>
          </a:bodyPr>
          <a:lstStyle/>
          <a:p>
            <a:pPr marL="285750" lvl="1" indent="-285750" algn="just">
              <a:buFont typeface="Arial" panose="020B0604020202020204" pitchFamily="34" charset="0"/>
              <a:buChar char="•"/>
            </a:pPr>
            <a:r>
              <a:rPr lang="es-ES" dirty="0"/>
              <a:t>Debido al efecto diferido de la sentencia de inconstitucionalidad, a partir del 04 de junio de 2024 no se podría aplicar la Resolución A-073 de 15 de octubre de 2020, mediante la cual el Alcalde fijó la tasa de peaje en $0,40 cuarenta centavos de Dólar de los Estados Unidos de América</a:t>
            </a:r>
            <a:r>
              <a:rPr lang="es-ES" dirty="0" smtClean="0"/>
              <a:t>.</a:t>
            </a:r>
          </a:p>
          <a:p>
            <a:pPr marL="285750" lvl="1" indent="-285750" algn="just">
              <a:buFont typeface="Arial" panose="020B0604020202020204" pitchFamily="34" charset="0"/>
              <a:buChar char="•"/>
            </a:pPr>
            <a:endParaRPr lang="es-ES" dirty="0" smtClean="0"/>
          </a:p>
          <a:p>
            <a:pPr marL="285750" lvl="0" indent="-285750" algn="just">
              <a:buFont typeface="Arial" panose="020B0604020202020204" pitchFamily="34" charset="0"/>
              <a:buChar char="•"/>
            </a:pPr>
            <a:r>
              <a:rPr lang="es-ES" dirty="0" smtClean="0">
                <a:latin typeface="Tahoma" panose="020B0604030504040204" pitchFamily="34" charset="0"/>
                <a:ea typeface="Tahoma" panose="020B0604030504040204" pitchFamily="34" charset="0"/>
                <a:cs typeface="Tahoma" panose="020B0604030504040204" pitchFamily="34" charset="0"/>
              </a:rPr>
              <a:t>La elección de los criterios mínimos del artículo 35 del Reglamento de la Ley de Infraestructura y Transporte Terrestre para fijación de tasa, que forman parte de la metodología propuesta se ajusta a la realidad de proyectos de infraestructura vial, proporcionando insumos reales para la toma de decisiones.</a:t>
            </a:r>
            <a:endParaRPr lang="es-EC" dirty="0" smtClean="0">
              <a:latin typeface="Tahoma" panose="020B0604030504040204" pitchFamily="34" charset="0"/>
              <a:ea typeface="Tahoma" panose="020B0604030504040204" pitchFamily="34" charset="0"/>
              <a:cs typeface="Tahoma" panose="020B0604030504040204" pitchFamily="34" charset="0"/>
            </a:endParaRPr>
          </a:p>
          <a:p>
            <a:pPr algn="just"/>
            <a:r>
              <a:rPr lang="es-ES" dirty="0"/>
              <a:t> </a:t>
            </a:r>
            <a:endParaRPr lang="es-EC" sz="1400" dirty="0"/>
          </a:p>
          <a:p>
            <a:pPr marL="285750" lvl="1" indent="-285750" algn="just">
              <a:buFont typeface="Arial" panose="020B0604020202020204" pitchFamily="34" charset="0"/>
              <a:buChar char="•"/>
            </a:pPr>
            <a:r>
              <a:rPr lang="es-ES" dirty="0"/>
              <a:t>La implementación de esta metodología propuesta proporciona transparencia en el proceso de fijación de tasas, brindando una comprensión clara de los componentes que influyen en los costos y las variables a utilizar. Además, al considerar el tráfico promedio diario anual, se incorpora la realidad operativa de la infraestructura, lo que contribuye a una gestión más eficiente y sostenible de la misma.</a:t>
            </a:r>
            <a:endParaRPr lang="es-EC" dirty="0"/>
          </a:p>
          <a:p>
            <a:pPr algn="just"/>
            <a:r>
              <a:rPr lang="es-ES" dirty="0"/>
              <a:t>  </a:t>
            </a:r>
            <a:endParaRPr lang="es-EC" sz="1400" dirty="0"/>
          </a:p>
          <a:p>
            <a:pPr marL="285750" lvl="1" indent="-285750" algn="just">
              <a:buFont typeface="Arial" panose="020B0604020202020204" pitchFamily="34" charset="0"/>
              <a:buChar char="•"/>
            </a:pPr>
            <a:r>
              <a:rPr lang="es-ES" dirty="0" smtClean="0"/>
              <a:t>La tasa de $0.40 para vehículos livianos, cubre la totalidad de los gastos de inversión, costos de operación y mantenimiento; para la prestación del servicio de infraestructura vial nueva y existente.</a:t>
            </a:r>
            <a:endParaRPr lang="es-EC" dirty="0"/>
          </a:p>
          <a:p>
            <a:pPr marL="285750" lvl="1" indent="-285750">
              <a:buFont typeface="Arial" panose="020B0604020202020204" pitchFamily="34" charset="0"/>
              <a:buChar char="•"/>
            </a:pPr>
            <a:endParaRPr lang="es-EC" dirty="0"/>
          </a:p>
          <a:p>
            <a:pPr algn="just"/>
            <a:endParaRPr lang="es-E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01165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pic>
        <p:nvPicPr>
          <p:cNvPr id="9" name="Imagen 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292801" y="861535"/>
            <a:ext cx="4877481" cy="4877481"/>
          </a:xfrm>
          <a:prstGeom prst="rect">
            <a:avLst/>
          </a:prstGeom>
        </p:spPr>
      </p:pic>
      <p:grpSp>
        <p:nvGrpSpPr>
          <p:cNvPr id="2" name="object 2">
            <a:extLst>
              <a:ext uri="{FF2B5EF4-FFF2-40B4-BE49-F238E27FC236}">
                <a16:creationId xmlns:a16="http://schemas.microsoft.com/office/drawing/2014/main" id="{F6EAB002-C7ED-11B6-ACDB-2EE8DCCE64E0}"/>
              </a:ext>
            </a:extLst>
          </p:cNvPr>
          <p:cNvGrpSpPr/>
          <p:nvPr/>
        </p:nvGrpSpPr>
        <p:grpSpPr>
          <a:xfrm>
            <a:off x="-1193" y="0"/>
            <a:ext cx="12193193" cy="6858000"/>
            <a:chOff x="0" y="0"/>
            <a:chExt cx="12193193" cy="6858000"/>
          </a:xfrm>
        </p:grpSpPr>
        <p:pic>
          <p:nvPicPr>
            <p:cNvPr id="3" name="object 3">
              <a:extLst>
                <a:ext uri="{FF2B5EF4-FFF2-40B4-BE49-F238E27FC236}">
                  <a16:creationId xmlns:a16="http://schemas.microsoft.com/office/drawing/2014/main" id="{4A37E565-E578-E923-C4EE-634E617E31B3}"/>
                </a:ext>
              </a:extLst>
            </p:cNvPr>
            <p:cNvPicPr/>
            <p:nvPr/>
          </p:nvPicPr>
          <p:blipFill>
            <a:blip r:embed="rId4"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5" cstate="print"/>
            <a:stretch>
              <a:fillRect/>
            </a:stretch>
          </p:blipFill>
          <p:spPr>
            <a:xfrm>
              <a:off x="0" y="6553644"/>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6"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7"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8"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86439" y="158581"/>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9</a:t>
            </a:r>
            <a:r>
              <a:rPr lang="es-E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s-ES" sz="2400" b="1"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s-ES" sz="2400" b="1"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RECOMENDACIONES</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Calibri" panose="020F0502020204030204" pitchFamily="34" charset="0"/>
            </a:endParaRPr>
          </a:p>
          <a:p>
            <a:endParaRPr dirty="0"/>
          </a:p>
        </p:txBody>
      </p:sp>
      <p:sp>
        <p:nvSpPr>
          <p:cNvPr id="15" name="CuadroTexto 14">
            <a:extLst>
              <a:ext uri="{FF2B5EF4-FFF2-40B4-BE49-F238E27FC236}">
                <a16:creationId xmlns:a16="http://schemas.microsoft.com/office/drawing/2014/main" id="{2A96F64D-1554-DB91-378B-7FFA7650926B}"/>
              </a:ext>
            </a:extLst>
          </p:cNvPr>
          <p:cNvSpPr txBox="1"/>
          <p:nvPr/>
        </p:nvSpPr>
        <p:spPr>
          <a:xfrm>
            <a:off x="641732" y="731230"/>
            <a:ext cx="10591800" cy="5909310"/>
          </a:xfrm>
          <a:prstGeom prst="rect">
            <a:avLst/>
          </a:prstGeom>
          <a:noFill/>
        </p:spPr>
        <p:txBody>
          <a:bodyPr wrap="square" rtlCol="0">
            <a:spAutoFit/>
          </a:bodyPr>
          <a:lstStyle/>
          <a:p>
            <a:pPr lvl="1" algn="just"/>
            <a:endParaRPr lang="es-EC" dirty="0"/>
          </a:p>
          <a:p>
            <a:pPr marL="285750" lvl="1" indent="-285750" algn="just">
              <a:buFont typeface="Arial" panose="020B0604020202020204" pitchFamily="34" charset="0"/>
              <a:buChar char="•"/>
            </a:pPr>
            <a:r>
              <a:rPr lang="es-ES" dirty="0" smtClean="0"/>
              <a:t>Aplicar la </a:t>
            </a:r>
            <a:r>
              <a:rPr lang="es-ES" dirty="0"/>
              <a:t>metodología </a:t>
            </a:r>
            <a:r>
              <a:rPr lang="es-ES" dirty="0" smtClean="0"/>
              <a:t>propuesta, </a:t>
            </a:r>
            <a:r>
              <a:rPr lang="es-ES" dirty="0"/>
              <a:t>sobre la base de los estudios e información </a:t>
            </a:r>
            <a:r>
              <a:rPr lang="es-ES" dirty="0" smtClean="0"/>
              <a:t>disponible </a:t>
            </a:r>
            <a:r>
              <a:rPr lang="es-ES" dirty="0"/>
              <a:t>a la fecha de su elaboración, así como </a:t>
            </a:r>
            <a:r>
              <a:rPr lang="es-ES" dirty="0" smtClean="0"/>
              <a:t>considerar en el proyecto de ordenanza, la </a:t>
            </a:r>
            <a:r>
              <a:rPr lang="es-ES" dirty="0"/>
              <a:t>tasa resultante de su aplicación de $0,40 </a:t>
            </a:r>
            <a:r>
              <a:rPr lang="es-ES" dirty="0" smtClean="0"/>
              <a:t> </a:t>
            </a:r>
            <a:r>
              <a:rPr lang="es-ES" dirty="0"/>
              <a:t>para el corredor vial Oswaldo </a:t>
            </a:r>
            <a:r>
              <a:rPr lang="es-ES" dirty="0" smtClean="0"/>
              <a:t>Guayasamín.</a:t>
            </a:r>
          </a:p>
          <a:p>
            <a:pPr lvl="1" algn="just"/>
            <a:endParaRPr lang="es-ES" dirty="0" smtClean="0"/>
          </a:p>
          <a:p>
            <a:pPr marL="285750" lvl="1" indent="-285750" algn="just">
              <a:buFont typeface="Arial" panose="020B0604020202020204" pitchFamily="34" charset="0"/>
              <a:buChar char="•"/>
            </a:pPr>
            <a:r>
              <a:rPr lang="es-ES" dirty="0" smtClean="0"/>
              <a:t>Se sugiere la </a:t>
            </a:r>
            <a:r>
              <a:rPr lang="es-ES" dirty="0"/>
              <a:t>realización de estudios detallados sobre el estado actual de la infraestructura </a:t>
            </a:r>
            <a:r>
              <a:rPr lang="es-ES" dirty="0" smtClean="0"/>
              <a:t>vial, que proporcionarán insumos </a:t>
            </a:r>
            <a:r>
              <a:rPr lang="es-ES" dirty="0"/>
              <a:t>para poder establecer niveles de servicio que mejoren las condiciones de la vía en favor de los usuarios. Estos estudios deben abordar aspectos como el estado del pavimento, la señalización, la iluminación, la seguridad vial y otros elementos cruciales que afectan directamente la experiencia de los usuarios.</a:t>
            </a:r>
            <a:endParaRPr lang="es-EC" dirty="0"/>
          </a:p>
          <a:p>
            <a:pPr algn="just"/>
            <a:r>
              <a:rPr lang="es-ES" dirty="0"/>
              <a:t> </a:t>
            </a:r>
            <a:endParaRPr lang="es-EC" dirty="0"/>
          </a:p>
          <a:p>
            <a:pPr marL="285750" lvl="1" indent="-285750" algn="just">
              <a:buFont typeface="Arial" panose="020B0604020202020204" pitchFamily="34" charset="0"/>
              <a:buChar char="•"/>
            </a:pPr>
            <a:r>
              <a:rPr lang="es-ES" dirty="0"/>
              <a:t>Implementar un modelo integral de gestión de ingresos que abarque no solo los costos asociados a la operación y mantenimiento, sino también las inversiones futuras necesarias para el desarrollo sostenible del corredor vial y túnel. Este enfoque comprendería aspectos críticos como la rehabilitación de la infraestructura, la implementación de sistemas de iluminación modernos, así como mejoras en la infraestructura y equipamiento destinado al proceso de recaudo, entre otros elementos clave</a:t>
            </a:r>
            <a:r>
              <a:rPr lang="es-ES" dirty="0" smtClean="0"/>
              <a:t>.</a:t>
            </a:r>
          </a:p>
          <a:p>
            <a:pPr marL="285750" lvl="1" indent="-285750" algn="just">
              <a:buFont typeface="Arial" panose="020B0604020202020204" pitchFamily="34" charset="0"/>
              <a:buChar char="•"/>
            </a:pPr>
            <a:endParaRPr lang="es-EC" dirty="0"/>
          </a:p>
          <a:p>
            <a:pPr marL="285750" lvl="1" indent="-285750">
              <a:buFont typeface="Arial" panose="020B0604020202020204" pitchFamily="34" charset="0"/>
              <a:buChar char="•"/>
            </a:pPr>
            <a:endParaRPr lang="es-EC" dirty="0"/>
          </a:p>
          <a:p>
            <a:pPr marL="285750" lvl="1" indent="-285750">
              <a:buFont typeface="Arial" panose="020B0604020202020204" pitchFamily="34" charset="0"/>
              <a:buChar char="•"/>
            </a:pPr>
            <a:endParaRPr lang="es-EC" dirty="0"/>
          </a:p>
          <a:p>
            <a:pPr algn="just"/>
            <a:endParaRPr lang="es-E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2101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22911" y="0"/>
            <a:ext cx="12193193" cy="6867631"/>
            <a:chOff x="0" y="0"/>
            <a:chExt cx="12193193" cy="6867631"/>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22911" y="6563276"/>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15240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1.-ANTECEDENTES</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latin typeface="Tahoma" panose="020B0604030504040204" pitchFamily="34" charset="0"/>
              <a:ea typeface="Tahoma" panose="020B0604030504040204" pitchFamily="34" charset="0"/>
              <a:cs typeface="Tahoma" panose="020B0604030504040204" pitchFamily="34" charset="0"/>
            </a:endParaRPr>
          </a:p>
        </p:txBody>
      </p:sp>
      <p:sp>
        <p:nvSpPr>
          <p:cNvPr id="11" name="CuadroTexto 10">
            <a:extLst>
              <a:ext uri="{FF2B5EF4-FFF2-40B4-BE49-F238E27FC236}">
                <a16:creationId xmlns:a16="http://schemas.microsoft.com/office/drawing/2014/main" id="{2A96F64D-1554-DB91-378B-7FFA7650926B}"/>
              </a:ext>
            </a:extLst>
          </p:cNvPr>
          <p:cNvSpPr txBox="1"/>
          <p:nvPr/>
        </p:nvSpPr>
        <p:spPr>
          <a:xfrm>
            <a:off x="304800" y="609600"/>
            <a:ext cx="11277600" cy="5832366"/>
          </a:xfrm>
          <a:prstGeom prst="rect">
            <a:avLst/>
          </a:prstGeom>
          <a:noFill/>
        </p:spPr>
        <p:txBody>
          <a:bodyPr wrap="square" rtlCol="0">
            <a:spAutoFit/>
          </a:bodyPr>
          <a:lstStyle/>
          <a:p>
            <a:pPr marL="285750" indent="-285750" algn="just">
              <a:buFont typeface="Arial" panose="020B0604020202020204" pitchFamily="34" charset="0"/>
              <a:buChar char="•"/>
            </a:pPr>
            <a:r>
              <a:rPr lang="es-ES" sz="1300" dirty="0">
                <a:latin typeface="Tahoma" panose="020B0604030504040204" pitchFamily="34" charset="0"/>
                <a:ea typeface="Tahoma" panose="020B0604030504040204" pitchFamily="34" charset="0"/>
                <a:cs typeface="Tahoma" panose="020B0604030504040204" pitchFamily="34" charset="0"/>
              </a:rPr>
              <a:t>Área de influencia del peaje Oswaldo Guayasamín: Plaza Argentina hasta la "Y" de Pifo, incluyendo las zonas adyacentes como: puentes peatonales, puentes vehiculares, taludes, obras de arte menor (bordillos y cunetas), drenaje pluvial, la infraestructura del túnel vehicular y soluciones viales que faciliten la movilidad dentro del corredor. (aprox 23 km) </a:t>
            </a:r>
            <a:r>
              <a:rPr lang="es-ES" sz="1100" i="1" dirty="0">
                <a:latin typeface="Tahoma" panose="020B0604030504040204" pitchFamily="34" charset="0"/>
                <a:ea typeface="Tahoma" panose="020B0604030504040204" pitchFamily="34" charset="0"/>
                <a:cs typeface="Tahoma" panose="020B0604030504040204" pitchFamily="34" charset="0"/>
              </a:rPr>
              <a:t>(criterios emitidos respecto al Fideicomiso, así como las recomendaciones de la Contraloría General del Estado y la Ley de Infraestructura Vial, e Informe de la Gerencia de Planificación EPMMOP).</a:t>
            </a:r>
          </a:p>
          <a:p>
            <a:pPr marL="285750" indent="-285750" algn="just">
              <a:buFont typeface="Arial" panose="020B0604020202020204" pitchFamily="34" charset="0"/>
              <a:buChar char="•"/>
            </a:pPr>
            <a:endParaRPr lang="es-ES" sz="10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s-ES" sz="1300" dirty="0">
                <a:latin typeface="Tahoma" panose="020B0604030504040204" pitchFamily="34" charset="0"/>
                <a:ea typeface="Tahoma" panose="020B0604030504040204" pitchFamily="34" charset="0"/>
                <a:cs typeface="Tahoma" panose="020B0604030504040204" pitchFamily="34" charset="0"/>
              </a:rPr>
              <a:t>El 29 de noviembre de 1996 se suscribió un convenio entre MOP y MDMQ.</a:t>
            </a:r>
          </a:p>
          <a:p>
            <a:pPr marL="285750" indent="-285750" algn="just">
              <a:buFont typeface="Arial" panose="020B0604020202020204" pitchFamily="34" charset="0"/>
              <a:buChar char="•"/>
            </a:pPr>
            <a:endParaRPr lang="es-ES" sz="9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s-ES" sz="1300" dirty="0">
                <a:solidFill>
                  <a:schemeClr val="tx1"/>
                </a:solidFill>
                <a:latin typeface="Tahoma" panose="020B0604030504040204" pitchFamily="34" charset="0"/>
                <a:ea typeface="Tahoma" panose="020B0604030504040204" pitchFamily="34" charset="0"/>
                <a:cs typeface="Tahoma" panose="020B0604030504040204" pitchFamily="34" charset="0"/>
              </a:rPr>
              <a:t>Mediante Ordenanza Metropolitana Nro. 157 de 31 de octubre de 2005, se </a:t>
            </a:r>
            <a:r>
              <a:rPr lang="es-ES" sz="1300" dirty="0" smtClean="0">
                <a:solidFill>
                  <a:schemeClr val="tx1"/>
                </a:solidFill>
                <a:latin typeface="Tahoma" panose="020B0604030504040204" pitchFamily="34" charset="0"/>
                <a:ea typeface="Tahoma" panose="020B0604030504040204" pitchFamily="34" charset="0"/>
                <a:cs typeface="Tahoma" panose="020B0604030504040204" pitchFamily="34" charset="0"/>
              </a:rPr>
              <a:t>creó </a:t>
            </a:r>
            <a:r>
              <a:rPr lang="es-ES" sz="1300" dirty="0">
                <a:solidFill>
                  <a:schemeClr val="tx1"/>
                </a:solidFill>
                <a:latin typeface="Tahoma" panose="020B0604030504040204" pitchFamily="34" charset="0"/>
                <a:ea typeface="Tahoma" panose="020B0604030504040204" pitchFamily="34" charset="0"/>
                <a:cs typeface="Tahoma" panose="020B0604030504040204" pitchFamily="34" charset="0"/>
              </a:rPr>
              <a:t>la tasa de peaje.</a:t>
            </a:r>
          </a:p>
          <a:p>
            <a:pPr marL="285750" indent="-285750" algn="just">
              <a:buFont typeface="Arial" panose="020B0604020202020204" pitchFamily="34" charset="0"/>
              <a:buChar char="•"/>
            </a:pPr>
            <a:endParaRPr lang="es-ES" sz="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s-ES" sz="1300" dirty="0">
                <a:latin typeface="Tahoma" panose="020B0604030504040204" pitchFamily="34" charset="0"/>
                <a:ea typeface="Tahoma" panose="020B0604030504040204" pitchFamily="34" charset="0"/>
                <a:cs typeface="Tahoma" panose="020B0604030504040204" pitchFamily="34" charset="0"/>
              </a:rPr>
              <a:t>Con resolución  A-0050 de 31 de julio de </a:t>
            </a:r>
            <a:r>
              <a:rPr lang="es-ES" sz="1300" dirty="0" smtClean="0">
                <a:latin typeface="Tahoma" panose="020B0604030504040204" pitchFamily="34" charset="0"/>
                <a:ea typeface="Tahoma" panose="020B0604030504040204" pitchFamily="34" charset="0"/>
                <a:cs typeface="Tahoma" panose="020B0604030504040204" pitchFamily="34" charset="0"/>
              </a:rPr>
              <a:t>2006, y A-073 de 15 de octubre de 2020, el alcalde </a:t>
            </a:r>
          </a:p>
          <a:p>
            <a:pPr algn="just"/>
            <a:r>
              <a:rPr lang="es-ES" sz="1300" dirty="0" smtClean="0">
                <a:latin typeface="Tahoma" panose="020B0604030504040204" pitchFamily="34" charset="0"/>
                <a:ea typeface="Tahoma" panose="020B0604030504040204" pitchFamily="34" charset="0"/>
                <a:cs typeface="Tahoma" panose="020B0604030504040204" pitchFamily="34" charset="0"/>
              </a:rPr>
              <a:t>de </a:t>
            </a:r>
            <a:r>
              <a:rPr lang="es-ES" sz="1300" dirty="0">
                <a:latin typeface="Tahoma" panose="020B0604030504040204" pitchFamily="34" charset="0"/>
                <a:ea typeface="Tahoma" panose="020B0604030504040204" pitchFamily="34" charset="0"/>
                <a:cs typeface="Tahoma" panose="020B0604030504040204" pitchFamily="34" charset="0"/>
              </a:rPr>
              <a:t>esa época fijó una tasa de peaje de $0,40. </a:t>
            </a:r>
          </a:p>
          <a:p>
            <a:pPr marL="285750" indent="-285750" algn="just">
              <a:buFont typeface="Arial" panose="020B0604020202020204" pitchFamily="34" charset="0"/>
              <a:buChar char="•"/>
            </a:pPr>
            <a:endParaRPr lang="es-ES" sz="900" b="1" i="1"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s-ES" sz="1300" dirty="0">
                <a:latin typeface="Tahoma" panose="020B0604030504040204" pitchFamily="34" charset="0"/>
                <a:ea typeface="Tahoma" panose="020B0604030504040204" pitchFamily="34" charset="0"/>
                <a:cs typeface="Tahoma" panose="020B0604030504040204" pitchFamily="34" charset="0"/>
              </a:rPr>
              <a:t>Un accionante demandó la inconstitucionalidad de la fijación de las tasas de </a:t>
            </a:r>
            <a:r>
              <a:rPr lang="es-ES" sz="1300" dirty="0" smtClean="0">
                <a:latin typeface="Tahoma" panose="020B0604030504040204" pitchFamily="34" charset="0"/>
                <a:ea typeface="Tahoma" panose="020B0604030504040204" pitchFamily="34" charset="0"/>
                <a:cs typeface="Tahoma" panose="020B0604030504040204" pitchFamily="34" charset="0"/>
              </a:rPr>
              <a:t>peaje por </a:t>
            </a:r>
            <a:r>
              <a:rPr lang="es-ES" sz="1300" dirty="0">
                <a:latin typeface="Tahoma" panose="020B0604030504040204" pitchFamily="34" charset="0"/>
                <a:ea typeface="Tahoma" panose="020B0604030504040204" pitchFamily="34" charset="0"/>
                <a:cs typeface="Tahoma" panose="020B0604030504040204" pitchFamily="34" charset="0"/>
              </a:rPr>
              <a:t>lo que el </a:t>
            </a:r>
            <a:endParaRPr lang="es-ES" sz="1300" dirty="0" smtClean="0">
              <a:latin typeface="Tahoma" panose="020B0604030504040204" pitchFamily="34" charset="0"/>
              <a:ea typeface="Tahoma" panose="020B0604030504040204" pitchFamily="34" charset="0"/>
              <a:cs typeface="Tahoma" panose="020B0604030504040204" pitchFamily="34" charset="0"/>
            </a:endParaRPr>
          </a:p>
          <a:p>
            <a:pPr algn="just"/>
            <a:r>
              <a:rPr lang="es-ES" sz="1300" dirty="0" smtClean="0">
                <a:latin typeface="Tahoma" panose="020B0604030504040204" pitchFamily="34" charset="0"/>
                <a:ea typeface="Tahoma" panose="020B0604030504040204" pitchFamily="34" charset="0"/>
                <a:cs typeface="Tahoma" panose="020B0604030504040204" pitchFamily="34" charset="0"/>
              </a:rPr>
              <a:t>Pleno </a:t>
            </a:r>
            <a:r>
              <a:rPr lang="es-ES" sz="1300" dirty="0">
                <a:latin typeface="Tahoma" panose="020B0604030504040204" pitchFamily="34" charset="0"/>
                <a:ea typeface="Tahoma" panose="020B0604030504040204" pitchFamily="34" charset="0"/>
                <a:cs typeface="Tahoma" panose="020B0604030504040204" pitchFamily="34" charset="0"/>
              </a:rPr>
              <a:t>de la Corte Constitucional del Ecuador </a:t>
            </a:r>
            <a:r>
              <a:rPr lang="es-ES" sz="1300" dirty="0" smtClean="0">
                <a:latin typeface="Tahoma" panose="020B0604030504040204" pitchFamily="34" charset="0"/>
                <a:ea typeface="Tahoma" panose="020B0604030504040204" pitchFamily="34" charset="0"/>
                <a:cs typeface="Tahoma" panose="020B0604030504040204" pitchFamily="34" charset="0"/>
              </a:rPr>
              <a:t>emitió </a:t>
            </a:r>
            <a:r>
              <a:rPr lang="es-ES" sz="1300" dirty="0">
                <a:latin typeface="Tahoma" panose="020B0604030504040204" pitchFamily="34" charset="0"/>
                <a:ea typeface="Tahoma" panose="020B0604030504040204" pitchFamily="34" charset="0"/>
                <a:cs typeface="Tahoma" panose="020B0604030504040204" pitchFamily="34" charset="0"/>
              </a:rPr>
              <a:t>la Sentencia </a:t>
            </a:r>
            <a:r>
              <a:rPr lang="es-ES" sz="1300" dirty="0" smtClean="0">
                <a:latin typeface="Tahoma" panose="020B0604030504040204" pitchFamily="34" charset="0"/>
                <a:ea typeface="Tahoma" panose="020B0604030504040204" pitchFamily="34" charset="0"/>
                <a:cs typeface="Tahoma" panose="020B0604030504040204" pitchFamily="34" charset="0"/>
              </a:rPr>
              <a:t>61-21-IN/23 </a:t>
            </a:r>
            <a:r>
              <a:rPr lang="es-ES" sz="1300" dirty="0">
                <a:latin typeface="Tahoma" panose="020B0604030504040204" pitchFamily="34" charset="0"/>
                <a:ea typeface="Tahoma" panose="020B0604030504040204" pitchFamily="34" charset="0"/>
                <a:cs typeface="Tahoma" panose="020B0604030504040204" pitchFamily="34" charset="0"/>
              </a:rPr>
              <a:t>de 15 de noviembre de </a:t>
            </a:r>
            <a:endParaRPr lang="es-ES" sz="1300" dirty="0" smtClean="0">
              <a:latin typeface="Tahoma" panose="020B0604030504040204" pitchFamily="34" charset="0"/>
              <a:ea typeface="Tahoma" panose="020B0604030504040204" pitchFamily="34" charset="0"/>
              <a:cs typeface="Tahoma" panose="020B0604030504040204" pitchFamily="34" charset="0"/>
            </a:endParaRPr>
          </a:p>
          <a:p>
            <a:pPr algn="just"/>
            <a:r>
              <a:rPr lang="es-ES" sz="1300" dirty="0" smtClean="0">
                <a:latin typeface="Tahoma" panose="020B0604030504040204" pitchFamily="34" charset="0"/>
                <a:ea typeface="Tahoma" panose="020B0604030504040204" pitchFamily="34" charset="0"/>
                <a:cs typeface="Tahoma" panose="020B0604030504040204" pitchFamily="34" charset="0"/>
              </a:rPr>
              <a:t>2023</a:t>
            </a:r>
            <a:r>
              <a:rPr lang="es-ES" sz="1300" dirty="0">
                <a:latin typeface="Tahoma" panose="020B0604030504040204" pitchFamily="34" charset="0"/>
                <a:ea typeface="Tahoma" panose="020B0604030504040204" pitchFamily="34" charset="0"/>
                <a:cs typeface="Tahoma" panose="020B0604030504040204" pitchFamily="34" charset="0"/>
              </a:rPr>
              <a:t>, determinó y resolvió:</a:t>
            </a:r>
          </a:p>
          <a:p>
            <a:pPr algn="just"/>
            <a:endParaRPr lang="es-ES" sz="13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s-ES" sz="1300" i="1" dirty="0">
                <a:solidFill>
                  <a:schemeClr val="tx1"/>
                </a:solidFill>
                <a:latin typeface="Tahoma" panose="020B0604030504040204" pitchFamily="34" charset="0"/>
                <a:ea typeface="Tahoma" panose="020B0604030504040204" pitchFamily="34" charset="0"/>
                <a:cs typeface="Tahoma" panose="020B0604030504040204" pitchFamily="34" charset="0"/>
              </a:rPr>
              <a:t>“(…) No es posible que se establezca la tarifa o la forma de establecer la misma de una tasa por servicios municipales, a través de una resolución administrativa (…) expedida por el alcalde (…), ya que, al ser un elemento esencial del tributo, </a:t>
            </a:r>
            <a:r>
              <a:rPr lang="es-ES" sz="1300" i="1" u="sng" dirty="0">
                <a:solidFill>
                  <a:schemeClr val="tx1"/>
                </a:solidFill>
                <a:latin typeface="Tahoma" panose="020B0604030504040204" pitchFamily="34" charset="0"/>
                <a:ea typeface="Tahoma" panose="020B0604030504040204" pitchFamily="34" charset="0"/>
                <a:cs typeface="Tahoma" panose="020B0604030504040204" pitchFamily="34" charset="0"/>
              </a:rPr>
              <a:t>la tarifa o su forma de establecimiento, debe encontrarse dispuesta dentro de la propia ordenanza </a:t>
            </a:r>
            <a:r>
              <a:rPr lang="es-ES" sz="1300" i="1" dirty="0">
                <a:solidFill>
                  <a:schemeClr val="tx1"/>
                </a:solidFill>
                <a:latin typeface="Tahoma" panose="020B0604030504040204" pitchFamily="34" charset="0"/>
                <a:ea typeface="Tahoma" panose="020B0604030504040204" pitchFamily="34" charset="0"/>
                <a:cs typeface="Tahoma" panose="020B0604030504040204" pitchFamily="34" charset="0"/>
              </a:rPr>
              <a:t>y debe ser aprobada por el órgano legislativo competente (…).</a:t>
            </a:r>
          </a:p>
          <a:p>
            <a:pPr algn="just"/>
            <a:r>
              <a:rPr lang="es-ES" sz="1300"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s-ES" sz="1300" i="1" u="sng" dirty="0">
                <a:solidFill>
                  <a:schemeClr val="tx1"/>
                </a:solidFill>
                <a:latin typeface="Tahoma" panose="020B0604030504040204" pitchFamily="34" charset="0"/>
                <a:ea typeface="Tahoma" panose="020B0604030504040204" pitchFamily="34" charset="0"/>
                <a:cs typeface="Tahoma" panose="020B0604030504040204" pitchFamily="34" charset="0"/>
              </a:rPr>
              <a:t>2.Declarar la inconstitucionalidad, por el fondo con efectos diferidos, por seis meses, de los artículos </a:t>
            </a:r>
            <a:r>
              <a:rPr lang="es-ES" sz="1300" b="1" i="1" u="sng" dirty="0">
                <a:solidFill>
                  <a:schemeClr val="tx1"/>
                </a:solidFill>
                <a:latin typeface="Tahoma" panose="020B0604030504040204" pitchFamily="34" charset="0"/>
                <a:ea typeface="Tahoma" panose="020B0604030504040204" pitchFamily="34" charset="0"/>
                <a:cs typeface="Tahoma" panose="020B0604030504040204" pitchFamily="34" charset="0"/>
              </a:rPr>
              <a:t>1675</a:t>
            </a:r>
            <a:r>
              <a:rPr lang="es-ES" sz="1300" i="1" dirty="0">
                <a:solidFill>
                  <a:schemeClr val="tx1"/>
                </a:solidFill>
                <a:latin typeface="Tahoma" panose="020B0604030504040204" pitchFamily="34" charset="0"/>
                <a:ea typeface="Tahoma" panose="020B0604030504040204" pitchFamily="34" charset="0"/>
                <a:cs typeface="Tahoma" panose="020B0604030504040204" pitchFamily="34" charset="0"/>
              </a:rPr>
              <a:t>, 1682 y 1689  del Código Municipal para el Distrito Metropolitano. (…).</a:t>
            </a:r>
          </a:p>
          <a:p>
            <a:pPr algn="just"/>
            <a:r>
              <a:rPr lang="es-ES" sz="1300" i="1" dirty="0">
                <a:solidFill>
                  <a:schemeClr val="tx1"/>
                </a:solidFill>
                <a:latin typeface="Tahoma" panose="020B0604030504040204" pitchFamily="34" charset="0"/>
                <a:ea typeface="Tahoma" panose="020B0604030504040204" pitchFamily="34" charset="0"/>
                <a:cs typeface="Tahoma" panose="020B0604030504040204" pitchFamily="34" charset="0"/>
              </a:rPr>
              <a:t>3. </a:t>
            </a:r>
            <a:r>
              <a:rPr lang="es-ES" sz="1300" b="1" i="1" u="sng" dirty="0">
                <a:solidFill>
                  <a:srgbClr val="00B0F0"/>
                </a:solidFill>
                <a:latin typeface="Tahoma" panose="020B0604030504040204" pitchFamily="34" charset="0"/>
                <a:ea typeface="Tahoma" panose="020B0604030504040204" pitchFamily="34" charset="0"/>
                <a:cs typeface="Tahoma" panose="020B0604030504040204" pitchFamily="34" charset="0"/>
              </a:rPr>
              <a:t>Se exhorta a que</a:t>
            </a:r>
            <a:r>
              <a:rPr lang="es-ES" sz="1300" i="1" dirty="0">
                <a:solidFill>
                  <a:schemeClr val="tx1"/>
                </a:solidFill>
                <a:latin typeface="Tahoma" panose="020B0604030504040204" pitchFamily="34" charset="0"/>
                <a:ea typeface="Tahoma" panose="020B0604030504040204" pitchFamily="34" charset="0"/>
                <a:cs typeface="Tahoma" panose="020B0604030504040204" pitchFamily="34" charset="0"/>
              </a:rPr>
              <a:t>, en caso de que, el Gobierno Autónomo Descentralizado del Distrito Metropolitano de Quito </a:t>
            </a:r>
            <a:r>
              <a:rPr lang="es-ES" sz="1300" i="1" u="sng" dirty="0">
                <a:solidFill>
                  <a:schemeClr val="tx1"/>
                </a:solidFill>
                <a:latin typeface="Tahoma" panose="020B0604030504040204" pitchFamily="34" charset="0"/>
                <a:ea typeface="Tahoma" panose="020B0604030504040204" pitchFamily="34" charset="0"/>
                <a:cs typeface="Tahoma" panose="020B0604030504040204" pitchFamily="34" charset="0"/>
              </a:rPr>
              <a:t>emita normativa que sustituya las normas declaradas inconstitucionales</a:t>
            </a:r>
            <a:r>
              <a:rPr lang="es-ES" sz="1300" i="1" dirty="0">
                <a:solidFill>
                  <a:schemeClr val="tx1"/>
                </a:solidFill>
                <a:latin typeface="Tahoma" panose="020B0604030504040204" pitchFamily="34" charset="0"/>
                <a:ea typeface="Tahoma" panose="020B0604030504040204" pitchFamily="34" charset="0"/>
                <a:cs typeface="Tahoma" panose="020B0604030504040204" pitchFamily="34" charset="0"/>
              </a:rPr>
              <a:t> cumpla con lo dispuesto en esta sentencia y con el artículo 568 del COOTAD, </a:t>
            </a:r>
            <a:r>
              <a:rPr lang="es-ES" sz="1300" b="1" i="1" dirty="0">
                <a:solidFill>
                  <a:srgbClr val="00B0F0"/>
                </a:solidFill>
                <a:latin typeface="Tahoma" panose="020B0604030504040204" pitchFamily="34" charset="0"/>
                <a:ea typeface="Tahoma" panose="020B0604030504040204" pitchFamily="34" charset="0"/>
                <a:cs typeface="Tahoma" panose="020B0604030504040204" pitchFamily="34" charset="0"/>
              </a:rPr>
              <a:t>esto es, se plasme la tarifa o la forma de establecerla</a:t>
            </a:r>
            <a:r>
              <a:rPr lang="es-ES" sz="1300" i="1" dirty="0">
                <a:solidFill>
                  <a:schemeClr val="tx1"/>
                </a:solidFill>
                <a:latin typeface="Tahoma" panose="020B0604030504040204" pitchFamily="34" charset="0"/>
                <a:ea typeface="Tahoma" panose="020B0604030504040204" pitchFamily="34" charset="0"/>
                <a:cs typeface="Tahoma" panose="020B0604030504040204" pitchFamily="34" charset="0"/>
              </a:rPr>
              <a:t>, como elemento esencial de las tasas de los peajes por (i) utilización del acceso Centro Norte del Distrito Metropolitano de Quito (…)”.</a:t>
            </a:r>
          </a:p>
          <a:p>
            <a:pPr marL="265113" algn="just"/>
            <a:endParaRPr lang="es-ES" sz="1300" i="1" dirty="0">
              <a:latin typeface="Tahoma" panose="020B0604030504040204" pitchFamily="34" charset="0"/>
              <a:ea typeface="Tahoma" panose="020B0604030504040204" pitchFamily="34" charset="0"/>
              <a:cs typeface="Tahoma" panose="020B0604030504040204" pitchFamily="34" charset="0"/>
            </a:endParaRPr>
          </a:p>
          <a:p>
            <a:pPr marL="265113" algn="just"/>
            <a:r>
              <a:rPr lang="es-ES" sz="1300" b="1" i="1" dirty="0">
                <a:solidFill>
                  <a:schemeClr val="tx1"/>
                </a:solidFill>
                <a:latin typeface="Tahoma" panose="020B0604030504040204" pitchFamily="34" charset="0"/>
                <a:ea typeface="Tahoma" panose="020B0604030504040204" pitchFamily="34" charset="0"/>
                <a:cs typeface="Tahoma" panose="020B0604030504040204" pitchFamily="34" charset="0"/>
              </a:rPr>
              <a:t>Fecha de cumplimiento de la Sentencia: 04 de junio de  2024.</a:t>
            </a:r>
          </a:p>
          <a:p>
            <a:pPr marL="265113" algn="just"/>
            <a:endParaRPr lang="es-ES" sz="13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s-ES" sz="1300" dirty="0">
                <a:latin typeface="Tahoma" panose="020B0604030504040204" pitchFamily="34" charset="0"/>
                <a:ea typeface="Tahoma" panose="020B0604030504040204" pitchFamily="34" charset="0"/>
                <a:cs typeface="Tahoma" panose="020B0604030504040204" pitchFamily="34" charset="0"/>
              </a:rPr>
              <a:t>Con Oficio Nro. GADDMQ-PM-2023-5276-O 10/12/2023, la PM notificó la referida sentencia a la Secretaría General del Concejo, Dirección Tributaria y EPMMOP.</a:t>
            </a:r>
            <a:endParaRPr lang="es-EC" sz="1300" b="1" dirty="0">
              <a:latin typeface="Tahoma" panose="020B0604030504040204" pitchFamily="34" charset="0"/>
              <a:ea typeface="Tahoma" panose="020B0604030504040204" pitchFamily="34" charset="0"/>
              <a:cs typeface="Tahoma" panose="020B0604030504040204" pitchFamily="34" charset="0"/>
            </a:endParaRPr>
          </a:p>
        </p:txBody>
      </p:sp>
      <p:pic>
        <p:nvPicPr>
          <p:cNvPr id="12" name="Imagen 11"/>
          <p:cNvPicPr/>
          <p:nvPr/>
        </p:nvPicPr>
        <p:blipFill>
          <a:blip r:embed="rId8" cstate="print">
            <a:extLst>
              <a:ext uri="{28A0092B-C50C-407E-A947-70E740481C1C}">
                <a14:useLocalDpi xmlns:a14="http://schemas.microsoft.com/office/drawing/2010/main" val="0"/>
              </a:ext>
            </a:extLst>
          </a:blip>
          <a:stretch>
            <a:fillRect/>
          </a:stretch>
        </p:blipFill>
        <p:spPr>
          <a:xfrm>
            <a:off x="8090821" y="1368355"/>
            <a:ext cx="3567779" cy="19082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7782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pic>
        <p:nvPicPr>
          <p:cNvPr id="16" name="Imagen 1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91400" y="934516"/>
            <a:ext cx="4876190" cy="4876190"/>
          </a:xfrm>
          <a:prstGeom prst="rect">
            <a:avLst/>
          </a:prstGeom>
        </p:spPr>
      </p:pic>
      <p:grpSp>
        <p:nvGrpSpPr>
          <p:cNvPr id="2" name="object 2">
            <a:extLst>
              <a:ext uri="{FF2B5EF4-FFF2-40B4-BE49-F238E27FC236}">
                <a16:creationId xmlns:a16="http://schemas.microsoft.com/office/drawing/2014/main" id="{F6EAB002-C7ED-11B6-ACDB-2EE8DCCE64E0}"/>
              </a:ext>
            </a:extLst>
          </p:cNvPr>
          <p:cNvGrpSpPr/>
          <p:nvPr/>
        </p:nvGrpSpPr>
        <p:grpSpPr>
          <a:xfrm>
            <a:off x="18473" y="0"/>
            <a:ext cx="12193193" cy="6858000"/>
            <a:chOff x="0" y="0"/>
            <a:chExt cx="12193193" cy="6858000"/>
          </a:xfrm>
        </p:grpSpPr>
        <p:pic>
          <p:nvPicPr>
            <p:cNvPr id="3" name="object 3">
              <a:extLst>
                <a:ext uri="{FF2B5EF4-FFF2-40B4-BE49-F238E27FC236}">
                  <a16:creationId xmlns:a16="http://schemas.microsoft.com/office/drawing/2014/main" id="{4A37E565-E578-E923-C4EE-634E617E31B3}"/>
                </a:ext>
              </a:extLst>
            </p:cNvPr>
            <p:cNvPicPr/>
            <p:nvPr/>
          </p:nvPicPr>
          <p:blipFill>
            <a:blip r:embed="rId4"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5" cstate="print"/>
            <a:stretch>
              <a:fillRect/>
            </a:stretch>
          </p:blipFill>
          <p:spPr>
            <a:xfrm>
              <a:off x="22911" y="6553645"/>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6"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7"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8"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192101"/>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es-ES" sz="2400" b="1"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a:t>
            </a:r>
            <a:r>
              <a:rPr lang="es-ES" sz="24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OBJETIVOS</a:t>
            </a: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latin typeface="Tahoma" panose="020B0604030504040204" pitchFamily="34" charset="0"/>
              <a:ea typeface="Tahoma" panose="020B0604030504040204" pitchFamily="34" charset="0"/>
              <a:cs typeface="Tahoma" panose="020B0604030504040204" pitchFamily="34" charset="0"/>
            </a:endParaRPr>
          </a:p>
        </p:txBody>
      </p:sp>
      <p:sp>
        <p:nvSpPr>
          <p:cNvPr id="14" name="CuadroTexto 13">
            <a:extLst>
              <a:ext uri="{FF2B5EF4-FFF2-40B4-BE49-F238E27FC236}">
                <a16:creationId xmlns:a16="http://schemas.microsoft.com/office/drawing/2014/main" id="{2A96F64D-1554-DB91-378B-7FFA7650926B}"/>
              </a:ext>
            </a:extLst>
          </p:cNvPr>
          <p:cNvSpPr txBox="1"/>
          <p:nvPr/>
        </p:nvSpPr>
        <p:spPr>
          <a:xfrm>
            <a:off x="609600" y="990600"/>
            <a:ext cx="10591800" cy="4570482"/>
          </a:xfrm>
          <a:prstGeom prst="rect">
            <a:avLst/>
          </a:prstGeom>
          <a:noFill/>
        </p:spPr>
        <p:txBody>
          <a:bodyPr wrap="square" rtlCol="0">
            <a:spAutoFit/>
          </a:bodyPr>
          <a:lstStyle/>
          <a:p>
            <a:pPr algn="just"/>
            <a:r>
              <a:rPr lang="es-ES" sz="2000" b="1" dirty="0">
                <a:latin typeface="Tahoma" panose="020B0604030504040204" pitchFamily="34" charset="0"/>
                <a:ea typeface="Tahoma" panose="020B0604030504040204" pitchFamily="34" charset="0"/>
                <a:cs typeface="Tahoma" panose="020B0604030504040204" pitchFamily="34" charset="0"/>
              </a:rPr>
              <a:t>OBJETIVO GENERAL:</a:t>
            </a:r>
            <a:endParaRPr lang="es-EC" sz="2000" dirty="0">
              <a:latin typeface="Tahoma" panose="020B0604030504040204" pitchFamily="34" charset="0"/>
              <a:ea typeface="Tahoma" panose="020B0604030504040204" pitchFamily="34" charset="0"/>
              <a:cs typeface="Tahoma" panose="020B0604030504040204" pitchFamily="34" charset="0"/>
            </a:endParaRPr>
          </a:p>
          <a:p>
            <a:pPr algn="just"/>
            <a:r>
              <a:rPr lang="es-ES" sz="1600" dirty="0">
                <a:latin typeface="Tahoma" panose="020B0604030504040204" pitchFamily="34" charset="0"/>
                <a:ea typeface="Tahoma" panose="020B0604030504040204" pitchFamily="34" charset="0"/>
                <a:cs typeface="Tahoma" panose="020B0604030504040204" pitchFamily="34" charset="0"/>
              </a:rPr>
              <a:t> </a:t>
            </a:r>
            <a:endParaRPr lang="es-EC" sz="1600" dirty="0">
              <a:latin typeface="Tahoma" panose="020B0604030504040204" pitchFamily="34" charset="0"/>
              <a:ea typeface="Tahoma" panose="020B0604030504040204" pitchFamily="34" charset="0"/>
              <a:cs typeface="Tahoma" panose="020B0604030504040204" pitchFamily="34" charset="0"/>
            </a:endParaRPr>
          </a:p>
          <a:p>
            <a:pPr algn="just"/>
            <a:r>
              <a:rPr lang="es-MX" sz="1700" dirty="0">
                <a:latin typeface="Tahoma" panose="020B0604030504040204" pitchFamily="34" charset="0"/>
                <a:ea typeface="Tahoma" panose="020B0604030504040204" pitchFamily="34" charset="0"/>
                <a:cs typeface="Tahoma" panose="020B0604030504040204" pitchFamily="34" charset="0"/>
              </a:rPr>
              <a:t>Proponer una </a:t>
            </a:r>
            <a:r>
              <a:rPr lang="es-MX" sz="1700" b="1" dirty="0">
                <a:latin typeface="Tahoma" panose="020B0604030504040204" pitchFamily="34" charset="0"/>
                <a:ea typeface="Tahoma" panose="020B0604030504040204" pitchFamily="34" charset="0"/>
                <a:cs typeface="Tahoma" panose="020B0604030504040204" pitchFamily="34" charset="0"/>
              </a:rPr>
              <a:t>metodología de cálculo </a:t>
            </a:r>
            <a:r>
              <a:rPr lang="es-MX" sz="1700" dirty="0">
                <a:latin typeface="Tahoma" panose="020B0604030504040204" pitchFamily="34" charset="0"/>
                <a:ea typeface="Tahoma" panose="020B0604030504040204" pitchFamily="34" charset="0"/>
                <a:cs typeface="Tahoma" panose="020B0604030504040204" pitchFamily="34" charset="0"/>
              </a:rPr>
              <a:t>para la tasa de peaje del corredor vial “Oswaldo Guayasamín”, con el fin dar cumplimiento de la Sentencia 61-21-IN puesta en conocimiento de la EPMMOP el 11 de diciembre de 2023.</a:t>
            </a:r>
          </a:p>
          <a:p>
            <a:pPr algn="just"/>
            <a:r>
              <a:rPr lang="es-ES" sz="1700" dirty="0">
                <a:latin typeface="Tahoma" panose="020B0604030504040204" pitchFamily="34" charset="0"/>
                <a:ea typeface="Tahoma" panose="020B0604030504040204" pitchFamily="34" charset="0"/>
                <a:cs typeface="Tahoma" panose="020B0604030504040204" pitchFamily="34" charset="0"/>
              </a:rPr>
              <a:t> </a:t>
            </a:r>
            <a:endParaRPr lang="es-EC" sz="1700" dirty="0">
              <a:latin typeface="Tahoma" panose="020B0604030504040204" pitchFamily="34" charset="0"/>
              <a:ea typeface="Tahoma" panose="020B0604030504040204" pitchFamily="34" charset="0"/>
              <a:cs typeface="Tahoma" panose="020B0604030504040204" pitchFamily="34" charset="0"/>
            </a:endParaRPr>
          </a:p>
          <a:p>
            <a:pPr algn="just"/>
            <a:endParaRPr lang="es-EC" sz="17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r>
              <a:rPr lang="es-ES" sz="1700" b="1" dirty="0">
                <a:solidFill>
                  <a:schemeClr val="tx1"/>
                </a:solidFill>
                <a:latin typeface="Tahoma" panose="020B0604030504040204" pitchFamily="34" charset="0"/>
                <a:ea typeface="Tahoma" panose="020B0604030504040204" pitchFamily="34" charset="0"/>
                <a:cs typeface="Tahoma" panose="020B0604030504040204" pitchFamily="34" charset="0"/>
              </a:rPr>
              <a:t>Objetivo específico </a:t>
            </a:r>
            <a:r>
              <a:rPr lang="es-ES" sz="17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1. </a:t>
            </a:r>
            <a:r>
              <a:rPr lang="es-ES" sz="17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s-ES" sz="17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s-MX" sz="1700" dirty="0">
                <a:solidFill>
                  <a:schemeClr val="tx1"/>
                </a:solidFill>
                <a:latin typeface="Tahoma" panose="020B0604030504040204" pitchFamily="34" charset="0"/>
                <a:ea typeface="Tahoma" panose="020B0604030504040204" pitchFamily="34" charset="0"/>
                <a:cs typeface="Tahoma" panose="020B0604030504040204" pitchFamily="34" charset="0"/>
              </a:rPr>
              <a:t>Analizar las distintas metodologías propuestas y valorar cualitativamente la metodología de acuerdo con los parámetros previsto en Reglamento a la Ley del Sistema de Infraestructura Vial del Transporte Terrestre.</a:t>
            </a:r>
          </a:p>
          <a:p>
            <a:pPr algn="just"/>
            <a:endParaRPr lang="es-ES"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s-ES" sz="1700" b="1" dirty="0">
                <a:solidFill>
                  <a:schemeClr val="tx1"/>
                </a:solidFill>
                <a:latin typeface="Tahoma" panose="020B0604030504040204" pitchFamily="34" charset="0"/>
                <a:ea typeface="Tahoma" panose="020B0604030504040204" pitchFamily="34" charset="0"/>
                <a:cs typeface="Tahoma" panose="020B0604030504040204" pitchFamily="34" charset="0"/>
              </a:rPr>
              <a:t>Objetivo específico </a:t>
            </a:r>
            <a:r>
              <a:rPr lang="es-ES" sz="17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2. </a:t>
            </a:r>
            <a:r>
              <a:rPr lang="es-ES" sz="17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s-MX" sz="1700" dirty="0">
                <a:solidFill>
                  <a:schemeClr val="tx1"/>
                </a:solidFill>
                <a:latin typeface="Tahoma" panose="020B0604030504040204" pitchFamily="34" charset="0"/>
                <a:ea typeface="Tahoma" panose="020B0604030504040204" pitchFamily="34" charset="0"/>
                <a:cs typeface="Tahoma" panose="020B0604030504040204" pitchFamily="34" charset="0"/>
              </a:rPr>
              <a:t>Identificar los componentes necesarios para estructurar la metodología de cálculo en función de los gastos de inversión, costos de operación y mantenimiento de la vía y el túnel Guayasamín.</a:t>
            </a:r>
          </a:p>
          <a:p>
            <a:pPr algn="just"/>
            <a:endParaRPr lang="es-EC" sz="1700" dirty="0">
              <a:latin typeface="Tahoma" panose="020B0604030504040204" pitchFamily="34" charset="0"/>
              <a:ea typeface="Tahoma" panose="020B0604030504040204" pitchFamily="34" charset="0"/>
              <a:cs typeface="Tahoma" panose="020B0604030504040204" pitchFamily="34" charset="0"/>
            </a:endParaRPr>
          </a:p>
          <a:p>
            <a:pPr algn="just"/>
            <a:r>
              <a:rPr lang="es-ES" sz="1700" b="1" dirty="0">
                <a:solidFill>
                  <a:schemeClr val="tx1"/>
                </a:solidFill>
                <a:latin typeface="Tahoma" panose="020B0604030504040204" pitchFamily="34" charset="0"/>
                <a:ea typeface="Tahoma" panose="020B0604030504040204" pitchFamily="34" charset="0"/>
                <a:cs typeface="Tahoma" panose="020B0604030504040204" pitchFamily="34" charset="0"/>
              </a:rPr>
              <a:t>Objetivo específico </a:t>
            </a:r>
            <a:r>
              <a:rPr lang="es-ES" sz="17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3. </a:t>
            </a:r>
            <a:r>
              <a:rPr lang="es-ES" sz="17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s-MX" sz="1700" dirty="0">
                <a:solidFill>
                  <a:schemeClr val="tx1"/>
                </a:solidFill>
                <a:latin typeface="Tahoma" panose="020B0604030504040204" pitchFamily="34" charset="0"/>
                <a:ea typeface="Tahoma" panose="020B0604030504040204" pitchFamily="34" charset="0"/>
                <a:cs typeface="Tahoma" panose="020B0604030504040204" pitchFamily="34" charset="0"/>
              </a:rPr>
              <a:t>Aplicar la fórmula de cálculo propuesta en función de los gastos de inversión, costos de operación y mantenimiento de la vía y el túnel Guayasamín e ingresos, con el fin de determinar la tasa de equilibrio para el período 2024-2043.</a:t>
            </a:r>
            <a:endParaRPr lang="es-EC"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2077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0" y="0"/>
            <a:ext cx="12193193" cy="6861018"/>
            <a:chOff x="-152400" y="-76200"/>
            <a:chExt cx="12193193" cy="6861018"/>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152400" y="-7620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152400" y="6480463"/>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latin typeface="Tahoma" panose="020B0604030504040204" pitchFamily="34" charset="0"/>
                <a:ea typeface="Tahoma" panose="020B0604030504040204" pitchFamily="34" charset="0"/>
                <a:cs typeface="Tahoma" panose="020B0604030504040204" pitchFamily="34" charset="0"/>
              </a:endParaRPr>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253230"/>
            <a:ext cx="103632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3</a:t>
            </a:r>
            <a:r>
              <a:rPr lang="es-ES" sz="2400" b="1"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s-ES" sz="24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METODOLOGÍAS Y CRITERIOS PARA LA FIJACIÓN DE TARIFAS </a:t>
            </a:r>
            <a:endParaRPr dirty="0"/>
          </a:p>
        </p:txBody>
      </p:sp>
      <p:sp>
        <p:nvSpPr>
          <p:cNvPr id="10" name="Rectángulo 9"/>
          <p:cNvSpPr/>
          <p:nvPr/>
        </p:nvSpPr>
        <p:spPr>
          <a:xfrm>
            <a:off x="6068505" y="4125198"/>
            <a:ext cx="3761295" cy="764825"/>
          </a:xfrm>
          <a:prstGeom prst="rect">
            <a:avLst/>
          </a:prstGeom>
        </p:spPr>
        <p:txBody>
          <a:bodyPr wrap="square">
            <a:spAutoFit/>
          </a:bodyPr>
          <a:lstStyle/>
          <a:p>
            <a:pPr algn="just">
              <a:lnSpc>
                <a:spcPct val="115000"/>
              </a:lnSpc>
              <a:spcAft>
                <a:spcPts val="0"/>
              </a:spcAft>
            </a:pPr>
            <a:r>
              <a:rPr lang="es-EC"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4" name="Tabla 13">
                <a:extLst>
                  <a:ext uri="{FF2B5EF4-FFF2-40B4-BE49-F238E27FC236}">
                    <a16:creationId xmlns:a16="http://schemas.microsoft.com/office/drawing/2014/main" id="{CF9D9D89-794F-7702-E1E2-6FEEFBF8F471}"/>
                  </a:ext>
                </a:extLst>
              </p:cNvPr>
              <p:cNvGraphicFramePr>
                <a:graphicFrameLocks noGrp="1"/>
              </p:cNvGraphicFramePr>
              <p:nvPr>
                <p:extLst>
                  <p:ext uri="{D42A27DB-BD31-4B8C-83A1-F6EECF244321}">
                    <p14:modId xmlns:p14="http://schemas.microsoft.com/office/powerpoint/2010/main" val="1192949347"/>
                  </p:ext>
                </p:extLst>
              </p:nvPr>
            </p:nvGraphicFramePr>
            <p:xfrm>
              <a:off x="447979" y="834556"/>
              <a:ext cx="11043920" cy="4715229"/>
            </p:xfrm>
            <a:graphic>
              <a:graphicData uri="http://schemas.openxmlformats.org/drawingml/2006/table">
                <a:tbl>
                  <a:tblPr/>
                  <a:tblGrid>
                    <a:gridCol w="331988">
                      <a:extLst>
                        <a:ext uri="{9D8B030D-6E8A-4147-A177-3AD203B41FA5}">
                          <a16:colId xmlns:a16="http://schemas.microsoft.com/office/drawing/2014/main" val="3691471041"/>
                        </a:ext>
                      </a:extLst>
                    </a:gridCol>
                    <a:gridCol w="1426148">
                      <a:extLst>
                        <a:ext uri="{9D8B030D-6E8A-4147-A177-3AD203B41FA5}">
                          <a16:colId xmlns:a16="http://schemas.microsoft.com/office/drawing/2014/main" val="2574358408"/>
                        </a:ext>
                      </a:extLst>
                    </a:gridCol>
                    <a:gridCol w="1426148">
                      <a:extLst>
                        <a:ext uri="{9D8B030D-6E8A-4147-A177-3AD203B41FA5}">
                          <a16:colId xmlns:a16="http://schemas.microsoft.com/office/drawing/2014/main" val="1371284725"/>
                        </a:ext>
                      </a:extLst>
                    </a:gridCol>
                    <a:gridCol w="7859636">
                      <a:extLst>
                        <a:ext uri="{9D8B030D-6E8A-4147-A177-3AD203B41FA5}">
                          <a16:colId xmlns:a16="http://schemas.microsoft.com/office/drawing/2014/main" val="1167015225"/>
                        </a:ext>
                      </a:extLst>
                    </a:gridCol>
                  </a:tblGrid>
                  <a:tr h="522247">
                    <a:tc>
                      <a:txBody>
                        <a:bodyPr/>
                        <a:lstStyle/>
                        <a:p>
                          <a:pPr algn="ctr" fontAlgn="ctr"/>
                          <a:r>
                            <a:rPr lang="es-EC"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No.</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ctr"/>
                          <a:r>
                            <a:rPr lang="es-EC"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Metodología</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ctr"/>
                          <a:r>
                            <a:rPr lang="es-EC"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Formula</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es-EC"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Descripción</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192052991"/>
                      </a:ext>
                    </a:extLst>
                  </a:tr>
                  <a:tr h="656473">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Costos Incrementales</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14:m>
                            <m:oMathPara xmlns:m="http://schemas.openxmlformats.org/officeDocument/2006/math">
                              <m:oMathParaPr>
                                <m:jc m:val="centerGroup"/>
                              </m:oMathParaPr>
                              <m:oMath xmlns:m="http://schemas.openxmlformats.org/officeDocument/2006/math">
                                <m:r>
                                  <a:rPr lang="es-EC" sz="1300" b="1" i="1" u="none" strike="noStrike"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𝑪𝑰</m:t>
                                </m:r>
                                <m:r>
                                  <a:rPr lang="es-EC" sz="1300" b="1" i="1" u="none" strike="noStrike"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s-EC" sz="1300" b="1" i="1" u="none" strike="noStrike"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𝑪𝑻𝒂</m:t>
                                </m:r>
                                <m:r>
                                  <a:rPr lang="es-EC" sz="1300" b="1" i="1" u="none" strike="noStrike"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 −</m:t>
                                </m:r>
                                <m:r>
                                  <a:rPr lang="es-EC" sz="1300" b="1" i="1" u="none" strike="noStrike"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𝑪𝑻𝒃</m:t>
                                </m:r>
                              </m:oMath>
                            </m:oMathPara>
                          </a14:m>
                          <a:endPar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Alcance: </a:t>
                          </a:r>
                          <a:r>
                            <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Provisión</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nuevos servicios. </a:t>
                          </a:r>
                        </a:p>
                        <a:p>
                          <a:pPr algn="l" fontAlgn="ctr"/>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Variables: </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Costos de inversión, operación y mantenimiento</a:t>
                          </a:r>
                        </a:p>
                        <a:p>
                          <a:pPr algn="l" fontAlgn="ctr"/>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Plazo</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Aplicación en el largo plazo (infraestructura vial).</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2695220"/>
                      </a:ext>
                    </a:extLst>
                  </a:tr>
                  <a:tr h="635972">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Costo Marginal de Largo Plazo</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C" sz="13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𝑪𝑴</m:t>
                                </m:r>
                                <m:r>
                                  <a:rPr kumimoji="0" lang="es-EC" sz="13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m:t>
                                </m:r>
                                <m:f>
                                  <m:fPr>
                                    <m:ctrlPr>
                                      <a:rPr kumimoji="0" lang="es-EC" sz="13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ctrlPr>
                                  </m:fPr>
                                  <m:num>
                                    <m:r>
                                      <a:rPr kumimoji="0" lang="es-EC" sz="13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𝑪𝑻𝒂</m:t>
                                    </m:r>
                                    <m:r>
                                      <a:rPr kumimoji="0" lang="es-EC" sz="13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 −</m:t>
                                    </m:r>
                                    <m:r>
                                      <a:rPr kumimoji="0" lang="es-EC" sz="13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𝑪𝑻𝒃</m:t>
                                    </m:r>
                                  </m:num>
                                  <m:den>
                                    <m:r>
                                      <a:rPr kumimoji="0" lang="es-EC" sz="13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𝑵𝑺𝒂</m:t>
                                    </m:r>
                                    <m:r>
                                      <a:rPr kumimoji="0" lang="es-EC" sz="13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 −</m:t>
                                    </m:r>
                                    <m:r>
                                      <a:rPr kumimoji="0" lang="es-EC" sz="13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𝑵𝑺𝒃</m:t>
                                    </m:r>
                                  </m:den>
                                </m:f>
                                <m:r>
                                  <a:rPr kumimoji="0" lang="es-EC" sz="13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rPr>
                                  <m:t> </m:t>
                                </m:r>
                              </m:oMath>
                            </m:oMathPara>
                          </a14:m>
                          <a:endParaRPr kumimoji="0" lang="es-EC" sz="13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algn="ctr" fontAlgn="ctr"/>
                          <a:endPar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Alcance: </a:t>
                          </a:r>
                          <a:r>
                            <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Provisión</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nuevos servicios. </a:t>
                          </a:r>
                        </a:p>
                        <a:p>
                          <a:pPr algn="l" fontAlgn="b"/>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Variables: </a:t>
                          </a:r>
                          <a:r>
                            <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Costos de capital derivados del incremento de la capacidad de la infraestructura.</a:t>
                          </a:r>
                        </a:p>
                        <a:p>
                          <a:pPr algn="l" fontAlgn="ctr"/>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Plazo</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Aplicación en el largo plazo (infraestructura vial)</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531913"/>
                      </a:ext>
                    </a:extLst>
                  </a:tr>
                  <a:tr h="847177">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Costos Totalmente Distribuidos (CTD)</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CT = CP + CI</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Alcance: </a:t>
                          </a:r>
                          <a:r>
                            <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Provisión</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servicios. </a:t>
                          </a:r>
                        </a:p>
                        <a:p>
                          <a:pPr algn="l" fontAlgn="b"/>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Variables: </a:t>
                          </a:r>
                          <a:r>
                            <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Costos totales (directos e indirectos)</a:t>
                          </a:r>
                        </a:p>
                        <a:p>
                          <a:pPr algn="l" fontAlgn="b"/>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Plazo</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Aplicación de </a:t>
                          </a:r>
                          <a:r>
                            <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horizontes tarifarios no mayores de cinco años, toda vez que no considera las inversiones de largo plazo.</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257547"/>
                      </a:ext>
                    </a:extLst>
                  </a:tr>
                  <a:tr h="849827">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Tarificación comparativa (benchmarking)</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CTa</a:t>
                          </a:r>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 CTb</a:t>
                          </a:r>
                          <a:endPar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Alcance: </a:t>
                          </a:r>
                          <a:r>
                            <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Provisión</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servicios. </a:t>
                          </a:r>
                        </a:p>
                        <a:p>
                          <a:pPr algn="l" fontAlgn="b"/>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Variables: </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Costos de inversión, operación y mantenimiento.</a:t>
                          </a:r>
                          <a:endPar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l" fontAlgn="b"/>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Plazo</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Aplicación en el mediano y corto plazo (no considera variaciones de las variables propias de cada proyecto)</a:t>
                          </a:r>
                          <a:endPar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7881797"/>
                      </a:ext>
                    </a:extLst>
                  </a:tr>
                  <a:tr h="1203533">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Minimización de los costos de transporte</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CT / TPDA</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Alcance: </a:t>
                          </a:r>
                          <a:r>
                            <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Provisión de servicios.</a:t>
                          </a:r>
                          <a:endPar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l" fontAlgn="ctr"/>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Variables: </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Costos de inversión, operación y mantenimiento</a:t>
                          </a:r>
                        </a:p>
                        <a:p>
                          <a:pPr algn="l" fontAlgn="ctr"/>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Plazo</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Aplicación en el largo plazo (infraestructura vial).</a:t>
                          </a:r>
                          <a:endPar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3284701"/>
                      </a:ext>
                    </a:extLst>
                  </a:tr>
                </a:tbl>
              </a:graphicData>
            </a:graphic>
          </p:graphicFrame>
        </mc:Choice>
        <mc:Fallback xmlns="">
          <p:graphicFrame>
            <p:nvGraphicFramePr>
              <p:cNvPr id="14" name="Tabla 13">
                <a:extLst>
                  <a:ext uri="{FF2B5EF4-FFF2-40B4-BE49-F238E27FC236}">
                    <a16:creationId xmlns:a16="http://schemas.microsoft.com/office/drawing/2014/main" id="{CF9D9D89-794F-7702-E1E2-6FEEFBF8F471}"/>
                  </a:ext>
                </a:extLst>
              </p:cNvPr>
              <p:cNvGraphicFramePr>
                <a:graphicFrameLocks noGrp="1"/>
              </p:cNvGraphicFramePr>
              <p:nvPr>
                <p:extLst>
                  <p:ext uri="{D42A27DB-BD31-4B8C-83A1-F6EECF244321}">
                    <p14:modId xmlns:p14="http://schemas.microsoft.com/office/powerpoint/2010/main" val="1192949347"/>
                  </p:ext>
                </p:extLst>
              </p:nvPr>
            </p:nvGraphicFramePr>
            <p:xfrm>
              <a:off x="447979" y="834556"/>
              <a:ext cx="11043920" cy="4715229"/>
            </p:xfrm>
            <a:graphic>
              <a:graphicData uri="http://schemas.openxmlformats.org/drawingml/2006/table">
                <a:tbl>
                  <a:tblPr/>
                  <a:tblGrid>
                    <a:gridCol w="331988">
                      <a:extLst>
                        <a:ext uri="{9D8B030D-6E8A-4147-A177-3AD203B41FA5}">
                          <a16:colId xmlns:a16="http://schemas.microsoft.com/office/drawing/2014/main" val="3691471041"/>
                        </a:ext>
                      </a:extLst>
                    </a:gridCol>
                    <a:gridCol w="1426148">
                      <a:extLst>
                        <a:ext uri="{9D8B030D-6E8A-4147-A177-3AD203B41FA5}">
                          <a16:colId xmlns:a16="http://schemas.microsoft.com/office/drawing/2014/main" val="2574358408"/>
                        </a:ext>
                      </a:extLst>
                    </a:gridCol>
                    <a:gridCol w="1426148">
                      <a:extLst>
                        <a:ext uri="{9D8B030D-6E8A-4147-A177-3AD203B41FA5}">
                          <a16:colId xmlns:a16="http://schemas.microsoft.com/office/drawing/2014/main" val="1371284725"/>
                        </a:ext>
                      </a:extLst>
                    </a:gridCol>
                    <a:gridCol w="7859636">
                      <a:extLst>
                        <a:ext uri="{9D8B030D-6E8A-4147-A177-3AD203B41FA5}">
                          <a16:colId xmlns:a16="http://schemas.microsoft.com/office/drawing/2014/main" val="1167015225"/>
                        </a:ext>
                      </a:extLst>
                    </a:gridCol>
                  </a:tblGrid>
                  <a:tr h="522247">
                    <a:tc>
                      <a:txBody>
                        <a:bodyPr/>
                        <a:lstStyle/>
                        <a:p>
                          <a:pPr algn="ctr" fontAlgn="ctr"/>
                          <a:r>
                            <a:rPr lang="es-EC"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No.</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ctr"/>
                          <a:r>
                            <a:rPr lang="es-EC"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Metodología</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ctr"/>
                          <a:r>
                            <a:rPr lang="es-EC" sz="1600" b="1" i="0" u="none" strike="noStrike">
                              <a:solidFill>
                                <a:schemeClr val="bg1"/>
                              </a:solidFill>
                              <a:effectLst/>
                              <a:latin typeface="Tahoma" panose="020B0604030504040204" pitchFamily="34" charset="0"/>
                              <a:ea typeface="Tahoma" panose="020B0604030504040204" pitchFamily="34" charset="0"/>
                              <a:cs typeface="Tahoma" panose="020B0604030504040204" pitchFamily="34" charset="0"/>
                            </a:rPr>
                            <a:t>Formula</a:t>
                          </a:r>
                          <a:endParaRPr lang="es-EC"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es-EC"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Descripción</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192052991"/>
                      </a:ext>
                    </a:extLst>
                  </a:tr>
                  <a:tr h="656473">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Costos Incrementales</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s-EC"/>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23932" t="-86111" r="-552137" b="-539815"/>
                          </a:stretch>
                        </a:blipFill>
                      </a:tcPr>
                    </a:tc>
                    <a:tc>
                      <a:txBody>
                        <a:bodyPr/>
                        <a:lstStyle/>
                        <a:p>
                          <a:pPr algn="l"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Alcance: </a:t>
                          </a:r>
                          <a:r>
                            <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Provisión</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nuevos servicios. </a:t>
                          </a:r>
                        </a:p>
                        <a:p>
                          <a:pPr algn="l" fontAlgn="ctr"/>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Variables: </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Costos de inversión, operación y mantenimiento</a:t>
                          </a:r>
                        </a:p>
                        <a:p>
                          <a:pPr algn="l" fontAlgn="ctr"/>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Plazo</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Aplicación en el largo plazo (infraestructura vial).</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2695220"/>
                      </a:ext>
                    </a:extLst>
                  </a:tr>
                  <a:tr h="635972">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Costo Marginal de Largo Plazo</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s-EC"/>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23932" t="-193269" r="-552137" b="-460577"/>
                          </a:stretch>
                        </a:blipFill>
                      </a:tcPr>
                    </a:tc>
                    <a:tc>
                      <a:txBody>
                        <a:bodyPr/>
                        <a:lstStyle/>
                        <a:p>
                          <a:pPr algn="l"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Alcance: </a:t>
                          </a:r>
                          <a:r>
                            <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Provisión</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nuevos servicios. </a:t>
                          </a:r>
                        </a:p>
                        <a:p>
                          <a:pPr algn="l" fontAlgn="b"/>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Variables: </a:t>
                          </a:r>
                          <a:r>
                            <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Costos de capital derivados del incremento de la capacidad de la infraestructura.</a:t>
                          </a:r>
                        </a:p>
                        <a:p>
                          <a:pPr algn="l" fontAlgn="ctr"/>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Plazo</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Aplicación en el largo plazo (infraestructura vial)</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531913"/>
                      </a:ext>
                    </a:extLst>
                  </a:tr>
                  <a:tr h="847177">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Costos Totalmente Distribuidos (CTD)</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3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CT = CP + CI</a:t>
                          </a:r>
                          <a:endPar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Alcance: </a:t>
                          </a:r>
                          <a:r>
                            <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Provisión</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servicios. </a:t>
                          </a:r>
                        </a:p>
                        <a:p>
                          <a:pPr algn="l" fontAlgn="b"/>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Variables: </a:t>
                          </a:r>
                          <a:r>
                            <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Costos totales (directos e indirectos)</a:t>
                          </a:r>
                        </a:p>
                        <a:p>
                          <a:pPr algn="l" fontAlgn="b"/>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Plazo</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Aplicación de </a:t>
                          </a:r>
                          <a:r>
                            <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horizontes tarifarios no mayores de cinco años, toda vez que no considera las inversiones de largo plazo.</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257547"/>
                      </a:ext>
                    </a:extLst>
                  </a:tr>
                  <a:tr h="849827">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Tarificación comparativa (benchmarking)</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300" b="1"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CTa</a:t>
                          </a:r>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 </a:t>
                          </a:r>
                          <a:r>
                            <a:rPr lang="es-EC" sz="1300" b="1" i="0" u="none" strike="noStrike" baseline="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CTb</a:t>
                          </a:r>
                          <a:endPar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Alcance: </a:t>
                          </a:r>
                          <a:r>
                            <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Provisión</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servicios. </a:t>
                          </a:r>
                        </a:p>
                        <a:p>
                          <a:pPr algn="l" fontAlgn="b"/>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Variables: </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Costos de inversión, operación y mantenimiento.</a:t>
                          </a:r>
                          <a:endPar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l" fontAlgn="b"/>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Plazo</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Aplicación en el mediano y corto plazo (no considera variaciones de las variables propias de cada proyecto)</a:t>
                          </a:r>
                          <a:endPar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7881797"/>
                      </a:ext>
                    </a:extLst>
                  </a:tr>
                  <a:tr h="1203533">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Minimización de los costos de transporte</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CT / TPDA</a:t>
                          </a: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s-EC" sz="13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Alcance: </a:t>
                          </a:r>
                          <a:r>
                            <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Provisión de servicios.</a:t>
                          </a:r>
                          <a:endPar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l" fontAlgn="ctr"/>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Variables: </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Costos de inversión, operación y mantenimiento</a:t>
                          </a:r>
                        </a:p>
                        <a:p>
                          <a:pPr algn="l" fontAlgn="ctr"/>
                          <a:r>
                            <a:rPr lang="es-EC" sz="1300" b="1"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Plazo</a:t>
                          </a:r>
                          <a:r>
                            <a:rPr lang="es-EC" sz="1300" b="0" i="0" u="none" strike="noStrike" baseline="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Aplicación en el largo plazo (infraestructura vial).</a:t>
                          </a:r>
                          <a:endParaRPr lang="es-EC" sz="13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214" marR="2214" marT="22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3284701"/>
                      </a:ext>
                    </a:extLst>
                  </a:tr>
                </a:tbl>
              </a:graphicData>
            </a:graphic>
          </p:graphicFrame>
        </mc:Fallback>
      </mc:AlternateContent>
      <p:sp>
        <p:nvSpPr>
          <p:cNvPr id="15" name="CuadroTexto 14">
            <a:extLst>
              <a:ext uri="{FF2B5EF4-FFF2-40B4-BE49-F238E27FC236}">
                <a16:creationId xmlns:a16="http://schemas.microsoft.com/office/drawing/2014/main" id="{D07A7E74-200B-C5AD-5028-528751FF7D0B}"/>
              </a:ext>
            </a:extLst>
          </p:cNvPr>
          <p:cNvSpPr txBox="1"/>
          <p:nvPr/>
        </p:nvSpPr>
        <p:spPr>
          <a:xfrm>
            <a:off x="304800" y="5872480"/>
            <a:ext cx="11582400" cy="492443"/>
          </a:xfrm>
          <a:prstGeom prst="rect">
            <a:avLst/>
          </a:prstGeom>
          <a:noFill/>
        </p:spPr>
        <p:txBody>
          <a:bodyPr wrap="square" rtlCol="0">
            <a:spAutoFit/>
          </a:bodyPr>
          <a:lstStyle/>
          <a:p>
            <a:r>
              <a:rPr lang="es-EC" sz="1300" b="1" i="1" dirty="0">
                <a:latin typeface="Tahoma" panose="020B0604030504040204" pitchFamily="34" charset="0"/>
                <a:ea typeface="Tahoma" panose="020B0604030504040204" pitchFamily="34" charset="0"/>
                <a:cs typeface="Tahoma" panose="020B0604030504040204" pitchFamily="34" charset="0"/>
              </a:rPr>
              <a:t>Nota</a:t>
            </a:r>
            <a:r>
              <a:rPr lang="es-EC" sz="1300" i="1" dirty="0">
                <a:latin typeface="Tahoma" panose="020B0604030504040204" pitchFamily="34" charset="0"/>
                <a:ea typeface="Tahoma" panose="020B0604030504040204" pitchFamily="34" charset="0"/>
                <a:cs typeface="Tahoma" panose="020B0604030504040204" pitchFamily="34" charset="0"/>
              </a:rPr>
              <a:t>: Metodologías tomadas de: Instituto mexicano del transporte, Modelo Español de Tarificación de Carreteras y Criterios para la determinación de peajes viales y sus tarifas en Perú, Chile, Colombia y España</a:t>
            </a:r>
          </a:p>
        </p:txBody>
      </p:sp>
    </p:spTree>
    <p:extLst>
      <p:ext uri="{BB962C8B-B14F-4D97-AF65-F5344CB8AC3E}">
        <p14:creationId xmlns:p14="http://schemas.microsoft.com/office/powerpoint/2010/main" val="3825361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0" y="0"/>
            <a:ext cx="12193193" cy="6861018"/>
            <a:chOff x="-152400" y="-76200"/>
            <a:chExt cx="12193193" cy="6861018"/>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152400" y="-7620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152400" y="6480463"/>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latin typeface="Tahoma" panose="020B0604030504040204" pitchFamily="34" charset="0"/>
                <a:ea typeface="Tahoma" panose="020B0604030504040204" pitchFamily="34" charset="0"/>
                <a:cs typeface="Tahoma" panose="020B0604030504040204" pitchFamily="34" charset="0"/>
              </a:endParaRPr>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25323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0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3</a:t>
            </a:r>
            <a:r>
              <a:rPr lang="es-ES" sz="2400" b="1"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.1</a:t>
            </a:r>
            <a:r>
              <a:rPr lang="es-ES" sz="24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 EVALUACIÓN MULTICRITERIO DE METODOLOGÍAS </a:t>
            </a:r>
            <a:endParaRPr sz="1600" dirty="0"/>
          </a:p>
        </p:txBody>
      </p:sp>
      <p:sp>
        <p:nvSpPr>
          <p:cNvPr id="10" name="Rectángulo 9"/>
          <p:cNvSpPr/>
          <p:nvPr/>
        </p:nvSpPr>
        <p:spPr>
          <a:xfrm>
            <a:off x="6068505" y="4125198"/>
            <a:ext cx="3761295" cy="764825"/>
          </a:xfrm>
          <a:prstGeom prst="rect">
            <a:avLst/>
          </a:prstGeom>
        </p:spPr>
        <p:txBody>
          <a:bodyPr wrap="square">
            <a:spAutoFit/>
          </a:bodyPr>
          <a:lstStyle/>
          <a:p>
            <a:pPr algn="just">
              <a:lnSpc>
                <a:spcPct val="115000"/>
              </a:lnSpc>
              <a:spcAft>
                <a:spcPts val="0"/>
              </a:spcAft>
            </a:pPr>
            <a:r>
              <a:rPr lang="es-EC"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Tabla 14">
            <a:extLst>
              <a:ext uri="{FF2B5EF4-FFF2-40B4-BE49-F238E27FC236}">
                <a16:creationId xmlns:a16="http://schemas.microsoft.com/office/drawing/2014/main" id="{A39ACF4C-DF43-9410-D158-F93DA6E8C9A1}"/>
              </a:ext>
            </a:extLst>
          </p:cNvPr>
          <p:cNvGraphicFramePr>
            <a:graphicFrameLocks noGrp="1"/>
          </p:cNvGraphicFramePr>
          <p:nvPr>
            <p:extLst>
              <p:ext uri="{D42A27DB-BD31-4B8C-83A1-F6EECF244321}">
                <p14:modId xmlns:p14="http://schemas.microsoft.com/office/powerpoint/2010/main" val="44112403"/>
              </p:ext>
            </p:extLst>
          </p:nvPr>
        </p:nvGraphicFramePr>
        <p:xfrm>
          <a:off x="777240" y="983037"/>
          <a:ext cx="10805161" cy="4446163"/>
        </p:xfrm>
        <a:graphic>
          <a:graphicData uri="http://schemas.openxmlformats.org/drawingml/2006/table">
            <a:tbl>
              <a:tblPr>
                <a:tableStyleId>{5C22544A-7EE6-4342-B048-85BDC9FD1C3A}</a:tableStyleId>
              </a:tblPr>
              <a:tblGrid>
                <a:gridCol w="1978331">
                  <a:extLst>
                    <a:ext uri="{9D8B030D-6E8A-4147-A177-3AD203B41FA5}">
                      <a16:colId xmlns:a16="http://schemas.microsoft.com/office/drawing/2014/main" val="2071723678"/>
                    </a:ext>
                  </a:extLst>
                </a:gridCol>
                <a:gridCol w="1587829">
                  <a:extLst>
                    <a:ext uri="{9D8B030D-6E8A-4147-A177-3AD203B41FA5}">
                      <a16:colId xmlns:a16="http://schemas.microsoft.com/office/drawing/2014/main" val="1396834261"/>
                    </a:ext>
                  </a:extLst>
                </a:gridCol>
                <a:gridCol w="1828800">
                  <a:extLst>
                    <a:ext uri="{9D8B030D-6E8A-4147-A177-3AD203B41FA5}">
                      <a16:colId xmlns:a16="http://schemas.microsoft.com/office/drawing/2014/main" val="3958715286"/>
                    </a:ext>
                  </a:extLst>
                </a:gridCol>
                <a:gridCol w="820398">
                  <a:extLst>
                    <a:ext uri="{9D8B030D-6E8A-4147-A177-3AD203B41FA5}">
                      <a16:colId xmlns:a16="http://schemas.microsoft.com/office/drawing/2014/main" val="3533920748"/>
                    </a:ext>
                  </a:extLst>
                </a:gridCol>
                <a:gridCol w="1601125">
                  <a:extLst>
                    <a:ext uri="{9D8B030D-6E8A-4147-A177-3AD203B41FA5}">
                      <a16:colId xmlns:a16="http://schemas.microsoft.com/office/drawing/2014/main" val="3435719646"/>
                    </a:ext>
                  </a:extLst>
                </a:gridCol>
                <a:gridCol w="1542544">
                  <a:extLst>
                    <a:ext uri="{9D8B030D-6E8A-4147-A177-3AD203B41FA5}">
                      <a16:colId xmlns:a16="http://schemas.microsoft.com/office/drawing/2014/main" val="3007258979"/>
                    </a:ext>
                  </a:extLst>
                </a:gridCol>
                <a:gridCol w="1446134">
                  <a:extLst>
                    <a:ext uri="{9D8B030D-6E8A-4147-A177-3AD203B41FA5}">
                      <a16:colId xmlns:a16="http://schemas.microsoft.com/office/drawing/2014/main" val="2150931469"/>
                    </a:ext>
                  </a:extLst>
                </a:gridCol>
              </a:tblGrid>
              <a:tr h="529808">
                <a:tc>
                  <a:txBody>
                    <a:bodyPr/>
                    <a:lstStyle/>
                    <a:p>
                      <a:pPr algn="ctr" fontAlgn="ctr"/>
                      <a:r>
                        <a:rPr lang="es-EC" sz="16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Metodología</a:t>
                      </a:r>
                      <a:endParaRPr lang="es-EC"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ctr"/>
                      <a:r>
                        <a:rPr lang="es-EC"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Recuperación costos de inversión </a:t>
                      </a: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ctr"/>
                      <a:r>
                        <a:rPr lang="es-EC" sz="14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Cubre costos de Operación/Mant</a:t>
                      </a:r>
                      <a:endParaRPr lang="es-EC"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ctr"/>
                      <a:r>
                        <a:rPr lang="es-EC" sz="16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TPDA</a:t>
                      </a:r>
                      <a:endParaRPr lang="es-EC"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ctr"/>
                      <a:r>
                        <a:rPr lang="es-EC"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Aplicación de la metodología</a:t>
                      </a: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ctr"/>
                      <a:r>
                        <a:rPr lang="es-EC" sz="16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Aplicación a largo plazo</a:t>
                      </a:r>
                      <a:endParaRPr lang="es-EC"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ctr"/>
                      <a:r>
                        <a:rPr lang="es-EC" sz="16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TOTAL</a:t>
                      </a:r>
                      <a:endParaRPr lang="es-EC"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3348867129"/>
                  </a:ext>
                </a:extLst>
              </a:tr>
              <a:tr h="529808">
                <a:tc>
                  <a:txBody>
                    <a:bodyPr/>
                    <a:lstStyle/>
                    <a:p>
                      <a:pPr algn="ctr" fontAlgn="ctr"/>
                      <a:r>
                        <a:rPr lang="es-EC" sz="1600" i="1" u="none" strike="noStrike" dirty="0">
                          <a:effectLst/>
                          <a:latin typeface="Tahoma" panose="020B0604030504040204" pitchFamily="34" charset="0"/>
                          <a:ea typeface="Tahoma" panose="020B0604030504040204" pitchFamily="34" charset="0"/>
                          <a:cs typeface="Tahoma" panose="020B0604030504040204" pitchFamily="34" charset="0"/>
                        </a:rPr>
                        <a:t>Costos Incrementales</a:t>
                      </a:r>
                      <a:endParaRPr lang="es-EC" sz="1600" b="0" i="1"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b="0" i="0"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rPr>
                        <a:t>4</a:t>
                      </a: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s-EC" sz="1600" b="0" i="0"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s-EC" sz="1600" b="0" i="0"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s-EC" sz="1600" b="0" i="0"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s-EC" sz="1600" b="0" i="0"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17</a:t>
                      </a:r>
                      <a:endParaRPr lang="es-EC"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7165265"/>
                  </a:ext>
                </a:extLst>
              </a:tr>
              <a:tr h="529808">
                <a:tc>
                  <a:txBody>
                    <a:bodyPr/>
                    <a:lstStyle/>
                    <a:p>
                      <a:pPr algn="ctr" fontAlgn="ctr"/>
                      <a:r>
                        <a:rPr lang="es-EC" sz="1600" i="1" u="none" strike="noStrike" dirty="0">
                          <a:effectLst/>
                          <a:latin typeface="Tahoma" panose="020B0604030504040204" pitchFamily="34" charset="0"/>
                          <a:ea typeface="Tahoma" panose="020B0604030504040204" pitchFamily="34" charset="0"/>
                          <a:cs typeface="Tahoma" panose="020B0604030504040204" pitchFamily="34" charset="0"/>
                        </a:rPr>
                        <a:t>Costo Marginal de Largo Plazo</a:t>
                      </a:r>
                      <a:endParaRPr lang="es-EC" sz="1600" b="0" i="1"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s-EC" sz="1600" b="0" i="0"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s-EC" sz="1600" b="0" i="0"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s-EC" sz="1600" b="0" i="0"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s-EC" sz="1600" b="0" i="0"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s-EC" sz="1600" b="0" i="0"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20</a:t>
                      </a:r>
                      <a:endParaRPr lang="es-EC"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3507845"/>
                  </a:ext>
                </a:extLst>
              </a:tr>
              <a:tr h="1059614">
                <a:tc>
                  <a:txBody>
                    <a:bodyPr/>
                    <a:lstStyle/>
                    <a:p>
                      <a:pPr algn="ctr" fontAlgn="ctr"/>
                      <a:r>
                        <a:rPr lang="es-EC" sz="1600" i="1" u="none" strike="noStrike" dirty="0">
                          <a:effectLst/>
                          <a:latin typeface="Tahoma" panose="020B0604030504040204" pitchFamily="34" charset="0"/>
                          <a:ea typeface="Tahoma" panose="020B0604030504040204" pitchFamily="34" charset="0"/>
                          <a:cs typeface="Tahoma" panose="020B0604030504040204" pitchFamily="34" charset="0"/>
                        </a:rPr>
                        <a:t>Costos Totalmente Distribuidos (CTD)</a:t>
                      </a:r>
                      <a:endParaRPr lang="es-EC" sz="1600" b="0" i="1"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s-EC" sz="1600" b="0" i="0"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s-EC" sz="1600" b="0" i="0"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s-EC" sz="1600" b="0" i="0"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s-EC" sz="1600" b="0" i="0"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s-EC" sz="1600" b="0" i="0"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10</a:t>
                      </a:r>
                      <a:endParaRPr lang="es-EC"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6467077"/>
                  </a:ext>
                </a:extLst>
              </a:tr>
              <a:tr h="794711">
                <a:tc>
                  <a:txBody>
                    <a:bodyPr/>
                    <a:lstStyle/>
                    <a:p>
                      <a:pPr algn="ctr" fontAlgn="ctr"/>
                      <a:r>
                        <a:rPr lang="es-EC" sz="1600" i="1" u="none" strike="noStrike" dirty="0">
                          <a:effectLst/>
                          <a:latin typeface="Tahoma" panose="020B0604030504040204" pitchFamily="34" charset="0"/>
                          <a:ea typeface="Tahoma" panose="020B0604030504040204" pitchFamily="34" charset="0"/>
                          <a:cs typeface="Tahoma" panose="020B0604030504040204" pitchFamily="34" charset="0"/>
                        </a:rPr>
                        <a:t>Tarificación Comparativa (Benchmarking)</a:t>
                      </a:r>
                      <a:endParaRPr lang="es-EC" sz="1600" b="0" i="1"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b="0" i="0"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rPr>
                        <a:t>2</a:t>
                      </a: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s-EC" sz="1600" b="0" i="0"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s-EC" sz="1600" b="0" i="0"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s-EC" sz="1600" b="0" i="0"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s-EC" sz="1600" b="0" i="0" u="none" strike="noStrike" dirty="0">
                        <a:solidFill>
                          <a:srgbClr val="0D0D0D"/>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15</a:t>
                      </a:r>
                      <a:endParaRPr lang="es-EC"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2242675"/>
                  </a:ext>
                </a:extLst>
              </a:tr>
              <a:tr h="794711">
                <a:tc>
                  <a:txBody>
                    <a:bodyPr/>
                    <a:lstStyle/>
                    <a:p>
                      <a:pPr algn="ctr" fontAlgn="ctr"/>
                      <a:r>
                        <a:rPr lang="es-EC" sz="1600" i="1" u="none" strike="noStrike" dirty="0">
                          <a:effectLst/>
                          <a:latin typeface="Tahoma" panose="020B0604030504040204" pitchFamily="34" charset="0"/>
                          <a:ea typeface="Tahoma" panose="020B0604030504040204" pitchFamily="34" charset="0"/>
                          <a:cs typeface="Tahoma" panose="020B0604030504040204" pitchFamily="34" charset="0"/>
                        </a:rPr>
                        <a:t>Minimización de los Costos de Transporte</a:t>
                      </a:r>
                      <a:endParaRPr lang="es-EC" sz="1600" b="0" i="1"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s-EC"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s-EC"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s-EC"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s-EC"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1600" b="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24</a:t>
                      </a:r>
                      <a:endParaRPr lang="es-EC" sz="16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5991" marR="5991" marT="59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3332746"/>
                  </a:ext>
                </a:extLst>
              </a:tr>
            </a:tbl>
          </a:graphicData>
        </a:graphic>
      </p:graphicFrame>
      <p:sp>
        <p:nvSpPr>
          <p:cNvPr id="9" name="CuadroTexto 8">
            <a:extLst>
              <a:ext uri="{FF2B5EF4-FFF2-40B4-BE49-F238E27FC236}">
                <a16:creationId xmlns:a16="http://schemas.microsoft.com/office/drawing/2014/main" id="{3A638D99-1F1D-0436-015D-209312468760}"/>
              </a:ext>
            </a:extLst>
          </p:cNvPr>
          <p:cNvSpPr txBox="1"/>
          <p:nvPr/>
        </p:nvSpPr>
        <p:spPr>
          <a:xfrm>
            <a:off x="304800" y="5872480"/>
            <a:ext cx="11582400" cy="492443"/>
          </a:xfrm>
          <a:prstGeom prst="rect">
            <a:avLst/>
          </a:prstGeom>
          <a:noFill/>
        </p:spPr>
        <p:txBody>
          <a:bodyPr wrap="square" rtlCol="0">
            <a:spAutoFit/>
          </a:bodyPr>
          <a:lstStyle/>
          <a:p>
            <a:r>
              <a:rPr lang="es-EC" sz="1300" b="1" i="1" dirty="0">
                <a:latin typeface="Tahoma" panose="020B0604030504040204" pitchFamily="34" charset="0"/>
                <a:ea typeface="Tahoma" panose="020B0604030504040204" pitchFamily="34" charset="0"/>
                <a:cs typeface="Tahoma" panose="020B0604030504040204" pitchFamily="34" charset="0"/>
              </a:rPr>
              <a:t>Nota 1</a:t>
            </a:r>
            <a:r>
              <a:rPr lang="es-EC" sz="1300" i="1" dirty="0">
                <a:latin typeface="Tahoma" panose="020B0604030504040204" pitchFamily="34" charset="0"/>
                <a:ea typeface="Tahoma" panose="020B0604030504040204" pitchFamily="34" charset="0"/>
                <a:cs typeface="Tahoma" panose="020B0604030504040204" pitchFamily="34" charset="0"/>
              </a:rPr>
              <a:t>: </a:t>
            </a:r>
            <a:r>
              <a:rPr lang="es-EC" sz="1300" i="1" dirty="0" smtClean="0">
                <a:latin typeface="Tahoma" panose="020B0604030504040204" pitchFamily="34" charset="0"/>
                <a:ea typeface="Tahoma" panose="020B0604030504040204" pitchFamily="34" charset="0"/>
                <a:cs typeface="Tahoma" panose="020B0604030504040204" pitchFamily="34" charset="0"/>
              </a:rPr>
              <a:t>Criterios de calificación en base al </a:t>
            </a:r>
            <a:r>
              <a:rPr lang="es-EC" sz="1300" i="1" dirty="0">
                <a:latin typeface="Tahoma" panose="020B0604030504040204" pitchFamily="34" charset="0"/>
                <a:ea typeface="Tahoma" panose="020B0604030504040204" pitchFamily="34" charset="0"/>
                <a:cs typeface="Tahoma" panose="020B0604030504040204" pitchFamily="34" charset="0"/>
              </a:rPr>
              <a:t>artículo 35 del RGLOSNIV</a:t>
            </a:r>
          </a:p>
          <a:p>
            <a:r>
              <a:rPr lang="es-EC" sz="1300" b="1" i="1" dirty="0">
                <a:latin typeface="Tahoma" panose="020B0604030504040204" pitchFamily="34" charset="0"/>
                <a:ea typeface="Tahoma" panose="020B0604030504040204" pitchFamily="34" charset="0"/>
                <a:cs typeface="Tahoma" panose="020B0604030504040204" pitchFamily="34" charset="0"/>
              </a:rPr>
              <a:t>Nota 2: </a:t>
            </a:r>
            <a:r>
              <a:rPr lang="es-EC" sz="1300" i="1" dirty="0">
                <a:latin typeface="Tahoma" panose="020B0604030504040204" pitchFamily="34" charset="0"/>
                <a:ea typeface="Tahoma" panose="020B0604030504040204" pitchFamily="34" charset="0"/>
                <a:cs typeface="Tahoma" panose="020B0604030504040204" pitchFamily="34" charset="0"/>
              </a:rPr>
              <a:t>puntaje máximo: 5, puntaje mínimo: 1.</a:t>
            </a:r>
          </a:p>
        </p:txBody>
      </p:sp>
    </p:spTree>
    <p:extLst>
      <p:ext uri="{BB962C8B-B14F-4D97-AF65-F5344CB8AC3E}">
        <p14:creationId xmlns:p14="http://schemas.microsoft.com/office/powerpoint/2010/main" val="3514035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0" y="0"/>
            <a:ext cx="12193193" cy="6861018"/>
            <a:chOff x="-152400" y="-76200"/>
            <a:chExt cx="12193193" cy="6861018"/>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152400" y="-7620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152400" y="6480463"/>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latin typeface="Tahoma" panose="020B0604030504040204" pitchFamily="34" charset="0"/>
                <a:ea typeface="Tahoma" panose="020B0604030504040204" pitchFamily="34" charset="0"/>
                <a:cs typeface="Tahoma" panose="020B0604030504040204" pitchFamily="34" charset="0"/>
              </a:endParaRPr>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25323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0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s-ES" sz="2000" b="1"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METODOLOGÍAS </a:t>
            </a:r>
            <a:r>
              <a:rPr lang="es-ES" sz="20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Y CRITERIOS PARA LA FIJACIÓN DE TARIFAS </a:t>
            </a:r>
            <a:endParaRPr sz="1600" dirty="0"/>
          </a:p>
        </p:txBody>
      </p:sp>
      <p:sp>
        <p:nvSpPr>
          <p:cNvPr id="10" name="Rectángulo 9"/>
          <p:cNvSpPr/>
          <p:nvPr/>
        </p:nvSpPr>
        <p:spPr>
          <a:xfrm>
            <a:off x="6068505" y="4125198"/>
            <a:ext cx="3761295" cy="764825"/>
          </a:xfrm>
          <a:prstGeom prst="rect">
            <a:avLst/>
          </a:prstGeom>
        </p:spPr>
        <p:txBody>
          <a:bodyPr wrap="square">
            <a:spAutoFit/>
          </a:bodyPr>
          <a:lstStyle/>
          <a:p>
            <a:pPr algn="just">
              <a:lnSpc>
                <a:spcPct val="115000"/>
              </a:lnSpc>
              <a:spcAft>
                <a:spcPts val="0"/>
              </a:spcAft>
            </a:pPr>
            <a:r>
              <a:rPr lang="es-EC"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D07A7E74-200B-C5AD-5028-528751FF7D0B}"/>
              </a:ext>
            </a:extLst>
          </p:cNvPr>
          <p:cNvSpPr txBox="1"/>
          <p:nvPr/>
        </p:nvSpPr>
        <p:spPr>
          <a:xfrm>
            <a:off x="304800" y="5872480"/>
            <a:ext cx="11582400" cy="492443"/>
          </a:xfrm>
          <a:prstGeom prst="rect">
            <a:avLst/>
          </a:prstGeom>
          <a:noFill/>
        </p:spPr>
        <p:txBody>
          <a:bodyPr wrap="square" rtlCol="0">
            <a:spAutoFit/>
          </a:bodyPr>
          <a:lstStyle/>
          <a:p>
            <a:r>
              <a:rPr lang="es-EC" sz="1300" b="1" i="1" dirty="0">
                <a:latin typeface="Tahoma" panose="020B0604030504040204" pitchFamily="34" charset="0"/>
                <a:ea typeface="Tahoma" panose="020B0604030504040204" pitchFamily="34" charset="0"/>
                <a:cs typeface="Tahoma" panose="020B0604030504040204" pitchFamily="34" charset="0"/>
              </a:rPr>
              <a:t>Nota</a:t>
            </a:r>
            <a:r>
              <a:rPr lang="es-EC" sz="1300" i="1" dirty="0">
                <a:latin typeface="Tahoma" panose="020B0604030504040204" pitchFamily="34" charset="0"/>
                <a:ea typeface="Tahoma" panose="020B0604030504040204" pitchFamily="34" charset="0"/>
                <a:cs typeface="Tahoma" panose="020B0604030504040204" pitchFamily="34" charset="0"/>
              </a:rPr>
              <a:t>: Metodologías tomadas de: Instituto </a:t>
            </a:r>
            <a:r>
              <a:rPr lang="es-EC" sz="1300" i="1" dirty="0" smtClean="0">
                <a:latin typeface="Tahoma" panose="020B0604030504040204" pitchFamily="34" charset="0"/>
                <a:ea typeface="Tahoma" panose="020B0604030504040204" pitchFamily="34" charset="0"/>
                <a:cs typeface="Tahoma" panose="020B0604030504040204" pitchFamily="34" charset="0"/>
              </a:rPr>
              <a:t>Mexicano </a:t>
            </a:r>
            <a:r>
              <a:rPr lang="es-EC" sz="1300" i="1" dirty="0">
                <a:latin typeface="Tahoma" panose="020B0604030504040204" pitchFamily="34" charset="0"/>
                <a:ea typeface="Tahoma" panose="020B0604030504040204" pitchFamily="34" charset="0"/>
                <a:cs typeface="Tahoma" panose="020B0604030504040204" pitchFamily="34" charset="0"/>
              </a:rPr>
              <a:t>del </a:t>
            </a:r>
            <a:r>
              <a:rPr lang="es-EC" sz="1300" i="1" dirty="0" smtClean="0">
                <a:latin typeface="Tahoma" panose="020B0604030504040204" pitchFamily="34" charset="0"/>
                <a:ea typeface="Tahoma" panose="020B0604030504040204" pitchFamily="34" charset="0"/>
                <a:cs typeface="Tahoma" panose="020B0604030504040204" pitchFamily="34" charset="0"/>
              </a:rPr>
              <a:t>Transporte</a:t>
            </a:r>
            <a:r>
              <a:rPr lang="es-EC" sz="1300" i="1" dirty="0">
                <a:latin typeface="Tahoma" panose="020B0604030504040204" pitchFamily="34" charset="0"/>
                <a:ea typeface="Tahoma" panose="020B0604030504040204" pitchFamily="34" charset="0"/>
                <a:cs typeface="Tahoma" panose="020B0604030504040204" pitchFamily="34" charset="0"/>
              </a:rPr>
              <a:t>, Modelo Español de Tarificación de Carreteras y Criterios para la determinación de peajes viales y sus tarifas en Perú, Chile, Colombia y España</a:t>
            </a:r>
          </a:p>
        </p:txBody>
      </p:sp>
      <p:pic>
        <p:nvPicPr>
          <p:cNvPr id="11" name="Imagen 10">
            <a:extLst>
              <a:ext uri="{FF2B5EF4-FFF2-40B4-BE49-F238E27FC236}">
                <a16:creationId xmlns:a16="http://schemas.microsoft.com/office/drawing/2014/main" id="{B683A70A-53A3-CB60-E447-0EAC883B9D7F}"/>
              </a:ext>
            </a:extLst>
          </p:cNvPr>
          <p:cNvPicPr>
            <a:picLocks noChangeAspect="1"/>
          </p:cNvPicPr>
          <p:nvPr/>
        </p:nvPicPr>
        <p:blipFill>
          <a:blip r:embed="rId8"/>
          <a:stretch>
            <a:fillRect/>
          </a:stretch>
        </p:blipFill>
        <p:spPr>
          <a:xfrm>
            <a:off x="105758" y="809477"/>
            <a:ext cx="3742661" cy="4898395"/>
          </a:xfrm>
          <a:prstGeom prst="rect">
            <a:avLst/>
          </a:prstGeom>
        </p:spPr>
      </p:pic>
      <p:pic>
        <p:nvPicPr>
          <p:cNvPr id="16" name="Imagen 15">
            <a:extLst>
              <a:ext uri="{FF2B5EF4-FFF2-40B4-BE49-F238E27FC236}">
                <a16:creationId xmlns:a16="http://schemas.microsoft.com/office/drawing/2014/main" id="{F213DF1A-C234-CE7A-C427-F0BB6FDE6170}"/>
              </a:ext>
            </a:extLst>
          </p:cNvPr>
          <p:cNvPicPr>
            <a:picLocks noChangeAspect="1"/>
          </p:cNvPicPr>
          <p:nvPr/>
        </p:nvPicPr>
        <p:blipFill>
          <a:blip r:embed="rId9"/>
          <a:stretch>
            <a:fillRect/>
          </a:stretch>
        </p:blipFill>
        <p:spPr>
          <a:xfrm>
            <a:off x="4116926" y="809477"/>
            <a:ext cx="3742661" cy="5029200"/>
          </a:xfrm>
          <a:prstGeom prst="rect">
            <a:avLst/>
          </a:prstGeom>
        </p:spPr>
      </p:pic>
      <p:pic>
        <p:nvPicPr>
          <p:cNvPr id="18" name="Imagen 17">
            <a:extLst>
              <a:ext uri="{FF2B5EF4-FFF2-40B4-BE49-F238E27FC236}">
                <a16:creationId xmlns:a16="http://schemas.microsoft.com/office/drawing/2014/main" id="{A1632904-5A41-3B03-825B-08F22492D076}"/>
              </a:ext>
            </a:extLst>
          </p:cNvPr>
          <p:cNvPicPr>
            <a:picLocks noChangeAspect="1"/>
          </p:cNvPicPr>
          <p:nvPr/>
        </p:nvPicPr>
        <p:blipFill>
          <a:blip r:embed="rId10"/>
          <a:stretch>
            <a:fillRect/>
          </a:stretch>
        </p:blipFill>
        <p:spPr>
          <a:xfrm>
            <a:off x="8177169" y="809477"/>
            <a:ext cx="3782177" cy="4970328"/>
          </a:xfrm>
          <a:prstGeom prst="rect">
            <a:avLst/>
          </a:prstGeom>
        </p:spPr>
      </p:pic>
    </p:spTree>
    <p:extLst>
      <p:ext uri="{BB962C8B-B14F-4D97-AF65-F5344CB8AC3E}">
        <p14:creationId xmlns:p14="http://schemas.microsoft.com/office/powerpoint/2010/main" val="3426129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pic>
        <p:nvPicPr>
          <p:cNvPr id="9" name="Imagen 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701240" y="1168796"/>
            <a:ext cx="5258244" cy="5258244"/>
          </a:xfrm>
          <a:prstGeom prst="rect">
            <a:avLst/>
          </a:prstGeom>
        </p:spPr>
      </p:pic>
      <p:grpSp>
        <p:nvGrpSpPr>
          <p:cNvPr id="2" name="object 2">
            <a:extLst>
              <a:ext uri="{FF2B5EF4-FFF2-40B4-BE49-F238E27FC236}">
                <a16:creationId xmlns:a16="http://schemas.microsoft.com/office/drawing/2014/main" id="{F6EAB002-C7ED-11B6-ACDB-2EE8DCCE64E0}"/>
              </a:ext>
            </a:extLst>
          </p:cNvPr>
          <p:cNvGrpSpPr/>
          <p:nvPr/>
        </p:nvGrpSpPr>
        <p:grpSpPr>
          <a:xfrm>
            <a:off x="-22911" y="0"/>
            <a:ext cx="12193193" cy="6858000"/>
            <a:chOff x="0" y="0"/>
            <a:chExt cx="12193193" cy="6858000"/>
          </a:xfrm>
        </p:grpSpPr>
        <p:pic>
          <p:nvPicPr>
            <p:cNvPr id="3" name="object 3">
              <a:extLst>
                <a:ext uri="{FF2B5EF4-FFF2-40B4-BE49-F238E27FC236}">
                  <a16:creationId xmlns:a16="http://schemas.microsoft.com/office/drawing/2014/main" id="{4A37E565-E578-E923-C4EE-634E617E31B3}"/>
                </a:ext>
              </a:extLst>
            </p:cNvPr>
            <p:cNvPicPr/>
            <p:nvPr/>
          </p:nvPicPr>
          <p:blipFill>
            <a:blip r:embed="rId4"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5" cstate="print"/>
            <a:stretch>
              <a:fillRect/>
            </a:stretch>
          </p:blipFill>
          <p:spPr>
            <a:xfrm>
              <a:off x="22911" y="6553645"/>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6"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7"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8" cstate="print"/>
            <a:stretch>
              <a:fillRect/>
            </a:stretch>
          </p:blipFill>
          <p:spPr>
            <a:xfrm>
              <a:off x="8178609" y="6316789"/>
              <a:ext cx="948966" cy="267223"/>
            </a:xfrm>
            <a:prstGeom prst="rect">
              <a:avLst/>
            </a:prstGeom>
          </p:spPr>
        </p:pic>
      </p:grpSp>
      <p:sp>
        <p:nvSpPr>
          <p:cNvPr id="14" name="CuadroTexto 13">
            <a:extLst>
              <a:ext uri="{FF2B5EF4-FFF2-40B4-BE49-F238E27FC236}">
                <a16:creationId xmlns:a16="http://schemas.microsoft.com/office/drawing/2014/main" id="{2A96F64D-1554-DB91-378B-7FFA7650926B}"/>
              </a:ext>
            </a:extLst>
          </p:cNvPr>
          <p:cNvSpPr txBox="1"/>
          <p:nvPr/>
        </p:nvSpPr>
        <p:spPr>
          <a:xfrm>
            <a:off x="399492" y="492591"/>
            <a:ext cx="11201400" cy="6971139"/>
          </a:xfrm>
          <a:prstGeom prst="rect">
            <a:avLst/>
          </a:prstGeom>
          <a:noFill/>
        </p:spPr>
        <p:txBody>
          <a:bodyPr wrap="square" rtlCol="0">
            <a:spAutoFit/>
          </a:bodyPr>
          <a:lstStyle/>
          <a:p>
            <a:pPr algn="just"/>
            <a:endParaRPr lang="es-ES" sz="1600" dirty="0"/>
          </a:p>
          <a:p>
            <a:pPr algn="just"/>
            <a:endParaRPr lang="es-ES" sz="1600" b="1" i="1" dirty="0"/>
          </a:p>
          <a:p>
            <a:pPr algn="just"/>
            <a:endParaRPr lang="es-ES" sz="1600" b="1" i="1" dirty="0"/>
          </a:p>
          <a:p>
            <a:pPr algn="just"/>
            <a:endParaRPr lang="es-ES" sz="1600" b="1" i="1" dirty="0"/>
          </a:p>
          <a:p>
            <a:pPr algn="just"/>
            <a:endParaRPr lang="es-ES" sz="1600" b="1" i="1" dirty="0"/>
          </a:p>
          <a:p>
            <a:pPr algn="just"/>
            <a:endParaRPr lang="es-ES" sz="900" b="1" i="1" dirty="0"/>
          </a:p>
          <a:p>
            <a:pPr algn="just"/>
            <a:r>
              <a:rPr lang="es-ES" sz="1600" b="1" i="1" dirty="0"/>
              <a:t>Conceptos generales: </a:t>
            </a:r>
            <a:r>
              <a:rPr lang="es-ES" sz="1600" dirty="0"/>
              <a:t>Del análisis efectuado, la metodología propuesta incluye componentes clave previstos en el Art. 35 del Reglamento a la Ley de Infraestructura Vial, como: costos de inversión, mantenimiento, el período del proyecto y la demanda vehicular, de manera de que el aporte de los usuarios contribuyan adecuadamente a </a:t>
            </a:r>
            <a:r>
              <a:rPr lang="es-ES" sz="1600" b="1" u="sng" dirty="0"/>
              <a:t>cubrir los costos </a:t>
            </a:r>
            <a:r>
              <a:rPr lang="es-ES" sz="1600" dirty="0"/>
              <a:t>de inversión , operación y mantenimiento de la infraestructura vial.</a:t>
            </a:r>
          </a:p>
          <a:p>
            <a:pPr algn="just"/>
            <a:endParaRPr lang="es-ES" sz="105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endParaRPr lang="es-ES" sz="1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s-ES" sz="1600" dirty="0">
                <a:solidFill>
                  <a:schemeClr val="tx1"/>
                </a:solidFill>
                <a:latin typeface="Tahoma" panose="020B0604030504040204" pitchFamily="34" charset="0"/>
                <a:ea typeface="Tahoma" panose="020B0604030504040204" pitchFamily="34" charset="0"/>
                <a:cs typeface="Tahoma" panose="020B0604030504040204" pitchFamily="34" charset="0"/>
              </a:rPr>
              <a:t>Para la metodología de cálculo de la tasa de peaje se han propuesto las siguientes consideraciones:</a:t>
            </a:r>
          </a:p>
          <a:p>
            <a:pPr algn="just"/>
            <a:r>
              <a:rPr lang="es-ES" sz="2400" b="1" dirty="0">
                <a:solidFill>
                  <a:schemeClr val="tx1"/>
                </a:solidFill>
                <a:latin typeface="Tahoma" panose="020B0604030504040204" pitchFamily="34" charset="0"/>
                <a:ea typeface="Tahoma" panose="020B0604030504040204" pitchFamily="34" charset="0"/>
                <a:cs typeface="Tahoma" panose="020B0604030504040204" pitchFamily="34" charset="0"/>
              </a:rPr>
              <a:t>1. </a:t>
            </a:r>
            <a:r>
              <a:rPr lang="es-ES" sz="1600" b="1" u="sng" dirty="0" smtClean="0">
                <a:solidFill>
                  <a:schemeClr val="tx1"/>
                </a:solidFill>
                <a:latin typeface="Tahoma" panose="020B0604030504040204" pitchFamily="34" charset="0"/>
                <a:ea typeface="Tahoma" panose="020B0604030504040204" pitchFamily="34" charset="0"/>
                <a:cs typeface="Tahoma" panose="020B0604030504040204" pitchFamily="34" charset="0"/>
              </a:rPr>
              <a:t>Criterios mínimos</a:t>
            </a:r>
            <a:r>
              <a:rPr lang="es-E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s-ES" sz="1600" dirty="0">
                <a:solidFill>
                  <a:schemeClr val="tx1"/>
                </a:solidFill>
                <a:latin typeface="Tahoma" panose="020B0604030504040204" pitchFamily="34" charset="0"/>
                <a:ea typeface="Tahoma" panose="020B0604030504040204" pitchFamily="34" charset="0"/>
                <a:cs typeface="Tahoma" panose="020B0604030504040204" pitchFamily="34" charset="0"/>
              </a:rPr>
              <a:t>conforme el artículo 35 del Reglamento de la Ley de Infraestructura y Transporte Terrestre.</a:t>
            </a:r>
          </a:p>
          <a:p>
            <a:pPr marL="285750" indent="-285750" algn="just">
              <a:buFont typeface="Arial" panose="020B0604020202020204" pitchFamily="34" charset="0"/>
              <a:buChar char="•"/>
            </a:pPr>
            <a:r>
              <a:rPr lang="es-ES" sz="1600" dirty="0">
                <a:solidFill>
                  <a:schemeClr val="tx1"/>
                </a:solidFill>
                <a:latin typeface="Tahoma" panose="020B0604030504040204" pitchFamily="34" charset="0"/>
                <a:ea typeface="Tahoma" panose="020B0604030504040204" pitchFamily="34" charset="0"/>
                <a:cs typeface="Tahoma" panose="020B0604030504040204" pitchFamily="34" charset="0"/>
              </a:rPr>
              <a:t>Categoría vehicular.</a:t>
            </a:r>
          </a:p>
          <a:p>
            <a:pPr marL="285750" indent="-285750" algn="just">
              <a:buFont typeface="Arial" panose="020B0604020202020204" pitchFamily="34" charset="0"/>
              <a:buChar char="•"/>
            </a:pPr>
            <a:r>
              <a:rPr lang="es-ES" sz="1600" dirty="0">
                <a:solidFill>
                  <a:schemeClr val="tx1"/>
                </a:solidFill>
                <a:latin typeface="Tahoma" panose="020B0604030504040204" pitchFamily="34" charset="0"/>
                <a:ea typeface="Tahoma" panose="020B0604030504040204" pitchFamily="34" charset="0"/>
                <a:cs typeface="Tahoma" panose="020B0604030504040204" pitchFamily="34" charset="0"/>
              </a:rPr>
              <a:t>Gastos de inversión, costos de mantenimiento y </a:t>
            </a:r>
            <a:r>
              <a:rPr lang="es-E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operación.</a:t>
            </a:r>
          </a:p>
          <a:p>
            <a:pPr marL="285750" indent="-285750" algn="just">
              <a:buFont typeface="Arial" panose="020B0604020202020204" pitchFamily="34" charset="0"/>
              <a:buChar char="•"/>
            </a:pPr>
            <a:r>
              <a:rPr lang="es-E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Período  </a:t>
            </a:r>
            <a:r>
              <a:rPr lang="es-ES" sz="1600" dirty="0">
                <a:solidFill>
                  <a:schemeClr val="tx1"/>
                </a:solidFill>
                <a:latin typeface="Tahoma" panose="020B0604030504040204" pitchFamily="34" charset="0"/>
                <a:ea typeface="Tahoma" panose="020B0604030504040204" pitchFamily="34" charset="0"/>
                <a:cs typeface="Tahoma" panose="020B0604030504040204" pitchFamily="34" charset="0"/>
              </a:rPr>
              <a:t>del proyecto.</a:t>
            </a:r>
          </a:p>
          <a:p>
            <a:pPr marL="285750" indent="-285750" algn="just">
              <a:buFont typeface="Arial" panose="020B0604020202020204" pitchFamily="34" charset="0"/>
              <a:buChar char="•"/>
            </a:pPr>
            <a:r>
              <a:rPr lang="es-ES" sz="1600" dirty="0">
                <a:solidFill>
                  <a:schemeClr val="tx1"/>
                </a:solidFill>
                <a:latin typeface="Tahoma" panose="020B0604030504040204" pitchFamily="34" charset="0"/>
                <a:ea typeface="Tahoma" panose="020B0604030504040204" pitchFamily="34" charset="0"/>
                <a:cs typeface="Tahoma" panose="020B0604030504040204" pitchFamily="34" charset="0"/>
              </a:rPr>
              <a:t>Tráfico Promedio Diario Anual TPDA. (ingresos del proyecto)</a:t>
            </a:r>
          </a:p>
          <a:p>
            <a:pPr algn="just"/>
            <a:endParaRPr lang="es-ES" sz="105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s-ES" sz="2400" b="1" dirty="0">
                <a:solidFill>
                  <a:schemeClr val="tx1"/>
                </a:solidFill>
                <a:latin typeface="Tahoma" panose="020B0604030504040204" pitchFamily="34" charset="0"/>
                <a:ea typeface="Tahoma" panose="020B0604030504040204" pitchFamily="34" charset="0"/>
                <a:cs typeface="Tahoma" panose="020B0604030504040204" pitchFamily="34" charset="0"/>
              </a:rPr>
              <a:t>2. </a:t>
            </a:r>
            <a:r>
              <a:rPr lang="es-ES" sz="1600" b="1" u="sng" dirty="0">
                <a:solidFill>
                  <a:schemeClr val="tx1"/>
                </a:solidFill>
                <a:latin typeface="Tahoma" panose="020B0604030504040204" pitchFamily="34" charset="0"/>
                <a:ea typeface="Tahoma" panose="020B0604030504040204" pitchFamily="34" charset="0"/>
                <a:cs typeface="Tahoma" panose="020B0604030504040204" pitchFamily="34" charset="0"/>
              </a:rPr>
              <a:t>Fórmula de cálculo: </a:t>
            </a:r>
            <a:r>
              <a:rPr lang="es-EC" sz="1600" b="1" u="sng" dirty="0">
                <a:effectLst/>
                <a:latin typeface="Tahoma" panose="020B0604030504040204" pitchFamily="34" charset="0"/>
                <a:ea typeface="Tahoma" panose="020B0604030504040204" pitchFamily="34" charset="0"/>
                <a:cs typeface="Tahoma" panose="020B0604030504040204" pitchFamily="34" charset="0"/>
              </a:rPr>
              <a:t>Modelo de Tarificación basado en costos  y </a:t>
            </a:r>
            <a:r>
              <a:rPr lang="es-EC" sz="1600" b="1" u="sng" dirty="0">
                <a:latin typeface="Tahoma" panose="020B0604030504040204" pitchFamily="34" charset="0"/>
                <a:ea typeface="Tahoma" panose="020B0604030504040204" pitchFamily="34" charset="0"/>
                <a:cs typeface="Tahoma" panose="020B0604030504040204" pitchFamily="34" charset="0"/>
              </a:rPr>
              <a:t>rendimiento</a:t>
            </a:r>
            <a:r>
              <a:rPr lang="es-EC" sz="1600" b="1" u="sng" dirty="0">
                <a:effectLst/>
                <a:latin typeface="Tahoma" panose="020B0604030504040204" pitchFamily="34" charset="0"/>
                <a:ea typeface="Tahoma" panose="020B0604030504040204" pitchFamily="34" charset="0"/>
                <a:cs typeface="Tahoma" panose="020B0604030504040204" pitchFamily="34" charset="0"/>
              </a:rPr>
              <a:t>.</a:t>
            </a:r>
            <a:endParaRPr lang="es-EC" sz="1600" u="sng" dirty="0">
              <a:effectLst/>
              <a:latin typeface="Tahoma" panose="020B0604030504040204" pitchFamily="34" charset="0"/>
              <a:ea typeface="Tahoma" panose="020B0604030504040204" pitchFamily="34" charset="0"/>
              <a:cs typeface="Tahoma" panose="020B0604030504040204" pitchFamily="34" charset="0"/>
            </a:endParaRPr>
          </a:p>
          <a:p>
            <a:pPr algn="just"/>
            <a:endParaRPr lang="es-ES" sz="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endParaRPr lang="es-ES" sz="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endParaRPr lang="es-ES" sz="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s-ES" sz="2400" b="1" dirty="0">
                <a:solidFill>
                  <a:schemeClr val="tx1"/>
                </a:solidFill>
                <a:latin typeface="Tahoma" panose="020B0604030504040204" pitchFamily="34" charset="0"/>
                <a:ea typeface="Tahoma" panose="020B0604030504040204" pitchFamily="34" charset="0"/>
                <a:cs typeface="Tahoma" panose="020B0604030504040204" pitchFamily="34" charset="0"/>
              </a:rPr>
              <a:t>3. </a:t>
            </a:r>
            <a:r>
              <a:rPr lang="es-ES" sz="1600" b="1" u="sng" dirty="0">
                <a:solidFill>
                  <a:schemeClr val="tx1"/>
                </a:solidFill>
                <a:latin typeface="Tahoma" panose="020B0604030504040204" pitchFamily="34" charset="0"/>
                <a:ea typeface="Tahoma" panose="020B0604030504040204" pitchFamily="34" charset="0"/>
                <a:cs typeface="Tahoma" panose="020B0604030504040204" pitchFamily="34" charset="0"/>
              </a:rPr>
              <a:t>Periodicidad: </a:t>
            </a:r>
            <a:r>
              <a:rPr lang="es-ES" sz="1600" dirty="0">
                <a:solidFill>
                  <a:schemeClr val="tx1"/>
                </a:solidFill>
                <a:latin typeface="Tahoma" panose="020B0604030504040204" pitchFamily="34" charset="0"/>
                <a:ea typeface="Tahoma" panose="020B0604030504040204" pitchFamily="34" charset="0"/>
                <a:cs typeface="Tahoma" panose="020B0604030504040204" pitchFamily="34" charset="0"/>
              </a:rPr>
              <a:t>Revisión de tasa: A) </a:t>
            </a:r>
            <a:r>
              <a:rPr lang="es-E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Cada 4 años conforme </a:t>
            </a:r>
            <a:r>
              <a:rPr lang="es-ES" sz="1600" dirty="0">
                <a:solidFill>
                  <a:schemeClr val="tx1"/>
                </a:solidFill>
                <a:latin typeface="Tahoma" panose="020B0604030504040204" pitchFamily="34" charset="0"/>
                <a:ea typeface="Tahoma" panose="020B0604030504040204" pitchFamily="34" charset="0"/>
                <a:cs typeface="Tahoma" panose="020B0604030504040204" pitchFamily="34" charset="0"/>
              </a:rPr>
              <a:t>el Art. artículo </a:t>
            </a:r>
            <a:r>
              <a:rPr lang="es-E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1728 del CM (tasa indexada </a:t>
            </a:r>
            <a:r>
              <a:rPr lang="es-ES" sz="1600" dirty="0">
                <a:solidFill>
                  <a:schemeClr val="tx1"/>
                </a:solidFill>
                <a:latin typeface="Tahoma" panose="020B0604030504040204" pitchFamily="34" charset="0"/>
                <a:ea typeface="Tahoma" panose="020B0604030504040204" pitchFamily="34" charset="0"/>
                <a:cs typeface="Tahoma" panose="020B0604030504040204" pitchFamily="34" charset="0"/>
              </a:rPr>
              <a:t>con base al Índice de Precios al Consumidor (IPC) para el período del </a:t>
            </a:r>
            <a:r>
              <a:rPr lang="es-E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2024-2043). y </a:t>
            </a:r>
            <a:r>
              <a:rPr lang="es-ES" sz="1600" dirty="0">
                <a:solidFill>
                  <a:schemeClr val="tx1"/>
                </a:solidFill>
                <a:latin typeface="Tahoma" panose="020B0604030504040204" pitchFamily="34" charset="0"/>
                <a:ea typeface="Tahoma" panose="020B0604030504040204" pitchFamily="34" charset="0"/>
                <a:cs typeface="Tahoma" panose="020B0604030504040204" pitchFamily="34" charset="0"/>
              </a:rPr>
              <a:t>B) cuando exista nuevas inversiones para la construcción de infraestructura adicional distinta a la programada para el año 2024 – 2043</a:t>
            </a:r>
            <a:r>
              <a:rPr lang="es-ES" sz="8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just"/>
            <a:endParaRPr lang="es-ES" sz="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endParaRPr lang="es-ES" sz="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endParaRPr lang="es-ES" sz="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endParaRPr lang="es-ES" sz="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endParaRPr lang="es-ES" sz="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defTabSz="712788"/>
            <a:endParaRPr lang="es-E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5" name="object 13">
            <a:extLst>
              <a:ext uri="{FF2B5EF4-FFF2-40B4-BE49-F238E27FC236}">
                <a16:creationId xmlns:a16="http://schemas.microsoft.com/office/drawing/2014/main" id="{5FEB8B22-46CC-F3F4-0617-A0993B34FEDB}"/>
              </a:ext>
            </a:extLst>
          </p:cNvPr>
          <p:cNvSpPr/>
          <p:nvPr/>
        </p:nvSpPr>
        <p:spPr>
          <a:xfrm>
            <a:off x="1219200" y="25323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4</a:t>
            </a:r>
            <a:r>
              <a:rPr lang="es-ES" sz="2400" b="1"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s-ES" sz="24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METODOLOGÍA PROPUESTA</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A22923EE-E44D-D7D6-33F9-EDECEE7E1853}"/>
                  </a:ext>
                </a:extLst>
              </p:cNvPr>
              <p:cNvSpPr/>
              <p:nvPr/>
            </p:nvSpPr>
            <p:spPr>
              <a:xfrm>
                <a:off x="4289915" y="920528"/>
                <a:ext cx="2220405" cy="842859"/>
              </a:xfrm>
              <a:prstGeom prst="rect">
                <a:avLst/>
              </a:prstGeom>
            </p:spPr>
            <p:txBody>
              <a:bodyPr wrap="square">
                <a:spAutoFit/>
              </a:bodyPr>
              <a:lstStyle/>
              <a:p>
                <a:r>
                  <a:rPr lang="es-EC" sz="2800" b="1" i="1" kern="100" dirty="0">
                    <a:effectLst/>
                    <a:latin typeface="Times New Roman" panose="02020603050405020304" pitchFamily="18" charset="0"/>
                    <a:ea typeface="Aptos" panose="020B0004020202020204" pitchFamily="34" charset="0"/>
                  </a:rPr>
                  <a:t>T </a:t>
                </a:r>
                <a:r>
                  <a:rPr lang="es-EC" sz="2800" i="1" kern="100" dirty="0">
                    <a:effectLst/>
                    <a:latin typeface="Times New Roman" panose="02020603050405020304" pitchFamily="18" charset="0"/>
                    <a:ea typeface="Aptos" panose="020B0004020202020204" pitchFamily="34" charset="0"/>
                  </a:rPr>
                  <a:t>= </a:t>
                </a:r>
                <a14:m>
                  <m:oMath xmlns:m="http://schemas.openxmlformats.org/officeDocument/2006/math">
                    <m:f>
                      <m:fPr>
                        <m:ctrlPr>
                          <a:rPr lang="es-EC" sz="2800" i="1" kern="100">
                            <a:effectLst/>
                            <a:latin typeface="Cambria Math" panose="02040503050406030204" pitchFamily="18" charset="0"/>
                            <a:ea typeface="Aptos" panose="020B0004020202020204" pitchFamily="34" charset="0"/>
                          </a:rPr>
                        </m:ctrlPr>
                      </m:fPr>
                      <m:num>
                        <m:nary>
                          <m:naryPr>
                            <m:chr m:val="∑"/>
                            <m:limLoc m:val="undOvr"/>
                            <m:ctrlPr>
                              <a:rPr lang="es-EC" sz="2800" i="1" kern="100">
                                <a:effectLst/>
                                <a:latin typeface="Cambria Math" panose="02040503050406030204" pitchFamily="18" charset="0"/>
                                <a:ea typeface="Aptos" panose="020B0004020202020204" pitchFamily="34" charset="0"/>
                              </a:rPr>
                            </m:ctrlPr>
                          </m:naryPr>
                          <m:sub>
                            <m:r>
                              <a:rPr lang="es-EC" sz="2800" b="0" i="1" kern="100">
                                <a:effectLst/>
                                <a:latin typeface="Cambria Math" panose="02040503050406030204" pitchFamily="18" charset="0"/>
                                <a:ea typeface="Aptos" panose="020B0004020202020204" pitchFamily="34" charset="0"/>
                              </a:rPr>
                              <m:t>𝑚</m:t>
                            </m:r>
                            <m:r>
                              <a:rPr lang="es-EC" sz="2800" b="0" i="1" kern="100">
                                <a:effectLst/>
                                <a:latin typeface="Cambria Math" panose="02040503050406030204" pitchFamily="18" charset="0"/>
                                <a:ea typeface="Aptos" panose="020B0004020202020204" pitchFamily="34" charset="0"/>
                              </a:rPr>
                              <m:t>=1</m:t>
                            </m:r>
                          </m:sub>
                          <m:sup>
                            <m:r>
                              <a:rPr lang="es-EC" sz="2800" b="0" i="1" kern="100">
                                <a:effectLst/>
                                <a:latin typeface="Cambria Math" panose="02040503050406030204" pitchFamily="18" charset="0"/>
                                <a:ea typeface="Aptos" panose="020B0004020202020204" pitchFamily="34" charset="0"/>
                              </a:rPr>
                              <m:t>𝑀</m:t>
                            </m:r>
                          </m:sup>
                          <m:e>
                            <m:r>
                              <a:rPr lang="es-EC" sz="2800" b="0" i="1" kern="100">
                                <a:effectLst/>
                                <a:latin typeface="Cambria Math" panose="02040503050406030204" pitchFamily="18" charset="0"/>
                                <a:ea typeface="Aptos" panose="020B0004020202020204" pitchFamily="34" charset="0"/>
                              </a:rPr>
                              <m:t>𝐶𝑎𝑚</m:t>
                            </m:r>
                          </m:e>
                        </m:nary>
                      </m:num>
                      <m:den>
                        <m:r>
                          <a:rPr lang="es-EC" sz="2800" b="0" i="1" kern="100">
                            <a:effectLst/>
                            <a:latin typeface="Cambria Math" panose="02040503050406030204" pitchFamily="18" charset="0"/>
                            <a:ea typeface="Aptos" panose="020B0004020202020204" pitchFamily="34" charset="0"/>
                          </a:rPr>
                          <m:t>365</m:t>
                        </m:r>
                        <m:sSub>
                          <m:sSubPr>
                            <m:ctrlPr>
                              <a:rPr lang="es-EC" sz="2800" i="1" kern="100">
                                <a:effectLst/>
                                <a:latin typeface="Cambria Math" panose="02040503050406030204" pitchFamily="18" charset="0"/>
                                <a:ea typeface="Aptos" panose="020B0004020202020204" pitchFamily="34" charset="0"/>
                              </a:rPr>
                            </m:ctrlPr>
                          </m:sSubPr>
                          <m:e>
                            <m:r>
                              <a:rPr lang="es-EC" sz="2800" b="0" i="1" kern="100">
                                <a:effectLst/>
                                <a:latin typeface="Cambria Math" panose="02040503050406030204" pitchFamily="18" charset="0"/>
                                <a:ea typeface="Aptos" panose="020B0004020202020204" pitchFamily="34" charset="0"/>
                              </a:rPr>
                              <m:t>𝑉𝑇</m:t>
                            </m:r>
                          </m:e>
                          <m:sub>
                            <m:r>
                              <a:rPr lang="es-EC" sz="2800" b="0" i="1" kern="100">
                                <a:effectLst/>
                                <a:latin typeface="Cambria Math" panose="02040503050406030204" pitchFamily="18" charset="0"/>
                                <a:ea typeface="Aptos" panose="020B0004020202020204" pitchFamily="34" charset="0"/>
                              </a:rPr>
                              <m:t>𝑖</m:t>
                            </m:r>
                          </m:sub>
                        </m:sSub>
                      </m:den>
                    </m:f>
                  </m:oMath>
                </a14:m>
                <a:endParaRPr lang="es-EC" sz="2800" i="1" dirty="0"/>
              </a:p>
            </p:txBody>
          </p:sp>
        </mc:Choice>
        <mc:Fallback xmlns="">
          <p:sp>
            <p:nvSpPr>
              <p:cNvPr id="11" name="Rectángulo 10">
                <a:extLst>
                  <a:ext uri="{FF2B5EF4-FFF2-40B4-BE49-F238E27FC236}">
                    <a16:creationId xmlns:a16="http://schemas.microsoft.com/office/drawing/2014/main" id="{A22923EE-E44D-D7D6-33F9-EDECEE7E1853}"/>
                  </a:ext>
                </a:extLst>
              </p:cNvPr>
              <p:cNvSpPr>
                <a:spLocks noRot="1" noChangeAspect="1" noMove="1" noResize="1" noEditPoints="1" noAdjustHandles="1" noChangeArrowheads="1" noChangeShapeType="1" noTextEdit="1"/>
              </p:cNvSpPr>
              <p:nvPr/>
            </p:nvSpPr>
            <p:spPr>
              <a:xfrm>
                <a:off x="4289915" y="920528"/>
                <a:ext cx="2220405" cy="842859"/>
              </a:xfrm>
              <a:prstGeom prst="rect">
                <a:avLst/>
              </a:prstGeom>
              <a:blipFill>
                <a:blip r:embed="rId9"/>
                <a:stretch>
                  <a:fillRect l="-5769" b="-1449"/>
                </a:stretch>
              </a:blipFill>
            </p:spPr>
            <p:txBody>
              <a:bodyPr/>
              <a:lstStyle/>
              <a:p>
                <a:r>
                  <a:rPr lang="es-EC">
                    <a:noFill/>
                  </a:rPr>
                  <a:t> </a:t>
                </a:r>
              </a:p>
            </p:txBody>
          </p:sp>
        </mc:Fallback>
      </mc:AlternateContent>
    </p:spTree>
    <p:extLst>
      <p:ext uri="{BB962C8B-B14F-4D97-AF65-F5344CB8AC3E}">
        <p14:creationId xmlns:p14="http://schemas.microsoft.com/office/powerpoint/2010/main" val="431918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pic>
        <p:nvPicPr>
          <p:cNvPr id="9" name="Imagen 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701240" y="1168796"/>
            <a:ext cx="5258244" cy="5258244"/>
          </a:xfrm>
          <a:prstGeom prst="rect">
            <a:avLst/>
          </a:prstGeom>
        </p:spPr>
      </p:pic>
      <p:grpSp>
        <p:nvGrpSpPr>
          <p:cNvPr id="2" name="object 2">
            <a:extLst>
              <a:ext uri="{FF2B5EF4-FFF2-40B4-BE49-F238E27FC236}">
                <a16:creationId xmlns:a16="http://schemas.microsoft.com/office/drawing/2014/main" id="{F6EAB002-C7ED-11B6-ACDB-2EE8DCCE64E0}"/>
              </a:ext>
            </a:extLst>
          </p:cNvPr>
          <p:cNvGrpSpPr/>
          <p:nvPr/>
        </p:nvGrpSpPr>
        <p:grpSpPr>
          <a:xfrm>
            <a:off x="-22911" y="0"/>
            <a:ext cx="12193193" cy="6858000"/>
            <a:chOff x="0" y="0"/>
            <a:chExt cx="12193193" cy="6858000"/>
          </a:xfrm>
        </p:grpSpPr>
        <p:pic>
          <p:nvPicPr>
            <p:cNvPr id="3" name="object 3">
              <a:extLst>
                <a:ext uri="{FF2B5EF4-FFF2-40B4-BE49-F238E27FC236}">
                  <a16:creationId xmlns:a16="http://schemas.microsoft.com/office/drawing/2014/main" id="{4A37E565-E578-E923-C4EE-634E617E31B3}"/>
                </a:ext>
              </a:extLst>
            </p:cNvPr>
            <p:cNvPicPr/>
            <p:nvPr/>
          </p:nvPicPr>
          <p:blipFill>
            <a:blip r:embed="rId4"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5" cstate="print"/>
            <a:stretch>
              <a:fillRect/>
            </a:stretch>
          </p:blipFill>
          <p:spPr>
            <a:xfrm>
              <a:off x="22911" y="6553645"/>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6"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7"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8" cstate="print"/>
            <a:stretch>
              <a:fillRect/>
            </a:stretch>
          </p:blipFill>
          <p:spPr>
            <a:xfrm>
              <a:off x="8178609" y="6316789"/>
              <a:ext cx="948966" cy="267223"/>
            </a:xfrm>
            <a:prstGeom prst="rect">
              <a:avLst/>
            </a:prstGeom>
          </p:spPr>
        </p:pic>
      </p:grpSp>
      <p:sp>
        <p:nvSpPr>
          <p:cNvPr id="14" name="CuadroTexto 13">
            <a:extLst>
              <a:ext uri="{FF2B5EF4-FFF2-40B4-BE49-F238E27FC236}">
                <a16:creationId xmlns:a16="http://schemas.microsoft.com/office/drawing/2014/main" id="{2A96F64D-1554-DB91-378B-7FFA7650926B}"/>
              </a:ext>
            </a:extLst>
          </p:cNvPr>
          <p:cNvSpPr txBox="1"/>
          <p:nvPr/>
        </p:nvSpPr>
        <p:spPr>
          <a:xfrm>
            <a:off x="609600" y="520097"/>
            <a:ext cx="11201400" cy="5139869"/>
          </a:xfrm>
          <a:prstGeom prst="rect">
            <a:avLst/>
          </a:prstGeom>
          <a:noFill/>
        </p:spPr>
        <p:txBody>
          <a:bodyPr wrap="square" rtlCol="0">
            <a:spAutoFit/>
          </a:bodyPr>
          <a:lstStyle/>
          <a:p>
            <a:pPr algn="just"/>
            <a:endParaRPr lang="es-ES" sz="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endParaRPr lang="es-ES" sz="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endParaRPr lang="es-ES" sz="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s-ES" sz="1600" b="1" dirty="0">
                <a:solidFill>
                  <a:schemeClr val="tx1"/>
                </a:solidFill>
                <a:latin typeface="Tahoma" panose="020B0604030504040204" pitchFamily="34" charset="0"/>
                <a:ea typeface="Tahoma" panose="020B0604030504040204" pitchFamily="34" charset="0"/>
                <a:cs typeface="Tahoma" panose="020B0604030504040204" pitchFamily="34" charset="0"/>
              </a:rPr>
              <a:t>Variables</a:t>
            </a:r>
          </a:p>
          <a:p>
            <a:pPr algn="just"/>
            <a:endParaRPr lang="es-ES" sz="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endParaRPr lang="es-ES" sz="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es-ES" sz="1600" b="1" dirty="0">
                <a:solidFill>
                  <a:schemeClr val="tx1"/>
                </a:solidFill>
                <a:latin typeface="Tahoma" panose="020B0604030504040204" pitchFamily="34" charset="0"/>
                <a:ea typeface="Tahoma" panose="020B0604030504040204" pitchFamily="34" charset="0"/>
                <a:cs typeface="Tahoma" panose="020B0604030504040204" pitchFamily="34" charset="0"/>
              </a:rPr>
              <a:t>Categoría vehicular: </a:t>
            </a:r>
            <a:r>
              <a:rPr lang="es-ES" sz="1600" dirty="0">
                <a:solidFill>
                  <a:schemeClr val="tx1"/>
                </a:solidFill>
                <a:latin typeface="Tahoma" panose="020B0604030504040204" pitchFamily="34" charset="0"/>
                <a:ea typeface="Tahoma" panose="020B0604030504040204" pitchFamily="34" charset="0"/>
                <a:cs typeface="Tahoma" panose="020B0604030504040204" pitchFamily="34" charset="0"/>
              </a:rPr>
              <a:t>Livianos</a:t>
            </a:r>
          </a:p>
          <a:p>
            <a:pPr marL="457200" indent="-457200" algn="just">
              <a:buFont typeface="Arial" panose="020B0604020202020204" pitchFamily="34" charset="0"/>
              <a:buChar char="•"/>
            </a:pPr>
            <a:r>
              <a:rPr lang="es-ES" sz="1600" b="1" dirty="0">
                <a:solidFill>
                  <a:schemeClr val="tx1"/>
                </a:solidFill>
                <a:latin typeface="Tahoma" panose="020B0604030504040204" pitchFamily="34" charset="0"/>
                <a:ea typeface="Tahoma" panose="020B0604030504040204" pitchFamily="34" charset="0"/>
                <a:cs typeface="Tahoma" panose="020B0604030504040204" pitchFamily="34" charset="0"/>
              </a:rPr>
              <a:t>Gastos de inversión, costos de mantenimiento y operación: Real </a:t>
            </a:r>
            <a:r>
              <a:rPr lang="es-ES" sz="1600" dirty="0">
                <a:solidFill>
                  <a:schemeClr val="tx1"/>
                </a:solidFill>
                <a:latin typeface="Tahoma" panose="020B0604030504040204" pitchFamily="34" charset="0"/>
                <a:ea typeface="Tahoma" panose="020B0604030504040204" pitchFamily="34" charset="0"/>
                <a:cs typeface="Tahoma" panose="020B0604030504040204" pitchFamily="34" charset="0"/>
              </a:rPr>
              <a:t>ejecutado y proyectado. </a:t>
            </a:r>
          </a:p>
          <a:p>
            <a:pPr marL="457200" indent="-457200" algn="just">
              <a:buFont typeface="Arial" panose="020B0604020202020204" pitchFamily="34" charset="0"/>
              <a:buChar char="•"/>
            </a:pPr>
            <a:r>
              <a:rPr lang="es-E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Período </a:t>
            </a:r>
            <a:r>
              <a:rPr lang="es-ES" sz="1600" b="1" dirty="0">
                <a:solidFill>
                  <a:schemeClr val="tx1"/>
                </a:solidFill>
                <a:latin typeface="Tahoma" panose="020B0604030504040204" pitchFamily="34" charset="0"/>
                <a:ea typeface="Tahoma" panose="020B0604030504040204" pitchFamily="34" charset="0"/>
                <a:cs typeface="Tahoma" panose="020B0604030504040204" pitchFamily="34" charset="0"/>
              </a:rPr>
              <a:t>del proyecto:</a:t>
            </a:r>
            <a:r>
              <a:rPr lang="es-E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s-E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2006-2043</a:t>
            </a:r>
            <a:endParaRPr lang="es-E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pt-BR" sz="1600" b="1" dirty="0">
                <a:solidFill>
                  <a:schemeClr val="tx1"/>
                </a:solidFill>
                <a:latin typeface="Tahoma" panose="020B0604030504040204" pitchFamily="34" charset="0"/>
                <a:ea typeface="Tahoma" panose="020B0604030504040204" pitchFamily="34" charset="0"/>
                <a:cs typeface="Tahoma" panose="020B0604030504040204" pitchFamily="34" charset="0"/>
              </a:rPr>
              <a:t>Tráfico Promedio Diario Anual TPDA año 2023</a:t>
            </a:r>
            <a:r>
              <a:rPr lang="pt-BR"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s-ES" sz="1600" dirty="0">
                <a:solidFill>
                  <a:schemeClr val="tx1"/>
                </a:solidFill>
                <a:latin typeface="Tahoma" panose="020B0604030504040204" pitchFamily="34" charset="0"/>
                <a:ea typeface="Tahoma" panose="020B0604030504040204" pitchFamily="34" charset="0"/>
                <a:cs typeface="Tahoma" panose="020B0604030504040204" pitchFamily="34" charset="0"/>
              </a:rPr>
              <a:t>39.000 aprox.</a:t>
            </a:r>
            <a:endParaRPr lang="es-ES" sz="160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endParaRPr lang="es-E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endParaRPr lang="es-E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s-ES" sz="1600" dirty="0">
                <a:solidFill>
                  <a:schemeClr val="tx1"/>
                </a:solidFill>
                <a:latin typeface="Tahoma" panose="020B0604030504040204" pitchFamily="34" charset="0"/>
                <a:ea typeface="Tahoma" panose="020B0604030504040204" pitchFamily="34" charset="0"/>
                <a:cs typeface="Tahoma" panose="020B0604030504040204" pitchFamily="34" charset="0"/>
              </a:rPr>
              <a:t>Programa de </a:t>
            </a:r>
            <a:r>
              <a:rPr lang="es-ES" sz="1600" b="1" u="sng" dirty="0">
                <a:solidFill>
                  <a:schemeClr val="tx1"/>
                </a:solidFill>
                <a:latin typeface="Tahoma" panose="020B0604030504040204" pitchFamily="34" charset="0"/>
                <a:ea typeface="Tahoma" panose="020B0604030504040204" pitchFamily="34" charset="0"/>
                <a:cs typeface="Tahoma" panose="020B0604030504040204" pitchFamily="34" charset="0"/>
              </a:rPr>
              <a:t>Conservación e Intervención Vial </a:t>
            </a:r>
            <a:r>
              <a:rPr lang="es-ES" sz="1600" dirty="0">
                <a:solidFill>
                  <a:schemeClr val="tx1"/>
                </a:solidFill>
                <a:latin typeface="Tahoma" panose="020B0604030504040204" pitchFamily="34" charset="0"/>
                <a:ea typeface="Tahoma" panose="020B0604030504040204" pitchFamily="34" charset="0"/>
                <a:cs typeface="Tahoma" panose="020B0604030504040204" pitchFamily="34" charset="0"/>
              </a:rPr>
              <a:t>Referencial 2024-2043:</a:t>
            </a:r>
          </a:p>
          <a:p>
            <a:pPr algn="just"/>
            <a:endParaRPr lang="es-E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s-ES" sz="1600" b="1" dirty="0">
                <a:solidFill>
                  <a:schemeClr val="tx1"/>
                </a:solidFill>
                <a:latin typeface="Tahoma" panose="020B0604030504040204" pitchFamily="34" charset="0"/>
                <a:ea typeface="Tahoma" panose="020B0604030504040204" pitchFamily="34" charset="0"/>
                <a:cs typeface="Tahoma" panose="020B0604030504040204" pitchFamily="34" charset="0"/>
              </a:rPr>
              <a:t>Rehabilitación vial </a:t>
            </a:r>
            <a:r>
              <a:rPr lang="es-E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para  los años 2025, 2026 y 2027; </a:t>
            </a:r>
            <a:r>
              <a:rPr lang="es-ES" sz="1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y </a:t>
            </a:r>
            <a:r>
              <a:rPr lang="es-ES" sz="1600" b="1" dirty="0">
                <a:solidFill>
                  <a:schemeClr val="tx1"/>
                </a:solidFill>
                <a:latin typeface="Tahoma" panose="020B0604030504040204" pitchFamily="34" charset="0"/>
                <a:ea typeface="Tahoma" panose="020B0604030504040204" pitchFamily="34" charset="0"/>
                <a:cs typeface="Tahoma" panose="020B0604030504040204" pitchFamily="34" charset="0"/>
              </a:rPr>
              <a:t>conservación de infraestructura</a:t>
            </a:r>
            <a:r>
              <a:rPr lang="es-E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s-E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que comprende mantenimiento </a:t>
            </a:r>
            <a:r>
              <a:rPr lang="es-ES" sz="1600" dirty="0">
                <a:solidFill>
                  <a:schemeClr val="tx1"/>
                </a:solidFill>
                <a:latin typeface="Tahoma" panose="020B0604030504040204" pitchFamily="34" charset="0"/>
                <a:ea typeface="Tahoma" panose="020B0604030504040204" pitchFamily="34" charset="0"/>
                <a:cs typeface="Tahoma" panose="020B0604030504040204" pitchFamily="34" charset="0"/>
              </a:rPr>
              <a:t>rutinario anual y mantenimiento periódico cada 5 años del corredor vial y del túnel, todo ello durante el período proyectado.</a:t>
            </a:r>
          </a:p>
          <a:p>
            <a:pPr marL="285750" indent="-285750" algn="just">
              <a:buFont typeface="Arial" panose="020B0604020202020204" pitchFamily="34" charset="0"/>
              <a:buChar char="•"/>
            </a:pPr>
            <a:endParaRPr lang="es-E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s-ES" sz="1600" b="1" dirty="0">
                <a:solidFill>
                  <a:schemeClr val="tx1"/>
                </a:solidFill>
                <a:latin typeface="Tahoma" panose="020B0604030504040204" pitchFamily="34" charset="0"/>
                <a:ea typeface="Tahoma" panose="020B0604030504040204" pitchFamily="34" charset="0"/>
                <a:cs typeface="Tahoma" panose="020B0604030504040204" pitchFamily="34" charset="0"/>
              </a:rPr>
              <a:t>Reposición de equipos y sistemas de operación del Túnel </a:t>
            </a:r>
            <a:r>
              <a:rPr lang="es-ES" sz="1600" dirty="0">
                <a:solidFill>
                  <a:schemeClr val="tx1"/>
                </a:solidFill>
                <a:latin typeface="Tahoma" panose="020B0604030504040204" pitchFamily="34" charset="0"/>
                <a:ea typeface="Tahoma" panose="020B0604030504040204" pitchFamily="34" charset="0"/>
                <a:cs typeface="Tahoma" panose="020B0604030504040204" pitchFamily="34" charset="0"/>
              </a:rPr>
              <a:t>en 2030, a partir de ahí, mantenimiento preventivo anual de los sistemas del Túnel y mantenimiento correctivo conforme la vida útil de los equipos, todo ello durante el período proyectado.</a:t>
            </a:r>
          </a:p>
          <a:p>
            <a:pPr algn="just"/>
            <a:endParaRPr lang="es-E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s-E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(Tasa  indexada con base al Índice de Precios al Consumidor (IPC) para el período del 2024-2043). </a:t>
            </a:r>
            <a:endParaRPr lang="es-E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object 13">
            <a:extLst>
              <a:ext uri="{FF2B5EF4-FFF2-40B4-BE49-F238E27FC236}">
                <a16:creationId xmlns:a16="http://schemas.microsoft.com/office/drawing/2014/main" id="{F70BC053-0156-900D-7311-1FF4914EDACD}"/>
              </a:ext>
            </a:extLst>
          </p:cNvPr>
          <p:cNvSpPr/>
          <p:nvPr/>
        </p:nvSpPr>
        <p:spPr>
          <a:xfrm>
            <a:off x="1349285" y="241418"/>
            <a:ext cx="94488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5</a:t>
            </a:r>
            <a:r>
              <a:rPr lang="es-ES" sz="2400" b="1"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a:t>
            </a:r>
            <a:r>
              <a:rPr lang="es-ES" sz="24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CONSIDERACIONES METODOLOGÍA PROPUESTA</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1172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pic>
        <p:nvPicPr>
          <p:cNvPr id="9" name="Imagen 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255043" y="1011786"/>
            <a:ext cx="4876190" cy="4876190"/>
          </a:xfrm>
          <a:prstGeom prst="rect">
            <a:avLst/>
          </a:prstGeom>
        </p:spPr>
      </p:pic>
      <p:grpSp>
        <p:nvGrpSpPr>
          <p:cNvPr id="2" name="object 2">
            <a:extLst>
              <a:ext uri="{FF2B5EF4-FFF2-40B4-BE49-F238E27FC236}">
                <a16:creationId xmlns:a16="http://schemas.microsoft.com/office/drawing/2014/main" id="{F6EAB002-C7ED-11B6-ACDB-2EE8DCCE64E0}"/>
              </a:ext>
            </a:extLst>
          </p:cNvPr>
          <p:cNvGrpSpPr/>
          <p:nvPr/>
        </p:nvGrpSpPr>
        <p:grpSpPr>
          <a:xfrm>
            <a:off x="0" y="0"/>
            <a:ext cx="12193193" cy="6858000"/>
            <a:chOff x="-152400" y="-152400"/>
            <a:chExt cx="12193193" cy="6858000"/>
          </a:xfrm>
        </p:grpSpPr>
        <p:pic>
          <p:nvPicPr>
            <p:cNvPr id="3" name="object 3">
              <a:extLst>
                <a:ext uri="{FF2B5EF4-FFF2-40B4-BE49-F238E27FC236}">
                  <a16:creationId xmlns:a16="http://schemas.microsoft.com/office/drawing/2014/main" id="{4A37E565-E578-E923-C4EE-634E617E31B3}"/>
                </a:ext>
              </a:extLst>
            </p:cNvPr>
            <p:cNvPicPr/>
            <p:nvPr/>
          </p:nvPicPr>
          <p:blipFill>
            <a:blip r:embed="rId4" cstate="print"/>
            <a:stretch>
              <a:fillRect/>
            </a:stretch>
          </p:blipFill>
          <p:spPr>
            <a:xfrm>
              <a:off x="-152400" y="-15240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5" cstate="print"/>
            <a:stretch>
              <a:fillRect/>
            </a:stretch>
          </p:blipFill>
          <p:spPr>
            <a:xfrm>
              <a:off x="-152400" y="6396275"/>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6"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7"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latin typeface="Tahoma" panose="020B0604030504040204" pitchFamily="34" charset="0"/>
                <a:ea typeface="Tahoma" panose="020B0604030504040204" pitchFamily="34" charset="0"/>
                <a:cs typeface="Tahoma" panose="020B0604030504040204" pitchFamily="34" charset="0"/>
              </a:endParaRPr>
            </a:p>
          </p:txBody>
        </p:sp>
        <p:pic>
          <p:nvPicPr>
            <p:cNvPr id="8" name="object 8">
              <a:extLst>
                <a:ext uri="{FF2B5EF4-FFF2-40B4-BE49-F238E27FC236}">
                  <a16:creationId xmlns:a16="http://schemas.microsoft.com/office/drawing/2014/main" id="{76100E06-1A4B-1BE1-3FD7-982E3F09497E}"/>
                </a:ext>
              </a:extLst>
            </p:cNvPr>
            <p:cNvPicPr/>
            <p:nvPr/>
          </p:nvPicPr>
          <p:blipFill>
            <a:blip r:embed="rId8"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25323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6</a:t>
            </a:r>
            <a:r>
              <a:rPr lang="es-E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E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OBLIGACIONES </a:t>
            </a: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 CUMPLIMIENTO NUEVA </a:t>
            </a:r>
            <a:r>
              <a:rPr lang="es-E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TASA</a:t>
            </a: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p>
        </p:txBody>
      </p:sp>
      <p:sp>
        <p:nvSpPr>
          <p:cNvPr id="10" name="Rectángulo 9"/>
          <p:cNvSpPr/>
          <p:nvPr/>
        </p:nvSpPr>
        <p:spPr>
          <a:xfrm>
            <a:off x="6068505" y="4125198"/>
            <a:ext cx="3761295" cy="764825"/>
          </a:xfrm>
          <a:prstGeom prst="rect">
            <a:avLst/>
          </a:prstGeom>
        </p:spPr>
        <p:txBody>
          <a:bodyPr wrap="square">
            <a:spAutoFit/>
          </a:bodyPr>
          <a:lstStyle/>
          <a:p>
            <a:pPr algn="just">
              <a:lnSpc>
                <a:spcPct val="115000"/>
              </a:lnSpc>
              <a:spcAft>
                <a:spcPts val="0"/>
              </a:spcAft>
            </a:pPr>
            <a:r>
              <a:rPr lang="es-EC"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2A96F64D-1554-DB91-378B-7FFA7650926B}"/>
              </a:ext>
            </a:extLst>
          </p:cNvPr>
          <p:cNvSpPr txBox="1"/>
          <p:nvPr/>
        </p:nvSpPr>
        <p:spPr>
          <a:xfrm>
            <a:off x="1024308" y="761598"/>
            <a:ext cx="10786308" cy="1092607"/>
          </a:xfrm>
          <a:prstGeom prst="rect">
            <a:avLst/>
          </a:prstGeom>
          <a:noFill/>
        </p:spPr>
        <p:txBody>
          <a:bodyPr wrap="square" rtlCol="0">
            <a:spAutoFit/>
          </a:bodyPr>
          <a:lstStyle/>
          <a:p>
            <a:pPr algn="just"/>
            <a:r>
              <a:rPr lang="es-EC" sz="1300" dirty="0">
                <a:solidFill>
                  <a:schemeClr val="tx1"/>
                </a:solidFill>
                <a:latin typeface="Tahoma" panose="020B0604030504040204" pitchFamily="34" charset="0"/>
                <a:ea typeface="Tahoma" panose="020B0604030504040204" pitchFamily="34" charset="0"/>
                <a:cs typeface="Tahoma" panose="020B0604030504040204" pitchFamily="34" charset="0"/>
              </a:rPr>
              <a:t>Desde sus inicios, la vía ha tenido intervenciones de carácter correctivo, sin planificación para sus intervenciones. Producto de aquello, actualmente no hay datos de medición de NDS, por lo que, teóricamente y visualmente la vía se encuentra en estado REGULAR conforme el cuadro de estado de las vías sin mantenimiento. De igual manera, con el fin de mejorar y conservar la infraestructura prestando óptimos niveles de servicios (BUENO Y MUY BUENO) para los usuarios, se propone un programa durante el periodo de 2024-2043. Agregar cuadro adicional de obligaciones para cumplimiento de la nueva tarifa</a:t>
            </a:r>
          </a:p>
        </p:txBody>
      </p:sp>
      <p:graphicFrame>
        <p:nvGraphicFramePr>
          <p:cNvPr id="12" name="Tabla 11"/>
          <p:cNvGraphicFramePr>
            <a:graphicFrameLocks noGrp="1"/>
          </p:cNvGraphicFramePr>
          <p:nvPr>
            <p:extLst>
              <p:ext uri="{D42A27DB-BD31-4B8C-83A1-F6EECF244321}">
                <p14:modId xmlns:p14="http://schemas.microsoft.com/office/powerpoint/2010/main" val="961502056"/>
              </p:ext>
            </p:extLst>
          </p:nvPr>
        </p:nvGraphicFramePr>
        <p:xfrm>
          <a:off x="1215331" y="4917481"/>
          <a:ext cx="4853174" cy="1512292"/>
        </p:xfrm>
        <a:graphic>
          <a:graphicData uri="http://schemas.openxmlformats.org/drawingml/2006/table">
            <a:tbl>
              <a:tblPr/>
              <a:tblGrid>
                <a:gridCol w="1146869">
                  <a:extLst>
                    <a:ext uri="{9D8B030D-6E8A-4147-A177-3AD203B41FA5}">
                      <a16:colId xmlns:a16="http://schemas.microsoft.com/office/drawing/2014/main" val="668570584"/>
                    </a:ext>
                  </a:extLst>
                </a:gridCol>
                <a:gridCol w="1295400">
                  <a:extLst>
                    <a:ext uri="{9D8B030D-6E8A-4147-A177-3AD203B41FA5}">
                      <a16:colId xmlns:a16="http://schemas.microsoft.com/office/drawing/2014/main" val="3779140056"/>
                    </a:ext>
                  </a:extLst>
                </a:gridCol>
                <a:gridCol w="1447800">
                  <a:extLst>
                    <a:ext uri="{9D8B030D-6E8A-4147-A177-3AD203B41FA5}">
                      <a16:colId xmlns:a16="http://schemas.microsoft.com/office/drawing/2014/main" val="2173966405"/>
                    </a:ext>
                  </a:extLst>
                </a:gridCol>
                <a:gridCol w="963105">
                  <a:extLst>
                    <a:ext uri="{9D8B030D-6E8A-4147-A177-3AD203B41FA5}">
                      <a16:colId xmlns:a16="http://schemas.microsoft.com/office/drawing/2014/main" val="3017078497"/>
                    </a:ext>
                  </a:extLst>
                </a:gridCol>
              </a:tblGrid>
              <a:tr h="194032">
                <a:tc rowSpan="2">
                  <a:txBody>
                    <a:bodyPr/>
                    <a:lstStyle/>
                    <a:p>
                      <a:pPr algn="ctr" fontAlgn="ctr"/>
                      <a:r>
                        <a:rPr lang="es-EC" sz="1200" b="1" i="0" u="none" strike="noStrike" dirty="0">
                          <a:solidFill>
                            <a:schemeClr val="bg1"/>
                          </a:solidFill>
                          <a:effectLst/>
                          <a:latin typeface="Tahoma" panose="020B0604030504040204" pitchFamily="34" charset="0"/>
                        </a:rPr>
                        <a:t>CRITERIO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gridSpan="2">
                  <a:txBody>
                    <a:bodyPr/>
                    <a:lstStyle/>
                    <a:p>
                      <a:pPr algn="ctr" fontAlgn="b"/>
                      <a:r>
                        <a:rPr lang="es-EC" sz="1200" b="1" i="0" u="none" strike="noStrike" dirty="0">
                          <a:solidFill>
                            <a:schemeClr val="bg1"/>
                          </a:solidFill>
                          <a:effectLst/>
                          <a:latin typeface="Tahoma" panose="020B0604030504040204" pitchFamily="34" charset="0"/>
                        </a:rPr>
                        <a:t>IRI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hMerge="1">
                  <a:txBody>
                    <a:bodyPr/>
                    <a:lstStyle/>
                    <a:p>
                      <a:pPr algn="l" fontAlgn="b"/>
                      <a:endParaRPr lang="es-EC" sz="1400" b="1" i="0" u="none" strike="noStrike" dirty="0">
                        <a:solidFill>
                          <a:schemeClr val="bg1"/>
                        </a:solidFill>
                        <a:effectLst/>
                        <a:latin typeface="Tahoma" panose="020B060403050404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a:txBody>
                    <a:bodyPr/>
                    <a:lstStyle/>
                    <a:p>
                      <a:pPr algn="ctr" fontAlgn="b"/>
                      <a:r>
                        <a:rPr lang="es-EC" sz="1200" b="1" i="0" u="none" strike="noStrike" dirty="0">
                          <a:solidFill>
                            <a:schemeClr val="bg1"/>
                          </a:solidFill>
                          <a:effectLst/>
                          <a:latin typeface="Tahoma" panose="020B0604030504040204" pitchFamily="34" charset="0"/>
                        </a:rPr>
                        <a:t>PCI</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extLst>
                  <a:ext uri="{0D108BD9-81ED-4DB2-BD59-A6C34878D82A}">
                    <a16:rowId xmlns:a16="http://schemas.microsoft.com/office/drawing/2014/main" val="2538561572"/>
                  </a:ext>
                </a:extLst>
              </a:tr>
              <a:tr h="461663">
                <a:tc vMerge="1">
                  <a:txBody>
                    <a:bodyPr/>
                    <a:lstStyle/>
                    <a:p>
                      <a:endParaRPr lang="es-EC"/>
                    </a:p>
                  </a:txBody>
                  <a:tcPr/>
                </a:tc>
                <a:tc>
                  <a:txBody>
                    <a:bodyPr/>
                    <a:lstStyle/>
                    <a:p>
                      <a:pPr algn="ctr" fontAlgn="ctr"/>
                      <a:r>
                        <a:rPr lang="es-EC" sz="1200" b="1" i="0" u="none" strike="noStrike" dirty="0">
                          <a:solidFill>
                            <a:schemeClr val="bg1"/>
                          </a:solidFill>
                          <a:effectLst/>
                          <a:latin typeface="Tahoma" panose="020B0604030504040204" pitchFamily="34" charset="0"/>
                        </a:rPr>
                        <a:t>Pavimento asfáltico (m/Km)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a:txBody>
                    <a:bodyPr/>
                    <a:lstStyle/>
                    <a:p>
                      <a:pPr algn="ctr" fontAlgn="ctr"/>
                      <a:r>
                        <a:rPr lang="es-EC" sz="1200" b="1" i="0" u="none" strike="noStrike" dirty="0">
                          <a:solidFill>
                            <a:schemeClr val="bg1"/>
                          </a:solidFill>
                          <a:effectLst/>
                          <a:latin typeface="Tahoma" panose="020B0604030504040204" pitchFamily="34" charset="0"/>
                        </a:rPr>
                        <a:t>Pavimento Rígido (m/Km)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tc>
                  <a:txBody>
                    <a:bodyPr/>
                    <a:lstStyle/>
                    <a:p>
                      <a:pPr algn="ctr" fontAlgn="ctr"/>
                      <a:r>
                        <a:rPr lang="es-EC" sz="1200" b="1" i="0" u="none" strike="noStrike" dirty="0">
                          <a:solidFill>
                            <a:schemeClr val="bg1"/>
                          </a:solidFill>
                          <a:effectLst/>
                          <a:latin typeface="Tahoma" panose="020B0604030504040204" pitchFamily="34" charset="0"/>
                        </a:rPr>
                        <a:t>Rango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75B5"/>
                    </a:solidFill>
                  </a:tcPr>
                </a:tc>
                <a:extLst>
                  <a:ext uri="{0D108BD9-81ED-4DB2-BD59-A6C34878D82A}">
                    <a16:rowId xmlns:a16="http://schemas.microsoft.com/office/drawing/2014/main" val="1155898429"/>
                  </a:ext>
                </a:extLst>
              </a:tr>
              <a:tr h="167269">
                <a:tc>
                  <a:txBody>
                    <a:bodyPr/>
                    <a:lstStyle/>
                    <a:p>
                      <a:pPr algn="ctr" fontAlgn="ctr"/>
                      <a:r>
                        <a:rPr lang="es-EC" sz="1200" b="1" i="0" u="none" strike="noStrike" dirty="0">
                          <a:solidFill>
                            <a:schemeClr val="tx1"/>
                          </a:solidFill>
                          <a:effectLst/>
                          <a:latin typeface="Tahoma" panose="020B0604030504040204" pitchFamily="34" charset="0"/>
                        </a:rPr>
                        <a:t>MUY BUENO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200" b="0" i="0" u="none" strike="noStrike" dirty="0">
                          <a:solidFill>
                            <a:schemeClr val="tx1"/>
                          </a:solidFill>
                          <a:effectLst/>
                          <a:latin typeface="Tahoma" panose="020B0604030504040204" pitchFamily="34" charset="0"/>
                        </a:rPr>
                        <a:t>≤ 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s-EC" sz="1200" b="0" i="0" u="none" strike="noStrike" dirty="0">
                          <a:solidFill>
                            <a:schemeClr val="tx1"/>
                          </a:solidFill>
                          <a:effectLst/>
                          <a:latin typeface="Tahoma" panose="020B0604030504040204" pitchFamily="34" charset="0"/>
                        </a:rPr>
                        <a:t>≤ 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s-EC" sz="1200" b="1" i="0" u="none" strike="noStrike" dirty="0">
                          <a:solidFill>
                            <a:schemeClr val="tx1"/>
                          </a:solidFill>
                          <a:effectLst/>
                          <a:latin typeface="Tahoma" panose="020B0604030504040204" pitchFamily="34" charset="0"/>
                        </a:rPr>
                        <a:t>70-85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44649923"/>
                  </a:ext>
                </a:extLst>
              </a:tr>
              <a:tr h="167269">
                <a:tc>
                  <a:txBody>
                    <a:bodyPr/>
                    <a:lstStyle/>
                    <a:p>
                      <a:pPr algn="ctr" fontAlgn="ctr"/>
                      <a:r>
                        <a:rPr lang="es-EC" sz="1200" b="1" i="0" u="none" strike="noStrike" dirty="0">
                          <a:solidFill>
                            <a:schemeClr val="tx1"/>
                          </a:solidFill>
                          <a:effectLst/>
                          <a:latin typeface="Tahoma" panose="020B0604030504040204" pitchFamily="34" charset="0"/>
                        </a:rPr>
                        <a:t>BUENO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200" b="0" i="0" u="none" strike="noStrike" dirty="0">
                          <a:solidFill>
                            <a:schemeClr val="tx1"/>
                          </a:solidFill>
                          <a:effectLst/>
                          <a:latin typeface="Tahoma" panose="020B0604030504040204" pitchFamily="34" charset="0"/>
                        </a:rPr>
                        <a:t>3.2 -3.9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s-EC" sz="1200" b="0" i="0" u="none" strike="noStrike" dirty="0">
                          <a:solidFill>
                            <a:schemeClr val="tx1"/>
                          </a:solidFill>
                          <a:effectLst/>
                          <a:latin typeface="Tahoma" panose="020B0604030504040204" pitchFamily="34" charset="0"/>
                        </a:rPr>
                        <a:t>2.8 - 3.5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s-EC" sz="1200" b="1" i="0" u="none" strike="noStrike" dirty="0">
                          <a:solidFill>
                            <a:schemeClr val="tx1"/>
                          </a:solidFill>
                          <a:effectLst/>
                          <a:latin typeface="Tahoma" panose="020B0604030504040204" pitchFamily="34" charset="0"/>
                        </a:rPr>
                        <a:t>55-70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59021963"/>
                  </a:ext>
                </a:extLst>
              </a:tr>
              <a:tr h="167269">
                <a:tc>
                  <a:txBody>
                    <a:bodyPr/>
                    <a:lstStyle/>
                    <a:p>
                      <a:pPr algn="ctr" fontAlgn="ctr"/>
                      <a:r>
                        <a:rPr lang="es-EC" sz="1200" b="1" i="0" u="none" strike="noStrike" dirty="0">
                          <a:solidFill>
                            <a:schemeClr val="tx1"/>
                          </a:solidFill>
                          <a:effectLst/>
                          <a:latin typeface="Tahoma" panose="020B0604030504040204" pitchFamily="34" charset="0"/>
                        </a:rPr>
                        <a:t>REGULAR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200" b="0" i="0" u="none" strike="noStrike" dirty="0">
                          <a:solidFill>
                            <a:srgbClr val="FF0000"/>
                          </a:solidFill>
                          <a:effectLst/>
                          <a:latin typeface="Tahoma" panose="020B0604030504040204" pitchFamily="34" charset="0"/>
                        </a:rPr>
                        <a:t>4.0  - 4.6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200" b="0" i="0" u="none" strike="noStrike" dirty="0">
                          <a:solidFill>
                            <a:srgbClr val="FF0000"/>
                          </a:solidFill>
                          <a:effectLst/>
                          <a:latin typeface="Tahoma" panose="020B0604030504040204" pitchFamily="34" charset="0"/>
                        </a:rPr>
                        <a:t>3.6 - 4.3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200" b="1" i="0" u="none" strike="noStrike" dirty="0">
                          <a:solidFill>
                            <a:srgbClr val="FF0000"/>
                          </a:solidFill>
                          <a:effectLst/>
                          <a:latin typeface="Tahoma" panose="020B0604030504040204" pitchFamily="34" charset="0"/>
                        </a:rPr>
                        <a:t>40-55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6855498"/>
                  </a:ext>
                </a:extLst>
              </a:tr>
              <a:tr h="167269">
                <a:tc>
                  <a:txBody>
                    <a:bodyPr/>
                    <a:lstStyle/>
                    <a:p>
                      <a:pPr algn="ctr" fontAlgn="ctr"/>
                      <a:r>
                        <a:rPr lang="es-EC" sz="1200" b="1" i="0" u="none" strike="noStrike" dirty="0">
                          <a:solidFill>
                            <a:schemeClr val="tx1"/>
                          </a:solidFill>
                          <a:effectLst/>
                          <a:latin typeface="Tahoma" panose="020B0604030504040204" pitchFamily="34" charset="0"/>
                        </a:rPr>
                        <a:t>MALO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200" b="0" i="0" u="none" strike="noStrike" dirty="0">
                          <a:solidFill>
                            <a:schemeClr val="tx1"/>
                          </a:solidFill>
                          <a:effectLst/>
                          <a:latin typeface="Tahoma" panose="020B0604030504040204" pitchFamily="34" charset="0"/>
                        </a:rPr>
                        <a:t> ≥4.6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200" b="0" i="0" u="none" strike="noStrike" dirty="0">
                          <a:solidFill>
                            <a:schemeClr val="tx1"/>
                          </a:solidFill>
                          <a:effectLst/>
                          <a:latin typeface="Tahoma" panose="020B0604030504040204" pitchFamily="34" charset="0"/>
                        </a:rPr>
                        <a:t>≥ 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200" b="1" i="0" u="none" strike="noStrike" dirty="0">
                          <a:solidFill>
                            <a:schemeClr val="tx1"/>
                          </a:solidFill>
                          <a:effectLst/>
                          <a:latin typeface="Tahoma" panose="020B0604030504040204" pitchFamily="34" charset="0"/>
                        </a:rPr>
                        <a:t>25-40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7216702"/>
                  </a:ext>
                </a:extLst>
              </a:tr>
            </a:tbl>
          </a:graphicData>
        </a:graphic>
      </p:graphicFrame>
      <p:pic>
        <p:nvPicPr>
          <p:cNvPr id="22" name="Imagen 21"/>
          <p:cNvPicPr/>
          <p:nvPr/>
        </p:nvPicPr>
        <p:blipFill>
          <a:blip r:embed="rId9"/>
          <a:stretch>
            <a:fillRect/>
          </a:stretch>
        </p:blipFill>
        <p:spPr>
          <a:xfrm>
            <a:off x="1063130" y="1771620"/>
            <a:ext cx="4815137" cy="3118403"/>
          </a:xfrm>
          <a:prstGeom prst="rect">
            <a:avLst/>
          </a:prstGeom>
        </p:spPr>
      </p:pic>
      <p:sp>
        <p:nvSpPr>
          <p:cNvPr id="24" name="Rectángulo 23"/>
          <p:cNvSpPr/>
          <p:nvPr/>
        </p:nvSpPr>
        <p:spPr>
          <a:xfrm>
            <a:off x="6583044" y="2192922"/>
            <a:ext cx="5345791" cy="4408899"/>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es-ES" sz="1700" b="1" dirty="0">
                <a:latin typeface="Tahoma" panose="020B0604030504040204" pitchFamily="34" charset="0"/>
                <a:ea typeface="Tahoma" panose="020B0604030504040204" pitchFamily="34" charset="0"/>
                <a:cs typeface="Tahoma" panose="020B0604030504040204" pitchFamily="34" charset="0"/>
              </a:rPr>
              <a:t>PROGRAMA DE INTERVENCIÓN Y CONSERVACIÓN REFERENCIAL 2024-2043.</a:t>
            </a:r>
          </a:p>
          <a:p>
            <a:pPr algn="just">
              <a:lnSpc>
                <a:spcPct val="150000"/>
              </a:lnSpc>
            </a:pPr>
            <a:endParaRPr lang="es-ES" sz="1700" b="1" dirty="0">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50000"/>
              </a:lnSpc>
              <a:buFont typeface="Arial" panose="020B0604020202020204" pitchFamily="34" charset="0"/>
              <a:buChar char="•"/>
            </a:pPr>
            <a:r>
              <a:rPr lang="es-ES" sz="1700" dirty="0">
                <a:latin typeface="Tahoma" panose="020B0604030504040204" pitchFamily="34" charset="0"/>
                <a:ea typeface="Tahoma" panose="020B0604030504040204" pitchFamily="34" charset="0"/>
                <a:cs typeface="Tahoma" panose="020B0604030504040204" pitchFamily="34" charset="0"/>
              </a:rPr>
              <a:t>Rehabilitación vial</a:t>
            </a:r>
            <a:r>
              <a:rPr lang="es-ES" sz="1700" dirty="0" smtClean="0">
                <a:latin typeface="Tahoma" panose="020B0604030504040204" pitchFamily="34" charset="0"/>
                <a:ea typeface="Tahoma" panose="020B0604030504040204" pitchFamily="34" charset="0"/>
                <a:cs typeface="Tahoma" panose="020B0604030504040204" pitchFamily="34" charset="0"/>
              </a:rPr>
              <a:t>, solución vial e intervenciones en túnel: años 2025, 2026, 2027, ($32,7 </a:t>
            </a:r>
            <a:r>
              <a:rPr lang="es-ES" sz="1700" dirty="0">
                <a:latin typeface="Tahoma" panose="020B0604030504040204" pitchFamily="34" charset="0"/>
                <a:ea typeface="Tahoma" panose="020B0604030504040204" pitchFamily="34" charset="0"/>
                <a:cs typeface="Tahoma" panose="020B0604030504040204" pitchFamily="34" charset="0"/>
              </a:rPr>
              <a:t>MM)</a:t>
            </a:r>
          </a:p>
          <a:p>
            <a:pPr marL="285750" indent="-285750" algn="just">
              <a:lnSpc>
                <a:spcPct val="150000"/>
              </a:lnSpc>
              <a:buFont typeface="Arial" panose="020B0604020202020204" pitchFamily="34" charset="0"/>
              <a:buChar char="•"/>
            </a:pPr>
            <a:r>
              <a:rPr lang="es-ES" sz="1700" dirty="0">
                <a:latin typeface="Tahoma" panose="020B0604030504040204" pitchFamily="34" charset="0"/>
                <a:ea typeface="Tahoma" panose="020B0604030504040204" pitchFamily="34" charset="0"/>
                <a:cs typeface="Tahoma" panose="020B0604030504040204" pitchFamily="34" charset="0"/>
              </a:rPr>
              <a:t>Plan de mantenimiento rutinario anual, vía y túnel. ( </a:t>
            </a:r>
            <a:r>
              <a:rPr lang="es-ES" sz="1700" dirty="0" smtClean="0">
                <a:latin typeface="Tahoma" panose="020B0604030504040204" pitchFamily="34" charset="0"/>
                <a:ea typeface="Tahoma" panose="020B0604030504040204" pitchFamily="34" charset="0"/>
                <a:cs typeface="Tahoma" panose="020B0604030504040204" pitchFamily="34" charset="0"/>
              </a:rPr>
              <a:t>$76 MM</a:t>
            </a:r>
            <a:r>
              <a:rPr lang="es-ES" sz="1700" dirty="0">
                <a:latin typeface="Tahoma" panose="020B0604030504040204" pitchFamily="34" charset="0"/>
                <a:ea typeface="Tahoma" panose="020B0604030504040204" pitchFamily="34" charset="0"/>
                <a:cs typeface="Tahoma" panose="020B0604030504040204" pitchFamily="34" charset="0"/>
              </a:rPr>
              <a:t>)</a:t>
            </a:r>
          </a:p>
          <a:p>
            <a:pPr marL="285750" indent="-285750" algn="just">
              <a:lnSpc>
                <a:spcPct val="150000"/>
              </a:lnSpc>
              <a:buFont typeface="Arial" panose="020B0604020202020204" pitchFamily="34" charset="0"/>
              <a:buChar char="•"/>
            </a:pPr>
            <a:r>
              <a:rPr lang="es-ES" sz="1700" dirty="0">
                <a:latin typeface="Tahoma" panose="020B0604030504040204" pitchFamily="34" charset="0"/>
                <a:ea typeface="Tahoma" panose="020B0604030504040204" pitchFamily="34" charset="0"/>
                <a:cs typeface="Tahoma" panose="020B0604030504040204" pitchFamily="34" charset="0"/>
              </a:rPr>
              <a:t>Plan de mantenimiento periódico cada 5 años.</a:t>
            </a:r>
          </a:p>
          <a:p>
            <a:pPr marL="285750" indent="-285750" algn="just">
              <a:lnSpc>
                <a:spcPct val="150000"/>
              </a:lnSpc>
              <a:buFont typeface="Arial" panose="020B0604020202020204" pitchFamily="34" charset="0"/>
              <a:buChar char="•"/>
            </a:pPr>
            <a:r>
              <a:rPr lang="es-ES" sz="1700" dirty="0">
                <a:latin typeface="Tahoma" panose="020B0604030504040204" pitchFamily="34" charset="0"/>
                <a:ea typeface="Tahoma" panose="020B0604030504040204" pitchFamily="34" charset="0"/>
                <a:cs typeface="Tahoma" panose="020B0604030504040204" pitchFamily="34" charset="0"/>
              </a:rPr>
              <a:t>Intervención en el túnel, capa de rodadura año 2026.</a:t>
            </a:r>
          </a:p>
          <a:p>
            <a:pPr marL="285750" indent="-285750" algn="just">
              <a:lnSpc>
                <a:spcPct val="150000"/>
              </a:lnSpc>
              <a:buFont typeface="Arial" panose="020B0604020202020204" pitchFamily="34" charset="0"/>
              <a:buChar char="•"/>
            </a:pPr>
            <a:r>
              <a:rPr lang="es-ES" sz="1700" dirty="0">
                <a:latin typeface="Tahoma" panose="020B0604030504040204" pitchFamily="34" charset="0"/>
                <a:ea typeface="Tahoma" panose="020B0604030504040204" pitchFamily="34" charset="0"/>
                <a:cs typeface="Tahoma" panose="020B0604030504040204" pitchFamily="34" charset="0"/>
              </a:rPr>
              <a:t>Reposición de equipos túnel, año 2030. </a:t>
            </a:r>
            <a:endParaRPr lang="es-EC" sz="1700" dirty="0">
              <a:latin typeface="Tahoma" panose="020B0604030504040204" pitchFamily="34" charset="0"/>
              <a:ea typeface="Tahoma" panose="020B0604030504040204" pitchFamily="34" charset="0"/>
              <a:cs typeface="Tahoma" panose="020B0604030504040204" pitchFamily="34" charset="0"/>
            </a:endParaRPr>
          </a:p>
        </p:txBody>
      </p:sp>
      <p:cxnSp>
        <p:nvCxnSpPr>
          <p:cNvPr id="28" name="Conector recto 27"/>
          <p:cNvCxnSpPr/>
          <p:nvPr/>
        </p:nvCxnSpPr>
        <p:spPr>
          <a:xfrm>
            <a:off x="6324600" y="1683175"/>
            <a:ext cx="0" cy="4919580"/>
          </a:xfrm>
          <a:prstGeom prst="line">
            <a:avLst/>
          </a:prstGeom>
        </p:spPr>
        <p:style>
          <a:lnRef idx="3">
            <a:schemeClr val="accent1"/>
          </a:lnRef>
          <a:fillRef idx="0">
            <a:schemeClr val="accent1"/>
          </a:fillRef>
          <a:effectRef idx="2">
            <a:schemeClr val="accent1"/>
          </a:effectRef>
          <a:fontRef idx="minor">
            <a:schemeClr val="tx1"/>
          </a:fontRef>
        </p:style>
      </p:cxnSp>
      <p:sp>
        <p:nvSpPr>
          <p:cNvPr id="17" name="Rectángulo 16"/>
          <p:cNvSpPr/>
          <p:nvPr/>
        </p:nvSpPr>
        <p:spPr>
          <a:xfrm>
            <a:off x="2438400" y="6394774"/>
            <a:ext cx="10592396" cy="307777"/>
          </a:xfrm>
          <a:prstGeom prst="rect">
            <a:avLst/>
          </a:prstGeom>
        </p:spPr>
        <p:txBody>
          <a:bodyPr wrap="square">
            <a:spAutoFit/>
          </a:bodyPr>
          <a:lstStyle/>
          <a:p>
            <a:r>
              <a:rPr lang="es-ES" sz="1400" b="1" dirty="0"/>
              <a:t>Fuente: </a:t>
            </a:r>
            <a:r>
              <a:rPr lang="es-ES" sz="1400" dirty="0"/>
              <a:t>Normas AASHTO</a:t>
            </a:r>
            <a:endParaRPr lang="es-EC" sz="1400" dirty="0"/>
          </a:p>
        </p:txBody>
      </p:sp>
    </p:spTree>
    <p:extLst>
      <p:ext uri="{BB962C8B-B14F-4D97-AF65-F5344CB8AC3E}">
        <p14:creationId xmlns:p14="http://schemas.microsoft.com/office/powerpoint/2010/main" val="1465566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10491</TotalTime>
  <Words>2141</Words>
  <Application>Microsoft Office PowerPoint</Application>
  <PresentationFormat>Panorámica</PresentationFormat>
  <Paragraphs>316</Paragraphs>
  <Slides>14</Slides>
  <Notes>13</Notes>
  <HiddenSlides>1</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Aptos</vt:lpstr>
      <vt:lpstr>Arial</vt:lpstr>
      <vt:lpstr>Calibri</vt:lpstr>
      <vt:lpstr>Cambria Math</vt:lpstr>
      <vt:lpstr>Tahoma</vt:lpstr>
      <vt:lpstr>Times New Roman</vt:lpstr>
      <vt:lpstr>Verdana</vt:lpstr>
      <vt:lpstr>Office Theme</vt:lpstr>
      <vt:lpstr>Metodología de cálculo de la tasa de peaje corredor vial “Oswaldo Guayasamín”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2023_10_30_PRESENTACION_FINAL_GG</dc:title>
  <dc:creator>Cesar Oswaldo Aguilar Ortiz</dc:creator>
  <cp:lastModifiedBy>Roberto Xavier Roman Roman</cp:lastModifiedBy>
  <cp:revision>611</cp:revision>
  <cp:lastPrinted>2024-03-06T17:56:38Z</cp:lastPrinted>
  <dcterms:created xsi:type="dcterms:W3CDTF">2023-12-12T21:08:37Z</dcterms:created>
  <dcterms:modified xsi:type="dcterms:W3CDTF">2024-05-29T16:38:29Z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2023-10-30T00:00:00Z</vt:filetime>
  </property>
  <property fmtid="{D5CDD505-2E9C-101B-9397-08002B2CF9AE}" pid="3" name="Creator">
    <vt:lpwstr>Adobe Illustrator 27.9 (Macintosh)</vt:lpwstr>
  </property>
  <property fmtid="{D5CDD505-2E9C-101B-9397-08002B2CF9AE}" pid="4" name="LastSaved">
    <vt:filetime>2023-12-12T00:00:00Z</vt:filetime>
  </property>
  <property fmtid="{D5CDD505-2E9C-101B-9397-08002B2CF9AE}" pid="5" name="Producer">
    <vt:lpwstr>Adobe PDF library 17.00</vt:lpwstr>
  </property>
</Properties>
</file>