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72" r:id="rId3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586E6C81-95E6-4457-B89B-02DFA8FA41A2}">
          <p14:sldIdLst>
            <p14:sldId id="262"/>
            <p14:sldId id="27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3764"/>
    <a:srgbClr val="2F7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1AC61-1F30-447F-833A-9FFA106E5F3A}" type="datetimeFigureOut">
              <a:rPr lang="es-EC" smtClean="0"/>
              <a:t>30/8/2024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8186-0B70-4DE9-B6F9-633DD89EEA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36323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1AC61-1F30-447F-833A-9FFA106E5F3A}" type="datetimeFigureOut">
              <a:rPr lang="es-EC" smtClean="0"/>
              <a:t>30/8/2024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8186-0B70-4DE9-B6F9-633DD89EEA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7758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1AC61-1F30-447F-833A-9FFA106E5F3A}" type="datetimeFigureOut">
              <a:rPr lang="es-EC" smtClean="0"/>
              <a:t>30/8/2024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8186-0B70-4DE9-B6F9-633DD89EEA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71780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1AC61-1F30-447F-833A-9FFA106E5F3A}" type="datetimeFigureOut">
              <a:rPr lang="es-EC" smtClean="0"/>
              <a:t>30/8/2024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8186-0B70-4DE9-B6F9-633DD89EEA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80749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1AC61-1F30-447F-833A-9FFA106E5F3A}" type="datetimeFigureOut">
              <a:rPr lang="es-EC" smtClean="0"/>
              <a:t>30/8/2024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8186-0B70-4DE9-B6F9-633DD89EEA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72108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1AC61-1F30-447F-833A-9FFA106E5F3A}" type="datetimeFigureOut">
              <a:rPr lang="es-EC" smtClean="0"/>
              <a:t>30/8/2024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8186-0B70-4DE9-B6F9-633DD89EEA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9460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1AC61-1F30-447F-833A-9FFA106E5F3A}" type="datetimeFigureOut">
              <a:rPr lang="es-EC" smtClean="0"/>
              <a:t>30/8/2024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8186-0B70-4DE9-B6F9-633DD89EEA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90730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1AC61-1F30-447F-833A-9FFA106E5F3A}" type="datetimeFigureOut">
              <a:rPr lang="es-EC" smtClean="0"/>
              <a:t>30/8/2024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8186-0B70-4DE9-B6F9-633DD89EEA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02772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1AC61-1F30-447F-833A-9FFA106E5F3A}" type="datetimeFigureOut">
              <a:rPr lang="es-EC" smtClean="0"/>
              <a:t>30/8/2024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8186-0B70-4DE9-B6F9-633DD89EEA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26783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1AC61-1F30-447F-833A-9FFA106E5F3A}" type="datetimeFigureOut">
              <a:rPr lang="es-EC" smtClean="0"/>
              <a:t>30/8/2024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8186-0B70-4DE9-B6F9-633DD89EEA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97873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1AC61-1F30-447F-833A-9FFA106E5F3A}" type="datetimeFigureOut">
              <a:rPr lang="es-EC" smtClean="0"/>
              <a:t>30/8/2024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8186-0B70-4DE9-B6F9-633DD89EEA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63792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1AC61-1F30-447F-833A-9FFA106E5F3A}" type="datetimeFigureOut">
              <a:rPr lang="es-EC" smtClean="0"/>
              <a:t>30/8/2024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08186-0B70-4DE9-B6F9-633DD89EEA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7713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l="52135" t="94444" r="1"/>
          <a:stretch/>
        </p:blipFill>
        <p:spPr>
          <a:xfrm>
            <a:off x="6366783" y="6478361"/>
            <a:ext cx="5835650" cy="381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84B39B75-FFA3-4996-8A0E-44BE6341A5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4114" y="3004970"/>
            <a:ext cx="11404600" cy="1904999"/>
          </a:xfrm>
        </p:spPr>
        <p:txBody>
          <a:bodyPr>
            <a:noAutofit/>
          </a:bodyPr>
          <a:lstStyle/>
          <a:p>
            <a:r>
              <a:rPr lang="es-EC" sz="3600" b="1" dirty="0">
                <a:solidFill>
                  <a:srgbClr val="1E76B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REFORMA PRESUPUESTARIA </a:t>
            </a:r>
            <a:r>
              <a:rPr lang="es-EC" sz="3600" b="1" dirty="0" smtClean="0">
                <a:solidFill>
                  <a:srgbClr val="1E76B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</a:t>
            </a:r>
            <a:endParaRPr lang="es-EC" sz="3600" b="1" dirty="0">
              <a:solidFill>
                <a:srgbClr val="1E76B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l="32561" t="9925" r="25623" b="60065"/>
          <a:stretch/>
        </p:blipFill>
        <p:spPr>
          <a:xfrm>
            <a:off x="4212774" y="632880"/>
            <a:ext cx="3785956" cy="1528436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2774" y="4562764"/>
            <a:ext cx="4046812" cy="94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69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36681" y="113439"/>
            <a:ext cx="8818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800" b="1" dirty="0" smtClean="0"/>
              <a:t>Reforma Gasto de Inversión</a:t>
            </a:r>
          </a:p>
          <a:p>
            <a:r>
              <a:rPr lang="es-EC" sz="2000" b="1" dirty="0" smtClean="0"/>
              <a:t>(En dólares)</a:t>
            </a:r>
            <a:endParaRPr lang="es-EC" sz="1200" b="1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405469"/>
              </p:ext>
            </p:extLst>
          </p:nvPr>
        </p:nvGraphicFramePr>
        <p:xfrm>
          <a:off x="892197" y="1060553"/>
          <a:ext cx="10203696" cy="5305077"/>
        </p:xfrm>
        <a:graphic>
          <a:graphicData uri="http://schemas.openxmlformats.org/drawingml/2006/table">
            <a:tbl>
              <a:tblPr/>
              <a:tblGrid>
                <a:gridCol w="5508603">
                  <a:extLst>
                    <a:ext uri="{9D8B030D-6E8A-4147-A177-3AD203B41FA5}">
                      <a16:colId xmlns:a16="http://schemas.microsoft.com/office/drawing/2014/main" val="3314885717"/>
                    </a:ext>
                  </a:extLst>
                </a:gridCol>
                <a:gridCol w="1740877">
                  <a:extLst>
                    <a:ext uri="{9D8B030D-6E8A-4147-A177-3AD203B41FA5}">
                      <a16:colId xmlns:a16="http://schemas.microsoft.com/office/drawing/2014/main" val="1412266427"/>
                    </a:ext>
                  </a:extLst>
                </a:gridCol>
                <a:gridCol w="1468315">
                  <a:extLst>
                    <a:ext uri="{9D8B030D-6E8A-4147-A177-3AD203B41FA5}">
                      <a16:colId xmlns:a16="http://schemas.microsoft.com/office/drawing/2014/main" val="4096007707"/>
                    </a:ext>
                  </a:extLst>
                </a:gridCol>
                <a:gridCol w="1485901">
                  <a:extLst>
                    <a:ext uri="{9D8B030D-6E8A-4147-A177-3AD203B41FA5}">
                      <a16:colId xmlns:a16="http://schemas.microsoft.com/office/drawing/2014/main" val="258779573"/>
                    </a:ext>
                  </a:extLst>
                </a:gridCol>
              </a:tblGrid>
              <a:tr h="545381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SECTOR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CODIFICADO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REFORMA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CODIFICADO REFORMADO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641893"/>
                  </a:ext>
                </a:extLst>
              </a:tr>
              <a:tr h="297481">
                <a:tc>
                  <a:txBody>
                    <a:bodyPr/>
                    <a:lstStyle/>
                    <a:p>
                      <a:pPr algn="l" fontAlgn="b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Movilidad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375.391.055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-32.337.347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343.053.708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317601"/>
                  </a:ext>
                </a:extLst>
              </a:tr>
              <a:tr h="297481">
                <a:tc>
                  <a:txBody>
                    <a:bodyPr/>
                    <a:lstStyle/>
                    <a:p>
                      <a:pPr algn="l" fontAlgn="b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Administración General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40.916.595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69.910.160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110.826.755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844267"/>
                  </a:ext>
                </a:extLst>
              </a:tr>
              <a:tr h="297481">
                <a:tc>
                  <a:txBody>
                    <a:bodyPr/>
                    <a:lstStyle/>
                    <a:p>
                      <a:pPr algn="l" fontAlgn="b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Coordinación Territorial, Gobernabilidad y Participación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46.940.474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-529.532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46.410.942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646583"/>
                  </a:ext>
                </a:extLst>
              </a:tr>
              <a:tr h="297481">
                <a:tc>
                  <a:txBody>
                    <a:bodyPr/>
                    <a:lstStyle/>
                    <a:p>
                      <a:pPr algn="l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Ambiente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26.309.421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-3.545.955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22.763.466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252380"/>
                  </a:ext>
                </a:extLst>
              </a:tr>
              <a:tr h="297481">
                <a:tc>
                  <a:txBody>
                    <a:bodyPr/>
                    <a:lstStyle/>
                    <a:p>
                      <a:pPr algn="l" fontAlgn="b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Cultura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23.015.584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-1.278.427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21.737.157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826659"/>
                  </a:ext>
                </a:extLst>
              </a:tr>
              <a:tr h="297481">
                <a:tc>
                  <a:txBody>
                    <a:bodyPr/>
                    <a:lstStyle/>
                    <a:p>
                      <a:pPr algn="l" fontAlgn="b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Coordinación de Alcaldía y Secretaría del Concejo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20.819.242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21.744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20.840.986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26015"/>
                  </a:ext>
                </a:extLst>
              </a:tr>
              <a:tr h="297481">
                <a:tc>
                  <a:txBody>
                    <a:bodyPr/>
                    <a:lstStyle/>
                    <a:p>
                      <a:pPr algn="l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Hábitat y Ordenamiento Territorial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27.571.771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-6.760.272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20.811.498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19918"/>
                  </a:ext>
                </a:extLst>
              </a:tr>
              <a:tr h="297481">
                <a:tc>
                  <a:txBody>
                    <a:bodyPr/>
                    <a:lstStyle/>
                    <a:p>
                      <a:pPr algn="l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Desarrollo Económico y Productivo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16.713.467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-105.070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16.608.397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181171"/>
                  </a:ext>
                </a:extLst>
              </a:tr>
              <a:tr h="297481">
                <a:tc>
                  <a:txBody>
                    <a:bodyPr/>
                    <a:lstStyle/>
                    <a:p>
                      <a:pPr algn="l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Educación, Recreación y Deporte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17.233.215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-3.417.323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13.815.892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117526"/>
                  </a:ext>
                </a:extLst>
              </a:tr>
              <a:tr h="297481">
                <a:tc>
                  <a:txBody>
                    <a:bodyPr/>
                    <a:lstStyle/>
                    <a:p>
                      <a:pPr algn="l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Salud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15.050.518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-7.064.643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7.985.875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077736"/>
                  </a:ext>
                </a:extLst>
              </a:tr>
              <a:tr h="297481">
                <a:tc>
                  <a:txBody>
                    <a:bodyPr/>
                    <a:lstStyle/>
                    <a:p>
                      <a:pPr algn="l" fontAlgn="b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Gobierno Digital y Tecnologías de la Información y Comunicaciones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7.562.573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-2.572.841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4.989.732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3468203"/>
                  </a:ext>
                </a:extLst>
              </a:tr>
              <a:tr h="297481">
                <a:tc>
                  <a:txBody>
                    <a:bodyPr/>
                    <a:lstStyle/>
                    <a:p>
                      <a:pPr algn="l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Seguridad Ciudadana y Gestión de Riesgos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2.881.301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2.881.678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107424"/>
                  </a:ext>
                </a:extLst>
              </a:tr>
              <a:tr h="297481">
                <a:tc>
                  <a:txBody>
                    <a:bodyPr/>
                    <a:lstStyle/>
                    <a:p>
                      <a:pPr algn="l" fontAlgn="b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Inclusión Social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2.935.866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-150.924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2.784.941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250772"/>
                  </a:ext>
                </a:extLst>
              </a:tr>
              <a:tr h="297481">
                <a:tc>
                  <a:txBody>
                    <a:bodyPr/>
                    <a:lstStyle/>
                    <a:p>
                      <a:pPr algn="l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Planificación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637.651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-80.257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557.393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4073277"/>
                  </a:ext>
                </a:extLst>
              </a:tr>
              <a:tr h="297481">
                <a:tc>
                  <a:txBody>
                    <a:bodyPr/>
                    <a:lstStyle/>
                    <a:p>
                      <a:pPr algn="l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Comunicación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742.674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-708.657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34.017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4321294"/>
                  </a:ext>
                </a:extLst>
              </a:tr>
              <a:tr h="297481">
                <a:tc>
                  <a:txBody>
                    <a:bodyPr/>
                    <a:lstStyle/>
                    <a:p>
                      <a:pPr algn="l" fontAlgn="b"/>
                      <a:r>
                        <a:rPr lang="es-EC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general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624.721.404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11.381.033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636.102.437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620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391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4359</TotalTime>
  <Words>129</Words>
  <Application>Microsoft Office PowerPoint</Application>
  <PresentationFormat>Panorámica</PresentationFormat>
  <Paragraphs>71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>Organizacion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Grace Ximena Rivera Yanez</dc:creator>
  <cp:lastModifiedBy>Norma Karina Villavicencio Rivadeneira</cp:lastModifiedBy>
  <cp:revision>45</cp:revision>
  <dcterms:created xsi:type="dcterms:W3CDTF">2024-08-26T16:11:52Z</dcterms:created>
  <dcterms:modified xsi:type="dcterms:W3CDTF">2024-08-30T20:43:26Z</dcterms:modified>
</cp:coreProperties>
</file>