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7"/>
  </p:notesMasterIdLst>
  <p:handoutMasterIdLst>
    <p:handoutMasterId r:id="rId8"/>
  </p:handoutMasterIdLst>
  <p:sldIdLst>
    <p:sldId id="256" r:id="rId2"/>
    <p:sldId id="4000" r:id="rId3"/>
    <p:sldId id="3973" r:id="rId4"/>
    <p:sldId id="4001" r:id="rId5"/>
    <p:sldId id="4002" r:id="rId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E8C"/>
    <a:srgbClr val="283E86"/>
    <a:srgbClr val="1679BF"/>
    <a:srgbClr val="71BDEA"/>
    <a:srgbClr val="F7FCFF"/>
    <a:srgbClr val="E7233B"/>
    <a:srgbClr val="034694"/>
    <a:srgbClr val="3877C3"/>
    <a:srgbClr val="E6F6FF"/>
    <a:srgbClr val="EBE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E4C09C3-3A4F-F24C-8450-BFCAB20184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561EF96-ED51-2444-902A-D2FFDDBCAB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994C6-3B1E-E24D-A430-59F72E2BF708}" type="datetimeFigureOut">
              <a:rPr lang="es-EC" smtClean="0"/>
              <a:t>2/9/2024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96435C-2A39-544B-AFDF-CF86ABF2FA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12E160-BF7F-914D-A47F-E88168093B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59364-48D2-9A4E-8DC4-C5D34E6999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24957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888F9-FEAE-7A41-903C-725A239B0A89}" type="datetimeFigureOut">
              <a:rPr lang="es-EC" smtClean="0"/>
              <a:t>2/9/2024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3A044-D403-9843-A3FB-4026DAAC631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16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6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3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04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06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4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5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3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8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7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0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0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9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7">
            <a:extLst>
              <a:ext uri="{FF2B5EF4-FFF2-40B4-BE49-F238E27FC236}">
                <a16:creationId xmlns:a16="http://schemas.microsoft.com/office/drawing/2014/main" id="{D9737D42-928F-C557-AD4C-45122D47099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5002803"/>
            <a:ext cx="12199398" cy="10604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s-EC" sz="18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C9ADCE6-63B8-4E21-3BFB-C9DA4E61DC62}"/>
              </a:ext>
            </a:extLst>
          </p:cNvPr>
          <p:cNvSpPr txBox="1">
            <a:spLocks/>
          </p:cNvSpPr>
          <p:nvPr/>
        </p:nvSpPr>
        <p:spPr>
          <a:xfrm>
            <a:off x="889449" y="3677240"/>
            <a:ext cx="104232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200" b="1" dirty="0">
                <a:solidFill>
                  <a:srgbClr val="283E86"/>
                </a:solidFill>
                <a:latin typeface="Montserrat"/>
              </a:rPr>
              <a:t>Contrato LICB-EPMMQ-2014-116</a:t>
            </a:r>
          </a:p>
          <a:p>
            <a:pPr algn="ctr"/>
            <a:r>
              <a:rPr lang="es-EC" sz="3200" b="1" dirty="0">
                <a:solidFill>
                  <a:srgbClr val="283E86"/>
                </a:solidFill>
                <a:latin typeface="Montserrat"/>
              </a:rPr>
              <a:t>SITUACIÓN ACTUAL</a:t>
            </a:r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BEA0333-55FF-53A9-2188-277718899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379" y="832245"/>
            <a:ext cx="2899949" cy="239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7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F092BA4-033E-9ED7-7F85-E50C6500AC32}"/>
              </a:ext>
            </a:extLst>
          </p:cNvPr>
          <p:cNvSpPr txBox="1"/>
          <p:nvPr/>
        </p:nvSpPr>
        <p:spPr>
          <a:xfrm>
            <a:off x="2143521" y="5182257"/>
            <a:ext cx="8165601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dirty="0">
                <a:solidFill>
                  <a:srgbClr val="1C3E8C"/>
                </a:solidFill>
                <a:latin typeface="Montserrat"/>
              </a:rPr>
              <a:t>En el primer acuerdo de mediación se separa el Vehículo </a:t>
            </a:r>
            <a:r>
              <a:rPr lang="es-ES" dirty="0" err="1">
                <a:solidFill>
                  <a:srgbClr val="1C3E8C"/>
                </a:solidFill>
                <a:latin typeface="Montserrat"/>
              </a:rPr>
              <a:t>Bivial</a:t>
            </a:r>
            <a:r>
              <a:rPr lang="es-ES" dirty="0">
                <a:solidFill>
                  <a:srgbClr val="1C3E8C"/>
                </a:solidFill>
                <a:latin typeface="Montserrat"/>
              </a:rPr>
              <a:t> de Intervención de los Vehículos Auxiliares por incumplimiento de la funcionalidad. EPMMQ se ve obligado a buscar una solución alterna por este incumplimiento</a:t>
            </a:r>
            <a:endParaRPr lang="es-ES" dirty="0">
              <a:solidFill>
                <a:srgbClr val="283E86"/>
              </a:solidFill>
              <a:latin typeface="Montserrat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0CB10C8A-4ED7-ED59-474C-71719072D90A}"/>
              </a:ext>
            </a:extLst>
          </p:cNvPr>
          <p:cNvSpPr txBox="1">
            <a:spLocks/>
          </p:cNvSpPr>
          <p:nvPr/>
        </p:nvSpPr>
        <p:spPr>
          <a:xfrm>
            <a:off x="980653" y="572587"/>
            <a:ext cx="7855974" cy="9233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0" dirty="0">
                <a:solidFill>
                  <a:srgbClr val="1679BF"/>
                </a:solidFill>
                <a:latin typeface="Montserrat"/>
                <a:cs typeface="Poppins SemiBold"/>
              </a:rPr>
              <a:t>Objeto de Contrato</a:t>
            </a:r>
            <a:endParaRPr lang="es-EC" sz="4000" dirty="0">
              <a:solidFill>
                <a:srgbClr val="034694"/>
              </a:solidFill>
              <a:latin typeface="Montserrat"/>
              <a:cs typeface="Poppins SemiBold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3EAD6C-7DBA-E60C-D61C-69BD3B065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53" y="5129819"/>
            <a:ext cx="962728" cy="96272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10154D-6A90-6F38-BB58-670447841CC9}"/>
              </a:ext>
            </a:extLst>
          </p:cNvPr>
          <p:cNvSpPr txBox="1"/>
          <p:nvPr/>
        </p:nvSpPr>
        <p:spPr>
          <a:xfrm>
            <a:off x="2143521" y="2582958"/>
            <a:ext cx="8165601" cy="267765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b="1" dirty="0">
                <a:solidFill>
                  <a:srgbClr val="1C3E8C"/>
                </a:solidFill>
                <a:latin typeface="Montserrat"/>
              </a:rPr>
              <a:t>Estado de recepción de bienes, contrato LICB-EPMMQ-2014-116: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C3E8C"/>
                </a:solidFill>
                <a:latin typeface="Montserrat"/>
              </a:rPr>
              <a:t>Material Rodante (18 trenes + lote de repuestos): </a:t>
            </a:r>
            <a:r>
              <a:rPr lang="es-ES" b="1" dirty="0">
                <a:solidFill>
                  <a:srgbClr val="1C3E8C"/>
                </a:solidFill>
                <a:latin typeface="Montserrat"/>
              </a:rPr>
              <a:t>100% recibido</a:t>
            </a:r>
            <a:endParaRPr lang="es-ES" dirty="0">
              <a:solidFill>
                <a:srgbClr val="1C3E8C"/>
              </a:solidFill>
              <a:latin typeface="Montserrat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C3E8C"/>
                </a:solidFill>
                <a:latin typeface="Montserrat"/>
              </a:rPr>
              <a:t>Vehículos Auxiliares (3 vehículos ferroviarios): </a:t>
            </a:r>
            <a:r>
              <a:rPr lang="es-ES" b="1" dirty="0">
                <a:solidFill>
                  <a:srgbClr val="1C3E8C"/>
                </a:solidFill>
                <a:latin typeface="Montserrat"/>
              </a:rPr>
              <a:t>100% recibido</a:t>
            </a:r>
            <a:endParaRPr lang="es-ES" dirty="0">
              <a:solidFill>
                <a:srgbClr val="1C3E8C"/>
              </a:solidFill>
              <a:latin typeface="Montserrat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C3E8C"/>
                </a:solidFill>
                <a:latin typeface="Montserrat"/>
              </a:rPr>
              <a:t>Pescante 3 Toneladas (1 bien): </a:t>
            </a:r>
            <a:r>
              <a:rPr lang="es-ES" b="1" dirty="0">
                <a:solidFill>
                  <a:srgbClr val="1C3E8C"/>
                </a:solidFill>
                <a:latin typeface="Montserrat"/>
              </a:rPr>
              <a:t>100% recibido</a:t>
            </a:r>
            <a:endParaRPr lang="es-ES" dirty="0">
              <a:solidFill>
                <a:srgbClr val="283E86"/>
              </a:solidFill>
              <a:latin typeface="Montserrat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83E86"/>
                </a:solidFill>
                <a:latin typeface="Montserrat"/>
              </a:rPr>
              <a:t>Resto de Equipos Taller (90 ítems): </a:t>
            </a:r>
            <a:r>
              <a:rPr lang="es-ES" b="1" dirty="0">
                <a:solidFill>
                  <a:srgbClr val="283E86"/>
                </a:solidFill>
                <a:latin typeface="Montserrat"/>
              </a:rPr>
              <a:t>100% recibido</a:t>
            </a:r>
            <a:endParaRPr lang="es-ES" dirty="0">
              <a:solidFill>
                <a:srgbClr val="283E86"/>
              </a:solidFill>
              <a:latin typeface="Montserrat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C00000"/>
                </a:solidFill>
                <a:latin typeface="Montserrat"/>
              </a:rPr>
              <a:t>Juego </a:t>
            </a:r>
            <a:r>
              <a:rPr lang="es-ES" dirty="0" err="1">
                <a:solidFill>
                  <a:srgbClr val="C00000"/>
                </a:solidFill>
                <a:latin typeface="Montserrat"/>
              </a:rPr>
              <a:t>Diploris</a:t>
            </a:r>
            <a:r>
              <a:rPr lang="es-ES" dirty="0">
                <a:solidFill>
                  <a:srgbClr val="C00000"/>
                </a:solidFill>
                <a:latin typeface="Montserrat"/>
              </a:rPr>
              <a:t> de Taller (1 bien): </a:t>
            </a:r>
            <a:r>
              <a:rPr lang="es-ES" b="1" dirty="0">
                <a:solidFill>
                  <a:srgbClr val="C00000"/>
                </a:solidFill>
                <a:latin typeface="Montserrat"/>
              </a:rPr>
              <a:t>pendiente (en mediación)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283E86"/>
              </a:solidFill>
              <a:latin typeface="Montserrat"/>
            </a:endParaRPr>
          </a:p>
          <a:p>
            <a:pPr algn="ctr"/>
            <a:r>
              <a:rPr lang="es-ES" dirty="0">
                <a:solidFill>
                  <a:srgbClr val="283E86"/>
                </a:solidFill>
                <a:latin typeface="Montserrat"/>
              </a:rPr>
              <a:t>Porcentaje total de </a:t>
            </a:r>
            <a:r>
              <a:rPr lang="es-ES" b="1" dirty="0">
                <a:solidFill>
                  <a:srgbClr val="283E86"/>
                </a:solidFill>
                <a:latin typeface="Montserrat"/>
              </a:rPr>
              <a:t>bienes recibidos </a:t>
            </a:r>
            <a:r>
              <a:rPr lang="es-ES" dirty="0">
                <a:solidFill>
                  <a:srgbClr val="283E86"/>
                </a:solidFill>
                <a:latin typeface="Montserrat"/>
              </a:rPr>
              <a:t>en el contrato:</a:t>
            </a:r>
          </a:p>
          <a:p>
            <a:pPr algn="ctr"/>
            <a:r>
              <a:rPr lang="es-ES" sz="2400" b="1" dirty="0">
                <a:solidFill>
                  <a:srgbClr val="283E86"/>
                </a:solidFill>
                <a:latin typeface="Montserrat"/>
              </a:rPr>
              <a:t>99,12%</a:t>
            </a:r>
            <a:endParaRPr lang="es-ES" sz="2400" b="1" dirty="0">
              <a:solidFill>
                <a:srgbClr val="1C3E8C"/>
              </a:solidFill>
              <a:latin typeface="Montserrat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5A416909-8148-2F73-97F4-2E966640B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54" y="2588174"/>
            <a:ext cx="962728" cy="96272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E56F3D2-0470-8800-5CC0-D4A9195FD53C}"/>
              </a:ext>
            </a:extLst>
          </p:cNvPr>
          <p:cNvSpPr txBox="1"/>
          <p:nvPr/>
        </p:nvSpPr>
        <p:spPr>
          <a:xfrm>
            <a:off x="2143521" y="1548946"/>
            <a:ext cx="816560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dirty="0">
                <a:solidFill>
                  <a:srgbClr val="1C3E8C"/>
                </a:solidFill>
                <a:latin typeface="Montserrat"/>
              </a:rPr>
              <a:t>Suministrar los siguientes bienes: Material Rodante (18 trenes), Vehículos Auxiliares (4 Veh. Ferroviario), Equipos de Taller (92 ítems) y Lote de Repuestos para la PLMQ</a:t>
            </a:r>
            <a:endParaRPr lang="es-ES" dirty="0">
              <a:solidFill>
                <a:srgbClr val="283E86"/>
              </a:solidFill>
              <a:latin typeface="Montserrat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EC05C962-018E-72F7-6C93-3F30BD4CF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53" y="1496508"/>
            <a:ext cx="962728" cy="9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3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0CB10C8A-4ED7-ED59-474C-71719072D90A}"/>
              </a:ext>
            </a:extLst>
          </p:cNvPr>
          <p:cNvSpPr txBox="1">
            <a:spLocks/>
          </p:cNvSpPr>
          <p:nvPr/>
        </p:nvSpPr>
        <p:spPr>
          <a:xfrm>
            <a:off x="980653" y="572587"/>
            <a:ext cx="7855974" cy="9233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679BF"/>
                </a:solidFill>
                <a:latin typeface="Montserrat"/>
                <a:cs typeface="Poppins SemiBold"/>
              </a:rPr>
              <a:t>Crédito de Financiamiento</a:t>
            </a:r>
            <a:endParaRPr lang="es-EC" sz="2800" dirty="0">
              <a:solidFill>
                <a:srgbClr val="034694"/>
              </a:solidFill>
              <a:latin typeface="Montserrat"/>
              <a:cs typeface="Poppins SemiBold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3EAD6C-7DBA-E60C-D61C-69BD3B065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53" y="2126079"/>
            <a:ext cx="962728" cy="962728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5A416909-8148-2F73-97F4-2E966640B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53" y="3842423"/>
            <a:ext cx="962728" cy="96272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ABF44D2-4E7F-726A-35B5-505C8B262A23}"/>
              </a:ext>
            </a:extLst>
          </p:cNvPr>
          <p:cNvSpPr txBox="1"/>
          <p:nvPr/>
        </p:nvSpPr>
        <p:spPr>
          <a:xfrm>
            <a:off x="2143521" y="3874068"/>
            <a:ext cx="9577841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dirty="0">
                <a:solidFill>
                  <a:srgbClr val="1C3E8C"/>
                </a:solidFill>
                <a:latin typeface="Montserrat"/>
              </a:rPr>
              <a:t>Última Prorroga – tramitada con el MEF </a:t>
            </a:r>
            <a:r>
              <a:rPr lang="es-ES" b="1" dirty="0">
                <a:solidFill>
                  <a:srgbClr val="1C3E8C"/>
                </a:solidFill>
                <a:latin typeface="Montserrat"/>
              </a:rPr>
              <a:t>15 de noviembre de 2024.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93C51843-F2C7-E162-CBD5-A12489965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946569"/>
              </p:ext>
            </p:extLst>
          </p:nvPr>
        </p:nvGraphicFramePr>
        <p:xfrm>
          <a:off x="2233534" y="4620361"/>
          <a:ext cx="6881962" cy="8667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03751">
                  <a:extLst>
                    <a:ext uri="{9D8B030D-6E8A-4147-A177-3AD203B41FA5}">
                      <a16:colId xmlns:a16="http://schemas.microsoft.com/office/drawing/2014/main" val="2906395803"/>
                    </a:ext>
                  </a:extLst>
                </a:gridCol>
                <a:gridCol w="1958715">
                  <a:extLst>
                    <a:ext uri="{9D8B030D-6E8A-4147-A177-3AD203B41FA5}">
                      <a16:colId xmlns:a16="http://schemas.microsoft.com/office/drawing/2014/main" val="2074153499"/>
                    </a:ext>
                  </a:extLst>
                </a:gridCol>
                <a:gridCol w="1509748">
                  <a:extLst>
                    <a:ext uri="{9D8B030D-6E8A-4147-A177-3AD203B41FA5}">
                      <a16:colId xmlns:a16="http://schemas.microsoft.com/office/drawing/2014/main" val="3125345916"/>
                    </a:ext>
                  </a:extLst>
                </a:gridCol>
                <a:gridCol w="1509748">
                  <a:extLst>
                    <a:ext uri="{9D8B030D-6E8A-4147-A177-3AD203B41FA5}">
                      <a16:colId xmlns:a16="http://schemas.microsoft.com/office/drawing/2014/main" val="3017926712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1C3E8C"/>
                          </a:solidFill>
                          <a:effectLst/>
                          <a:latin typeface="Montserrat"/>
                        </a:rPr>
                        <a:t>CRÉDITO INICIAL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1C3E8C"/>
                          </a:solidFill>
                          <a:effectLst/>
                          <a:latin typeface="Montserrat"/>
                        </a:rPr>
                        <a:t>CRÉDITO ACTUALIZADO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1C3E8C"/>
                          </a:solidFill>
                          <a:effectLst/>
                          <a:latin typeface="Montserrat"/>
                        </a:rPr>
                        <a:t>PAGADO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1C3E8C"/>
                          </a:solidFill>
                          <a:effectLst/>
                          <a:latin typeface="Montserrat"/>
                        </a:rPr>
                        <a:t>POR PAGAR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34778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1C3E8C"/>
                          </a:solidFill>
                          <a:effectLst/>
                          <a:latin typeface="Montserrat"/>
                        </a:rPr>
                        <a:t>183.592.999,00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1C3E8C"/>
                          </a:solidFill>
                          <a:effectLst/>
                          <a:latin typeface="Montserrat"/>
                        </a:rPr>
                        <a:t>183.141.324,95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1C3E8C"/>
                          </a:solidFill>
                          <a:effectLst/>
                          <a:latin typeface="Montserrat"/>
                        </a:rPr>
                        <a:t>183.098.252,07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1C3E8C"/>
                          </a:solidFill>
                          <a:effectLst/>
                          <a:latin typeface="Montserrat"/>
                        </a:rPr>
                        <a:t>43.072,88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91500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9A661ADC-747A-8000-2638-3EEE534598D8}"/>
              </a:ext>
            </a:extLst>
          </p:cNvPr>
          <p:cNvSpPr txBox="1"/>
          <p:nvPr/>
        </p:nvSpPr>
        <p:spPr>
          <a:xfrm>
            <a:off x="2143521" y="2126079"/>
            <a:ext cx="9577841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dirty="0">
                <a:solidFill>
                  <a:srgbClr val="1C3E8C"/>
                </a:solidFill>
                <a:latin typeface="Montserrat"/>
              </a:rPr>
              <a:t>Crédito FIEM – ICO (ESPAÑA)/MEF (ECUADOR), suscrito el 17 julio 2014.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1C3E8C"/>
                </a:solidFill>
                <a:latin typeface="Montserrat"/>
              </a:rPr>
              <a:t>Monto autorizado: $183.592.999,00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1C3E8C"/>
                </a:solidFill>
                <a:latin typeface="Montserrat"/>
              </a:rPr>
              <a:t>Solicitud de actualización de Monto: $183.141.324,95 (incluido descuento de </a:t>
            </a:r>
            <a:r>
              <a:rPr lang="es-ES" b="1" dirty="0" err="1">
                <a:solidFill>
                  <a:srgbClr val="1C3E8C"/>
                </a:solidFill>
                <a:latin typeface="Montserrat"/>
              </a:rPr>
              <a:t>bivial</a:t>
            </a:r>
            <a:r>
              <a:rPr lang="es-ES" b="1" dirty="0">
                <a:solidFill>
                  <a:srgbClr val="1C3E8C"/>
                </a:solidFill>
                <a:latin typeface="Montserrat"/>
              </a:rPr>
              <a:t> y pescante)</a:t>
            </a:r>
          </a:p>
        </p:txBody>
      </p:sp>
    </p:spTree>
    <p:extLst>
      <p:ext uri="{BB962C8B-B14F-4D97-AF65-F5344CB8AC3E}">
        <p14:creationId xmlns:p14="http://schemas.microsoft.com/office/powerpoint/2010/main" val="20588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0CB10C8A-4ED7-ED59-474C-71719072D90A}"/>
              </a:ext>
            </a:extLst>
          </p:cNvPr>
          <p:cNvSpPr txBox="1">
            <a:spLocks/>
          </p:cNvSpPr>
          <p:nvPr/>
        </p:nvSpPr>
        <p:spPr>
          <a:xfrm>
            <a:off x="980653" y="572587"/>
            <a:ext cx="7855974" cy="9233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679BF"/>
                </a:solidFill>
                <a:latin typeface="Montserrat"/>
                <a:cs typeface="Poppins SemiBold"/>
              </a:rPr>
              <a:t>Registrado y Devengado</a:t>
            </a:r>
            <a:endParaRPr lang="es-EC" sz="2800" dirty="0">
              <a:solidFill>
                <a:srgbClr val="034694"/>
              </a:solidFill>
              <a:latin typeface="Montserrat"/>
              <a:cs typeface="Poppins SemiBold" pitchFamily="2" charset="77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BECE680-BAA0-DEEE-F3B4-7229C3B08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53" y="2221189"/>
            <a:ext cx="10123787" cy="300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5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0CB10C8A-4ED7-ED59-474C-71719072D90A}"/>
              </a:ext>
            </a:extLst>
          </p:cNvPr>
          <p:cNvSpPr txBox="1">
            <a:spLocks/>
          </p:cNvSpPr>
          <p:nvPr/>
        </p:nvSpPr>
        <p:spPr>
          <a:xfrm>
            <a:off x="980653" y="572587"/>
            <a:ext cx="7855974" cy="9233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679BF"/>
                </a:solidFill>
                <a:latin typeface="Montserrat"/>
                <a:cs typeface="Poppins SemiBold"/>
              </a:rPr>
              <a:t>Detalle de bienes por devengar 2024</a:t>
            </a:r>
            <a:endParaRPr lang="es-EC" sz="2800" dirty="0">
              <a:solidFill>
                <a:srgbClr val="034694"/>
              </a:solidFill>
              <a:latin typeface="Montserrat"/>
              <a:cs typeface="Poppins SemiBold" pitchFamily="2" charset="77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C40CCD9-469F-D554-91AC-9A446D9A1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025222"/>
              </p:ext>
            </p:extLst>
          </p:nvPr>
        </p:nvGraphicFramePr>
        <p:xfrm>
          <a:off x="2714563" y="1766800"/>
          <a:ext cx="6547424" cy="27006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98591">
                  <a:extLst>
                    <a:ext uri="{9D8B030D-6E8A-4147-A177-3AD203B41FA5}">
                      <a16:colId xmlns:a16="http://schemas.microsoft.com/office/drawing/2014/main" val="3254503700"/>
                    </a:ext>
                  </a:extLst>
                </a:gridCol>
                <a:gridCol w="2048833">
                  <a:extLst>
                    <a:ext uri="{9D8B030D-6E8A-4147-A177-3AD203B41FA5}">
                      <a16:colId xmlns:a16="http://schemas.microsoft.com/office/drawing/2014/main" val="2415566028"/>
                    </a:ext>
                  </a:extLst>
                </a:gridCol>
              </a:tblGrid>
              <a:tr h="353695">
                <a:tc>
                  <a:txBody>
                    <a:bodyPr/>
                    <a:lstStyle/>
                    <a:p>
                      <a:pPr algn="ctr"/>
                      <a:r>
                        <a:rPr lang="es-ES" sz="1400" b="1" kern="100" dirty="0">
                          <a:solidFill>
                            <a:schemeClr val="tx1"/>
                          </a:solidFill>
                          <a:effectLst/>
                        </a:rPr>
                        <a:t>HITOS RECIBIDOS POR REGISTRAR</a:t>
                      </a:r>
                      <a:endParaRPr lang="es-EC" sz="1400" b="1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kern="100" dirty="0">
                          <a:solidFill>
                            <a:schemeClr val="tx1"/>
                          </a:solidFill>
                          <a:effectLst/>
                        </a:rPr>
                        <a:t>MONTO(USD)</a:t>
                      </a:r>
                      <a:endParaRPr lang="es-EC" sz="1400" b="1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251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400" kern="100" dirty="0">
                          <a:solidFill>
                            <a:schemeClr val="tx1"/>
                          </a:solidFill>
                          <a:effectLst/>
                        </a:rPr>
                        <a:t>Repuestos de Material Rodante.</a:t>
                      </a:r>
                      <a:endParaRPr lang="es-EC" sz="1400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kern="100">
                          <a:solidFill>
                            <a:schemeClr val="tx1"/>
                          </a:solidFill>
                          <a:effectLst/>
                        </a:rPr>
                        <a:t>7.116.899,00</a:t>
                      </a:r>
                      <a:endParaRPr lang="es-EC" sz="1400" kern="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79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400" kern="100" dirty="0">
                          <a:solidFill>
                            <a:schemeClr val="tx1"/>
                          </a:solidFill>
                          <a:effectLst/>
                        </a:rPr>
                        <a:t>Repuestos de Vehículo Auxiliar.</a:t>
                      </a:r>
                      <a:endParaRPr lang="es-EC" sz="1400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kern="100">
                          <a:solidFill>
                            <a:schemeClr val="tx1"/>
                          </a:solidFill>
                          <a:effectLst/>
                        </a:rPr>
                        <a:t>109.477,00</a:t>
                      </a:r>
                      <a:endParaRPr lang="es-EC" sz="1400" kern="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675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400" kern="100" dirty="0">
                          <a:solidFill>
                            <a:schemeClr val="tx1"/>
                          </a:solidFill>
                          <a:effectLst/>
                        </a:rPr>
                        <a:t>Fungibles de Material Rodante.</a:t>
                      </a:r>
                      <a:endParaRPr lang="es-EC" sz="1400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kern="100">
                          <a:solidFill>
                            <a:schemeClr val="tx1"/>
                          </a:solidFill>
                          <a:effectLst/>
                        </a:rPr>
                        <a:t>70.136,43</a:t>
                      </a:r>
                      <a:endParaRPr lang="es-EC" sz="1400" kern="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64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400" kern="100" dirty="0" err="1">
                          <a:solidFill>
                            <a:schemeClr val="tx1"/>
                          </a:solidFill>
                          <a:effectLst/>
                        </a:rPr>
                        <a:t>Special</a:t>
                      </a:r>
                      <a:r>
                        <a:rPr lang="es-ES" sz="1400" kern="100" dirty="0">
                          <a:solidFill>
                            <a:schemeClr val="tx1"/>
                          </a:solidFill>
                          <a:effectLst/>
                        </a:rPr>
                        <a:t> Tools</a:t>
                      </a:r>
                      <a:endParaRPr lang="es-EC" sz="1400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kern="100">
                          <a:solidFill>
                            <a:schemeClr val="tx1"/>
                          </a:solidFill>
                          <a:effectLst/>
                        </a:rPr>
                        <a:t>988.957,00</a:t>
                      </a:r>
                      <a:endParaRPr lang="es-EC" sz="1400" kern="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48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400" kern="100">
                          <a:solidFill>
                            <a:schemeClr val="tx1"/>
                          </a:solidFill>
                          <a:effectLst/>
                        </a:rPr>
                        <a:t>Dresina</a:t>
                      </a:r>
                      <a:endParaRPr lang="es-EC" sz="1400" kern="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kern="100" dirty="0">
                          <a:solidFill>
                            <a:schemeClr val="tx1"/>
                          </a:solidFill>
                          <a:effectLst/>
                        </a:rPr>
                        <a:t>2.057.516,07</a:t>
                      </a:r>
                      <a:endParaRPr lang="es-EC" sz="1400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106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400" kern="100">
                          <a:solidFill>
                            <a:schemeClr val="tx1"/>
                          </a:solidFill>
                          <a:effectLst/>
                        </a:rPr>
                        <a:t>Vagón Plataforma</a:t>
                      </a:r>
                      <a:endParaRPr lang="es-EC" sz="1400" kern="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kern="100" dirty="0">
                          <a:solidFill>
                            <a:schemeClr val="tx1"/>
                          </a:solidFill>
                          <a:effectLst/>
                        </a:rPr>
                        <a:t>108.019,59</a:t>
                      </a:r>
                      <a:endParaRPr lang="es-EC" sz="1400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561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400" kern="100">
                          <a:solidFill>
                            <a:schemeClr val="tx1"/>
                          </a:solidFill>
                          <a:effectLst/>
                        </a:rPr>
                        <a:t>Diploris Portacarriles</a:t>
                      </a:r>
                      <a:endParaRPr lang="es-EC" sz="1400" kern="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kern="100" dirty="0">
                          <a:solidFill>
                            <a:schemeClr val="tx1"/>
                          </a:solidFill>
                          <a:effectLst/>
                        </a:rPr>
                        <a:t>24.004,35</a:t>
                      </a:r>
                      <a:endParaRPr lang="es-EC" sz="1400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199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400" kern="100">
                          <a:solidFill>
                            <a:schemeClr val="tx1"/>
                          </a:solidFill>
                          <a:effectLst/>
                        </a:rPr>
                        <a:t>Pescante de 3 toneladas</a:t>
                      </a:r>
                      <a:endParaRPr lang="es-EC" sz="1400" kern="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kern="100" dirty="0">
                          <a:solidFill>
                            <a:schemeClr val="tx1"/>
                          </a:solidFill>
                          <a:effectLst/>
                        </a:rPr>
                        <a:t>72.369,94</a:t>
                      </a:r>
                      <a:endParaRPr lang="es-EC" sz="1400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256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400" kern="100">
                          <a:solidFill>
                            <a:schemeClr val="tx1"/>
                          </a:solidFill>
                          <a:effectLst/>
                        </a:rPr>
                        <a:t>Juego de Diploris de Taller: OC, EXW</a:t>
                      </a:r>
                      <a:endParaRPr lang="es-EC" sz="1400" kern="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kern="100" dirty="0">
                          <a:solidFill>
                            <a:schemeClr val="tx1"/>
                          </a:solidFill>
                          <a:effectLst/>
                        </a:rPr>
                        <a:t>387.639,99</a:t>
                      </a:r>
                      <a:endParaRPr lang="es-EC" sz="1400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90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400" kern="100">
                          <a:solidFill>
                            <a:schemeClr val="tx1"/>
                          </a:solidFill>
                          <a:effectLst/>
                        </a:rPr>
                        <a:t>90 equipos y bienes </a:t>
                      </a:r>
                      <a:endParaRPr lang="es-EC" sz="1400" kern="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kern="100" dirty="0">
                          <a:solidFill>
                            <a:schemeClr val="tx1"/>
                          </a:solidFill>
                          <a:effectLst/>
                        </a:rPr>
                        <a:t>8.643.386,20</a:t>
                      </a:r>
                      <a:endParaRPr lang="es-EC" sz="1400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105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400" b="1" kern="100" dirty="0">
                          <a:solidFill>
                            <a:schemeClr val="tx1"/>
                          </a:solidFill>
                          <a:effectLst/>
                        </a:rPr>
                        <a:t>ESPACIO PRESUPUESTARIO</a:t>
                      </a:r>
                      <a:endParaRPr lang="es-EC" sz="1400" b="1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kern="100" dirty="0">
                          <a:solidFill>
                            <a:schemeClr val="tx1"/>
                          </a:solidFill>
                          <a:effectLst/>
                        </a:rPr>
                        <a:t>19.578.405,57</a:t>
                      </a:r>
                      <a:endParaRPr lang="es-EC" sz="1400" b="1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507319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E1E112C-D3D6-AB8D-1F2D-858DE8031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083354"/>
              </p:ext>
            </p:extLst>
          </p:nvPr>
        </p:nvGraphicFramePr>
        <p:xfrm>
          <a:off x="3323147" y="4540377"/>
          <a:ext cx="5330256" cy="7804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66505">
                  <a:extLst>
                    <a:ext uri="{9D8B030D-6E8A-4147-A177-3AD203B41FA5}">
                      <a16:colId xmlns:a16="http://schemas.microsoft.com/office/drawing/2014/main" val="646860172"/>
                    </a:ext>
                  </a:extLst>
                </a:gridCol>
                <a:gridCol w="1763751">
                  <a:extLst>
                    <a:ext uri="{9D8B030D-6E8A-4147-A177-3AD203B41FA5}">
                      <a16:colId xmlns:a16="http://schemas.microsoft.com/office/drawing/2014/main" val="2987080686"/>
                    </a:ext>
                  </a:extLst>
                </a:gridCol>
              </a:tblGrid>
              <a:tr h="353695">
                <a:tc>
                  <a:txBody>
                    <a:bodyPr/>
                    <a:lstStyle/>
                    <a:p>
                      <a:pPr algn="ctr"/>
                      <a:r>
                        <a:rPr lang="es-ES" sz="1400" b="1" kern="100" dirty="0">
                          <a:effectLst/>
                        </a:rPr>
                        <a:t>HITOS POR RECIBIRSE POR REGISTRAR</a:t>
                      </a:r>
                      <a:endParaRPr lang="es-EC" sz="1400" b="1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kern="100" dirty="0">
                          <a:effectLst/>
                        </a:rPr>
                        <a:t>MONTO</a:t>
                      </a:r>
                      <a:r>
                        <a:rPr lang="es-EC" sz="1400" b="1" kern="100" dirty="0">
                          <a:effectLst/>
                        </a:rPr>
                        <a:t> </a:t>
                      </a:r>
                      <a:r>
                        <a:rPr lang="es-ES" sz="1400" b="1" kern="100" dirty="0">
                          <a:effectLst/>
                        </a:rPr>
                        <a:t>(USD)</a:t>
                      </a:r>
                      <a:endParaRPr lang="es-EC" sz="1400" b="1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7090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400" kern="100" dirty="0">
                          <a:effectLst/>
                        </a:rPr>
                        <a:t>Juego de </a:t>
                      </a:r>
                      <a:r>
                        <a:rPr lang="es-ES" sz="1400" kern="100" dirty="0" err="1">
                          <a:effectLst/>
                        </a:rPr>
                        <a:t>Diploris</a:t>
                      </a:r>
                      <a:r>
                        <a:rPr lang="es-ES" sz="1400" kern="100" dirty="0">
                          <a:effectLst/>
                        </a:rPr>
                        <a:t> de Taller: Recepción parcial</a:t>
                      </a:r>
                      <a:endParaRPr lang="es-EC" sz="1400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kern="100" dirty="0">
                          <a:effectLst/>
                        </a:rPr>
                        <a:t>43.071,11</a:t>
                      </a:r>
                      <a:endParaRPr lang="es-EC" sz="1400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1615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400" b="1" kern="100" dirty="0">
                          <a:effectLst/>
                        </a:rPr>
                        <a:t>ASIGNACIÓN PRESUPUESTARIA</a:t>
                      </a:r>
                      <a:endParaRPr lang="es-EC" sz="1400" b="1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kern="100" dirty="0">
                          <a:effectLst/>
                        </a:rPr>
                        <a:t>43.071,11</a:t>
                      </a:r>
                      <a:endParaRPr lang="es-EC" sz="1400" b="1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2937345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BF06B087-75F0-5CEF-8075-6AA195E0B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4159" y="4705487"/>
            <a:ext cx="177806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sz="280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B475B5-40E1-03B9-4511-65BD8D3273F9}"/>
              </a:ext>
            </a:extLst>
          </p:cNvPr>
          <p:cNvSpPr txBox="1"/>
          <p:nvPr/>
        </p:nvSpPr>
        <p:spPr>
          <a:xfrm>
            <a:off x="3792100" y="5558824"/>
            <a:ext cx="4607799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b="1" dirty="0">
                <a:solidFill>
                  <a:srgbClr val="1C3E8C"/>
                </a:solidFill>
                <a:latin typeface="Montserrat"/>
              </a:rPr>
              <a:t>VALOR TOTAL :  USD 19.621.476,68</a:t>
            </a:r>
          </a:p>
        </p:txBody>
      </p:sp>
    </p:spTree>
    <p:extLst>
      <p:ext uri="{BB962C8B-B14F-4D97-AF65-F5344CB8AC3E}">
        <p14:creationId xmlns:p14="http://schemas.microsoft.com/office/powerpoint/2010/main" val="1448154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310</Words>
  <Application>Microsoft Office PowerPoint</Application>
  <PresentationFormat>Panorámica</PresentationFormat>
  <Paragraphs>60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Montserrat</vt:lpstr>
      <vt:lpstr>Poppins SemiBold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Esteban Mosquera Araujo</dc:creator>
  <cp:lastModifiedBy>Norma Karina Villavicencio Rivadeneira</cp:lastModifiedBy>
  <cp:revision>56</cp:revision>
  <cp:lastPrinted>2022-04-25T14:19:29Z</cp:lastPrinted>
  <dcterms:created xsi:type="dcterms:W3CDTF">2023-12-04T20:34:00Z</dcterms:created>
  <dcterms:modified xsi:type="dcterms:W3CDTF">2024-09-02T15:29:12Z</dcterms:modified>
</cp:coreProperties>
</file>