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notesMasterIdLst>
    <p:notesMasterId r:id="rId13"/>
  </p:notesMasterIdLst>
  <p:sldIdLst>
    <p:sldId id="349" r:id="rId2"/>
    <p:sldId id="383" r:id="rId3"/>
    <p:sldId id="395" r:id="rId4"/>
    <p:sldId id="397" r:id="rId5"/>
    <p:sldId id="398" r:id="rId6"/>
    <p:sldId id="396" r:id="rId7"/>
    <p:sldId id="390" r:id="rId8"/>
    <p:sldId id="391" r:id="rId9"/>
    <p:sldId id="392" r:id="rId10"/>
    <p:sldId id="393" r:id="rId11"/>
    <p:sldId id="394" r:id="rId12"/>
  </p:sldIdLst>
  <p:sldSz cx="12192000" cy="6858000"/>
  <p:notesSz cx="9928225" cy="6797675"/>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sar Oswaldo Aguilar Ortiz" initials="COAO" lastIdx="36" clrIdx="0">
    <p:extLst>
      <p:ext uri="{19B8F6BF-5375-455C-9EA6-DF929625EA0E}">
        <p15:presenceInfo xmlns:p15="http://schemas.microsoft.com/office/powerpoint/2012/main" userId="S-1-5-21-1966230384-539478539-229176350-1848" providerId="AD"/>
      </p:ext>
    </p:extLst>
  </p:cmAuthor>
  <p:cmAuthor id="2" name="Amanda Gabriela Diaz Mullo" initials="AD" lastIdx="3" clrIdx="1">
    <p:extLst>
      <p:ext uri="{19B8F6BF-5375-455C-9EA6-DF929625EA0E}">
        <p15:presenceInfo xmlns:p15="http://schemas.microsoft.com/office/powerpoint/2012/main" userId="S::gabriela.diaz@epmmop.gob.ec::4ecaa981-3b23-4034-a323-6376df2c101e" providerId="AD"/>
      </p:ext>
    </p:extLst>
  </p:cmAuthor>
  <p:cmAuthor id="3" name="ROMAN ROMAN ROBERTO XAVIER" initials="RR" lastIdx="5" clrIdx="2">
    <p:extLst>
      <p:ext uri="{19B8F6BF-5375-455C-9EA6-DF929625EA0E}">
        <p15:presenceInfo xmlns:p15="http://schemas.microsoft.com/office/powerpoint/2012/main" userId="S::RROMAN811@PUCE.EDU.EC::a20744a8-f940-410b-a709-8be0050c7e6d" providerId="AD"/>
      </p:ext>
    </p:extLst>
  </p:cmAuthor>
  <p:cmAuthor id="4" name="Claudia Patricia Otero Narvaez" initials="CPON" lastIdx="1" clrIdx="3">
    <p:extLst>
      <p:ext uri="{19B8F6BF-5375-455C-9EA6-DF929625EA0E}">
        <p15:presenceInfo xmlns:p15="http://schemas.microsoft.com/office/powerpoint/2012/main" userId="S-1-5-21-1966230384-539478539-229176350-179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631" autoAdjust="0"/>
    <p:restoredTop sz="95332" autoAdjust="0"/>
  </p:normalViewPr>
  <p:slideViewPr>
    <p:cSldViewPr>
      <p:cViewPr varScale="1">
        <p:scale>
          <a:sx n="85" d="100"/>
          <a:sy n="85" d="100"/>
        </p:scale>
        <p:origin x="126" y="22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26"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Gabriela Diaz Mullo" userId="4ecaa981-3b23-4034-a323-6376df2c101e" providerId="ADAL" clId="{015F7B4E-4028-457A-86B1-4E0A8BEEA45A}"/>
    <pc:docChg chg="custSel modSld">
      <pc:chgData name="Amanda Gabriela Diaz Mullo" userId="4ecaa981-3b23-4034-a323-6376df2c101e" providerId="ADAL" clId="{015F7B4E-4028-457A-86B1-4E0A8BEEA45A}" dt="2024-03-28T21:49:09.697" v="34" actId="14100"/>
      <pc:docMkLst>
        <pc:docMk/>
      </pc:docMkLst>
      <pc:sldChg chg="modSp mod delCm">
        <pc:chgData name="Amanda Gabriela Diaz Mullo" userId="4ecaa981-3b23-4034-a323-6376df2c101e" providerId="ADAL" clId="{015F7B4E-4028-457A-86B1-4E0A8BEEA45A}" dt="2024-03-28T21:42:42.216" v="17" actId="20577"/>
        <pc:sldMkLst>
          <pc:docMk/>
          <pc:sldMk cId="3238759002" sldId="339"/>
        </pc:sldMkLst>
        <pc:spChg chg="mod">
          <ac:chgData name="Amanda Gabriela Diaz Mullo" userId="4ecaa981-3b23-4034-a323-6376df2c101e" providerId="ADAL" clId="{015F7B4E-4028-457A-86B1-4E0A8BEEA45A}" dt="2024-03-28T21:42:42.216" v="17" actId="20577"/>
          <ac:spMkLst>
            <pc:docMk/>
            <pc:sldMk cId="3238759002" sldId="339"/>
            <ac:spMk id="15" creationId="{2A96F64D-1554-DB91-378B-7FFA7650926B}"/>
          </ac:spMkLst>
        </pc:spChg>
      </pc:sldChg>
      <pc:sldChg chg="modSp mod delCm">
        <pc:chgData name="Amanda Gabriela Diaz Mullo" userId="4ecaa981-3b23-4034-a323-6376df2c101e" providerId="ADAL" clId="{015F7B4E-4028-457A-86B1-4E0A8BEEA45A}" dt="2024-03-28T21:44:50.135" v="20" actId="14100"/>
        <pc:sldMkLst>
          <pc:docMk/>
          <pc:sldMk cId="2673237293" sldId="361"/>
        </pc:sldMkLst>
        <pc:spChg chg="mod">
          <ac:chgData name="Amanda Gabriela Diaz Mullo" userId="4ecaa981-3b23-4034-a323-6376df2c101e" providerId="ADAL" clId="{015F7B4E-4028-457A-86B1-4E0A8BEEA45A}" dt="2024-03-28T21:44:50.135" v="20" actId="14100"/>
          <ac:spMkLst>
            <pc:docMk/>
            <pc:sldMk cId="2673237293" sldId="361"/>
            <ac:spMk id="26" creationId="{00000000-0000-0000-0000-000000000000}"/>
          </ac:spMkLst>
        </pc:spChg>
      </pc:sldChg>
      <pc:sldChg chg="delCm">
        <pc:chgData name="Amanda Gabriela Diaz Mullo" userId="4ecaa981-3b23-4034-a323-6376df2c101e" providerId="ADAL" clId="{015F7B4E-4028-457A-86B1-4E0A8BEEA45A}" dt="2024-03-28T21:43:19.120" v="18" actId="1592"/>
        <pc:sldMkLst>
          <pc:docMk/>
          <pc:sldMk cId="3760051581" sldId="362"/>
        </pc:sldMkLst>
      </pc:sldChg>
      <pc:sldChg chg="modSp mod delCm">
        <pc:chgData name="Amanda Gabriela Diaz Mullo" userId="4ecaa981-3b23-4034-a323-6376df2c101e" providerId="ADAL" clId="{015F7B4E-4028-457A-86B1-4E0A8BEEA45A}" dt="2024-03-28T21:47:50.686" v="25" actId="20577"/>
        <pc:sldMkLst>
          <pc:docMk/>
          <pc:sldMk cId="2656821958" sldId="363"/>
        </pc:sldMkLst>
        <pc:spChg chg="mod">
          <ac:chgData name="Amanda Gabriela Diaz Mullo" userId="4ecaa981-3b23-4034-a323-6376df2c101e" providerId="ADAL" clId="{015F7B4E-4028-457A-86B1-4E0A8BEEA45A}" dt="2024-03-28T21:47:50.686" v="25" actId="20577"/>
          <ac:spMkLst>
            <pc:docMk/>
            <pc:sldMk cId="2656821958" sldId="363"/>
            <ac:spMk id="14" creationId="{09861363-F27B-4F10-AA17-645AC5EE78DC}"/>
          </ac:spMkLst>
        </pc:spChg>
        <pc:graphicFrameChg chg="modGraphic">
          <ac:chgData name="Amanda Gabriela Diaz Mullo" userId="4ecaa981-3b23-4034-a323-6376df2c101e" providerId="ADAL" clId="{015F7B4E-4028-457A-86B1-4E0A8BEEA45A}" dt="2024-03-28T21:45:54.614" v="22" actId="14100"/>
          <ac:graphicFrameMkLst>
            <pc:docMk/>
            <pc:sldMk cId="2656821958" sldId="363"/>
            <ac:graphicFrameMk id="11" creationId="{00000000-0000-0000-0000-000000000000}"/>
          </ac:graphicFrameMkLst>
        </pc:graphicFrameChg>
      </pc:sldChg>
      <pc:sldChg chg="modSp mod delCm">
        <pc:chgData name="Amanda Gabriela Diaz Mullo" userId="4ecaa981-3b23-4034-a323-6376df2c101e" providerId="ADAL" clId="{015F7B4E-4028-457A-86B1-4E0A8BEEA45A}" dt="2024-03-28T21:48:50.989" v="30" actId="12"/>
        <pc:sldMkLst>
          <pc:docMk/>
          <pc:sldMk cId="2314040291" sldId="364"/>
        </pc:sldMkLst>
        <pc:spChg chg="mod">
          <ac:chgData name="Amanda Gabriela Diaz Mullo" userId="4ecaa981-3b23-4034-a323-6376df2c101e" providerId="ADAL" clId="{015F7B4E-4028-457A-86B1-4E0A8BEEA45A}" dt="2024-03-28T21:48:50.989" v="30" actId="12"/>
          <ac:spMkLst>
            <pc:docMk/>
            <pc:sldMk cId="2314040291" sldId="364"/>
            <ac:spMk id="14" creationId="{62E08D42-7B57-DBCC-81AF-EC9379382680}"/>
          </ac:spMkLst>
        </pc:spChg>
      </pc:sldChg>
      <pc:sldChg chg="modSp mod">
        <pc:chgData name="Amanda Gabriela Diaz Mullo" userId="4ecaa981-3b23-4034-a323-6376df2c101e" providerId="ADAL" clId="{015F7B4E-4028-457A-86B1-4E0A8BEEA45A}" dt="2024-03-28T21:49:09.697" v="34" actId="14100"/>
        <pc:sldMkLst>
          <pc:docMk/>
          <pc:sldMk cId="2292572952" sldId="366"/>
        </pc:sldMkLst>
        <pc:graphicFrameChg chg="mod modGraphic">
          <ac:chgData name="Amanda Gabriela Diaz Mullo" userId="4ecaa981-3b23-4034-a323-6376df2c101e" providerId="ADAL" clId="{015F7B4E-4028-457A-86B1-4E0A8BEEA45A}" dt="2024-03-28T21:49:09.697" v="34" actId="14100"/>
          <ac:graphicFrameMkLst>
            <pc:docMk/>
            <pc:sldMk cId="2292572952" sldId="366"/>
            <ac:graphicFrameMk id="12" creationId="{94665771-77FA-4574-97FE-381D3B748837}"/>
          </ac:graphicFrameMkLst>
        </pc:graphicFrameChg>
      </pc:sldChg>
    </pc:docChg>
  </pc:docChgLst>
  <pc:docChgLst>
    <pc:chgData name="Amanda Gabriela Diaz Mullo" userId="4ecaa981-3b23-4034-a323-6376df2c101e" providerId="ADAL" clId="{306E0B24-A583-406A-B582-5DCF51A82FAE}"/>
    <pc:docChg chg="undo custSel modSld">
      <pc:chgData name="Amanda Gabriela Diaz Mullo" userId="4ecaa981-3b23-4034-a323-6376df2c101e" providerId="ADAL" clId="{306E0B24-A583-406A-B582-5DCF51A82FAE}" dt="2024-04-05T21:34:24.312" v="164" actId="20577"/>
      <pc:docMkLst>
        <pc:docMk/>
      </pc:docMkLst>
      <pc:sldChg chg="modSp mod">
        <pc:chgData name="Amanda Gabriela Diaz Mullo" userId="4ecaa981-3b23-4034-a323-6376df2c101e" providerId="ADAL" clId="{306E0B24-A583-406A-B582-5DCF51A82FAE}" dt="2024-04-05T21:33:48.418" v="162" actId="20577"/>
        <pc:sldMkLst>
          <pc:docMk/>
          <pc:sldMk cId="3238759002" sldId="339"/>
        </pc:sldMkLst>
        <pc:spChg chg="mod">
          <ac:chgData name="Amanda Gabriela Diaz Mullo" userId="4ecaa981-3b23-4034-a323-6376df2c101e" providerId="ADAL" clId="{306E0B24-A583-406A-B582-5DCF51A82FAE}" dt="2024-04-05T21:33:48.418" v="162" actId="20577"/>
          <ac:spMkLst>
            <pc:docMk/>
            <pc:sldMk cId="3238759002" sldId="339"/>
            <ac:spMk id="15" creationId="{2A96F64D-1554-DB91-378B-7FFA7650926B}"/>
          </ac:spMkLst>
        </pc:spChg>
      </pc:sldChg>
      <pc:sldChg chg="modSp mod">
        <pc:chgData name="Amanda Gabriela Diaz Mullo" userId="4ecaa981-3b23-4034-a323-6376df2c101e" providerId="ADAL" clId="{306E0B24-A583-406A-B582-5DCF51A82FAE}" dt="2024-04-05T21:34:24.312" v="164" actId="20577"/>
        <pc:sldMkLst>
          <pc:docMk/>
          <pc:sldMk cId="2419746421" sldId="346"/>
        </pc:sldMkLst>
        <pc:spChg chg="mod">
          <ac:chgData name="Amanda Gabriela Diaz Mullo" userId="4ecaa981-3b23-4034-a323-6376df2c101e" providerId="ADAL" clId="{306E0B24-A583-406A-B582-5DCF51A82FAE}" dt="2024-04-05T21:30:22.075" v="87" actId="1076"/>
          <ac:spMkLst>
            <pc:docMk/>
            <pc:sldMk cId="2419746421" sldId="346"/>
            <ac:spMk id="12" creationId="{00000000-0000-0000-0000-000000000000}"/>
          </ac:spMkLst>
        </pc:spChg>
        <pc:spChg chg="mod">
          <ac:chgData name="Amanda Gabriela Diaz Mullo" userId="4ecaa981-3b23-4034-a323-6376df2c101e" providerId="ADAL" clId="{306E0B24-A583-406A-B582-5DCF51A82FAE}" dt="2024-04-05T21:21:41.387" v="39" actId="1076"/>
          <ac:spMkLst>
            <pc:docMk/>
            <pc:sldMk cId="2419746421" sldId="346"/>
            <ac:spMk id="14" creationId="{00000000-0000-0000-0000-000000000000}"/>
          </ac:spMkLst>
        </pc:spChg>
        <pc:spChg chg="mod">
          <ac:chgData name="Amanda Gabriela Diaz Mullo" userId="4ecaa981-3b23-4034-a323-6376df2c101e" providerId="ADAL" clId="{306E0B24-A583-406A-B582-5DCF51A82FAE}" dt="2024-04-05T21:21:13.947" v="32" actId="6549"/>
          <ac:spMkLst>
            <pc:docMk/>
            <pc:sldMk cId="2419746421" sldId="346"/>
            <ac:spMk id="15" creationId="{2A96F64D-1554-DB91-378B-7FFA7650926B}"/>
          </ac:spMkLst>
        </pc:spChg>
        <pc:spChg chg="mod">
          <ac:chgData name="Amanda Gabriela Diaz Mullo" userId="4ecaa981-3b23-4034-a323-6376df2c101e" providerId="ADAL" clId="{306E0B24-A583-406A-B582-5DCF51A82FAE}" dt="2024-04-05T21:34:24.312" v="164" actId="20577"/>
          <ac:spMkLst>
            <pc:docMk/>
            <pc:sldMk cId="2419746421" sldId="346"/>
            <ac:spMk id="16" creationId="{00000000-0000-0000-0000-000000000000}"/>
          </ac:spMkLst>
        </pc:spChg>
        <pc:spChg chg="mod">
          <ac:chgData name="Amanda Gabriela Diaz Mullo" userId="4ecaa981-3b23-4034-a323-6376df2c101e" providerId="ADAL" clId="{306E0B24-A583-406A-B582-5DCF51A82FAE}" dt="2024-04-05T21:21:23.611" v="34" actId="1076"/>
          <ac:spMkLst>
            <pc:docMk/>
            <pc:sldMk cId="2419746421" sldId="346"/>
            <ac:spMk id="19" creationId="{00000000-0000-0000-0000-000000000000}"/>
          </ac:spMkLst>
        </pc:spChg>
        <pc:grpChg chg="mod">
          <ac:chgData name="Amanda Gabriela Diaz Mullo" userId="4ecaa981-3b23-4034-a323-6376df2c101e" providerId="ADAL" clId="{306E0B24-A583-406A-B582-5DCF51A82FAE}" dt="2024-04-05T21:30:19.864" v="86" actId="1076"/>
          <ac:grpSpMkLst>
            <pc:docMk/>
            <pc:sldMk cId="2419746421" sldId="346"/>
            <ac:grpSpMk id="2" creationId="{F6EAB002-C7ED-11B6-ACDB-2EE8DCCE64E0}"/>
          </ac:grpSpMkLst>
        </pc:grpChg>
      </pc:sldChg>
      <pc:sldChg chg="addSp delSp modSp mod">
        <pc:chgData name="Amanda Gabriela Diaz Mullo" userId="4ecaa981-3b23-4034-a323-6376df2c101e" providerId="ADAL" clId="{306E0B24-A583-406A-B582-5DCF51A82FAE}" dt="2024-04-05T21:19:44.074" v="27" actId="1076"/>
        <pc:sldMkLst>
          <pc:docMk/>
          <pc:sldMk cId="431918082" sldId="356"/>
        </pc:sldMkLst>
        <pc:spChg chg="mod">
          <ac:chgData name="Amanda Gabriela Diaz Mullo" userId="4ecaa981-3b23-4034-a323-6376df2c101e" providerId="ADAL" clId="{306E0B24-A583-406A-B582-5DCF51A82FAE}" dt="2024-04-05T21:18:55.499" v="21" actId="6549"/>
          <ac:spMkLst>
            <pc:docMk/>
            <pc:sldMk cId="431918082" sldId="356"/>
            <ac:spMk id="14" creationId="{2A96F64D-1554-DB91-378B-7FFA7650926B}"/>
          </ac:spMkLst>
        </pc:spChg>
        <pc:picChg chg="mod">
          <ac:chgData name="Amanda Gabriela Diaz Mullo" userId="4ecaa981-3b23-4034-a323-6376df2c101e" providerId="ADAL" clId="{306E0B24-A583-406A-B582-5DCF51A82FAE}" dt="2024-04-05T21:19:41.578" v="26" actId="1076"/>
          <ac:picMkLst>
            <pc:docMk/>
            <pc:sldMk cId="431918082" sldId="356"/>
            <ac:picMk id="11" creationId="{7C964299-E0D6-10A7-ECF9-0AFD0F84881D}"/>
          </ac:picMkLst>
        </pc:picChg>
        <pc:picChg chg="add del mod ord">
          <ac:chgData name="Amanda Gabriela Diaz Mullo" userId="4ecaa981-3b23-4034-a323-6376df2c101e" providerId="ADAL" clId="{306E0B24-A583-406A-B582-5DCF51A82FAE}" dt="2024-04-05T21:16:29.176" v="9" actId="478"/>
          <ac:picMkLst>
            <pc:docMk/>
            <pc:sldMk cId="431918082" sldId="356"/>
            <ac:picMk id="12" creationId="{41EAA353-F059-8452-E172-C98714DDFD4F}"/>
          </ac:picMkLst>
        </pc:picChg>
        <pc:picChg chg="del">
          <ac:chgData name="Amanda Gabriela Diaz Mullo" userId="4ecaa981-3b23-4034-a323-6376df2c101e" providerId="ADAL" clId="{306E0B24-A583-406A-B582-5DCF51A82FAE}" dt="2024-04-05T21:10:48.466" v="0" actId="478"/>
          <ac:picMkLst>
            <pc:docMk/>
            <pc:sldMk cId="431918082" sldId="356"/>
            <ac:picMk id="13" creationId="{EFB46915-B9DC-B7EF-1E02-BD05CE932DA3}"/>
          </ac:picMkLst>
        </pc:picChg>
        <pc:picChg chg="add mod modCrop">
          <ac:chgData name="Amanda Gabriela Diaz Mullo" userId="4ecaa981-3b23-4034-a323-6376df2c101e" providerId="ADAL" clId="{306E0B24-A583-406A-B582-5DCF51A82FAE}" dt="2024-04-05T21:19:44.074" v="27" actId="1076"/>
          <ac:picMkLst>
            <pc:docMk/>
            <pc:sldMk cId="431918082" sldId="356"/>
            <ac:picMk id="17" creationId="{14076025-64FF-AE8C-6445-DDBCFA9872EE}"/>
          </ac:picMkLst>
        </pc:picChg>
      </pc:sldChg>
      <pc:sldChg chg="modSp mod">
        <pc:chgData name="Amanda Gabriela Diaz Mullo" userId="4ecaa981-3b23-4034-a323-6376df2c101e" providerId="ADAL" clId="{306E0B24-A583-406A-B582-5DCF51A82FAE}" dt="2024-04-05T21:31:06.913" v="114" actId="20577"/>
        <pc:sldMkLst>
          <pc:docMk/>
          <pc:sldMk cId="2089741596" sldId="358"/>
        </pc:sldMkLst>
        <pc:graphicFrameChg chg="modGraphic">
          <ac:chgData name="Amanda Gabriela Diaz Mullo" userId="4ecaa981-3b23-4034-a323-6376df2c101e" providerId="ADAL" clId="{306E0B24-A583-406A-B582-5DCF51A82FAE}" dt="2024-04-05T21:31:06.913" v="114" actId="20577"/>
          <ac:graphicFrameMkLst>
            <pc:docMk/>
            <pc:sldMk cId="2089741596" sldId="358"/>
            <ac:graphicFrameMk id="26" creationId="{00000000-0000-0000-0000-000000000000}"/>
          </ac:graphicFrameMkLst>
        </pc:graphicFrameChg>
      </pc:sldChg>
      <pc:sldChg chg="modSp mod">
        <pc:chgData name="Amanda Gabriela Diaz Mullo" userId="4ecaa981-3b23-4034-a323-6376df2c101e" providerId="ADAL" clId="{306E0B24-A583-406A-B582-5DCF51A82FAE}" dt="2024-04-05T21:31:39.511" v="154" actId="20577"/>
        <pc:sldMkLst>
          <pc:docMk/>
          <pc:sldMk cId="2673237293" sldId="361"/>
        </pc:sldMkLst>
        <pc:graphicFrameChg chg="modGraphic">
          <ac:chgData name="Amanda Gabriela Diaz Mullo" userId="4ecaa981-3b23-4034-a323-6376df2c101e" providerId="ADAL" clId="{306E0B24-A583-406A-B582-5DCF51A82FAE}" dt="2024-04-05T21:31:39.511" v="154" actId="20577"/>
          <ac:graphicFrameMkLst>
            <pc:docMk/>
            <pc:sldMk cId="2673237293" sldId="361"/>
            <ac:graphicFrameMk id="11" creationId="{00000000-0000-0000-0000-000000000000}"/>
          </ac:graphicFrameMkLst>
        </pc:graphicFrameChg>
      </pc:sldChg>
      <pc:sldChg chg="modSp mod">
        <pc:chgData name="Amanda Gabriela Diaz Mullo" userId="4ecaa981-3b23-4034-a323-6376df2c101e" providerId="ADAL" clId="{306E0B24-A583-406A-B582-5DCF51A82FAE}" dt="2024-04-05T21:21:54.834" v="41" actId="20577"/>
        <pc:sldMkLst>
          <pc:docMk/>
          <pc:sldMk cId="3760051581" sldId="362"/>
        </pc:sldMkLst>
        <pc:spChg chg="mod">
          <ac:chgData name="Amanda Gabriela Diaz Mullo" userId="4ecaa981-3b23-4034-a323-6376df2c101e" providerId="ADAL" clId="{306E0B24-A583-406A-B582-5DCF51A82FAE}" dt="2024-04-05T21:21:54.834" v="41" actId="20577"/>
          <ac:spMkLst>
            <pc:docMk/>
            <pc:sldMk cId="3760051581" sldId="362"/>
            <ac:spMk id="16" creationId="{00000000-0000-0000-0000-000000000000}"/>
          </ac:spMkLst>
        </pc:spChg>
      </pc:sldChg>
      <pc:sldChg chg="modSp mod">
        <pc:chgData name="Amanda Gabriela Diaz Mullo" userId="4ecaa981-3b23-4034-a323-6376df2c101e" providerId="ADAL" clId="{306E0B24-A583-406A-B582-5DCF51A82FAE}" dt="2024-04-05T21:25:06.257" v="45" actId="14100"/>
        <pc:sldMkLst>
          <pc:docMk/>
          <pc:sldMk cId="2656821958" sldId="363"/>
        </pc:sldMkLst>
        <pc:spChg chg="mod">
          <ac:chgData name="Amanda Gabriela Diaz Mullo" userId="4ecaa981-3b23-4034-a323-6376df2c101e" providerId="ADAL" clId="{306E0B24-A583-406A-B582-5DCF51A82FAE}" dt="2024-04-05T21:25:06.257" v="45" actId="14100"/>
          <ac:spMkLst>
            <pc:docMk/>
            <pc:sldMk cId="2656821958" sldId="363"/>
            <ac:spMk id="14" creationId="{09861363-F27B-4F10-AA17-645AC5EE78DC}"/>
          </ac:spMkLst>
        </pc:spChg>
        <pc:graphicFrameChg chg="modGraphic">
          <ac:chgData name="Amanda Gabriela Diaz Mullo" userId="4ecaa981-3b23-4034-a323-6376df2c101e" providerId="ADAL" clId="{306E0B24-A583-406A-B582-5DCF51A82FAE}" dt="2024-04-05T21:22:46.238" v="43" actId="20577"/>
          <ac:graphicFrameMkLst>
            <pc:docMk/>
            <pc:sldMk cId="2656821958" sldId="363"/>
            <ac:graphicFrameMk id="11" creationId="{00000000-0000-0000-0000-000000000000}"/>
          </ac:graphicFrameMkLst>
        </pc:graphicFrameChg>
      </pc:sldChg>
      <pc:sldChg chg="addSp delSp modSp mod">
        <pc:chgData name="Amanda Gabriela Diaz Mullo" userId="4ecaa981-3b23-4034-a323-6376df2c101e" providerId="ADAL" clId="{306E0B24-A583-406A-B582-5DCF51A82FAE}" dt="2024-04-05T21:33:33.803" v="160" actId="1076"/>
        <pc:sldMkLst>
          <pc:docMk/>
          <pc:sldMk cId="2314040291" sldId="364"/>
        </pc:sldMkLst>
        <pc:graphicFrameChg chg="del">
          <ac:chgData name="Amanda Gabriela Diaz Mullo" userId="4ecaa981-3b23-4034-a323-6376df2c101e" providerId="ADAL" clId="{306E0B24-A583-406A-B582-5DCF51A82FAE}" dt="2024-04-05T21:33:20.676" v="156" actId="478"/>
          <ac:graphicFrameMkLst>
            <pc:docMk/>
            <pc:sldMk cId="2314040291" sldId="364"/>
            <ac:graphicFrameMk id="11" creationId="{634350AD-80A8-0FD3-3CD0-04E9E45CD76C}"/>
          </ac:graphicFrameMkLst>
        </pc:graphicFrameChg>
        <pc:graphicFrameChg chg="add mod modGraphic">
          <ac:chgData name="Amanda Gabriela Diaz Mullo" userId="4ecaa981-3b23-4034-a323-6376df2c101e" providerId="ADAL" clId="{306E0B24-A583-406A-B582-5DCF51A82FAE}" dt="2024-04-05T21:33:33.803" v="160" actId="1076"/>
          <ac:graphicFrameMkLst>
            <pc:docMk/>
            <pc:sldMk cId="2314040291" sldId="364"/>
            <ac:graphicFrameMk id="12" creationId="{1B84506E-A0EF-12BA-F42D-746515ED5C32}"/>
          </ac:graphicFrameMkLst>
        </pc:graphicFrameChg>
      </pc:sldChg>
      <pc:sldChg chg="modSp mod">
        <pc:chgData name="Amanda Gabriela Diaz Mullo" userId="4ecaa981-3b23-4034-a323-6376df2c101e" providerId="ADAL" clId="{306E0B24-A583-406A-B582-5DCF51A82FAE}" dt="2024-04-05T21:28:00.941" v="79" actId="20577"/>
        <pc:sldMkLst>
          <pc:docMk/>
          <pc:sldMk cId="2292572952" sldId="366"/>
        </pc:sldMkLst>
        <pc:graphicFrameChg chg="mod modGraphic">
          <ac:chgData name="Amanda Gabriela Diaz Mullo" userId="4ecaa981-3b23-4034-a323-6376df2c101e" providerId="ADAL" clId="{306E0B24-A583-406A-B582-5DCF51A82FAE}" dt="2024-04-05T21:28:00.941" v="79" actId="20577"/>
          <ac:graphicFrameMkLst>
            <pc:docMk/>
            <pc:sldMk cId="2292572952" sldId="366"/>
            <ac:graphicFrameMk id="12" creationId="{94665771-77FA-4574-97FE-381D3B748837}"/>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4302231" cy="341472"/>
          </a:xfrm>
          <a:prstGeom prst="rect">
            <a:avLst/>
          </a:prstGeom>
        </p:spPr>
        <p:txBody>
          <a:bodyPr vert="horz" lIns="91577" tIns="45789" rIns="91577" bIns="45789" rtlCol="0"/>
          <a:lstStyle>
            <a:lvl1pPr algn="l">
              <a:defRPr sz="1200"/>
            </a:lvl1pPr>
          </a:lstStyle>
          <a:p>
            <a:endParaRPr lang="es-EC" dirty="0"/>
          </a:p>
        </p:txBody>
      </p:sp>
      <p:sp>
        <p:nvSpPr>
          <p:cNvPr id="3" name="Marcador de fecha 2"/>
          <p:cNvSpPr>
            <a:spLocks noGrp="1"/>
          </p:cNvSpPr>
          <p:nvPr>
            <p:ph type="dt" idx="1"/>
          </p:nvPr>
        </p:nvSpPr>
        <p:spPr>
          <a:xfrm>
            <a:off x="5624404" y="1"/>
            <a:ext cx="4302231" cy="341472"/>
          </a:xfrm>
          <a:prstGeom prst="rect">
            <a:avLst/>
          </a:prstGeom>
        </p:spPr>
        <p:txBody>
          <a:bodyPr vert="horz" lIns="91577" tIns="45789" rIns="91577" bIns="45789" rtlCol="0"/>
          <a:lstStyle>
            <a:lvl1pPr algn="r">
              <a:defRPr sz="1200"/>
            </a:lvl1pPr>
          </a:lstStyle>
          <a:p>
            <a:fld id="{5FC30695-353B-445E-B7B2-96F03BC5F04D}" type="datetimeFigureOut">
              <a:rPr lang="es-EC" smtClean="0"/>
              <a:t>29/5/2024</a:t>
            </a:fld>
            <a:endParaRPr lang="es-EC" dirty="0"/>
          </a:p>
        </p:txBody>
      </p:sp>
      <p:sp>
        <p:nvSpPr>
          <p:cNvPr id="4" name="Marcador de imagen de diapositiva 3"/>
          <p:cNvSpPr>
            <a:spLocks noGrp="1" noRot="1" noChangeAspect="1"/>
          </p:cNvSpPr>
          <p:nvPr>
            <p:ph type="sldImg" idx="2"/>
          </p:nvPr>
        </p:nvSpPr>
        <p:spPr>
          <a:xfrm>
            <a:off x="2924175" y="849313"/>
            <a:ext cx="4079875" cy="2295525"/>
          </a:xfrm>
          <a:prstGeom prst="rect">
            <a:avLst/>
          </a:prstGeom>
          <a:noFill/>
          <a:ln w="12700">
            <a:solidFill>
              <a:prstClr val="black"/>
            </a:solidFill>
          </a:ln>
        </p:spPr>
        <p:txBody>
          <a:bodyPr vert="horz" lIns="91577" tIns="45789" rIns="91577" bIns="45789" rtlCol="0" anchor="ctr"/>
          <a:lstStyle/>
          <a:p>
            <a:endParaRPr lang="es-EC" dirty="0"/>
          </a:p>
        </p:txBody>
      </p:sp>
      <p:sp>
        <p:nvSpPr>
          <p:cNvPr id="5" name="Marcador de notas 4"/>
          <p:cNvSpPr>
            <a:spLocks noGrp="1"/>
          </p:cNvSpPr>
          <p:nvPr>
            <p:ph type="body" sz="quarter" idx="3"/>
          </p:nvPr>
        </p:nvSpPr>
        <p:spPr>
          <a:xfrm>
            <a:off x="992823" y="3271778"/>
            <a:ext cx="7942580" cy="2676188"/>
          </a:xfrm>
          <a:prstGeom prst="rect">
            <a:avLst/>
          </a:prstGeom>
        </p:spPr>
        <p:txBody>
          <a:bodyPr vert="horz" lIns="91577" tIns="45789" rIns="91577" bIns="45789"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6456204"/>
            <a:ext cx="4302231" cy="341471"/>
          </a:xfrm>
          <a:prstGeom prst="rect">
            <a:avLst/>
          </a:prstGeom>
        </p:spPr>
        <p:txBody>
          <a:bodyPr vert="horz" lIns="91577" tIns="45789" rIns="91577" bIns="45789" rtlCol="0" anchor="b"/>
          <a:lstStyle>
            <a:lvl1pPr algn="l">
              <a:defRPr sz="1200"/>
            </a:lvl1pPr>
          </a:lstStyle>
          <a:p>
            <a:endParaRPr lang="es-EC" dirty="0"/>
          </a:p>
        </p:txBody>
      </p:sp>
      <p:sp>
        <p:nvSpPr>
          <p:cNvPr id="7" name="Marcador de número de diapositiva 6"/>
          <p:cNvSpPr>
            <a:spLocks noGrp="1"/>
          </p:cNvSpPr>
          <p:nvPr>
            <p:ph type="sldNum" sz="quarter" idx="5"/>
          </p:nvPr>
        </p:nvSpPr>
        <p:spPr>
          <a:xfrm>
            <a:off x="5624404" y="6456204"/>
            <a:ext cx="4302231" cy="341471"/>
          </a:xfrm>
          <a:prstGeom prst="rect">
            <a:avLst/>
          </a:prstGeom>
        </p:spPr>
        <p:txBody>
          <a:bodyPr vert="horz" lIns="91577" tIns="45789" rIns="91577" bIns="45789" rtlCol="0" anchor="b"/>
          <a:lstStyle>
            <a:lvl1pPr algn="r">
              <a:defRPr sz="1200"/>
            </a:lvl1pPr>
          </a:lstStyle>
          <a:p>
            <a:fld id="{C250C4DA-93C4-43E3-BE39-387AAABF18E1}" type="slidenum">
              <a:rPr lang="es-EC" smtClean="0"/>
              <a:t>‹Nº›</a:t>
            </a:fld>
            <a:endParaRPr lang="es-EC" dirty="0"/>
          </a:p>
        </p:txBody>
      </p:sp>
    </p:spTree>
    <p:extLst>
      <p:ext uri="{BB962C8B-B14F-4D97-AF65-F5344CB8AC3E}">
        <p14:creationId xmlns:p14="http://schemas.microsoft.com/office/powerpoint/2010/main" val="2654578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57E00-0401-6C32-30C6-877480FB76D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A0E3217-5C46-075F-824E-2472A2397DD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F9E0FAC-7539-5944-EB09-B9BFB5D8FE97}"/>
              </a:ext>
            </a:extLst>
          </p:cNvPr>
          <p:cNvSpPr>
            <a:spLocks noGrp="1"/>
          </p:cNvSpPr>
          <p:nvPr>
            <p:ph type="body" idx="1"/>
          </p:nvPr>
        </p:nvSpPr>
        <p:spPr/>
        <p:txBody>
          <a:bodyPr/>
          <a:lstStyle/>
          <a:p>
            <a:r>
              <a:rPr lang="es-ES" dirty="0"/>
              <a:t>CONVENIO.-</a:t>
            </a:r>
            <a:r>
              <a:rPr lang="es-ES" baseline="0" dirty="0"/>
              <a:t>	Ministerio de Obras Públicas delega al MDMQ el mantenimiento, administración y explotación de, entre otros, el Acceso Oriental</a:t>
            </a:r>
          </a:p>
          <a:p>
            <a:r>
              <a:rPr lang="es-ES" baseline="0" dirty="0"/>
              <a:t>	Ampliación, Mantenimiento y Cobro de Peaje.</a:t>
            </a:r>
          </a:p>
          <a:p>
            <a:r>
              <a:rPr lang="es-ES" baseline="0" dirty="0"/>
              <a:t>OM 157 (31/10/20215).-	Creación peaje Guayasamín</a:t>
            </a:r>
          </a:p>
          <a:p>
            <a:r>
              <a:rPr lang="es-ES" baseline="0" dirty="0"/>
              <a:t>OM 103 (04/03/2016).-	Reforma “Acceso Centro Norte del DMQ” (construcción, operación, conservación y mantenimiento del acceso y su área de influencia.</a:t>
            </a:r>
          </a:p>
          <a:p>
            <a:r>
              <a:rPr lang="es-ES" baseline="0" dirty="0"/>
              <a:t>ACCIÓN PÚBLICA DE INCONSTITUCIONALIDAD CONTRA:</a:t>
            </a:r>
          </a:p>
          <a:p>
            <a:r>
              <a:rPr lang="es-ES" baseline="0" dirty="0"/>
              <a:t>ART. 1675 CMDMQ.-	</a:t>
            </a:r>
            <a:r>
              <a:rPr lang="es-ES" sz="1200" b="0" i="0" kern="1200" dirty="0">
                <a:solidFill>
                  <a:schemeClr val="tx1"/>
                </a:solidFill>
                <a:effectLst/>
                <a:latin typeface="+mn-lt"/>
                <a:ea typeface="+mn-ea"/>
                <a:cs typeface="+mn-cs"/>
              </a:rPr>
              <a:t>El valor del peaje con sus respectivos descuentos, serán fijados por el Alcalde mediante resolución administrativa, en base a los estudios de los costos de 			construcción, operación, conservación y mantenimiento que se generen en el acceso centro norte del Distrito Metropolitano de Quito y su área de influencia vial; y, 		deberán considerarse las obligaciones asumidas por el Municipio o sus empresas metropolitanas en el marco de los modelos asociativos previstos en el 			ordenamiento jurídico nacional vigente.</a:t>
            </a:r>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a:t>SENTENCIA DE INCONSTITUCIONALIDAD:</a:t>
            </a:r>
            <a:endParaRPr lang="es-ES" sz="1200" b="0" i="0" kern="1200" dirty="0">
              <a:solidFill>
                <a:schemeClr val="tx1"/>
              </a:solidFill>
              <a:effectLst/>
              <a:latin typeface="+mn-lt"/>
              <a:ea typeface="+mn-ea"/>
              <a:cs typeface="+mn-cs"/>
            </a:endParaRPr>
          </a:p>
          <a:p>
            <a:r>
              <a:rPr lang="es-ES" sz="1200" b="0" i="0" kern="1200" dirty="0">
                <a:solidFill>
                  <a:schemeClr val="tx1"/>
                </a:solidFill>
                <a:effectLst/>
                <a:latin typeface="+mn-lt"/>
                <a:ea typeface="+mn-ea"/>
                <a:cs typeface="+mn-cs"/>
              </a:rPr>
              <a:t>ART. 103 CRE.-		Sólo por iniciativa de la Función Ejecutiva y mediante ley sancionada por la Asamblea Nacional se podrá establecer, modificar, exonerar o extinguir impuestos. </a:t>
            </a:r>
            <a:r>
              <a:rPr lang="es-ES" sz="1200" b="0" i="0" u="sng" kern="1200" dirty="0">
                <a:solidFill>
                  <a:schemeClr val="tx1"/>
                </a:solidFill>
                <a:effectLst/>
                <a:latin typeface="+mn-lt"/>
                <a:ea typeface="+mn-ea"/>
                <a:cs typeface="+mn-cs"/>
              </a:rPr>
              <a:t>Sólo </a:t>
            </a:r>
            <a:r>
              <a:rPr lang="es-ES" sz="1200" b="0" i="0" u="none" kern="1200" dirty="0">
                <a:solidFill>
                  <a:schemeClr val="tx1"/>
                </a:solidFill>
                <a:effectLst/>
                <a:latin typeface="+mn-lt"/>
                <a:ea typeface="+mn-ea"/>
                <a:cs typeface="+mn-cs"/>
              </a:rPr>
              <a:t>		</a:t>
            </a:r>
            <a:r>
              <a:rPr lang="es-ES" sz="1200" b="0" i="0" u="sng" kern="1200" dirty="0">
                <a:solidFill>
                  <a:schemeClr val="tx1"/>
                </a:solidFill>
                <a:effectLst/>
                <a:latin typeface="+mn-lt"/>
                <a:ea typeface="+mn-ea"/>
                <a:cs typeface="+mn-cs"/>
              </a:rPr>
              <a:t>por acto normativo de órgano competente se podrán establecer, modificar</a:t>
            </a:r>
            <a:r>
              <a:rPr lang="es-ES" sz="1200" b="0" i="0" kern="1200" dirty="0">
                <a:solidFill>
                  <a:schemeClr val="tx1"/>
                </a:solidFill>
                <a:effectLst/>
                <a:latin typeface="+mn-lt"/>
                <a:ea typeface="+mn-ea"/>
                <a:cs typeface="+mn-cs"/>
              </a:rPr>
              <a:t>, exonerar y extinguir tasas y contribuciones. Las tasas y contribuciones especiales se 			crearán y regularán de acuerdo con la ley.</a:t>
            </a:r>
          </a:p>
          <a:p>
            <a:r>
              <a:rPr lang="es-ES" sz="1200" b="0" i="0" kern="1200" dirty="0">
                <a:solidFill>
                  <a:schemeClr val="tx1"/>
                </a:solidFill>
                <a:effectLst/>
                <a:latin typeface="+mn-lt"/>
                <a:ea typeface="+mn-ea"/>
                <a:cs typeface="+mn-cs"/>
              </a:rPr>
              <a:t>ART.</a:t>
            </a:r>
            <a:r>
              <a:rPr lang="es-ES" sz="1200" b="0" i="0" kern="1200" baseline="0" dirty="0">
                <a:solidFill>
                  <a:schemeClr val="tx1"/>
                </a:solidFill>
                <a:effectLst/>
                <a:latin typeface="+mn-lt"/>
                <a:ea typeface="+mn-ea"/>
                <a:cs typeface="+mn-cs"/>
              </a:rPr>
              <a:t> 568 COOTAD.-	Servicios sujetos a tasas.- Las </a:t>
            </a:r>
            <a:r>
              <a:rPr lang="es-ES" sz="1200" b="0" i="0" u="sng" kern="1200" baseline="0" dirty="0">
                <a:solidFill>
                  <a:schemeClr val="tx1"/>
                </a:solidFill>
                <a:effectLst/>
                <a:latin typeface="+mn-lt"/>
                <a:ea typeface="+mn-ea"/>
                <a:cs typeface="+mn-cs"/>
              </a:rPr>
              <a:t>tasas serán reguladas mediante ordenanzas</a:t>
            </a:r>
            <a:r>
              <a:rPr lang="es-ES" sz="1200" b="0" i="0" kern="1200" baseline="0" dirty="0">
                <a:solidFill>
                  <a:schemeClr val="tx1"/>
                </a:solidFill>
                <a:effectLst/>
                <a:latin typeface="+mn-lt"/>
                <a:ea typeface="+mn-ea"/>
                <a:cs typeface="+mn-cs"/>
              </a:rPr>
              <a:t>, </a:t>
            </a:r>
            <a:r>
              <a:rPr lang="es-ES" sz="1200" b="0" i="0" u="sng" kern="1200" baseline="0" dirty="0">
                <a:solidFill>
                  <a:schemeClr val="tx1"/>
                </a:solidFill>
                <a:effectLst/>
                <a:latin typeface="+mn-lt"/>
                <a:ea typeface="+mn-ea"/>
                <a:cs typeface="+mn-cs"/>
              </a:rPr>
              <a:t>cuya iniciativa es privativa del alcalde</a:t>
            </a:r>
            <a:r>
              <a:rPr lang="es-ES" sz="1200" b="0" i="0" kern="1200" baseline="0" dirty="0">
                <a:solidFill>
                  <a:schemeClr val="tx1"/>
                </a:solidFill>
                <a:effectLst/>
                <a:latin typeface="+mn-lt"/>
                <a:ea typeface="+mn-ea"/>
                <a:cs typeface="+mn-cs"/>
              </a:rPr>
              <a:t> municipal o metropolitano, tramitada y 			aprobada por el respectivo concejo, para la prestación de los siguientes servicios: i) Otros servicios de cualquier naturaleza.</a:t>
            </a:r>
            <a:r>
              <a:rPr lang="es-ES" dirty="0"/>
              <a:t/>
            </a:r>
            <a:br>
              <a:rPr lang="es-ES" dirty="0"/>
            </a:br>
            <a:endParaRPr lang="es-ES" sz="1200" b="0" i="0" kern="1200" dirty="0">
              <a:solidFill>
                <a:schemeClr val="tx1"/>
              </a:solidFill>
              <a:effectLst/>
              <a:latin typeface="+mn-lt"/>
              <a:ea typeface="+mn-ea"/>
              <a:cs typeface="+mn-cs"/>
            </a:endParaRPr>
          </a:p>
          <a:p>
            <a:r>
              <a:rPr lang="es-ES" dirty="0"/>
              <a:t/>
            </a:r>
            <a:br>
              <a:rPr lang="es-ES" dirty="0"/>
            </a:br>
            <a:endParaRPr lang="es-E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a:latin typeface="Tahoma" panose="020B0604030504040204" pitchFamily="34" charset="0"/>
                <a:ea typeface="Tahoma" panose="020B0604030504040204" pitchFamily="34" charset="0"/>
                <a:cs typeface="Tahoma" panose="020B0604030504040204" pitchFamily="34" charset="0"/>
              </a:rPr>
              <a:t>Con Memorando No. EPMMOP-GJ-2024-0091-M, la GJ solicitó a GC </a:t>
            </a:r>
            <a:r>
              <a:rPr lang="es-ES" sz="1200" i="1" dirty="0">
                <a:latin typeface="Tahoma" panose="020B0604030504040204" pitchFamily="34" charset="0"/>
                <a:ea typeface="Tahoma" panose="020B0604030504040204" pitchFamily="34" charset="0"/>
                <a:cs typeface="Tahoma" panose="020B0604030504040204" pitchFamily="34" charset="0"/>
              </a:rPr>
              <a:t>“(…) se coordine el cumplimiento de la Sentencia en cuanto a la metodología de cálculo de la tasa del peaje Túnel Guayasamín (…)”. </a:t>
            </a:r>
            <a:endParaRPr lang="es-EC" sz="1200" b="1" dirty="0">
              <a:latin typeface="Tahoma" panose="020B0604030504040204" pitchFamily="34" charset="0"/>
              <a:ea typeface="Tahoma" panose="020B0604030504040204" pitchFamily="34" charset="0"/>
              <a:cs typeface="Tahoma" panose="020B0604030504040204" pitchFamily="34" charset="0"/>
            </a:endParaRPr>
          </a:p>
          <a:p>
            <a:endParaRPr lang="es-EC" dirty="0"/>
          </a:p>
        </p:txBody>
      </p:sp>
      <p:sp>
        <p:nvSpPr>
          <p:cNvPr id="4" name="Marcador de número de diapositiva 3">
            <a:extLst>
              <a:ext uri="{FF2B5EF4-FFF2-40B4-BE49-F238E27FC236}">
                <a16:creationId xmlns:a16="http://schemas.microsoft.com/office/drawing/2014/main" id="{1FAB02E6-F351-F1CE-DE73-C3702BF24D13}"/>
              </a:ext>
            </a:extLst>
          </p:cNvPr>
          <p:cNvSpPr>
            <a:spLocks noGrp="1"/>
          </p:cNvSpPr>
          <p:nvPr>
            <p:ph type="sldNum" sz="quarter" idx="10"/>
          </p:nvPr>
        </p:nvSpPr>
        <p:spPr/>
        <p:txBody>
          <a:bodyPr/>
          <a:lstStyle/>
          <a:p>
            <a:fld id="{C250C4DA-93C4-43E3-BE39-387AAABF18E1}" type="slidenum">
              <a:rPr lang="es-EC" smtClean="0"/>
              <a:t>2</a:t>
            </a:fld>
            <a:endParaRPr lang="es-EC" dirty="0"/>
          </a:p>
        </p:txBody>
      </p:sp>
    </p:spTree>
    <p:extLst>
      <p:ext uri="{BB962C8B-B14F-4D97-AF65-F5344CB8AC3E}">
        <p14:creationId xmlns:p14="http://schemas.microsoft.com/office/powerpoint/2010/main" val="1195960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57E00-0401-6C32-30C6-877480FB76D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A0E3217-5C46-075F-824E-2472A2397DD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F9E0FAC-7539-5944-EB09-B9BFB5D8FE97}"/>
              </a:ext>
            </a:extLst>
          </p:cNvPr>
          <p:cNvSpPr>
            <a:spLocks noGrp="1"/>
          </p:cNvSpPr>
          <p:nvPr>
            <p:ph type="body" idx="1"/>
          </p:nvPr>
        </p:nvSpPr>
        <p:spPr/>
        <p:txBody>
          <a:bodyPr/>
          <a:lstStyle/>
          <a:p>
            <a:r>
              <a:rPr lang="es-ES" dirty="0"/>
              <a:t>CONVENIO.-</a:t>
            </a:r>
            <a:r>
              <a:rPr lang="es-ES" baseline="0" dirty="0"/>
              <a:t>	Ministerio de Obras Públicas delega al MDMQ el mantenimiento, administración y explotación de, entre otros, el Acceso Oriental</a:t>
            </a:r>
          </a:p>
          <a:p>
            <a:r>
              <a:rPr lang="es-ES" baseline="0" dirty="0"/>
              <a:t>	Ampliación, Mantenimiento y Cobro de Peaje.</a:t>
            </a:r>
          </a:p>
          <a:p>
            <a:r>
              <a:rPr lang="es-ES" baseline="0" dirty="0"/>
              <a:t>OM 157 (31/10/20215).-	Creación peaje Guayasamín</a:t>
            </a:r>
          </a:p>
          <a:p>
            <a:r>
              <a:rPr lang="es-ES" baseline="0" dirty="0"/>
              <a:t>OM 103 (04/03/2016).-	Reforma “Acceso Centro Norte del DMQ” (construcción, operación, conservación y mantenimiento del acceso y su área de influencia.</a:t>
            </a:r>
          </a:p>
          <a:p>
            <a:r>
              <a:rPr lang="es-ES" baseline="0" dirty="0"/>
              <a:t>ACCIÓN PÚBLICA DE INCONSTITUCIONALIDAD CONTRA:</a:t>
            </a:r>
          </a:p>
          <a:p>
            <a:r>
              <a:rPr lang="es-ES" baseline="0" dirty="0"/>
              <a:t>ART. 1675 CMDMQ.-	</a:t>
            </a:r>
            <a:r>
              <a:rPr lang="es-ES" sz="1200" b="0" i="0" kern="1200" dirty="0">
                <a:solidFill>
                  <a:schemeClr val="tx1"/>
                </a:solidFill>
                <a:effectLst/>
                <a:latin typeface="+mn-lt"/>
                <a:ea typeface="+mn-ea"/>
                <a:cs typeface="+mn-cs"/>
              </a:rPr>
              <a:t>El valor del peaje con sus respectivos descuentos, serán fijados por el Alcalde mediante resolución administrativa, en base a los estudios de los costos de 			construcción, operación, conservación y mantenimiento que se generen en el acceso centro norte del Distrito Metropolitano de Quito y su área de influencia vial; y, 		deberán considerarse las obligaciones asumidas por el Municipio o sus empresas metropolitanas en el marco de los modelos asociativos previstos en el 			ordenamiento jurídico nacional vigente.</a:t>
            </a:r>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a:t>SENTENCIA DE INCONSTITUCIONALIDAD:</a:t>
            </a:r>
            <a:endParaRPr lang="es-ES" sz="1200" b="0" i="0" kern="1200" dirty="0">
              <a:solidFill>
                <a:schemeClr val="tx1"/>
              </a:solidFill>
              <a:effectLst/>
              <a:latin typeface="+mn-lt"/>
              <a:ea typeface="+mn-ea"/>
              <a:cs typeface="+mn-cs"/>
            </a:endParaRPr>
          </a:p>
          <a:p>
            <a:r>
              <a:rPr lang="es-ES" sz="1200" b="0" i="0" kern="1200" dirty="0">
                <a:solidFill>
                  <a:schemeClr val="tx1"/>
                </a:solidFill>
                <a:effectLst/>
                <a:latin typeface="+mn-lt"/>
                <a:ea typeface="+mn-ea"/>
                <a:cs typeface="+mn-cs"/>
              </a:rPr>
              <a:t>ART. 103 CRE.-		Sólo por iniciativa de la Función Ejecutiva y mediante ley sancionada por la Asamblea Nacional se podrá establecer, modificar, exonerar o extinguir impuestos. </a:t>
            </a:r>
            <a:r>
              <a:rPr lang="es-ES" sz="1200" b="0" i="0" u="sng" kern="1200" dirty="0">
                <a:solidFill>
                  <a:schemeClr val="tx1"/>
                </a:solidFill>
                <a:effectLst/>
                <a:latin typeface="+mn-lt"/>
                <a:ea typeface="+mn-ea"/>
                <a:cs typeface="+mn-cs"/>
              </a:rPr>
              <a:t>Sólo </a:t>
            </a:r>
            <a:r>
              <a:rPr lang="es-ES" sz="1200" b="0" i="0" u="none" kern="1200" dirty="0">
                <a:solidFill>
                  <a:schemeClr val="tx1"/>
                </a:solidFill>
                <a:effectLst/>
                <a:latin typeface="+mn-lt"/>
                <a:ea typeface="+mn-ea"/>
                <a:cs typeface="+mn-cs"/>
              </a:rPr>
              <a:t>		</a:t>
            </a:r>
            <a:r>
              <a:rPr lang="es-ES" sz="1200" b="0" i="0" u="sng" kern="1200" dirty="0">
                <a:solidFill>
                  <a:schemeClr val="tx1"/>
                </a:solidFill>
                <a:effectLst/>
                <a:latin typeface="+mn-lt"/>
                <a:ea typeface="+mn-ea"/>
                <a:cs typeface="+mn-cs"/>
              </a:rPr>
              <a:t>por acto normativo de órgano competente se podrán establecer, modificar</a:t>
            </a:r>
            <a:r>
              <a:rPr lang="es-ES" sz="1200" b="0" i="0" kern="1200" dirty="0">
                <a:solidFill>
                  <a:schemeClr val="tx1"/>
                </a:solidFill>
                <a:effectLst/>
                <a:latin typeface="+mn-lt"/>
                <a:ea typeface="+mn-ea"/>
                <a:cs typeface="+mn-cs"/>
              </a:rPr>
              <a:t>, exonerar y extinguir tasas y contribuciones. Las tasas y contribuciones especiales se 			crearán y regularán de acuerdo con la ley.</a:t>
            </a:r>
          </a:p>
          <a:p>
            <a:r>
              <a:rPr lang="es-ES" sz="1200" b="0" i="0" kern="1200" dirty="0">
                <a:solidFill>
                  <a:schemeClr val="tx1"/>
                </a:solidFill>
                <a:effectLst/>
                <a:latin typeface="+mn-lt"/>
                <a:ea typeface="+mn-ea"/>
                <a:cs typeface="+mn-cs"/>
              </a:rPr>
              <a:t>ART.</a:t>
            </a:r>
            <a:r>
              <a:rPr lang="es-ES" sz="1200" b="0" i="0" kern="1200" baseline="0" dirty="0">
                <a:solidFill>
                  <a:schemeClr val="tx1"/>
                </a:solidFill>
                <a:effectLst/>
                <a:latin typeface="+mn-lt"/>
                <a:ea typeface="+mn-ea"/>
                <a:cs typeface="+mn-cs"/>
              </a:rPr>
              <a:t> 568 COOTAD.-	Servicios sujetos a tasas.- Las </a:t>
            </a:r>
            <a:r>
              <a:rPr lang="es-ES" sz="1200" b="0" i="0" u="sng" kern="1200" baseline="0" dirty="0">
                <a:solidFill>
                  <a:schemeClr val="tx1"/>
                </a:solidFill>
                <a:effectLst/>
                <a:latin typeface="+mn-lt"/>
                <a:ea typeface="+mn-ea"/>
                <a:cs typeface="+mn-cs"/>
              </a:rPr>
              <a:t>tasas serán reguladas mediante ordenanzas</a:t>
            </a:r>
            <a:r>
              <a:rPr lang="es-ES" sz="1200" b="0" i="0" kern="1200" baseline="0" dirty="0">
                <a:solidFill>
                  <a:schemeClr val="tx1"/>
                </a:solidFill>
                <a:effectLst/>
                <a:latin typeface="+mn-lt"/>
                <a:ea typeface="+mn-ea"/>
                <a:cs typeface="+mn-cs"/>
              </a:rPr>
              <a:t>, </a:t>
            </a:r>
            <a:r>
              <a:rPr lang="es-ES" sz="1200" b="0" i="0" u="sng" kern="1200" baseline="0" dirty="0">
                <a:solidFill>
                  <a:schemeClr val="tx1"/>
                </a:solidFill>
                <a:effectLst/>
                <a:latin typeface="+mn-lt"/>
                <a:ea typeface="+mn-ea"/>
                <a:cs typeface="+mn-cs"/>
              </a:rPr>
              <a:t>cuya iniciativa es privativa del alcalde</a:t>
            </a:r>
            <a:r>
              <a:rPr lang="es-ES" sz="1200" b="0" i="0" kern="1200" baseline="0" dirty="0">
                <a:solidFill>
                  <a:schemeClr val="tx1"/>
                </a:solidFill>
                <a:effectLst/>
                <a:latin typeface="+mn-lt"/>
                <a:ea typeface="+mn-ea"/>
                <a:cs typeface="+mn-cs"/>
              </a:rPr>
              <a:t> municipal o metropolitano, tramitada y 			aprobada por el respectivo concejo, para la prestación de los siguientes servicios: i) Otros servicios de cualquier naturaleza.</a:t>
            </a:r>
            <a:r>
              <a:rPr lang="es-ES" dirty="0"/>
              <a:t/>
            </a:r>
            <a:br>
              <a:rPr lang="es-ES" dirty="0"/>
            </a:br>
            <a:endParaRPr lang="es-ES" sz="1200" b="0" i="0" kern="1200" dirty="0">
              <a:solidFill>
                <a:schemeClr val="tx1"/>
              </a:solidFill>
              <a:effectLst/>
              <a:latin typeface="+mn-lt"/>
              <a:ea typeface="+mn-ea"/>
              <a:cs typeface="+mn-cs"/>
            </a:endParaRPr>
          </a:p>
          <a:p>
            <a:r>
              <a:rPr lang="es-ES" dirty="0"/>
              <a:t/>
            </a:r>
            <a:br>
              <a:rPr lang="es-ES" dirty="0"/>
            </a:br>
            <a:endParaRPr lang="es-E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a:latin typeface="Tahoma" panose="020B0604030504040204" pitchFamily="34" charset="0"/>
                <a:ea typeface="Tahoma" panose="020B0604030504040204" pitchFamily="34" charset="0"/>
                <a:cs typeface="Tahoma" panose="020B0604030504040204" pitchFamily="34" charset="0"/>
              </a:rPr>
              <a:t>Con Memorando No. EPMMOP-GJ-2024-0091-M, la GJ solicitó a GC </a:t>
            </a:r>
            <a:r>
              <a:rPr lang="es-ES" sz="1200" i="1" dirty="0">
                <a:latin typeface="Tahoma" panose="020B0604030504040204" pitchFamily="34" charset="0"/>
                <a:ea typeface="Tahoma" panose="020B0604030504040204" pitchFamily="34" charset="0"/>
                <a:cs typeface="Tahoma" panose="020B0604030504040204" pitchFamily="34" charset="0"/>
              </a:rPr>
              <a:t>“(…) se coordine el cumplimiento de la Sentencia en cuanto a la metodología de cálculo de la tasa del peaje Túnel Guayasamín (…)”. </a:t>
            </a:r>
            <a:endParaRPr lang="es-EC" sz="1200" b="1" dirty="0">
              <a:latin typeface="Tahoma" panose="020B0604030504040204" pitchFamily="34" charset="0"/>
              <a:ea typeface="Tahoma" panose="020B0604030504040204" pitchFamily="34" charset="0"/>
              <a:cs typeface="Tahoma" panose="020B0604030504040204" pitchFamily="34" charset="0"/>
            </a:endParaRPr>
          </a:p>
          <a:p>
            <a:endParaRPr lang="es-EC" dirty="0"/>
          </a:p>
        </p:txBody>
      </p:sp>
      <p:sp>
        <p:nvSpPr>
          <p:cNvPr id="4" name="Marcador de número de diapositiva 3">
            <a:extLst>
              <a:ext uri="{FF2B5EF4-FFF2-40B4-BE49-F238E27FC236}">
                <a16:creationId xmlns:a16="http://schemas.microsoft.com/office/drawing/2014/main" id="{1FAB02E6-F351-F1CE-DE73-C3702BF24D13}"/>
              </a:ext>
            </a:extLst>
          </p:cNvPr>
          <p:cNvSpPr>
            <a:spLocks noGrp="1"/>
          </p:cNvSpPr>
          <p:nvPr>
            <p:ph type="sldNum" sz="quarter" idx="10"/>
          </p:nvPr>
        </p:nvSpPr>
        <p:spPr/>
        <p:txBody>
          <a:bodyPr/>
          <a:lstStyle/>
          <a:p>
            <a:fld id="{C250C4DA-93C4-43E3-BE39-387AAABF18E1}" type="slidenum">
              <a:rPr lang="es-EC" smtClean="0"/>
              <a:t>11</a:t>
            </a:fld>
            <a:endParaRPr lang="es-EC" dirty="0"/>
          </a:p>
        </p:txBody>
      </p:sp>
    </p:spTree>
    <p:extLst>
      <p:ext uri="{BB962C8B-B14F-4D97-AF65-F5344CB8AC3E}">
        <p14:creationId xmlns:p14="http://schemas.microsoft.com/office/powerpoint/2010/main" val="3497997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57E00-0401-6C32-30C6-877480FB76D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A0E3217-5C46-075F-824E-2472A2397DD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F9E0FAC-7539-5944-EB09-B9BFB5D8FE97}"/>
              </a:ext>
            </a:extLst>
          </p:cNvPr>
          <p:cNvSpPr>
            <a:spLocks noGrp="1"/>
          </p:cNvSpPr>
          <p:nvPr>
            <p:ph type="body" idx="1"/>
          </p:nvPr>
        </p:nvSpPr>
        <p:spPr/>
        <p:txBody>
          <a:bodyPr/>
          <a:lstStyle/>
          <a:p>
            <a:r>
              <a:rPr lang="es-ES" dirty="0"/>
              <a:t>CONVENIO.-</a:t>
            </a:r>
            <a:r>
              <a:rPr lang="es-ES" baseline="0" dirty="0"/>
              <a:t>	Ministerio de Obras Públicas delega al MDMQ el mantenimiento, administración y explotación de, entre otros, el Acceso Oriental</a:t>
            </a:r>
          </a:p>
          <a:p>
            <a:r>
              <a:rPr lang="es-ES" baseline="0" dirty="0"/>
              <a:t>	Ampliación, Mantenimiento y Cobro de Peaje.</a:t>
            </a:r>
          </a:p>
          <a:p>
            <a:r>
              <a:rPr lang="es-ES" baseline="0" dirty="0"/>
              <a:t>OM 157 (31/10/20215).-	Creación peaje Guayasamín</a:t>
            </a:r>
          </a:p>
          <a:p>
            <a:r>
              <a:rPr lang="es-ES" baseline="0" dirty="0"/>
              <a:t>OM 103 (04/03/2016).-	Reforma “Acceso Centro Norte del DMQ” (construcción, operación, conservación y mantenimiento del acceso y su área de influencia.</a:t>
            </a:r>
          </a:p>
          <a:p>
            <a:r>
              <a:rPr lang="es-ES" baseline="0" dirty="0"/>
              <a:t>ACCIÓN PÚBLICA DE INCONSTITUCIONALIDAD CONTRA:</a:t>
            </a:r>
          </a:p>
          <a:p>
            <a:r>
              <a:rPr lang="es-ES" baseline="0" dirty="0"/>
              <a:t>ART. 1675 CMDMQ.-	</a:t>
            </a:r>
            <a:r>
              <a:rPr lang="es-ES" sz="1200" b="0" i="0" kern="1200" dirty="0">
                <a:solidFill>
                  <a:schemeClr val="tx1"/>
                </a:solidFill>
                <a:effectLst/>
                <a:latin typeface="+mn-lt"/>
                <a:ea typeface="+mn-ea"/>
                <a:cs typeface="+mn-cs"/>
              </a:rPr>
              <a:t>El valor del peaje con sus respectivos descuentos, serán fijados por el Alcalde mediante resolución administrativa, en base a los estudios de los costos de 			construcción, operación, conservación y mantenimiento que se generen en el acceso centro norte del Distrito Metropolitano de Quito y su área de influencia vial; y, 		deberán considerarse las obligaciones asumidas por el Municipio o sus empresas metropolitanas en el marco de los modelos asociativos previstos en el 			ordenamiento jurídico nacional vigente.</a:t>
            </a:r>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a:t>SENTENCIA DE INCONSTITUCIONALIDAD:</a:t>
            </a:r>
            <a:endParaRPr lang="es-ES" sz="1200" b="0" i="0" kern="1200" dirty="0">
              <a:solidFill>
                <a:schemeClr val="tx1"/>
              </a:solidFill>
              <a:effectLst/>
              <a:latin typeface="+mn-lt"/>
              <a:ea typeface="+mn-ea"/>
              <a:cs typeface="+mn-cs"/>
            </a:endParaRPr>
          </a:p>
          <a:p>
            <a:r>
              <a:rPr lang="es-ES" sz="1200" b="0" i="0" kern="1200" dirty="0">
                <a:solidFill>
                  <a:schemeClr val="tx1"/>
                </a:solidFill>
                <a:effectLst/>
                <a:latin typeface="+mn-lt"/>
                <a:ea typeface="+mn-ea"/>
                <a:cs typeface="+mn-cs"/>
              </a:rPr>
              <a:t>ART. 103 CRE.-		Sólo por iniciativa de la Función Ejecutiva y mediante ley sancionada por la Asamblea Nacional se podrá establecer, modificar, exonerar o extinguir impuestos. </a:t>
            </a:r>
            <a:r>
              <a:rPr lang="es-ES" sz="1200" b="0" i="0" u="sng" kern="1200" dirty="0">
                <a:solidFill>
                  <a:schemeClr val="tx1"/>
                </a:solidFill>
                <a:effectLst/>
                <a:latin typeface="+mn-lt"/>
                <a:ea typeface="+mn-ea"/>
                <a:cs typeface="+mn-cs"/>
              </a:rPr>
              <a:t>Sólo </a:t>
            </a:r>
            <a:r>
              <a:rPr lang="es-ES" sz="1200" b="0" i="0" u="none" kern="1200" dirty="0">
                <a:solidFill>
                  <a:schemeClr val="tx1"/>
                </a:solidFill>
                <a:effectLst/>
                <a:latin typeface="+mn-lt"/>
                <a:ea typeface="+mn-ea"/>
                <a:cs typeface="+mn-cs"/>
              </a:rPr>
              <a:t>		</a:t>
            </a:r>
            <a:r>
              <a:rPr lang="es-ES" sz="1200" b="0" i="0" u="sng" kern="1200" dirty="0">
                <a:solidFill>
                  <a:schemeClr val="tx1"/>
                </a:solidFill>
                <a:effectLst/>
                <a:latin typeface="+mn-lt"/>
                <a:ea typeface="+mn-ea"/>
                <a:cs typeface="+mn-cs"/>
              </a:rPr>
              <a:t>por acto normativo de órgano competente se podrán establecer, modificar</a:t>
            </a:r>
            <a:r>
              <a:rPr lang="es-ES" sz="1200" b="0" i="0" kern="1200" dirty="0">
                <a:solidFill>
                  <a:schemeClr val="tx1"/>
                </a:solidFill>
                <a:effectLst/>
                <a:latin typeface="+mn-lt"/>
                <a:ea typeface="+mn-ea"/>
                <a:cs typeface="+mn-cs"/>
              </a:rPr>
              <a:t>, exonerar y extinguir tasas y contribuciones. Las tasas y contribuciones especiales se 			crearán y regularán de acuerdo con la ley.</a:t>
            </a:r>
          </a:p>
          <a:p>
            <a:r>
              <a:rPr lang="es-ES" sz="1200" b="0" i="0" kern="1200" dirty="0">
                <a:solidFill>
                  <a:schemeClr val="tx1"/>
                </a:solidFill>
                <a:effectLst/>
                <a:latin typeface="+mn-lt"/>
                <a:ea typeface="+mn-ea"/>
                <a:cs typeface="+mn-cs"/>
              </a:rPr>
              <a:t>ART.</a:t>
            </a:r>
            <a:r>
              <a:rPr lang="es-ES" sz="1200" b="0" i="0" kern="1200" baseline="0" dirty="0">
                <a:solidFill>
                  <a:schemeClr val="tx1"/>
                </a:solidFill>
                <a:effectLst/>
                <a:latin typeface="+mn-lt"/>
                <a:ea typeface="+mn-ea"/>
                <a:cs typeface="+mn-cs"/>
              </a:rPr>
              <a:t> 568 COOTAD.-	Servicios sujetos a tasas.- Las </a:t>
            </a:r>
            <a:r>
              <a:rPr lang="es-ES" sz="1200" b="0" i="0" u="sng" kern="1200" baseline="0" dirty="0">
                <a:solidFill>
                  <a:schemeClr val="tx1"/>
                </a:solidFill>
                <a:effectLst/>
                <a:latin typeface="+mn-lt"/>
                <a:ea typeface="+mn-ea"/>
                <a:cs typeface="+mn-cs"/>
              </a:rPr>
              <a:t>tasas serán reguladas mediante ordenanzas</a:t>
            </a:r>
            <a:r>
              <a:rPr lang="es-ES" sz="1200" b="0" i="0" kern="1200" baseline="0" dirty="0">
                <a:solidFill>
                  <a:schemeClr val="tx1"/>
                </a:solidFill>
                <a:effectLst/>
                <a:latin typeface="+mn-lt"/>
                <a:ea typeface="+mn-ea"/>
                <a:cs typeface="+mn-cs"/>
              </a:rPr>
              <a:t>, </a:t>
            </a:r>
            <a:r>
              <a:rPr lang="es-ES" sz="1200" b="0" i="0" u="sng" kern="1200" baseline="0" dirty="0">
                <a:solidFill>
                  <a:schemeClr val="tx1"/>
                </a:solidFill>
                <a:effectLst/>
                <a:latin typeface="+mn-lt"/>
                <a:ea typeface="+mn-ea"/>
                <a:cs typeface="+mn-cs"/>
              </a:rPr>
              <a:t>cuya iniciativa es privativa del alcalde</a:t>
            </a:r>
            <a:r>
              <a:rPr lang="es-ES" sz="1200" b="0" i="0" kern="1200" baseline="0" dirty="0">
                <a:solidFill>
                  <a:schemeClr val="tx1"/>
                </a:solidFill>
                <a:effectLst/>
                <a:latin typeface="+mn-lt"/>
                <a:ea typeface="+mn-ea"/>
                <a:cs typeface="+mn-cs"/>
              </a:rPr>
              <a:t> municipal o metropolitano, tramitada y 			aprobada por el respectivo concejo, para la prestación de los siguientes servicios: i) Otros servicios de cualquier naturaleza.</a:t>
            </a:r>
            <a:r>
              <a:rPr lang="es-ES" dirty="0"/>
              <a:t/>
            </a:r>
            <a:br>
              <a:rPr lang="es-ES" dirty="0"/>
            </a:br>
            <a:endParaRPr lang="es-ES" sz="1200" b="0" i="0" kern="1200" dirty="0">
              <a:solidFill>
                <a:schemeClr val="tx1"/>
              </a:solidFill>
              <a:effectLst/>
              <a:latin typeface="+mn-lt"/>
              <a:ea typeface="+mn-ea"/>
              <a:cs typeface="+mn-cs"/>
            </a:endParaRPr>
          </a:p>
          <a:p>
            <a:r>
              <a:rPr lang="es-ES" dirty="0"/>
              <a:t/>
            </a:r>
            <a:br>
              <a:rPr lang="es-ES" dirty="0"/>
            </a:br>
            <a:endParaRPr lang="es-E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a:latin typeface="Tahoma" panose="020B0604030504040204" pitchFamily="34" charset="0"/>
                <a:ea typeface="Tahoma" panose="020B0604030504040204" pitchFamily="34" charset="0"/>
                <a:cs typeface="Tahoma" panose="020B0604030504040204" pitchFamily="34" charset="0"/>
              </a:rPr>
              <a:t>Con Memorando No. EPMMOP-GJ-2024-0091-M, la GJ solicitó a GC </a:t>
            </a:r>
            <a:r>
              <a:rPr lang="es-ES" sz="1200" i="1" dirty="0">
                <a:latin typeface="Tahoma" panose="020B0604030504040204" pitchFamily="34" charset="0"/>
                <a:ea typeface="Tahoma" panose="020B0604030504040204" pitchFamily="34" charset="0"/>
                <a:cs typeface="Tahoma" panose="020B0604030504040204" pitchFamily="34" charset="0"/>
              </a:rPr>
              <a:t>“(…) se coordine el cumplimiento de la Sentencia en cuanto a la metodología de cálculo de la tasa del peaje Túnel Guayasamín (…)”. </a:t>
            </a:r>
            <a:endParaRPr lang="es-EC" sz="1200" b="1" dirty="0">
              <a:latin typeface="Tahoma" panose="020B0604030504040204" pitchFamily="34" charset="0"/>
              <a:ea typeface="Tahoma" panose="020B0604030504040204" pitchFamily="34" charset="0"/>
              <a:cs typeface="Tahoma" panose="020B0604030504040204" pitchFamily="34" charset="0"/>
            </a:endParaRPr>
          </a:p>
          <a:p>
            <a:endParaRPr lang="es-EC" dirty="0"/>
          </a:p>
        </p:txBody>
      </p:sp>
      <p:sp>
        <p:nvSpPr>
          <p:cNvPr id="4" name="Marcador de número de diapositiva 3">
            <a:extLst>
              <a:ext uri="{FF2B5EF4-FFF2-40B4-BE49-F238E27FC236}">
                <a16:creationId xmlns:a16="http://schemas.microsoft.com/office/drawing/2014/main" id="{1FAB02E6-F351-F1CE-DE73-C3702BF24D13}"/>
              </a:ext>
            </a:extLst>
          </p:cNvPr>
          <p:cNvSpPr>
            <a:spLocks noGrp="1"/>
          </p:cNvSpPr>
          <p:nvPr>
            <p:ph type="sldNum" sz="quarter" idx="10"/>
          </p:nvPr>
        </p:nvSpPr>
        <p:spPr/>
        <p:txBody>
          <a:bodyPr/>
          <a:lstStyle/>
          <a:p>
            <a:fld id="{C250C4DA-93C4-43E3-BE39-387AAABF18E1}" type="slidenum">
              <a:rPr lang="es-EC" smtClean="0"/>
              <a:t>3</a:t>
            </a:fld>
            <a:endParaRPr lang="es-EC" dirty="0"/>
          </a:p>
        </p:txBody>
      </p:sp>
    </p:spTree>
    <p:extLst>
      <p:ext uri="{BB962C8B-B14F-4D97-AF65-F5344CB8AC3E}">
        <p14:creationId xmlns:p14="http://schemas.microsoft.com/office/powerpoint/2010/main" val="176120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57E00-0401-6C32-30C6-877480FB76D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A0E3217-5C46-075F-824E-2472A2397DD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F9E0FAC-7539-5944-EB09-B9BFB5D8FE97}"/>
              </a:ext>
            </a:extLst>
          </p:cNvPr>
          <p:cNvSpPr>
            <a:spLocks noGrp="1"/>
          </p:cNvSpPr>
          <p:nvPr>
            <p:ph type="body" idx="1"/>
          </p:nvPr>
        </p:nvSpPr>
        <p:spPr/>
        <p:txBody>
          <a:bodyPr/>
          <a:lstStyle/>
          <a:p>
            <a:r>
              <a:rPr lang="es-ES" dirty="0"/>
              <a:t>CONVENIO.-</a:t>
            </a:r>
            <a:r>
              <a:rPr lang="es-ES" baseline="0" dirty="0"/>
              <a:t>	Ministerio de Obras Públicas delega al MDMQ el mantenimiento, administración y explotación de, entre otros, el Acceso Oriental</a:t>
            </a:r>
          </a:p>
          <a:p>
            <a:r>
              <a:rPr lang="es-ES" baseline="0" dirty="0"/>
              <a:t>	Ampliación, Mantenimiento y Cobro de Peaje.</a:t>
            </a:r>
          </a:p>
          <a:p>
            <a:r>
              <a:rPr lang="es-ES" baseline="0" dirty="0"/>
              <a:t>OM 157 (31/10/20215).-	Creación peaje Guayasamín</a:t>
            </a:r>
          </a:p>
          <a:p>
            <a:r>
              <a:rPr lang="es-ES" baseline="0" dirty="0"/>
              <a:t>OM 103 (04/03/2016).-	Reforma “Acceso Centro Norte del DMQ” (construcción, operación, conservación y mantenimiento del acceso y su área de influencia.</a:t>
            </a:r>
          </a:p>
          <a:p>
            <a:r>
              <a:rPr lang="es-ES" baseline="0" dirty="0"/>
              <a:t>ACCIÓN PÚBLICA DE INCONSTITUCIONALIDAD CONTRA:</a:t>
            </a:r>
          </a:p>
          <a:p>
            <a:r>
              <a:rPr lang="es-ES" baseline="0" dirty="0"/>
              <a:t>ART. 1675 CMDMQ.-	</a:t>
            </a:r>
            <a:r>
              <a:rPr lang="es-ES" sz="1200" b="0" i="0" kern="1200" dirty="0">
                <a:solidFill>
                  <a:schemeClr val="tx1"/>
                </a:solidFill>
                <a:effectLst/>
                <a:latin typeface="+mn-lt"/>
                <a:ea typeface="+mn-ea"/>
                <a:cs typeface="+mn-cs"/>
              </a:rPr>
              <a:t>El valor del peaje con sus respectivos descuentos, serán fijados por el Alcalde mediante resolución administrativa, en base a los estudios de los costos de 			construcción, operación, conservación y mantenimiento que se generen en el acceso centro norte del Distrito Metropolitano de Quito y su área de influencia vial; y, 		deberán considerarse las obligaciones asumidas por el Municipio o sus empresas metropolitanas en el marco de los modelos asociativos previstos en el 			ordenamiento jurídico nacional vigente.</a:t>
            </a:r>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a:t>SENTENCIA DE INCONSTITUCIONALIDAD:</a:t>
            </a:r>
            <a:endParaRPr lang="es-ES" sz="1200" b="0" i="0" kern="1200" dirty="0">
              <a:solidFill>
                <a:schemeClr val="tx1"/>
              </a:solidFill>
              <a:effectLst/>
              <a:latin typeface="+mn-lt"/>
              <a:ea typeface="+mn-ea"/>
              <a:cs typeface="+mn-cs"/>
            </a:endParaRPr>
          </a:p>
          <a:p>
            <a:r>
              <a:rPr lang="es-ES" sz="1200" b="0" i="0" kern="1200" dirty="0">
                <a:solidFill>
                  <a:schemeClr val="tx1"/>
                </a:solidFill>
                <a:effectLst/>
                <a:latin typeface="+mn-lt"/>
                <a:ea typeface="+mn-ea"/>
                <a:cs typeface="+mn-cs"/>
              </a:rPr>
              <a:t>ART. 103 CRE.-		Sólo por iniciativa de la Función Ejecutiva y mediante ley sancionada por la Asamblea Nacional se podrá establecer, modificar, exonerar o extinguir impuestos. </a:t>
            </a:r>
            <a:r>
              <a:rPr lang="es-ES" sz="1200" b="0" i="0" u="sng" kern="1200" dirty="0">
                <a:solidFill>
                  <a:schemeClr val="tx1"/>
                </a:solidFill>
                <a:effectLst/>
                <a:latin typeface="+mn-lt"/>
                <a:ea typeface="+mn-ea"/>
                <a:cs typeface="+mn-cs"/>
              </a:rPr>
              <a:t>Sólo </a:t>
            </a:r>
            <a:r>
              <a:rPr lang="es-ES" sz="1200" b="0" i="0" u="none" kern="1200" dirty="0">
                <a:solidFill>
                  <a:schemeClr val="tx1"/>
                </a:solidFill>
                <a:effectLst/>
                <a:latin typeface="+mn-lt"/>
                <a:ea typeface="+mn-ea"/>
                <a:cs typeface="+mn-cs"/>
              </a:rPr>
              <a:t>		</a:t>
            </a:r>
            <a:r>
              <a:rPr lang="es-ES" sz="1200" b="0" i="0" u="sng" kern="1200" dirty="0">
                <a:solidFill>
                  <a:schemeClr val="tx1"/>
                </a:solidFill>
                <a:effectLst/>
                <a:latin typeface="+mn-lt"/>
                <a:ea typeface="+mn-ea"/>
                <a:cs typeface="+mn-cs"/>
              </a:rPr>
              <a:t>por acto normativo de órgano competente se podrán establecer, modificar</a:t>
            </a:r>
            <a:r>
              <a:rPr lang="es-ES" sz="1200" b="0" i="0" kern="1200" dirty="0">
                <a:solidFill>
                  <a:schemeClr val="tx1"/>
                </a:solidFill>
                <a:effectLst/>
                <a:latin typeface="+mn-lt"/>
                <a:ea typeface="+mn-ea"/>
                <a:cs typeface="+mn-cs"/>
              </a:rPr>
              <a:t>, exonerar y extinguir tasas y contribuciones. Las tasas y contribuciones especiales se 			crearán y regularán de acuerdo con la ley.</a:t>
            </a:r>
          </a:p>
          <a:p>
            <a:r>
              <a:rPr lang="es-ES" sz="1200" b="0" i="0" kern="1200" dirty="0">
                <a:solidFill>
                  <a:schemeClr val="tx1"/>
                </a:solidFill>
                <a:effectLst/>
                <a:latin typeface="+mn-lt"/>
                <a:ea typeface="+mn-ea"/>
                <a:cs typeface="+mn-cs"/>
              </a:rPr>
              <a:t>ART.</a:t>
            </a:r>
            <a:r>
              <a:rPr lang="es-ES" sz="1200" b="0" i="0" kern="1200" baseline="0" dirty="0">
                <a:solidFill>
                  <a:schemeClr val="tx1"/>
                </a:solidFill>
                <a:effectLst/>
                <a:latin typeface="+mn-lt"/>
                <a:ea typeface="+mn-ea"/>
                <a:cs typeface="+mn-cs"/>
              </a:rPr>
              <a:t> 568 COOTAD.-	Servicios sujetos a tasas.- Las </a:t>
            </a:r>
            <a:r>
              <a:rPr lang="es-ES" sz="1200" b="0" i="0" u="sng" kern="1200" baseline="0" dirty="0">
                <a:solidFill>
                  <a:schemeClr val="tx1"/>
                </a:solidFill>
                <a:effectLst/>
                <a:latin typeface="+mn-lt"/>
                <a:ea typeface="+mn-ea"/>
                <a:cs typeface="+mn-cs"/>
              </a:rPr>
              <a:t>tasas serán reguladas mediante ordenanzas</a:t>
            </a:r>
            <a:r>
              <a:rPr lang="es-ES" sz="1200" b="0" i="0" kern="1200" baseline="0" dirty="0">
                <a:solidFill>
                  <a:schemeClr val="tx1"/>
                </a:solidFill>
                <a:effectLst/>
                <a:latin typeface="+mn-lt"/>
                <a:ea typeface="+mn-ea"/>
                <a:cs typeface="+mn-cs"/>
              </a:rPr>
              <a:t>, </a:t>
            </a:r>
            <a:r>
              <a:rPr lang="es-ES" sz="1200" b="0" i="0" u="sng" kern="1200" baseline="0" dirty="0">
                <a:solidFill>
                  <a:schemeClr val="tx1"/>
                </a:solidFill>
                <a:effectLst/>
                <a:latin typeface="+mn-lt"/>
                <a:ea typeface="+mn-ea"/>
                <a:cs typeface="+mn-cs"/>
              </a:rPr>
              <a:t>cuya iniciativa es privativa del alcalde</a:t>
            </a:r>
            <a:r>
              <a:rPr lang="es-ES" sz="1200" b="0" i="0" kern="1200" baseline="0" dirty="0">
                <a:solidFill>
                  <a:schemeClr val="tx1"/>
                </a:solidFill>
                <a:effectLst/>
                <a:latin typeface="+mn-lt"/>
                <a:ea typeface="+mn-ea"/>
                <a:cs typeface="+mn-cs"/>
              </a:rPr>
              <a:t> municipal o metropolitano, tramitada y 			aprobada por el respectivo concejo, para la prestación de los siguientes servicios: i) Otros servicios de cualquier naturaleza.</a:t>
            </a:r>
            <a:r>
              <a:rPr lang="es-ES" dirty="0"/>
              <a:t/>
            </a:r>
            <a:br>
              <a:rPr lang="es-ES" dirty="0"/>
            </a:br>
            <a:endParaRPr lang="es-ES" sz="1200" b="0" i="0" kern="1200" dirty="0">
              <a:solidFill>
                <a:schemeClr val="tx1"/>
              </a:solidFill>
              <a:effectLst/>
              <a:latin typeface="+mn-lt"/>
              <a:ea typeface="+mn-ea"/>
              <a:cs typeface="+mn-cs"/>
            </a:endParaRPr>
          </a:p>
          <a:p>
            <a:r>
              <a:rPr lang="es-ES" dirty="0"/>
              <a:t/>
            </a:r>
            <a:br>
              <a:rPr lang="es-ES" dirty="0"/>
            </a:br>
            <a:endParaRPr lang="es-E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a:latin typeface="Tahoma" panose="020B0604030504040204" pitchFamily="34" charset="0"/>
                <a:ea typeface="Tahoma" panose="020B0604030504040204" pitchFamily="34" charset="0"/>
                <a:cs typeface="Tahoma" panose="020B0604030504040204" pitchFamily="34" charset="0"/>
              </a:rPr>
              <a:t>Con Memorando No. EPMMOP-GJ-2024-0091-M, la GJ solicitó a GC </a:t>
            </a:r>
            <a:r>
              <a:rPr lang="es-ES" sz="1200" i="1" dirty="0">
                <a:latin typeface="Tahoma" panose="020B0604030504040204" pitchFamily="34" charset="0"/>
                <a:ea typeface="Tahoma" panose="020B0604030504040204" pitchFamily="34" charset="0"/>
                <a:cs typeface="Tahoma" panose="020B0604030504040204" pitchFamily="34" charset="0"/>
              </a:rPr>
              <a:t>“(…) se coordine el cumplimiento de la Sentencia en cuanto a la metodología de cálculo de la tasa del peaje Túnel Guayasamín (…)”. </a:t>
            </a:r>
            <a:endParaRPr lang="es-EC" sz="1200" b="1" dirty="0">
              <a:latin typeface="Tahoma" panose="020B0604030504040204" pitchFamily="34" charset="0"/>
              <a:ea typeface="Tahoma" panose="020B0604030504040204" pitchFamily="34" charset="0"/>
              <a:cs typeface="Tahoma" panose="020B0604030504040204" pitchFamily="34" charset="0"/>
            </a:endParaRPr>
          </a:p>
          <a:p>
            <a:endParaRPr lang="es-EC" dirty="0"/>
          </a:p>
        </p:txBody>
      </p:sp>
      <p:sp>
        <p:nvSpPr>
          <p:cNvPr id="4" name="Marcador de número de diapositiva 3">
            <a:extLst>
              <a:ext uri="{FF2B5EF4-FFF2-40B4-BE49-F238E27FC236}">
                <a16:creationId xmlns:a16="http://schemas.microsoft.com/office/drawing/2014/main" id="{1FAB02E6-F351-F1CE-DE73-C3702BF24D13}"/>
              </a:ext>
            </a:extLst>
          </p:cNvPr>
          <p:cNvSpPr>
            <a:spLocks noGrp="1"/>
          </p:cNvSpPr>
          <p:nvPr>
            <p:ph type="sldNum" sz="quarter" idx="10"/>
          </p:nvPr>
        </p:nvSpPr>
        <p:spPr/>
        <p:txBody>
          <a:bodyPr/>
          <a:lstStyle/>
          <a:p>
            <a:fld id="{C250C4DA-93C4-43E3-BE39-387AAABF18E1}" type="slidenum">
              <a:rPr lang="es-EC" smtClean="0"/>
              <a:t>4</a:t>
            </a:fld>
            <a:endParaRPr lang="es-EC" dirty="0"/>
          </a:p>
        </p:txBody>
      </p:sp>
    </p:spTree>
    <p:extLst>
      <p:ext uri="{BB962C8B-B14F-4D97-AF65-F5344CB8AC3E}">
        <p14:creationId xmlns:p14="http://schemas.microsoft.com/office/powerpoint/2010/main" val="1959123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57E00-0401-6C32-30C6-877480FB76D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A0E3217-5C46-075F-824E-2472A2397DD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F9E0FAC-7539-5944-EB09-B9BFB5D8FE97}"/>
              </a:ext>
            </a:extLst>
          </p:cNvPr>
          <p:cNvSpPr>
            <a:spLocks noGrp="1"/>
          </p:cNvSpPr>
          <p:nvPr>
            <p:ph type="body" idx="1"/>
          </p:nvPr>
        </p:nvSpPr>
        <p:spPr/>
        <p:txBody>
          <a:bodyPr/>
          <a:lstStyle/>
          <a:p>
            <a:r>
              <a:rPr lang="es-ES" dirty="0"/>
              <a:t>CONVENIO.-</a:t>
            </a:r>
            <a:r>
              <a:rPr lang="es-ES" baseline="0" dirty="0"/>
              <a:t>	Ministerio de Obras Públicas delega al MDMQ el mantenimiento, administración y explotación de, entre otros, el Acceso Oriental</a:t>
            </a:r>
          </a:p>
          <a:p>
            <a:r>
              <a:rPr lang="es-ES" baseline="0" dirty="0"/>
              <a:t>	Ampliación, Mantenimiento y Cobro de Peaje.</a:t>
            </a:r>
          </a:p>
          <a:p>
            <a:r>
              <a:rPr lang="es-ES" baseline="0" dirty="0"/>
              <a:t>OM 157 (31/10/20215).-	Creación peaje Guayasamín</a:t>
            </a:r>
          </a:p>
          <a:p>
            <a:r>
              <a:rPr lang="es-ES" baseline="0" dirty="0"/>
              <a:t>OM 103 (04/03/2016).-	Reforma “Acceso Centro Norte del DMQ” (construcción, operación, conservación y mantenimiento del acceso y su área de influencia.</a:t>
            </a:r>
          </a:p>
          <a:p>
            <a:r>
              <a:rPr lang="es-ES" baseline="0" dirty="0"/>
              <a:t>ACCIÓN PÚBLICA DE INCONSTITUCIONALIDAD CONTRA:</a:t>
            </a:r>
          </a:p>
          <a:p>
            <a:r>
              <a:rPr lang="es-ES" baseline="0" dirty="0"/>
              <a:t>ART. 1675 CMDMQ.-	</a:t>
            </a:r>
            <a:r>
              <a:rPr lang="es-ES" sz="1200" b="0" i="0" kern="1200" dirty="0">
                <a:solidFill>
                  <a:schemeClr val="tx1"/>
                </a:solidFill>
                <a:effectLst/>
                <a:latin typeface="+mn-lt"/>
                <a:ea typeface="+mn-ea"/>
                <a:cs typeface="+mn-cs"/>
              </a:rPr>
              <a:t>El valor del peaje con sus respectivos descuentos, serán fijados por el Alcalde mediante resolución administrativa, en base a los estudios de los costos de 			construcción, operación, conservación y mantenimiento que se generen en el acceso centro norte del Distrito Metropolitano de Quito y su área de influencia vial; y, 		deberán considerarse las obligaciones asumidas por el Municipio o sus empresas metropolitanas en el marco de los modelos asociativos previstos en el 			ordenamiento jurídico nacional vigente.</a:t>
            </a:r>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a:t>SENTENCIA DE INCONSTITUCIONALIDAD:</a:t>
            </a:r>
            <a:endParaRPr lang="es-ES" sz="1200" b="0" i="0" kern="1200" dirty="0">
              <a:solidFill>
                <a:schemeClr val="tx1"/>
              </a:solidFill>
              <a:effectLst/>
              <a:latin typeface="+mn-lt"/>
              <a:ea typeface="+mn-ea"/>
              <a:cs typeface="+mn-cs"/>
            </a:endParaRPr>
          </a:p>
          <a:p>
            <a:r>
              <a:rPr lang="es-ES" sz="1200" b="0" i="0" kern="1200" dirty="0">
                <a:solidFill>
                  <a:schemeClr val="tx1"/>
                </a:solidFill>
                <a:effectLst/>
                <a:latin typeface="+mn-lt"/>
                <a:ea typeface="+mn-ea"/>
                <a:cs typeface="+mn-cs"/>
              </a:rPr>
              <a:t>ART. 103 CRE.-		Sólo por iniciativa de la Función Ejecutiva y mediante ley sancionada por la Asamblea Nacional se podrá establecer, modificar, exonerar o extinguir impuestos. </a:t>
            </a:r>
            <a:r>
              <a:rPr lang="es-ES" sz="1200" b="0" i="0" u="sng" kern="1200" dirty="0">
                <a:solidFill>
                  <a:schemeClr val="tx1"/>
                </a:solidFill>
                <a:effectLst/>
                <a:latin typeface="+mn-lt"/>
                <a:ea typeface="+mn-ea"/>
                <a:cs typeface="+mn-cs"/>
              </a:rPr>
              <a:t>Sólo </a:t>
            </a:r>
            <a:r>
              <a:rPr lang="es-ES" sz="1200" b="0" i="0" u="none" kern="1200" dirty="0">
                <a:solidFill>
                  <a:schemeClr val="tx1"/>
                </a:solidFill>
                <a:effectLst/>
                <a:latin typeface="+mn-lt"/>
                <a:ea typeface="+mn-ea"/>
                <a:cs typeface="+mn-cs"/>
              </a:rPr>
              <a:t>		</a:t>
            </a:r>
            <a:r>
              <a:rPr lang="es-ES" sz="1200" b="0" i="0" u="sng" kern="1200" dirty="0">
                <a:solidFill>
                  <a:schemeClr val="tx1"/>
                </a:solidFill>
                <a:effectLst/>
                <a:latin typeface="+mn-lt"/>
                <a:ea typeface="+mn-ea"/>
                <a:cs typeface="+mn-cs"/>
              </a:rPr>
              <a:t>por acto normativo de órgano competente se podrán establecer, modificar</a:t>
            </a:r>
            <a:r>
              <a:rPr lang="es-ES" sz="1200" b="0" i="0" kern="1200" dirty="0">
                <a:solidFill>
                  <a:schemeClr val="tx1"/>
                </a:solidFill>
                <a:effectLst/>
                <a:latin typeface="+mn-lt"/>
                <a:ea typeface="+mn-ea"/>
                <a:cs typeface="+mn-cs"/>
              </a:rPr>
              <a:t>, exonerar y extinguir tasas y contribuciones. Las tasas y contribuciones especiales se 			crearán y regularán de acuerdo con la ley.</a:t>
            </a:r>
          </a:p>
          <a:p>
            <a:r>
              <a:rPr lang="es-ES" sz="1200" b="0" i="0" kern="1200" dirty="0">
                <a:solidFill>
                  <a:schemeClr val="tx1"/>
                </a:solidFill>
                <a:effectLst/>
                <a:latin typeface="+mn-lt"/>
                <a:ea typeface="+mn-ea"/>
                <a:cs typeface="+mn-cs"/>
              </a:rPr>
              <a:t>ART.</a:t>
            </a:r>
            <a:r>
              <a:rPr lang="es-ES" sz="1200" b="0" i="0" kern="1200" baseline="0" dirty="0">
                <a:solidFill>
                  <a:schemeClr val="tx1"/>
                </a:solidFill>
                <a:effectLst/>
                <a:latin typeface="+mn-lt"/>
                <a:ea typeface="+mn-ea"/>
                <a:cs typeface="+mn-cs"/>
              </a:rPr>
              <a:t> 568 COOTAD.-	Servicios sujetos a tasas.- Las </a:t>
            </a:r>
            <a:r>
              <a:rPr lang="es-ES" sz="1200" b="0" i="0" u="sng" kern="1200" baseline="0" dirty="0">
                <a:solidFill>
                  <a:schemeClr val="tx1"/>
                </a:solidFill>
                <a:effectLst/>
                <a:latin typeface="+mn-lt"/>
                <a:ea typeface="+mn-ea"/>
                <a:cs typeface="+mn-cs"/>
              </a:rPr>
              <a:t>tasas serán reguladas mediante ordenanzas</a:t>
            </a:r>
            <a:r>
              <a:rPr lang="es-ES" sz="1200" b="0" i="0" kern="1200" baseline="0" dirty="0">
                <a:solidFill>
                  <a:schemeClr val="tx1"/>
                </a:solidFill>
                <a:effectLst/>
                <a:latin typeface="+mn-lt"/>
                <a:ea typeface="+mn-ea"/>
                <a:cs typeface="+mn-cs"/>
              </a:rPr>
              <a:t>, </a:t>
            </a:r>
            <a:r>
              <a:rPr lang="es-ES" sz="1200" b="0" i="0" u="sng" kern="1200" baseline="0" dirty="0">
                <a:solidFill>
                  <a:schemeClr val="tx1"/>
                </a:solidFill>
                <a:effectLst/>
                <a:latin typeface="+mn-lt"/>
                <a:ea typeface="+mn-ea"/>
                <a:cs typeface="+mn-cs"/>
              </a:rPr>
              <a:t>cuya iniciativa es privativa del alcalde</a:t>
            </a:r>
            <a:r>
              <a:rPr lang="es-ES" sz="1200" b="0" i="0" kern="1200" baseline="0" dirty="0">
                <a:solidFill>
                  <a:schemeClr val="tx1"/>
                </a:solidFill>
                <a:effectLst/>
                <a:latin typeface="+mn-lt"/>
                <a:ea typeface="+mn-ea"/>
                <a:cs typeface="+mn-cs"/>
              </a:rPr>
              <a:t> municipal o metropolitano, tramitada y 			aprobada por el respectivo concejo, para la prestación de los siguientes servicios: i) Otros servicios de cualquier naturaleza.</a:t>
            </a:r>
            <a:r>
              <a:rPr lang="es-ES" dirty="0"/>
              <a:t/>
            </a:r>
            <a:br>
              <a:rPr lang="es-ES" dirty="0"/>
            </a:br>
            <a:endParaRPr lang="es-ES" sz="1200" b="0" i="0" kern="1200" dirty="0">
              <a:solidFill>
                <a:schemeClr val="tx1"/>
              </a:solidFill>
              <a:effectLst/>
              <a:latin typeface="+mn-lt"/>
              <a:ea typeface="+mn-ea"/>
              <a:cs typeface="+mn-cs"/>
            </a:endParaRPr>
          </a:p>
          <a:p>
            <a:r>
              <a:rPr lang="es-ES" dirty="0"/>
              <a:t/>
            </a:r>
            <a:br>
              <a:rPr lang="es-ES" dirty="0"/>
            </a:br>
            <a:endParaRPr lang="es-E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a:latin typeface="Tahoma" panose="020B0604030504040204" pitchFamily="34" charset="0"/>
                <a:ea typeface="Tahoma" panose="020B0604030504040204" pitchFamily="34" charset="0"/>
                <a:cs typeface="Tahoma" panose="020B0604030504040204" pitchFamily="34" charset="0"/>
              </a:rPr>
              <a:t>Con Memorando No. EPMMOP-GJ-2024-0091-M, la GJ solicitó a GC </a:t>
            </a:r>
            <a:r>
              <a:rPr lang="es-ES" sz="1200" i="1" dirty="0">
                <a:latin typeface="Tahoma" panose="020B0604030504040204" pitchFamily="34" charset="0"/>
                <a:ea typeface="Tahoma" panose="020B0604030504040204" pitchFamily="34" charset="0"/>
                <a:cs typeface="Tahoma" panose="020B0604030504040204" pitchFamily="34" charset="0"/>
              </a:rPr>
              <a:t>“(…) se coordine el cumplimiento de la Sentencia en cuanto a la metodología de cálculo de la tasa del peaje Túnel Guayasamín (…)”. </a:t>
            </a:r>
            <a:endParaRPr lang="es-EC" sz="1200" b="1" dirty="0">
              <a:latin typeface="Tahoma" panose="020B0604030504040204" pitchFamily="34" charset="0"/>
              <a:ea typeface="Tahoma" panose="020B0604030504040204" pitchFamily="34" charset="0"/>
              <a:cs typeface="Tahoma" panose="020B0604030504040204" pitchFamily="34" charset="0"/>
            </a:endParaRPr>
          </a:p>
          <a:p>
            <a:endParaRPr lang="es-EC" dirty="0"/>
          </a:p>
        </p:txBody>
      </p:sp>
      <p:sp>
        <p:nvSpPr>
          <p:cNvPr id="4" name="Marcador de número de diapositiva 3">
            <a:extLst>
              <a:ext uri="{FF2B5EF4-FFF2-40B4-BE49-F238E27FC236}">
                <a16:creationId xmlns:a16="http://schemas.microsoft.com/office/drawing/2014/main" id="{1FAB02E6-F351-F1CE-DE73-C3702BF24D13}"/>
              </a:ext>
            </a:extLst>
          </p:cNvPr>
          <p:cNvSpPr>
            <a:spLocks noGrp="1"/>
          </p:cNvSpPr>
          <p:nvPr>
            <p:ph type="sldNum" sz="quarter" idx="10"/>
          </p:nvPr>
        </p:nvSpPr>
        <p:spPr/>
        <p:txBody>
          <a:bodyPr/>
          <a:lstStyle/>
          <a:p>
            <a:fld id="{C250C4DA-93C4-43E3-BE39-387AAABF18E1}" type="slidenum">
              <a:rPr lang="es-EC" smtClean="0"/>
              <a:t>5</a:t>
            </a:fld>
            <a:endParaRPr lang="es-EC" dirty="0"/>
          </a:p>
        </p:txBody>
      </p:sp>
    </p:spTree>
    <p:extLst>
      <p:ext uri="{BB962C8B-B14F-4D97-AF65-F5344CB8AC3E}">
        <p14:creationId xmlns:p14="http://schemas.microsoft.com/office/powerpoint/2010/main" val="1301653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57E00-0401-6C32-30C6-877480FB76D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A0E3217-5C46-075F-824E-2472A2397DD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F9E0FAC-7539-5944-EB09-B9BFB5D8FE97}"/>
              </a:ext>
            </a:extLst>
          </p:cNvPr>
          <p:cNvSpPr>
            <a:spLocks noGrp="1"/>
          </p:cNvSpPr>
          <p:nvPr>
            <p:ph type="body" idx="1"/>
          </p:nvPr>
        </p:nvSpPr>
        <p:spPr/>
        <p:txBody>
          <a:bodyPr/>
          <a:lstStyle/>
          <a:p>
            <a:r>
              <a:rPr lang="es-ES" dirty="0"/>
              <a:t>CONVENIO.-</a:t>
            </a:r>
            <a:r>
              <a:rPr lang="es-ES" baseline="0" dirty="0"/>
              <a:t>	Ministerio de Obras Públicas delega al MDMQ el mantenimiento, administración y explotación de, entre otros, el Acceso Oriental</a:t>
            </a:r>
          </a:p>
          <a:p>
            <a:r>
              <a:rPr lang="es-ES" baseline="0" dirty="0"/>
              <a:t>	Ampliación, Mantenimiento y Cobro de Peaje.</a:t>
            </a:r>
          </a:p>
          <a:p>
            <a:r>
              <a:rPr lang="es-ES" baseline="0" dirty="0"/>
              <a:t>OM 157 (31/10/20215).-	Creación peaje Guayasamín</a:t>
            </a:r>
          </a:p>
          <a:p>
            <a:r>
              <a:rPr lang="es-ES" baseline="0" dirty="0"/>
              <a:t>OM 103 (04/03/2016).-	Reforma “Acceso Centro Norte del DMQ” (construcción, operación, conservación y mantenimiento del acceso y su área de influencia.</a:t>
            </a:r>
          </a:p>
          <a:p>
            <a:r>
              <a:rPr lang="es-ES" baseline="0" dirty="0"/>
              <a:t>ACCIÓN PÚBLICA DE INCONSTITUCIONALIDAD CONTRA:</a:t>
            </a:r>
          </a:p>
          <a:p>
            <a:r>
              <a:rPr lang="es-ES" baseline="0" dirty="0"/>
              <a:t>ART. 1675 CMDMQ.-	</a:t>
            </a:r>
            <a:r>
              <a:rPr lang="es-ES" sz="1200" b="0" i="0" kern="1200" dirty="0">
                <a:solidFill>
                  <a:schemeClr val="tx1"/>
                </a:solidFill>
                <a:effectLst/>
                <a:latin typeface="+mn-lt"/>
                <a:ea typeface="+mn-ea"/>
                <a:cs typeface="+mn-cs"/>
              </a:rPr>
              <a:t>El valor del peaje con sus respectivos descuentos, serán fijados por el Alcalde mediante resolución administrativa, en base a los estudios de los costos de 			construcción, operación, conservación y mantenimiento que se generen en el acceso centro norte del Distrito Metropolitano de Quito y su área de influencia vial; y, 		deberán considerarse las obligaciones asumidas por el Municipio o sus empresas metropolitanas en el marco de los modelos asociativos previstos en el 			ordenamiento jurídico nacional vigente.</a:t>
            </a:r>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a:t>SENTENCIA DE INCONSTITUCIONALIDAD:</a:t>
            </a:r>
            <a:endParaRPr lang="es-ES" sz="1200" b="0" i="0" kern="1200" dirty="0">
              <a:solidFill>
                <a:schemeClr val="tx1"/>
              </a:solidFill>
              <a:effectLst/>
              <a:latin typeface="+mn-lt"/>
              <a:ea typeface="+mn-ea"/>
              <a:cs typeface="+mn-cs"/>
            </a:endParaRPr>
          </a:p>
          <a:p>
            <a:r>
              <a:rPr lang="es-ES" sz="1200" b="0" i="0" kern="1200" dirty="0">
                <a:solidFill>
                  <a:schemeClr val="tx1"/>
                </a:solidFill>
                <a:effectLst/>
                <a:latin typeface="+mn-lt"/>
                <a:ea typeface="+mn-ea"/>
                <a:cs typeface="+mn-cs"/>
              </a:rPr>
              <a:t>ART. 103 CRE.-		Sólo por iniciativa de la Función Ejecutiva y mediante ley sancionada por la Asamblea Nacional se podrá establecer, modificar, exonerar o extinguir impuestos. </a:t>
            </a:r>
            <a:r>
              <a:rPr lang="es-ES" sz="1200" b="0" i="0" u="sng" kern="1200" dirty="0">
                <a:solidFill>
                  <a:schemeClr val="tx1"/>
                </a:solidFill>
                <a:effectLst/>
                <a:latin typeface="+mn-lt"/>
                <a:ea typeface="+mn-ea"/>
                <a:cs typeface="+mn-cs"/>
              </a:rPr>
              <a:t>Sólo </a:t>
            </a:r>
            <a:r>
              <a:rPr lang="es-ES" sz="1200" b="0" i="0" u="none" kern="1200" dirty="0">
                <a:solidFill>
                  <a:schemeClr val="tx1"/>
                </a:solidFill>
                <a:effectLst/>
                <a:latin typeface="+mn-lt"/>
                <a:ea typeface="+mn-ea"/>
                <a:cs typeface="+mn-cs"/>
              </a:rPr>
              <a:t>		</a:t>
            </a:r>
            <a:r>
              <a:rPr lang="es-ES" sz="1200" b="0" i="0" u="sng" kern="1200" dirty="0">
                <a:solidFill>
                  <a:schemeClr val="tx1"/>
                </a:solidFill>
                <a:effectLst/>
                <a:latin typeface="+mn-lt"/>
                <a:ea typeface="+mn-ea"/>
                <a:cs typeface="+mn-cs"/>
              </a:rPr>
              <a:t>por acto normativo de órgano competente se podrán establecer, modificar</a:t>
            </a:r>
            <a:r>
              <a:rPr lang="es-ES" sz="1200" b="0" i="0" kern="1200" dirty="0">
                <a:solidFill>
                  <a:schemeClr val="tx1"/>
                </a:solidFill>
                <a:effectLst/>
                <a:latin typeface="+mn-lt"/>
                <a:ea typeface="+mn-ea"/>
                <a:cs typeface="+mn-cs"/>
              </a:rPr>
              <a:t>, exonerar y extinguir tasas y contribuciones. Las tasas y contribuciones especiales se 			crearán y regularán de acuerdo con la ley.</a:t>
            </a:r>
          </a:p>
          <a:p>
            <a:r>
              <a:rPr lang="es-ES" sz="1200" b="0" i="0" kern="1200" dirty="0">
                <a:solidFill>
                  <a:schemeClr val="tx1"/>
                </a:solidFill>
                <a:effectLst/>
                <a:latin typeface="+mn-lt"/>
                <a:ea typeface="+mn-ea"/>
                <a:cs typeface="+mn-cs"/>
              </a:rPr>
              <a:t>ART.</a:t>
            </a:r>
            <a:r>
              <a:rPr lang="es-ES" sz="1200" b="0" i="0" kern="1200" baseline="0" dirty="0">
                <a:solidFill>
                  <a:schemeClr val="tx1"/>
                </a:solidFill>
                <a:effectLst/>
                <a:latin typeface="+mn-lt"/>
                <a:ea typeface="+mn-ea"/>
                <a:cs typeface="+mn-cs"/>
              </a:rPr>
              <a:t> 568 COOTAD.-	Servicios sujetos a tasas.- Las </a:t>
            </a:r>
            <a:r>
              <a:rPr lang="es-ES" sz="1200" b="0" i="0" u="sng" kern="1200" baseline="0" dirty="0">
                <a:solidFill>
                  <a:schemeClr val="tx1"/>
                </a:solidFill>
                <a:effectLst/>
                <a:latin typeface="+mn-lt"/>
                <a:ea typeface="+mn-ea"/>
                <a:cs typeface="+mn-cs"/>
              </a:rPr>
              <a:t>tasas serán reguladas mediante ordenanzas</a:t>
            </a:r>
            <a:r>
              <a:rPr lang="es-ES" sz="1200" b="0" i="0" kern="1200" baseline="0" dirty="0">
                <a:solidFill>
                  <a:schemeClr val="tx1"/>
                </a:solidFill>
                <a:effectLst/>
                <a:latin typeface="+mn-lt"/>
                <a:ea typeface="+mn-ea"/>
                <a:cs typeface="+mn-cs"/>
              </a:rPr>
              <a:t>, </a:t>
            </a:r>
            <a:r>
              <a:rPr lang="es-ES" sz="1200" b="0" i="0" u="sng" kern="1200" baseline="0" dirty="0">
                <a:solidFill>
                  <a:schemeClr val="tx1"/>
                </a:solidFill>
                <a:effectLst/>
                <a:latin typeface="+mn-lt"/>
                <a:ea typeface="+mn-ea"/>
                <a:cs typeface="+mn-cs"/>
              </a:rPr>
              <a:t>cuya iniciativa es privativa del alcalde</a:t>
            </a:r>
            <a:r>
              <a:rPr lang="es-ES" sz="1200" b="0" i="0" kern="1200" baseline="0" dirty="0">
                <a:solidFill>
                  <a:schemeClr val="tx1"/>
                </a:solidFill>
                <a:effectLst/>
                <a:latin typeface="+mn-lt"/>
                <a:ea typeface="+mn-ea"/>
                <a:cs typeface="+mn-cs"/>
              </a:rPr>
              <a:t> municipal o metropolitano, tramitada y 			aprobada por el respectivo concejo, para la prestación de los siguientes servicios: i) Otros servicios de cualquier naturaleza.</a:t>
            </a:r>
            <a:r>
              <a:rPr lang="es-ES" dirty="0"/>
              <a:t/>
            </a:r>
            <a:br>
              <a:rPr lang="es-ES" dirty="0"/>
            </a:br>
            <a:endParaRPr lang="es-ES" sz="1200" b="0" i="0" kern="1200" dirty="0">
              <a:solidFill>
                <a:schemeClr val="tx1"/>
              </a:solidFill>
              <a:effectLst/>
              <a:latin typeface="+mn-lt"/>
              <a:ea typeface="+mn-ea"/>
              <a:cs typeface="+mn-cs"/>
            </a:endParaRPr>
          </a:p>
          <a:p>
            <a:r>
              <a:rPr lang="es-ES" dirty="0"/>
              <a:t/>
            </a:r>
            <a:br>
              <a:rPr lang="es-ES" dirty="0"/>
            </a:br>
            <a:endParaRPr lang="es-E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a:latin typeface="Tahoma" panose="020B0604030504040204" pitchFamily="34" charset="0"/>
                <a:ea typeface="Tahoma" panose="020B0604030504040204" pitchFamily="34" charset="0"/>
                <a:cs typeface="Tahoma" panose="020B0604030504040204" pitchFamily="34" charset="0"/>
              </a:rPr>
              <a:t>Con Memorando No. EPMMOP-GJ-2024-0091-M, la GJ solicitó a GC </a:t>
            </a:r>
            <a:r>
              <a:rPr lang="es-ES" sz="1200" i="1" dirty="0">
                <a:latin typeface="Tahoma" panose="020B0604030504040204" pitchFamily="34" charset="0"/>
                <a:ea typeface="Tahoma" panose="020B0604030504040204" pitchFamily="34" charset="0"/>
                <a:cs typeface="Tahoma" panose="020B0604030504040204" pitchFamily="34" charset="0"/>
              </a:rPr>
              <a:t>“(…) se coordine el cumplimiento de la Sentencia en cuanto a la metodología de cálculo de la tasa del peaje Túnel Guayasamín (…)”. </a:t>
            </a:r>
            <a:endParaRPr lang="es-EC" sz="1200" b="1" dirty="0">
              <a:latin typeface="Tahoma" panose="020B0604030504040204" pitchFamily="34" charset="0"/>
              <a:ea typeface="Tahoma" panose="020B0604030504040204" pitchFamily="34" charset="0"/>
              <a:cs typeface="Tahoma" panose="020B0604030504040204" pitchFamily="34" charset="0"/>
            </a:endParaRPr>
          </a:p>
          <a:p>
            <a:endParaRPr lang="es-EC" dirty="0"/>
          </a:p>
        </p:txBody>
      </p:sp>
      <p:sp>
        <p:nvSpPr>
          <p:cNvPr id="4" name="Marcador de número de diapositiva 3">
            <a:extLst>
              <a:ext uri="{FF2B5EF4-FFF2-40B4-BE49-F238E27FC236}">
                <a16:creationId xmlns:a16="http://schemas.microsoft.com/office/drawing/2014/main" id="{1FAB02E6-F351-F1CE-DE73-C3702BF24D13}"/>
              </a:ext>
            </a:extLst>
          </p:cNvPr>
          <p:cNvSpPr>
            <a:spLocks noGrp="1"/>
          </p:cNvSpPr>
          <p:nvPr>
            <p:ph type="sldNum" sz="quarter" idx="10"/>
          </p:nvPr>
        </p:nvSpPr>
        <p:spPr/>
        <p:txBody>
          <a:bodyPr/>
          <a:lstStyle/>
          <a:p>
            <a:fld id="{C250C4DA-93C4-43E3-BE39-387AAABF18E1}" type="slidenum">
              <a:rPr lang="es-EC" smtClean="0"/>
              <a:t>6</a:t>
            </a:fld>
            <a:endParaRPr lang="es-EC" dirty="0"/>
          </a:p>
        </p:txBody>
      </p:sp>
    </p:spTree>
    <p:extLst>
      <p:ext uri="{BB962C8B-B14F-4D97-AF65-F5344CB8AC3E}">
        <p14:creationId xmlns:p14="http://schemas.microsoft.com/office/powerpoint/2010/main" val="1490607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57E00-0401-6C32-30C6-877480FB76D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A0E3217-5C46-075F-824E-2472A2397DD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F9E0FAC-7539-5944-EB09-B9BFB5D8FE97}"/>
              </a:ext>
            </a:extLst>
          </p:cNvPr>
          <p:cNvSpPr>
            <a:spLocks noGrp="1"/>
          </p:cNvSpPr>
          <p:nvPr>
            <p:ph type="body" idx="1"/>
          </p:nvPr>
        </p:nvSpPr>
        <p:spPr/>
        <p:txBody>
          <a:bodyPr/>
          <a:lstStyle/>
          <a:p>
            <a:r>
              <a:rPr lang="es-ES" dirty="0"/>
              <a:t>CONVENIO.-</a:t>
            </a:r>
            <a:r>
              <a:rPr lang="es-ES" baseline="0" dirty="0"/>
              <a:t>	Ministerio de Obras Públicas delega al MDMQ el mantenimiento, administración y explotación de, entre otros, el Acceso Oriental</a:t>
            </a:r>
          </a:p>
          <a:p>
            <a:r>
              <a:rPr lang="es-ES" baseline="0" dirty="0"/>
              <a:t>	Ampliación, Mantenimiento y Cobro de Peaje.</a:t>
            </a:r>
          </a:p>
          <a:p>
            <a:r>
              <a:rPr lang="es-ES" baseline="0" dirty="0"/>
              <a:t>OM 157 (31/10/20215).-	Creación peaje Guayasamín</a:t>
            </a:r>
          </a:p>
          <a:p>
            <a:r>
              <a:rPr lang="es-ES" baseline="0" dirty="0"/>
              <a:t>OM 103 (04/03/2016).-	Reforma “Acceso Centro Norte del DMQ” (construcción, operación, conservación y mantenimiento del acceso y su área de influencia.</a:t>
            </a:r>
          </a:p>
          <a:p>
            <a:r>
              <a:rPr lang="es-ES" baseline="0" dirty="0"/>
              <a:t>ACCIÓN PÚBLICA DE INCONSTITUCIONALIDAD CONTRA:</a:t>
            </a:r>
          </a:p>
          <a:p>
            <a:r>
              <a:rPr lang="es-ES" baseline="0" dirty="0"/>
              <a:t>ART. 1675 CMDMQ.-	</a:t>
            </a:r>
            <a:r>
              <a:rPr lang="es-ES" sz="1200" b="0" i="0" kern="1200" dirty="0">
                <a:solidFill>
                  <a:schemeClr val="tx1"/>
                </a:solidFill>
                <a:effectLst/>
                <a:latin typeface="+mn-lt"/>
                <a:ea typeface="+mn-ea"/>
                <a:cs typeface="+mn-cs"/>
              </a:rPr>
              <a:t>El valor del peaje con sus respectivos descuentos, serán fijados por el Alcalde mediante resolución administrativa, en base a los estudios de los costos de 			construcción, operación, conservación y mantenimiento que se generen en el acceso centro norte del Distrito Metropolitano de Quito y su área de influencia vial; y, 		deberán considerarse las obligaciones asumidas por el Municipio o sus empresas metropolitanas en el marco de los modelos asociativos previstos en el 			ordenamiento jurídico nacional vigente.</a:t>
            </a:r>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a:t>SENTENCIA DE INCONSTITUCIONALIDAD:</a:t>
            </a:r>
            <a:endParaRPr lang="es-ES" sz="1200" b="0" i="0" kern="1200" dirty="0">
              <a:solidFill>
                <a:schemeClr val="tx1"/>
              </a:solidFill>
              <a:effectLst/>
              <a:latin typeface="+mn-lt"/>
              <a:ea typeface="+mn-ea"/>
              <a:cs typeface="+mn-cs"/>
            </a:endParaRPr>
          </a:p>
          <a:p>
            <a:r>
              <a:rPr lang="es-ES" sz="1200" b="0" i="0" kern="1200" dirty="0">
                <a:solidFill>
                  <a:schemeClr val="tx1"/>
                </a:solidFill>
                <a:effectLst/>
                <a:latin typeface="+mn-lt"/>
                <a:ea typeface="+mn-ea"/>
                <a:cs typeface="+mn-cs"/>
              </a:rPr>
              <a:t>ART. 103 CRE.-		Sólo por iniciativa de la Función Ejecutiva y mediante ley sancionada por la Asamblea Nacional se podrá establecer, modificar, exonerar o extinguir impuestos. </a:t>
            </a:r>
            <a:r>
              <a:rPr lang="es-ES" sz="1200" b="0" i="0" u="sng" kern="1200" dirty="0">
                <a:solidFill>
                  <a:schemeClr val="tx1"/>
                </a:solidFill>
                <a:effectLst/>
                <a:latin typeface="+mn-lt"/>
                <a:ea typeface="+mn-ea"/>
                <a:cs typeface="+mn-cs"/>
              </a:rPr>
              <a:t>Sólo </a:t>
            </a:r>
            <a:r>
              <a:rPr lang="es-ES" sz="1200" b="0" i="0" u="none" kern="1200" dirty="0">
                <a:solidFill>
                  <a:schemeClr val="tx1"/>
                </a:solidFill>
                <a:effectLst/>
                <a:latin typeface="+mn-lt"/>
                <a:ea typeface="+mn-ea"/>
                <a:cs typeface="+mn-cs"/>
              </a:rPr>
              <a:t>		</a:t>
            </a:r>
            <a:r>
              <a:rPr lang="es-ES" sz="1200" b="0" i="0" u="sng" kern="1200" dirty="0">
                <a:solidFill>
                  <a:schemeClr val="tx1"/>
                </a:solidFill>
                <a:effectLst/>
                <a:latin typeface="+mn-lt"/>
                <a:ea typeface="+mn-ea"/>
                <a:cs typeface="+mn-cs"/>
              </a:rPr>
              <a:t>por acto normativo de órgano competente se podrán establecer, modificar</a:t>
            </a:r>
            <a:r>
              <a:rPr lang="es-ES" sz="1200" b="0" i="0" kern="1200" dirty="0">
                <a:solidFill>
                  <a:schemeClr val="tx1"/>
                </a:solidFill>
                <a:effectLst/>
                <a:latin typeface="+mn-lt"/>
                <a:ea typeface="+mn-ea"/>
                <a:cs typeface="+mn-cs"/>
              </a:rPr>
              <a:t>, exonerar y extinguir tasas y contribuciones. Las tasas y contribuciones especiales se 			crearán y regularán de acuerdo con la ley.</a:t>
            </a:r>
          </a:p>
          <a:p>
            <a:r>
              <a:rPr lang="es-ES" sz="1200" b="0" i="0" kern="1200" dirty="0">
                <a:solidFill>
                  <a:schemeClr val="tx1"/>
                </a:solidFill>
                <a:effectLst/>
                <a:latin typeface="+mn-lt"/>
                <a:ea typeface="+mn-ea"/>
                <a:cs typeface="+mn-cs"/>
              </a:rPr>
              <a:t>ART.</a:t>
            </a:r>
            <a:r>
              <a:rPr lang="es-ES" sz="1200" b="0" i="0" kern="1200" baseline="0" dirty="0">
                <a:solidFill>
                  <a:schemeClr val="tx1"/>
                </a:solidFill>
                <a:effectLst/>
                <a:latin typeface="+mn-lt"/>
                <a:ea typeface="+mn-ea"/>
                <a:cs typeface="+mn-cs"/>
              </a:rPr>
              <a:t> 568 COOTAD.-	Servicios sujetos a tasas.- Las </a:t>
            </a:r>
            <a:r>
              <a:rPr lang="es-ES" sz="1200" b="0" i="0" u="sng" kern="1200" baseline="0" dirty="0">
                <a:solidFill>
                  <a:schemeClr val="tx1"/>
                </a:solidFill>
                <a:effectLst/>
                <a:latin typeface="+mn-lt"/>
                <a:ea typeface="+mn-ea"/>
                <a:cs typeface="+mn-cs"/>
              </a:rPr>
              <a:t>tasas serán reguladas mediante ordenanzas</a:t>
            </a:r>
            <a:r>
              <a:rPr lang="es-ES" sz="1200" b="0" i="0" kern="1200" baseline="0" dirty="0">
                <a:solidFill>
                  <a:schemeClr val="tx1"/>
                </a:solidFill>
                <a:effectLst/>
                <a:latin typeface="+mn-lt"/>
                <a:ea typeface="+mn-ea"/>
                <a:cs typeface="+mn-cs"/>
              </a:rPr>
              <a:t>, </a:t>
            </a:r>
            <a:r>
              <a:rPr lang="es-ES" sz="1200" b="0" i="0" u="sng" kern="1200" baseline="0" dirty="0">
                <a:solidFill>
                  <a:schemeClr val="tx1"/>
                </a:solidFill>
                <a:effectLst/>
                <a:latin typeface="+mn-lt"/>
                <a:ea typeface="+mn-ea"/>
                <a:cs typeface="+mn-cs"/>
              </a:rPr>
              <a:t>cuya iniciativa es privativa del alcalde</a:t>
            </a:r>
            <a:r>
              <a:rPr lang="es-ES" sz="1200" b="0" i="0" kern="1200" baseline="0" dirty="0">
                <a:solidFill>
                  <a:schemeClr val="tx1"/>
                </a:solidFill>
                <a:effectLst/>
                <a:latin typeface="+mn-lt"/>
                <a:ea typeface="+mn-ea"/>
                <a:cs typeface="+mn-cs"/>
              </a:rPr>
              <a:t> municipal o metropolitano, tramitada y 			aprobada por el respectivo concejo, para la prestación de los siguientes servicios: i) Otros servicios de cualquier naturaleza.</a:t>
            </a:r>
            <a:r>
              <a:rPr lang="es-ES" dirty="0"/>
              <a:t/>
            </a:r>
            <a:br>
              <a:rPr lang="es-ES" dirty="0"/>
            </a:br>
            <a:endParaRPr lang="es-ES" sz="1200" b="0" i="0" kern="1200" dirty="0">
              <a:solidFill>
                <a:schemeClr val="tx1"/>
              </a:solidFill>
              <a:effectLst/>
              <a:latin typeface="+mn-lt"/>
              <a:ea typeface="+mn-ea"/>
              <a:cs typeface="+mn-cs"/>
            </a:endParaRPr>
          </a:p>
          <a:p>
            <a:r>
              <a:rPr lang="es-ES" dirty="0"/>
              <a:t/>
            </a:r>
            <a:br>
              <a:rPr lang="es-ES" dirty="0"/>
            </a:br>
            <a:endParaRPr lang="es-E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a:latin typeface="Tahoma" panose="020B0604030504040204" pitchFamily="34" charset="0"/>
                <a:ea typeface="Tahoma" panose="020B0604030504040204" pitchFamily="34" charset="0"/>
                <a:cs typeface="Tahoma" panose="020B0604030504040204" pitchFamily="34" charset="0"/>
              </a:rPr>
              <a:t>Con Memorando No. EPMMOP-GJ-2024-0091-M, la GJ solicitó a GC </a:t>
            </a:r>
            <a:r>
              <a:rPr lang="es-ES" sz="1200" i="1" dirty="0">
                <a:latin typeface="Tahoma" panose="020B0604030504040204" pitchFamily="34" charset="0"/>
                <a:ea typeface="Tahoma" panose="020B0604030504040204" pitchFamily="34" charset="0"/>
                <a:cs typeface="Tahoma" panose="020B0604030504040204" pitchFamily="34" charset="0"/>
              </a:rPr>
              <a:t>“(…) se coordine el cumplimiento de la Sentencia en cuanto a la metodología de cálculo de la tasa del peaje Túnel Guayasamín (…)”. </a:t>
            </a:r>
            <a:endParaRPr lang="es-EC" sz="1200" b="1" dirty="0">
              <a:latin typeface="Tahoma" panose="020B0604030504040204" pitchFamily="34" charset="0"/>
              <a:ea typeface="Tahoma" panose="020B0604030504040204" pitchFamily="34" charset="0"/>
              <a:cs typeface="Tahoma" panose="020B0604030504040204" pitchFamily="34" charset="0"/>
            </a:endParaRPr>
          </a:p>
          <a:p>
            <a:endParaRPr lang="es-EC" dirty="0"/>
          </a:p>
        </p:txBody>
      </p:sp>
      <p:sp>
        <p:nvSpPr>
          <p:cNvPr id="4" name="Marcador de número de diapositiva 3">
            <a:extLst>
              <a:ext uri="{FF2B5EF4-FFF2-40B4-BE49-F238E27FC236}">
                <a16:creationId xmlns:a16="http://schemas.microsoft.com/office/drawing/2014/main" id="{1FAB02E6-F351-F1CE-DE73-C3702BF24D13}"/>
              </a:ext>
            </a:extLst>
          </p:cNvPr>
          <p:cNvSpPr>
            <a:spLocks noGrp="1"/>
          </p:cNvSpPr>
          <p:nvPr>
            <p:ph type="sldNum" sz="quarter" idx="10"/>
          </p:nvPr>
        </p:nvSpPr>
        <p:spPr/>
        <p:txBody>
          <a:bodyPr/>
          <a:lstStyle/>
          <a:p>
            <a:fld id="{C250C4DA-93C4-43E3-BE39-387AAABF18E1}" type="slidenum">
              <a:rPr lang="es-EC" smtClean="0"/>
              <a:t>7</a:t>
            </a:fld>
            <a:endParaRPr lang="es-EC" dirty="0"/>
          </a:p>
        </p:txBody>
      </p:sp>
    </p:spTree>
    <p:extLst>
      <p:ext uri="{BB962C8B-B14F-4D97-AF65-F5344CB8AC3E}">
        <p14:creationId xmlns:p14="http://schemas.microsoft.com/office/powerpoint/2010/main" val="1976416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57E00-0401-6C32-30C6-877480FB76D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A0E3217-5C46-075F-824E-2472A2397DD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F9E0FAC-7539-5944-EB09-B9BFB5D8FE97}"/>
              </a:ext>
            </a:extLst>
          </p:cNvPr>
          <p:cNvSpPr>
            <a:spLocks noGrp="1"/>
          </p:cNvSpPr>
          <p:nvPr>
            <p:ph type="body" idx="1"/>
          </p:nvPr>
        </p:nvSpPr>
        <p:spPr/>
        <p:txBody>
          <a:bodyPr/>
          <a:lstStyle/>
          <a:p>
            <a:r>
              <a:rPr lang="es-ES" dirty="0"/>
              <a:t>CONVENIO.-</a:t>
            </a:r>
            <a:r>
              <a:rPr lang="es-ES" baseline="0" dirty="0"/>
              <a:t>	Ministerio de Obras Públicas delega al MDMQ el mantenimiento, administración y explotación de, entre otros, el Acceso Oriental</a:t>
            </a:r>
          </a:p>
          <a:p>
            <a:r>
              <a:rPr lang="es-ES" baseline="0" dirty="0"/>
              <a:t>	Ampliación, Mantenimiento y Cobro de Peaje.</a:t>
            </a:r>
          </a:p>
          <a:p>
            <a:r>
              <a:rPr lang="es-ES" baseline="0" dirty="0"/>
              <a:t>OM 157 (31/10/20215).-	Creación peaje Guayasamín</a:t>
            </a:r>
          </a:p>
          <a:p>
            <a:r>
              <a:rPr lang="es-ES" baseline="0" dirty="0"/>
              <a:t>OM 103 (04/03/2016).-	Reforma “Acceso Centro Norte del DMQ” (construcción, operación, conservación y mantenimiento del acceso y su área de influencia.</a:t>
            </a:r>
          </a:p>
          <a:p>
            <a:r>
              <a:rPr lang="es-ES" baseline="0" dirty="0"/>
              <a:t>ACCIÓN PÚBLICA DE INCONSTITUCIONALIDAD CONTRA:</a:t>
            </a:r>
          </a:p>
          <a:p>
            <a:r>
              <a:rPr lang="es-ES" baseline="0" dirty="0"/>
              <a:t>ART. 1675 CMDMQ.-	</a:t>
            </a:r>
            <a:r>
              <a:rPr lang="es-ES" sz="1200" b="0" i="0" kern="1200" dirty="0">
                <a:solidFill>
                  <a:schemeClr val="tx1"/>
                </a:solidFill>
                <a:effectLst/>
                <a:latin typeface="+mn-lt"/>
                <a:ea typeface="+mn-ea"/>
                <a:cs typeface="+mn-cs"/>
              </a:rPr>
              <a:t>El valor del peaje con sus respectivos descuentos, serán fijados por el Alcalde mediante resolución administrativa, en base a los estudios de los costos de 			construcción, operación, conservación y mantenimiento que se generen en el acceso centro norte del Distrito Metropolitano de Quito y su área de influencia vial; y, 		deberán considerarse las obligaciones asumidas por el Municipio o sus empresas metropolitanas en el marco de los modelos asociativos previstos en el 			ordenamiento jurídico nacional vigente.</a:t>
            </a:r>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a:t>SENTENCIA DE INCONSTITUCIONALIDAD:</a:t>
            </a:r>
            <a:endParaRPr lang="es-ES" sz="1200" b="0" i="0" kern="1200" dirty="0">
              <a:solidFill>
                <a:schemeClr val="tx1"/>
              </a:solidFill>
              <a:effectLst/>
              <a:latin typeface="+mn-lt"/>
              <a:ea typeface="+mn-ea"/>
              <a:cs typeface="+mn-cs"/>
            </a:endParaRPr>
          </a:p>
          <a:p>
            <a:r>
              <a:rPr lang="es-ES" sz="1200" b="0" i="0" kern="1200" dirty="0">
                <a:solidFill>
                  <a:schemeClr val="tx1"/>
                </a:solidFill>
                <a:effectLst/>
                <a:latin typeface="+mn-lt"/>
                <a:ea typeface="+mn-ea"/>
                <a:cs typeface="+mn-cs"/>
              </a:rPr>
              <a:t>ART. 103 CRE.-		Sólo por iniciativa de la Función Ejecutiva y mediante ley sancionada por la Asamblea Nacional se podrá establecer, modificar, exonerar o extinguir impuestos. </a:t>
            </a:r>
            <a:r>
              <a:rPr lang="es-ES" sz="1200" b="0" i="0" u="sng" kern="1200" dirty="0">
                <a:solidFill>
                  <a:schemeClr val="tx1"/>
                </a:solidFill>
                <a:effectLst/>
                <a:latin typeface="+mn-lt"/>
                <a:ea typeface="+mn-ea"/>
                <a:cs typeface="+mn-cs"/>
              </a:rPr>
              <a:t>Sólo </a:t>
            </a:r>
            <a:r>
              <a:rPr lang="es-ES" sz="1200" b="0" i="0" u="none" kern="1200" dirty="0">
                <a:solidFill>
                  <a:schemeClr val="tx1"/>
                </a:solidFill>
                <a:effectLst/>
                <a:latin typeface="+mn-lt"/>
                <a:ea typeface="+mn-ea"/>
                <a:cs typeface="+mn-cs"/>
              </a:rPr>
              <a:t>		</a:t>
            </a:r>
            <a:r>
              <a:rPr lang="es-ES" sz="1200" b="0" i="0" u="sng" kern="1200" dirty="0">
                <a:solidFill>
                  <a:schemeClr val="tx1"/>
                </a:solidFill>
                <a:effectLst/>
                <a:latin typeface="+mn-lt"/>
                <a:ea typeface="+mn-ea"/>
                <a:cs typeface="+mn-cs"/>
              </a:rPr>
              <a:t>por acto normativo de órgano competente se podrán establecer, modificar</a:t>
            </a:r>
            <a:r>
              <a:rPr lang="es-ES" sz="1200" b="0" i="0" kern="1200" dirty="0">
                <a:solidFill>
                  <a:schemeClr val="tx1"/>
                </a:solidFill>
                <a:effectLst/>
                <a:latin typeface="+mn-lt"/>
                <a:ea typeface="+mn-ea"/>
                <a:cs typeface="+mn-cs"/>
              </a:rPr>
              <a:t>, exonerar y extinguir tasas y contribuciones. Las tasas y contribuciones especiales se 			crearán y regularán de acuerdo con la ley.</a:t>
            </a:r>
          </a:p>
          <a:p>
            <a:r>
              <a:rPr lang="es-ES" sz="1200" b="0" i="0" kern="1200" dirty="0">
                <a:solidFill>
                  <a:schemeClr val="tx1"/>
                </a:solidFill>
                <a:effectLst/>
                <a:latin typeface="+mn-lt"/>
                <a:ea typeface="+mn-ea"/>
                <a:cs typeface="+mn-cs"/>
              </a:rPr>
              <a:t>ART.</a:t>
            </a:r>
            <a:r>
              <a:rPr lang="es-ES" sz="1200" b="0" i="0" kern="1200" baseline="0" dirty="0">
                <a:solidFill>
                  <a:schemeClr val="tx1"/>
                </a:solidFill>
                <a:effectLst/>
                <a:latin typeface="+mn-lt"/>
                <a:ea typeface="+mn-ea"/>
                <a:cs typeface="+mn-cs"/>
              </a:rPr>
              <a:t> 568 COOTAD.-	Servicios sujetos a tasas.- Las </a:t>
            </a:r>
            <a:r>
              <a:rPr lang="es-ES" sz="1200" b="0" i="0" u="sng" kern="1200" baseline="0" dirty="0">
                <a:solidFill>
                  <a:schemeClr val="tx1"/>
                </a:solidFill>
                <a:effectLst/>
                <a:latin typeface="+mn-lt"/>
                <a:ea typeface="+mn-ea"/>
                <a:cs typeface="+mn-cs"/>
              </a:rPr>
              <a:t>tasas serán reguladas mediante ordenanzas</a:t>
            </a:r>
            <a:r>
              <a:rPr lang="es-ES" sz="1200" b="0" i="0" kern="1200" baseline="0" dirty="0">
                <a:solidFill>
                  <a:schemeClr val="tx1"/>
                </a:solidFill>
                <a:effectLst/>
                <a:latin typeface="+mn-lt"/>
                <a:ea typeface="+mn-ea"/>
                <a:cs typeface="+mn-cs"/>
              </a:rPr>
              <a:t>, </a:t>
            </a:r>
            <a:r>
              <a:rPr lang="es-ES" sz="1200" b="0" i="0" u="sng" kern="1200" baseline="0" dirty="0">
                <a:solidFill>
                  <a:schemeClr val="tx1"/>
                </a:solidFill>
                <a:effectLst/>
                <a:latin typeface="+mn-lt"/>
                <a:ea typeface="+mn-ea"/>
                <a:cs typeface="+mn-cs"/>
              </a:rPr>
              <a:t>cuya iniciativa es privativa del alcalde</a:t>
            </a:r>
            <a:r>
              <a:rPr lang="es-ES" sz="1200" b="0" i="0" kern="1200" baseline="0" dirty="0">
                <a:solidFill>
                  <a:schemeClr val="tx1"/>
                </a:solidFill>
                <a:effectLst/>
                <a:latin typeface="+mn-lt"/>
                <a:ea typeface="+mn-ea"/>
                <a:cs typeface="+mn-cs"/>
              </a:rPr>
              <a:t> municipal o metropolitano, tramitada y 			aprobada por el respectivo concejo, para la prestación de los siguientes servicios: i) Otros servicios de cualquier naturaleza.</a:t>
            </a:r>
            <a:r>
              <a:rPr lang="es-ES" dirty="0"/>
              <a:t/>
            </a:r>
            <a:br>
              <a:rPr lang="es-ES" dirty="0"/>
            </a:br>
            <a:endParaRPr lang="es-ES" sz="1200" b="0" i="0" kern="1200" dirty="0">
              <a:solidFill>
                <a:schemeClr val="tx1"/>
              </a:solidFill>
              <a:effectLst/>
              <a:latin typeface="+mn-lt"/>
              <a:ea typeface="+mn-ea"/>
              <a:cs typeface="+mn-cs"/>
            </a:endParaRPr>
          </a:p>
          <a:p>
            <a:r>
              <a:rPr lang="es-ES" dirty="0"/>
              <a:t/>
            </a:r>
            <a:br>
              <a:rPr lang="es-ES" dirty="0"/>
            </a:br>
            <a:endParaRPr lang="es-E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a:latin typeface="Tahoma" panose="020B0604030504040204" pitchFamily="34" charset="0"/>
                <a:ea typeface="Tahoma" panose="020B0604030504040204" pitchFamily="34" charset="0"/>
                <a:cs typeface="Tahoma" panose="020B0604030504040204" pitchFamily="34" charset="0"/>
              </a:rPr>
              <a:t>Con Memorando No. EPMMOP-GJ-2024-0091-M, la GJ solicitó a GC </a:t>
            </a:r>
            <a:r>
              <a:rPr lang="es-ES" sz="1200" i="1" dirty="0">
                <a:latin typeface="Tahoma" panose="020B0604030504040204" pitchFamily="34" charset="0"/>
                <a:ea typeface="Tahoma" panose="020B0604030504040204" pitchFamily="34" charset="0"/>
                <a:cs typeface="Tahoma" panose="020B0604030504040204" pitchFamily="34" charset="0"/>
              </a:rPr>
              <a:t>“(…) se coordine el cumplimiento de la Sentencia en cuanto a la metodología de cálculo de la tasa del peaje Túnel Guayasamín (…)”. </a:t>
            </a:r>
            <a:endParaRPr lang="es-EC" sz="1200" b="1" dirty="0">
              <a:latin typeface="Tahoma" panose="020B0604030504040204" pitchFamily="34" charset="0"/>
              <a:ea typeface="Tahoma" panose="020B0604030504040204" pitchFamily="34" charset="0"/>
              <a:cs typeface="Tahoma" panose="020B0604030504040204" pitchFamily="34" charset="0"/>
            </a:endParaRPr>
          </a:p>
          <a:p>
            <a:endParaRPr lang="es-EC" dirty="0"/>
          </a:p>
        </p:txBody>
      </p:sp>
      <p:sp>
        <p:nvSpPr>
          <p:cNvPr id="4" name="Marcador de número de diapositiva 3">
            <a:extLst>
              <a:ext uri="{FF2B5EF4-FFF2-40B4-BE49-F238E27FC236}">
                <a16:creationId xmlns:a16="http://schemas.microsoft.com/office/drawing/2014/main" id="{1FAB02E6-F351-F1CE-DE73-C3702BF24D13}"/>
              </a:ext>
            </a:extLst>
          </p:cNvPr>
          <p:cNvSpPr>
            <a:spLocks noGrp="1"/>
          </p:cNvSpPr>
          <p:nvPr>
            <p:ph type="sldNum" sz="quarter" idx="10"/>
          </p:nvPr>
        </p:nvSpPr>
        <p:spPr/>
        <p:txBody>
          <a:bodyPr/>
          <a:lstStyle/>
          <a:p>
            <a:fld id="{C250C4DA-93C4-43E3-BE39-387AAABF18E1}" type="slidenum">
              <a:rPr lang="es-EC" smtClean="0"/>
              <a:t>8</a:t>
            </a:fld>
            <a:endParaRPr lang="es-EC" dirty="0"/>
          </a:p>
        </p:txBody>
      </p:sp>
    </p:spTree>
    <p:extLst>
      <p:ext uri="{BB962C8B-B14F-4D97-AF65-F5344CB8AC3E}">
        <p14:creationId xmlns:p14="http://schemas.microsoft.com/office/powerpoint/2010/main" val="173765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57E00-0401-6C32-30C6-877480FB76D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A0E3217-5C46-075F-824E-2472A2397DD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F9E0FAC-7539-5944-EB09-B9BFB5D8FE97}"/>
              </a:ext>
            </a:extLst>
          </p:cNvPr>
          <p:cNvSpPr>
            <a:spLocks noGrp="1"/>
          </p:cNvSpPr>
          <p:nvPr>
            <p:ph type="body" idx="1"/>
          </p:nvPr>
        </p:nvSpPr>
        <p:spPr/>
        <p:txBody>
          <a:bodyPr/>
          <a:lstStyle/>
          <a:p>
            <a:r>
              <a:rPr lang="es-ES" dirty="0"/>
              <a:t>CONVENIO.-</a:t>
            </a:r>
            <a:r>
              <a:rPr lang="es-ES" baseline="0" dirty="0"/>
              <a:t>	Ministerio de Obras Públicas delega al MDMQ el mantenimiento, administración y explotación de, entre otros, el Acceso Oriental</a:t>
            </a:r>
          </a:p>
          <a:p>
            <a:r>
              <a:rPr lang="es-ES" baseline="0" dirty="0"/>
              <a:t>	Ampliación, Mantenimiento y Cobro de Peaje.</a:t>
            </a:r>
          </a:p>
          <a:p>
            <a:r>
              <a:rPr lang="es-ES" baseline="0" dirty="0"/>
              <a:t>OM 157 (31/10/20215).-	Creación peaje Guayasamín</a:t>
            </a:r>
          </a:p>
          <a:p>
            <a:r>
              <a:rPr lang="es-ES" baseline="0" dirty="0"/>
              <a:t>OM 103 (04/03/2016).-	Reforma “Acceso Centro Norte del DMQ” (construcción, operación, conservación y mantenimiento del acceso y su área de influencia.</a:t>
            </a:r>
          </a:p>
          <a:p>
            <a:r>
              <a:rPr lang="es-ES" baseline="0" dirty="0"/>
              <a:t>ACCIÓN PÚBLICA DE INCONSTITUCIONALIDAD CONTRA:</a:t>
            </a:r>
          </a:p>
          <a:p>
            <a:r>
              <a:rPr lang="es-ES" baseline="0" dirty="0"/>
              <a:t>ART. 1675 CMDMQ.-	</a:t>
            </a:r>
            <a:r>
              <a:rPr lang="es-ES" sz="1200" b="0" i="0" kern="1200" dirty="0">
                <a:solidFill>
                  <a:schemeClr val="tx1"/>
                </a:solidFill>
                <a:effectLst/>
                <a:latin typeface="+mn-lt"/>
                <a:ea typeface="+mn-ea"/>
                <a:cs typeface="+mn-cs"/>
              </a:rPr>
              <a:t>El valor del peaje con sus respectivos descuentos, serán fijados por el Alcalde mediante resolución administrativa, en base a los estudios de los costos de 			construcción, operación, conservación y mantenimiento que se generen en el acceso centro norte del Distrito Metropolitano de Quito y su área de influencia vial; y, 		deberán considerarse las obligaciones asumidas por el Municipio o sus empresas metropolitanas en el marco de los modelos asociativos previstos en el 			ordenamiento jurídico nacional vigente.</a:t>
            </a:r>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a:t>SENTENCIA DE INCONSTITUCIONALIDAD:</a:t>
            </a:r>
            <a:endParaRPr lang="es-ES" sz="1200" b="0" i="0" kern="1200" dirty="0">
              <a:solidFill>
                <a:schemeClr val="tx1"/>
              </a:solidFill>
              <a:effectLst/>
              <a:latin typeface="+mn-lt"/>
              <a:ea typeface="+mn-ea"/>
              <a:cs typeface="+mn-cs"/>
            </a:endParaRPr>
          </a:p>
          <a:p>
            <a:r>
              <a:rPr lang="es-ES" sz="1200" b="0" i="0" kern="1200" dirty="0">
                <a:solidFill>
                  <a:schemeClr val="tx1"/>
                </a:solidFill>
                <a:effectLst/>
                <a:latin typeface="+mn-lt"/>
                <a:ea typeface="+mn-ea"/>
                <a:cs typeface="+mn-cs"/>
              </a:rPr>
              <a:t>ART. 103 CRE.-		Sólo por iniciativa de la Función Ejecutiva y mediante ley sancionada por la Asamblea Nacional se podrá establecer, modificar, exonerar o extinguir impuestos. </a:t>
            </a:r>
            <a:r>
              <a:rPr lang="es-ES" sz="1200" b="0" i="0" u="sng" kern="1200" dirty="0">
                <a:solidFill>
                  <a:schemeClr val="tx1"/>
                </a:solidFill>
                <a:effectLst/>
                <a:latin typeface="+mn-lt"/>
                <a:ea typeface="+mn-ea"/>
                <a:cs typeface="+mn-cs"/>
              </a:rPr>
              <a:t>Sólo </a:t>
            </a:r>
            <a:r>
              <a:rPr lang="es-ES" sz="1200" b="0" i="0" u="none" kern="1200" dirty="0">
                <a:solidFill>
                  <a:schemeClr val="tx1"/>
                </a:solidFill>
                <a:effectLst/>
                <a:latin typeface="+mn-lt"/>
                <a:ea typeface="+mn-ea"/>
                <a:cs typeface="+mn-cs"/>
              </a:rPr>
              <a:t>		</a:t>
            </a:r>
            <a:r>
              <a:rPr lang="es-ES" sz="1200" b="0" i="0" u="sng" kern="1200" dirty="0">
                <a:solidFill>
                  <a:schemeClr val="tx1"/>
                </a:solidFill>
                <a:effectLst/>
                <a:latin typeface="+mn-lt"/>
                <a:ea typeface="+mn-ea"/>
                <a:cs typeface="+mn-cs"/>
              </a:rPr>
              <a:t>por acto normativo de órgano competente se podrán establecer, modificar</a:t>
            </a:r>
            <a:r>
              <a:rPr lang="es-ES" sz="1200" b="0" i="0" kern="1200" dirty="0">
                <a:solidFill>
                  <a:schemeClr val="tx1"/>
                </a:solidFill>
                <a:effectLst/>
                <a:latin typeface="+mn-lt"/>
                <a:ea typeface="+mn-ea"/>
                <a:cs typeface="+mn-cs"/>
              </a:rPr>
              <a:t>, exonerar y extinguir tasas y contribuciones. Las tasas y contribuciones especiales se 			crearán y regularán de acuerdo con la ley.</a:t>
            </a:r>
          </a:p>
          <a:p>
            <a:r>
              <a:rPr lang="es-ES" sz="1200" b="0" i="0" kern="1200" dirty="0">
                <a:solidFill>
                  <a:schemeClr val="tx1"/>
                </a:solidFill>
                <a:effectLst/>
                <a:latin typeface="+mn-lt"/>
                <a:ea typeface="+mn-ea"/>
                <a:cs typeface="+mn-cs"/>
              </a:rPr>
              <a:t>ART.</a:t>
            </a:r>
            <a:r>
              <a:rPr lang="es-ES" sz="1200" b="0" i="0" kern="1200" baseline="0" dirty="0">
                <a:solidFill>
                  <a:schemeClr val="tx1"/>
                </a:solidFill>
                <a:effectLst/>
                <a:latin typeface="+mn-lt"/>
                <a:ea typeface="+mn-ea"/>
                <a:cs typeface="+mn-cs"/>
              </a:rPr>
              <a:t> 568 COOTAD.-	Servicios sujetos a tasas.- Las </a:t>
            </a:r>
            <a:r>
              <a:rPr lang="es-ES" sz="1200" b="0" i="0" u="sng" kern="1200" baseline="0" dirty="0">
                <a:solidFill>
                  <a:schemeClr val="tx1"/>
                </a:solidFill>
                <a:effectLst/>
                <a:latin typeface="+mn-lt"/>
                <a:ea typeface="+mn-ea"/>
                <a:cs typeface="+mn-cs"/>
              </a:rPr>
              <a:t>tasas serán reguladas mediante ordenanzas</a:t>
            </a:r>
            <a:r>
              <a:rPr lang="es-ES" sz="1200" b="0" i="0" kern="1200" baseline="0" dirty="0">
                <a:solidFill>
                  <a:schemeClr val="tx1"/>
                </a:solidFill>
                <a:effectLst/>
                <a:latin typeface="+mn-lt"/>
                <a:ea typeface="+mn-ea"/>
                <a:cs typeface="+mn-cs"/>
              </a:rPr>
              <a:t>, </a:t>
            </a:r>
            <a:r>
              <a:rPr lang="es-ES" sz="1200" b="0" i="0" u="sng" kern="1200" baseline="0" dirty="0">
                <a:solidFill>
                  <a:schemeClr val="tx1"/>
                </a:solidFill>
                <a:effectLst/>
                <a:latin typeface="+mn-lt"/>
                <a:ea typeface="+mn-ea"/>
                <a:cs typeface="+mn-cs"/>
              </a:rPr>
              <a:t>cuya iniciativa es privativa del alcalde</a:t>
            </a:r>
            <a:r>
              <a:rPr lang="es-ES" sz="1200" b="0" i="0" kern="1200" baseline="0" dirty="0">
                <a:solidFill>
                  <a:schemeClr val="tx1"/>
                </a:solidFill>
                <a:effectLst/>
                <a:latin typeface="+mn-lt"/>
                <a:ea typeface="+mn-ea"/>
                <a:cs typeface="+mn-cs"/>
              </a:rPr>
              <a:t> municipal o metropolitano, tramitada y 			aprobada por el respectivo concejo, para la prestación de los siguientes servicios: i) Otros servicios de cualquier naturaleza.</a:t>
            </a:r>
            <a:r>
              <a:rPr lang="es-ES" dirty="0"/>
              <a:t/>
            </a:r>
            <a:br>
              <a:rPr lang="es-ES" dirty="0"/>
            </a:br>
            <a:endParaRPr lang="es-ES" sz="1200" b="0" i="0" kern="1200" dirty="0">
              <a:solidFill>
                <a:schemeClr val="tx1"/>
              </a:solidFill>
              <a:effectLst/>
              <a:latin typeface="+mn-lt"/>
              <a:ea typeface="+mn-ea"/>
              <a:cs typeface="+mn-cs"/>
            </a:endParaRPr>
          </a:p>
          <a:p>
            <a:r>
              <a:rPr lang="es-ES" dirty="0"/>
              <a:t/>
            </a:r>
            <a:br>
              <a:rPr lang="es-ES" dirty="0"/>
            </a:br>
            <a:endParaRPr lang="es-E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a:latin typeface="Tahoma" panose="020B0604030504040204" pitchFamily="34" charset="0"/>
                <a:ea typeface="Tahoma" panose="020B0604030504040204" pitchFamily="34" charset="0"/>
                <a:cs typeface="Tahoma" panose="020B0604030504040204" pitchFamily="34" charset="0"/>
              </a:rPr>
              <a:t>Con Memorando No. EPMMOP-GJ-2024-0091-M, la GJ solicitó a GC </a:t>
            </a:r>
            <a:r>
              <a:rPr lang="es-ES" sz="1200" i="1" dirty="0">
                <a:latin typeface="Tahoma" panose="020B0604030504040204" pitchFamily="34" charset="0"/>
                <a:ea typeface="Tahoma" panose="020B0604030504040204" pitchFamily="34" charset="0"/>
                <a:cs typeface="Tahoma" panose="020B0604030504040204" pitchFamily="34" charset="0"/>
              </a:rPr>
              <a:t>“(…) se coordine el cumplimiento de la Sentencia en cuanto a la metodología de cálculo de la tasa del peaje Túnel Guayasamín (…)”. </a:t>
            </a:r>
            <a:endParaRPr lang="es-EC" sz="1200" b="1" dirty="0">
              <a:latin typeface="Tahoma" panose="020B0604030504040204" pitchFamily="34" charset="0"/>
              <a:ea typeface="Tahoma" panose="020B0604030504040204" pitchFamily="34" charset="0"/>
              <a:cs typeface="Tahoma" panose="020B0604030504040204" pitchFamily="34" charset="0"/>
            </a:endParaRPr>
          </a:p>
          <a:p>
            <a:endParaRPr lang="es-EC" dirty="0"/>
          </a:p>
        </p:txBody>
      </p:sp>
      <p:sp>
        <p:nvSpPr>
          <p:cNvPr id="4" name="Marcador de número de diapositiva 3">
            <a:extLst>
              <a:ext uri="{FF2B5EF4-FFF2-40B4-BE49-F238E27FC236}">
                <a16:creationId xmlns:a16="http://schemas.microsoft.com/office/drawing/2014/main" id="{1FAB02E6-F351-F1CE-DE73-C3702BF24D13}"/>
              </a:ext>
            </a:extLst>
          </p:cNvPr>
          <p:cNvSpPr>
            <a:spLocks noGrp="1"/>
          </p:cNvSpPr>
          <p:nvPr>
            <p:ph type="sldNum" sz="quarter" idx="10"/>
          </p:nvPr>
        </p:nvSpPr>
        <p:spPr/>
        <p:txBody>
          <a:bodyPr/>
          <a:lstStyle/>
          <a:p>
            <a:fld id="{C250C4DA-93C4-43E3-BE39-387AAABF18E1}" type="slidenum">
              <a:rPr lang="es-EC" smtClean="0"/>
              <a:t>9</a:t>
            </a:fld>
            <a:endParaRPr lang="es-EC" dirty="0"/>
          </a:p>
        </p:txBody>
      </p:sp>
    </p:spTree>
    <p:extLst>
      <p:ext uri="{BB962C8B-B14F-4D97-AF65-F5344CB8AC3E}">
        <p14:creationId xmlns:p14="http://schemas.microsoft.com/office/powerpoint/2010/main" val="4273247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57E00-0401-6C32-30C6-877480FB76D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A0E3217-5C46-075F-824E-2472A2397DD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F9E0FAC-7539-5944-EB09-B9BFB5D8FE97}"/>
              </a:ext>
            </a:extLst>
          </p:cNvPr>
          <p:cNvSpPr>
            <a:spLocks noGrp="1"/>
          </p:cNvSpPr>
          <p:nvPr>
            <p:ph type="body" idx="1"/>
          </p:nvPr>
        </p:nvSpPr>
        <p:spPr/>
        <p:txBody>
          <a:bodyPr/>
          <a:lstStyle/>
          <a:p>
            <a:r>
              <a:rPr lang="es-ES" dirty="0"/>
              <a:t>CONVENIO.-</a:t>
            </a:r>
            <a:r>
              <a:rPr lang="es-ES" baseline="0" dirty="0"/>
              <a:t>	Ministerio de Obras Públicas delega al MDMQ el mantenimiento, administración y explotación de, entre otros, el Acceso Oriental</a:t>
            </a:r>
          </a:p>
          <a:p>
            <a:r>
              <a:rPr lang="es-ES" baseline="0" dirty="0"/>
              <a:t>	Ampliación, Mantenimiento y Cobro de Peaje.</a:t>
            </a:r>
          </a:p>
          <a:p>
            <a:r>
              <a:rPr lang="es-ES" baseline="0" dirty="0"/>
              <a:t>OM 157 (31/10/20215).-	Creación peaje Guayasamín</a:t>
            </a:r>
          </a:p>
          <a:p>
            <a:r>
              <a:rPr lang="es-ES" baseline="0" dirty="0"/>
              <a:t>OM 103 (04/03/2016).-	Reforma “Acceso Centro Norte del DMQ” (construcción, operación, conservación y mantenimiento del acceso y su área de influencia.</a:t>
            </a:r>
          </a:p>
          <a:p>
            <a:r>
              <a:rPr lang="es-ES" baseline="0" dirty="0"/>
              <a:t>ACCIÓN PÚBLICA DE INCONSTITUCIONALIDAD CONTRA:</a:t>
            </a:r>
          </a:p>
          <a:p>
            <a:r>
              <a:rPr lang="es-ES" baseline="0" dirty="0"/>
              <a:t>ART. 1675 CMDMQ.-	</a:t>
            </a:r>
            <a:r>
              <a:rPr lang="es-ES" sz="1200" b="0" i="0" kern="1200" dirty="0">
                <a:solidFill>
                  <a:schemeClr val="tx1"/>
                </a:solidFill>
                <a:effectLst/>
                <a:latin typeface="+mn-lt"/>
                <a:ea typeface="+mn-ea"/>
                <a:cs typeface="+mn-cs"/>
              </a:rPr>
              <a:t>El valor del peaje con sus respectivos descuentos, serán fijados por el Alcalde mediante resolución administrativa, en base a los estudios de los costos de 			construcción, operación, conservación y mantenimiento que se generen en el acceso centro norte del Distrito Metropolitano de Quito y su área de influencia vial; y, 		deberán considerarse las obligaciones asumidas por el Municipio o sus empresas metropolitanas en el marco de los modelos asociativos previstos en el 			ordenamiento jurídico nacional vigente.</a:t>
            </a:r>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a:t>SENTENCIA DE INCONSTITUCIONALIDAD:</a:t>
            </a:r>
            <a:endParaRPr lang="es-ES" sz="1200" b="0" i="0" kern="1200" dirty="0">
              <a:solidFill>
                <a:schemeClr val="tx1"/>
              </a:solidFill>
              <a:effectLst/>
              <a:latin typeface="+mn-lt"/>
              <a:ea typeface="+mn-ea"/>
              <a:cs typeface="+mn-cs"/>
            </a:endParaRPr>
          </a:p>
          <a:p>
            <a:r>
              <a:rPr lang="es-ES" sz="1200" b="0" i="0" kern="1200" dirty="0">
                <a:solidFill>
                  <a:schemeClr val="tx1"/>
                </a:solidFill>
                <a:effectLst/>
                <a:latin typeface="+mn-lt"/>
                <a:ea typeface="+mn-ea"/>
                <a:cs typeface="+mn-cs"/>
              </a:rPr>
              <a:t>ART. 103 CRE.-		Sólo por iniciativa de la Función Ejecutiva y mediante ley sancionada por la Asamblea Nacional se podrá establecer, modificar, exonerar o extinguir impuestos. </a:t>
            </a:r>
            <a:r>
              <a:rPr lang="es-ES" sz="1200" b="0" i="0" u="sng" kern="1200" dirty="0">
                <a:solidFill>
                  <a:schemeClr val="tx1"/>
                </a:solidFill>
                <a:effectLst/>
                <a:latin typeface="+mn-lt"/>
                <a:ea typeface="+mn-ea"/>
                <a:cs typeface="+mn-cs"/>
              </a:rPr>
              <a:t>Sólo </a:t>
            </a:r>
            <a:r>
              <a:rPr lang="es-ES" sz="1200" b="0" i="0" u="none" kern="1200" dirty="0">
                <a:solidFill>
                  <a:schemeClr val="tx1"/>
                </a:solidFill>
                <a:effectLst/>
                <a:latin typeface="+mn-lt"/>
                <a:ea typeface="+mn-ea"/>
                <a:cs typeface="+mn-cs"/>
              </a:rPr>
              <a:t>		</a:t>
            </a:r>
            <a:r>
              <a:rPr lang="es-ES" sz="1200" b="0" i="0" u="sng" kern="1200" dirty="0">
                <a:solidFill>
                  <a:schemeClr val="tx1"/>
                </a:solidFill>
                <a:effectLst/>
                <a:latin typeface="+mn-lt"/>
                <a:ea typeface="+mn-ea"/>
                <a:cs typeface="+mn-cs"/>
              </a:rPr>
              <a:t>por acto normativo de órgano competente se podrán establecer, modificar</a:t>
            </a:r>
            <a:r>
              <a:rPr lang="es-ES" sz="1200" b="0" i="0" kern="1200" dirty="0">
                <a:solidFill>
                  <a:schemeClr val="tx1"/>
                </a:solidFill>
                <a:effectLst/>
                <a:latin typeface="+mn-lt"/>
                <a:ea typeface="+mn-ea"/>
                <a:cs typeface="+mn-cs"/>
              </a:rPr>
              <a:t>, exonerar y extinguir tasas y contribuciones. Las tasas y contribuciones especiales se 			crearán y regularán de acuerdo con la ley.</a:t>
            </a:r>
          </a:p>
          <a:p>
            <a:r>
              <a:rPr lang="es-ES" sz="1200" b="0" i="0" kern="1200" dirty="0">
                <a:solidFill>
                  <a:schemeClr val="tx1"/>
                </a:solidFill>
                <a:effectLst/>
                <a:latin typeface="+mn-lt"/>
                <a:ea typeface="+mn-ea"/>
                <a:cs typeface="+mn-cs"/>
              </a:rPr>
              <a:t>ART.</a:t>
            </a:r>
            <a:r>
              <a:rPr lang="es-ES" sz="1200" b="0" i="0" kern="1200" baseline="0" dirty="0">
                <a:solidFill>
                  <a:schemeClr val="tx1"/>
                </a:solidFill>
                <a:effectLst/>
                <a:latin typeface="+mn-lt"/>
                <a:ea typeface="+mn-ea"/>
                <a:cs typeface="+mn-cs"/>
              </a:rPr>
              <a:t> 568 COOTAD.-	Servicios sujetos a tasas.- Las </a:t>
            </a:r>
            <a:r>
              <a:rPr lang="es-ES" sz="1200" b="0" i="0" u="sng" kern="1200" baseline="0" dirty="0">
                <a:solidFill>
                  <a:schemeClr val="tx1"/>
                </a:solidFill>
                <a:effectLst/>
                <a:latin typeface="+mn-lt"/>
                <a:ea typeface="+mn-ea"/>
                <a:cs typeface="+mn-cs"/>
              </a:rPr>
              <a:t>tasas serán reguladas mediante ordenanzas</a:t>
            </a:r>
            <a:r>
              <a:rPr lang="es-ES" sz="1200" b="0" i="0" kern="1200" baseline="0" dirty="0">
                <a:solidFill>
                  <a:schemeClr val="tx1"/>
                </a:solidFill>
                <a:effectLst/>
                <a:latin typeface="+mn-lt"/>
                <a:ea typeface="+mn-ea"/>
                <a:cs typeface="+mn-cs"/>
              </a:rPr>
              <a:t>, </a:t>
            </a:r>
            <a:r>
              <a:rPr lang="es-ES" sz="1200" b="0" i="0" u="sng" kern="1200" baseline="0" dirty="0">
                <a:solidFill>
                  <a:schemeClr val="tx1"/>
                </a:solidFill>
                <a:effectLst/>
                <a:latin typeface="+mn-lt"/>
                <a:ea typeface="+mn-ea"/>
                <a:cs typeface="+mn-cs"/>
              </a:rPr>
              <a:t>cuya iniciativa es privativa del alcalde</a:t>
            </a:r>
            <a:r>
              <a:rPr lang="es-ES" sz="1200" b="0" i="0" kern="1200" baseline="0" dirty="0">
                <a:solidFill>
                  <a:schemeClr val="tx1"/>
                </a:solidFill>
                <a:effectLst/>
                <a:latin typeface="+mn-lt"/>
                <a:ea typeface="+mn-ea"/>
                <a:cs typeface="+mn-cs"/>
              </a:rPr>
              <a:t> municipal o metropolitano, tramitada y 			aprobada por el respectivo concejo, para la prestación de los siguientes servicios: i) Otros servicios de cualquier naturaleza.</a:t>
            </a:r>
            <a:r>
              <a:rPr lang="es-ES" dirty="0"/>
              <a:t/>
            </a:r>
            <a:br>
              <a:rPr lang="es-ES" dirty="0"/>
            </a:br>
            <a:endParaRPr lang="es-ES" sz="1200" b="0" i="0" kern="1200" dirty="0">
              <a:solidFill>
                <a:schemeClr val="tx1"/>
              </a:solidFill>
              <a:effectLst/>
              <a:latin typeface="+mn-lt"/>
              <a:ea typeface="+mn-ea"/>
              <a:cs typeface="+mn-cs"/>
            </a:endParaRPr>
          </a:p>
          <a:p>
            <a:r>
              <a:rPr lang="es-ES" dirty="0"/>
              <a:t/>
            </a:r>
            <a:br>
              <a:rPr lang="es-ES" dirty="0"/>
            </a:br>
            <a:endParaRPr lang="es-E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a:latin typeface="Tahoma" panose="020B0604030504040204" pitchFamily="34" charset="0"/>
                <a:ea typeface="Tahoma" panose="020B0604030504040204" pitchFamily="34" charset="0"/>
                <a:cs typeface="Tahoma" panose="020B0604030504040204" pitchFamily="34" charset="0"/>
              </a:rPr>
              <a:t>Con Memorando No. EPMMOP-GJ-2024-0091-M, la GJ solicitó a GC </a:t>
            </a:r>
            <a:r>
              <a:rPr lang="es-ES" sz="1200" i="1" dirty="0">
                <a:latin typeface="Tahoma" panose="020B0604030504040204" pitchFamily="34" charset="0"/>
                <a:ea typeface="Tahoma" panose="020B0604030504040204" pitchFamily="34" charset="0"/>
                <a:cs typeface="Tahoma" panose="020B0604030504040204" pitchFamily="34" charset="0"/>
              </a:rPr>
              <a:t>“(…) se coordine el cumplimiento de la Sentencia en cuanto a la metodología de cálculo de la tasa del peaje Túnel Guayasamín (…)”. </a:t>
            </a:r>
            <a:endParaRPr lang="es-EC" sz="1200" b="1" dirty="0">
              <a:latin typeface="Tahoma" panose="020B0604030504040204" pitchFamily="34" charset="0"/>
              <a:ea typeface="Tahoma" panose="020B0604030504040204" pitchFamily="34" charset="0"/>
              <a:cs typeface="Tahoma" panose="020B0604030504040204" pitchFamily="34" charset="0"/>
            </a:endParaRPr>
          </a:p>
          <a:p>
            <a:endParaRPr lang="es-EC" dirty="0"/>
          </a:p>
        </p:txBody>
      </p:sp>
      <p:sp>
        <p:nvSpPr>
          <p:cNvPr id="4" name="Marcador de número de diapositiva 3">
            <a:extLst>
              <a:ext uri="{FF2B5EF4-FFF2-40B4-BE49-F238E27FC236}">
                <a16:creationId xmlns:a16="http://schemas.microsoft.com/office/drawing/2014/main" id="{1FAB02E6-F351-F1CE-DE73-C3702BF24D13}"/>
              </a:ext>
            </a:extLst>
          </p:cNvPr>
          <p:cNvSpPr>
            <a:spLocks noGrp="1"/>
          </p:cNvSpPr>
          <p:nvPr>
            <p:ph type="sldNum" sz="quarter" idx="10"/>
          </p:nvPr>
        </p:nvSpPr>
        <p:spPr/>
        <p:txBody>
          <a:bodyPr/>
          <a:lstStyle/>
          <a:p>
            <a:fld id="{C250C4DA-93C4-43E3-BE39-387AAABF18E1}" type="slidenum">
              <a:rPr lang="es-EC" smtClean="0"/>
              <a:t>10</a:t>
            </a:fld>
            <a:endParaRPr lang="es-EC" dirty="0"/>
          </a:p>
        </p:txBody>
      </p:sp>
    </p:spTree>
    <p:extLst>
      <p:ext uri="{BB962C8B-B14F-4D97-AF65-F5344CB8AC3E}">
        <p14:creationId xmlns:p14="http://schemas.microsoft.com/office/powerpoint/2010/main" val="1224039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876" y="2125980"/>
            <a:ext cx="10368598" cy="1440180"/>
          </a:xfrm>
          <a:prstGeom prst="rect">
            <a:avLst/>
          </a:prstGeom>
        </p:spPr>
        <p:txBody>
          <a:bodyPr wrap="square" lIns="0" tIns="0" rIns="0" bIns="0">
            <a:spAutoFit/>
          </a:bodyPr>
          <a:lstStyle>
            <a:lvl1pPr>
              <a:defRPr sz="2700" b="1" i="0">
                <a:solidFill>
                  <a:schemeClr val="bg1"/>
                </a:solidFill>
                <a:latin typeface="Tahoma"/>
                <a:cs typeface="Tahoma"/>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5/29/2024</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bg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5/29/2024</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bg1"/>
                </a:solidFill>
                <a:latin typeface="Tahoma"/>
                <a:cs typeface="Tahoma"/>
              </a:defRPr>
            </a:lvl1pPr>
          </a:lstStyle>
          <a:p>
            <a:endParaRPr/>
          </a:p>
        </p:txBody>
      </p:sp>
      <p:sp>
        <p:nvSpPr>
          <p:cNvPr id="3" name="Holder 3"/>
          <p:cNvSpPr>
            <a:spLocks noGrp="1"/>
          </p:cNvSpPr>
          <p:nvPr>
            <p:ph sz="half" idx="2"/>
          </p:nvPr>
        </p:nvSpPr>
        <p:spPr>
          <a:xfrm>
            <a:off x="609917" y="1577340"/>
            <a:ext cx="5306282"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5/29/2024</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bg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5/29/2024</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5/29/2024</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482069" y="168939"/>
            <a:ext cx="8869013" cy="1024255"/>
          </a:xfrm>
          <a:prstGeom prst="rect">
            <a:avLst/>
          </a:prstGeom>
        </p:spPr>
        <p:txBody>
          <a:bodyPr wrap="square" lIns="0" tIns="0" rIns="0" bIns="0">
            <a:spAutoFit/>
          </a:bodyPr>
          <a:lstStyle>
            <a:lvl1pPr>
              <a:defRPr sz="2700" b="1" i="0">
                <a:solidFill>
                  <a:schemeClr val="bg1"/>
                </a:solidFill>
                <a:latin typeface="Tahoma"/>
                <a:cs typeface="Tahoma"/>
              </a:defRPr>
            </a:lvl1pPr>
          </a:lstStyle>
          <a:p>
            <a:endParaRPr/>
          </a:p>
        </p:txBody>
      </p:sp>
      <p:sp>
        <p:nvSpPr>
          <p:cNvPr id="3" name="Holder 3"/>
          <p:cNvSpPr>
            <a:spLocks noGrp="1"/>
          </p:cNvSpPr>
          <p:nvPr>
            <p:ph type="body" idx="1"/>
          </p:nvPr>
        </p:nvSpPr>
        <p:spPr>
          <a:xfrm>
            <a:off x="935075" y="2180132"/>
            <a:ext cx="10323195" cy="25463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7439" y="6377940"/>
            <a:ext cx="3903472"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917" y="6377940"/>
            <a:ext cx="28056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5/29/2024</a:t>
            </a:fld>
            <a:endParaRPr lang="en-US" dirty="0"/>
          </a:p>
        </p:txBody>
      </p:sp>
      <p:sp>
        <p:nvSpPr>
          <p:cNvPr id="6" name="Holder 6"/>
          <p:cNvSpPr>
            <a:spLocks noGrp="1"/>
          </p:cNvSpPr>
          <p:nvPr>
            <p:ph type="sldNum" sz="quarter" idx="7"/>
          </p:nvPr>
        </p:nvSpPr>
        <p:spPr>
          <a:xfrm>
            <a:off x="8782812" y="6377940"/>
            <a:ext cx="28056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2"/>
            <a:ext cx="12193193" cy="6857987"/>
            <a:chOff x="0" y="12"/>
            <a:chExt cx="12193193" cy="6857987"/>
          </a:xfrm>
        </p:grpSpPr>
        <p:pic>
          <p:nvPicPr>
            <p:cNvPr id="3" name="object 3"/>
            <p:cNvPicPr/>
            <p:nvPr/>
          </p:nvPicPr>
          <p:blipFill>
            <a:blip r:embed="rId2" cstate="print"/>
            <a:stretch>
              <a:fillRect/>
            </a:stretch>
          </p:blipFill>
          <p:spPr>
            <a:xfrm>
              <a:off x="0" y="12"/>
              <a:ext cx="12193193" cy="6857987"/>
            </a:xfrm>
            <a:prstGeom prst="rect">
              <a:avLst/>
            </a:prstGeom>
          </p:spPr>
        </p:pic>
        <p:sp>
          <p:nvSpPr>
            <p:cNvPr id="4" name="object 4"/>
            <p:cNvSpPr/>
            <p:nvPr/>
          </p:nvSpPr>
          <p:spPr>
            <a:xfrm>
              <a:off x="11763496" y="4855730"/>
              <a:ext cx="370205" cy="476884"/>
            </a:xfrm>
            <a:custGeom>
              <a:avLst/>
              <a:gdLst/>
              <a:ahLst/>
              <a:cxnLst/>
              <a:rect l="l" t="t" r="r" b="b"/>
              <a:pathLst>
                <a:path w="370204" h="476885">
                  <a:moveTo>
                    <a:pt x="369587" y="0"/>
                  </a:moveTo>
                  <a:lnTo>
                    <a:pt x="303858" y="17087"/>
                  </a:lnTo>
                  <a:lnTo>
                    <a:pt x="253824" y="28661"/>
                  </a:lnTo>
                  <a:lnTo>
                    <a:pt x="203541" y="39141"/>
                  </a:lnTo>
                  <a:lnTo>
                    <a:pt x="153013" y="48522"/>
                  </a:lnTo>
                  <a:lnTo>
                    <a:pt x="102243" y="56799"/>
                  </a:lnTo>
                  <a:lnTo>
                    <a:pt x="51238" y="63967"/>
                  </a:lnTo>
                  <a:lnTo>
                    <a:pt x="0" y="70018"/>
                  </a:lnTo>
                  <a:lnTo>
                    <a:pt x="14936" y="80826"/>
                  </a:lnTo>
                  <a:lnTo>
                    <a:pt x="59042" y="114392"/>
                  </a:lnTo>
                  <a:lnTo>
                    <a:pt x="101957" y="150032"/>
                  </a:lnTo>
                  <a:lnTo>
                    <a:pt x="142297" y="186309"/>
                  </a:lnTo>
                  <a:lnTo>
                    <a:pt x="180106" y="223278"/>
                  </a:lnTo>
                  <a:lnTo>
                    <a:pt x="215429" y="260992"/>
                  </a:lnTo>
                  <a:lnTo>
                    <a:pt x="248309" y="299507"/>
                  </a:lnTo>
                  <a:lnTo>
                    <a:pt x="278790" y="338877"/>
                  </a:lnTo>
                  <a:lnTo>
                    <a:pt x="306918" y="379157"/>
                  </a:lnTo>
                  <a:lnTo>
                    <a:pt x="332735" y="420401"/>
                  </a:lnTo>
                  <a:lnTo>
                    <a:pt x="356285" y="462664"/>
                  </a:lnTo>
                  <a:lnTo>
                    <a:pt x="362376" y="471540"/>
                  </a:lnTo>
                  <a:lnTo>
                    <a:pt x="369527" y="476618"/>
                  </a:lnTo>
                  <a:lnTo>
                    <a:pt x="369587" y="0"/>
                  </a:lnTo>
                  <a:close/>
                </a:path>
              </a:pathLst>
            </a:custGeom>
            <a:solidFill>
              <a:srgbClr val="939393">
                <a:alpha val="6599"/>
              </a:srgbClr>
            </a:solidFill>
          </p:spPr>
          <p:txBody>
            <a:bodyPr wrap="square" lIns="0" tIns="0" rIns="0" bIns="0" rtlCol="0"/>
            <a:lstStyle/>
            <a:p>
              <a:endParaRPr dirty="0"/>
            </a:p>
          </p:txBody>
        </p:sp>
        <p:pic>
          <p:nvPicPr>
            <p:cNvPr id="5" name="object 5"/>
            <p:cNvPicPr/>
            <p:nvPr/>
          </p:nvPicPr>
          <p:blipFill>
            <a:blip r:embed="rId3" cstate="print"/>
            <a:stretch>
              <a:fillRect/>
            </a:stretch>
          </p:blipFill>
          <p:spPr>
            <a:xfrm>
              <a:off x="0" y="8521"/>
              <a:ext cx="12193193" cy="6849478"/>
            </a:xfrm>
            <a:prstGeom prst="rect">
              <a:avLst/>
            </a:prstGeom>
          </p:spPr>
        </p:pic>
      </p:grpSp>
      <p:sp>
        <p:nvSpPr>
          <p:cNvPr id="14" name="object 14"/>
          <p:cNvSpPr txBox="1">
            <a:spLocks noGrp="1"/>
          </p:cNvSpPr>
          <p:nvPr>
            <p:ph type="title"/>
          </p:nvPr>
        </p:nvSpPr>
        <p:spPr>
          <a:xfrm>
            <a:off x="228600" y="257758"/>
            <a:ext cx="11534896" cy="1660711"/>
          </a:xfrm>
          <a:prstGeom prst="rect">
            <a:avLst/>
          </a:prstGeom>
        </p:spPr>
        <p:txBody>
          <a:bodyPr vert="horz" wrap="square" lIns="0" tIns="13970" rIns="0" bIns="0" rtlCol="0">
            <a:spAutoFit/>
          </a:bodyPr>
          <a:lstStyle/>
          <a:p>
            <a:pPr algn="ctr" rtl="0"/>
            <a:r>
              <a:rPr lang="es-ES" dirty="0" smtClean="0"/>
              <a:t>Comisión </a:t>
            </a:r>
            <a:r>
              <a:rPr lang="es-ES" dirty="0"/>
              <a:t>de Presupuesto, </a:t>
            </a:r>
            <a:r>
              <a:rPr lang="es-ES" dirty="0" smtClean="0"/>
              <a:t>Finanzas y Tributación</a:t>
            </a:r>
            <a:r>
              <a:rPr lang="es-ES" dirty="0"/>
              <a:t/>
            </a:r>
            <a:br>
              <a:rPr lang="es-ES" dirty="0"/>
            </a:br>
            <a:r>
              <a:rPr lang="es-EC" sz="4000" dirty="0" smtClean="0">
                <a:latin typeface="Tahoma" panose="020B0604030504040204" pitchFamily="34" charset="0"/>
                <a:ea typeface="Tahoma" panose="020B0604030504040204" pitchFamily="34" charset="0"/>
                <a:cs typeface="Tahoma" panose="020B0604030504040204" pitchFamily="34" charset="0"/>
              </a:rPr>
              <a:t>Metodología </a:t>
            </a:r>
            <a:r>
              <a:rPr lang="es-EC" sz="4000" dirty="0">
                <a:latin typeface="Tahoma" panose="020B0604030504040204" pitchFamily="34" charset="0"/>
                <a:ea typeface="Tahoma" panose="020B0604030504040204" pitchFamily="34" charset="0"/>
                <a:cs typeface="Tahoma" panose="020B0604030504040204" pitchFamily="34" charset="0"/>
              </a:rPr>
              <a:t>de cálculo de la tasa de peaje corredor vial “Oswaldo Guayasamín”</a:t>
            </a:r>
            <a:endParaRPr sz="4000" dirty="0">
              <a:latin typeface="Tahoma" panose="020B0604030504040204" pitchFamily="34" charset="0"/>
              <a:ea typeface="Tahoma" panose="020B0604030504040204" pitchFamily="34" charset="0"/>
              <a:cs typeface="Tahoma" panose="020B0604030504040204" pitchFamily="34" charset="0"/>
            </a:endParaRPr>
          </a:p>
        </p:txBody>
      </p:sp>
      <p:pic>
        <p:nvPicPr>
          <p:cNvPr id="15" name="Imagen 14"/>
          <p:cNvPicPr>
            <a:picLocks noChangeAspect="1"/>
          </p:cNvPicPr>
          <p:nvPr/>
        </p:nvPicPr>
        <p:blipFill>
          <a:blip r:embed="rId4"/>
          <a:stretch>
            <a:fillRect/>
          </a:stretch>
        </p:blipFill>
        <p:spPr>
          <a:xfrm>
            <a:off x="4064924" y="6324600"/>
            <a:ext cx="2945476" cy="533548"/>
          </a:xfrm>
          <a:prstGeom prst="rect">
            <a:avLst/>
          </a:prstGeom>
        </p:spPr>
      </p:pic>
      <p:sp>
        <p:nvSpPr>
          <p:cNvPr id="37" name="object 28"/>
          <p:cNvSpPr txBox="1"/>
          <p:nvPr/>
        </p:nvSpPr>
        <p:spPr>
          <a:xfrm>
            <a:off x="7429076" y="4288349"/>
            <a:ext cx="2230549" cy="230832"/>
          </a:xfrm>
          <a:prstGeom prst="rect">
            <a:avLst/>
          </a:prstGeom>
        </p:spPr>
        <p:txBody>
          <a:bodyPr vert="horz" wrap="square" lIns="0" tIns="0" rIns="0" bIns="0" rtlCol="0">
            <a:spAutoFit/>
          </a:bodyPr>
          <a:lstStyle/>
          <a:p>
            <a:pPr marL="12700">
              <a:lnSpc>
                <a:spcPts val="1839"/>
              </a:lnSpc>
              <a:tabLst>
                <a:tab pos="340360" algn="l"/>
              </a:tabLst>
            </a:pPr>
            <a:r>
              <a:rPr lang="es-EC" sz="1650" b="1" spc="-535" dirty="0">
                <a:solidFill>
                  <a:srgbClr val="0069AC"/>
                </a:solidFill>
                <a:latin typeface="Verdana"/>
                <a:cs typeface="Tahoma"/>
              </a:rPr>
              <a:t> </a:t>
            </a:r>
            <a:r>
              <a:rPr lang="es-EC" sz="1400" b="1" dirty="0">
                <a:solidFill>
                  <a:srgbClr val="0069AC"/>
                </a:solidFill>
                <a:latin typeface="Tahoma"/>
                <a:cs typeface="Tahoma"/>
              </a:rPr>
              <a:t> </a:t>
            </a:r>
            <a:endParaRPr sz="1400" dirty="0">
              <a:latin typeface="Tahoma"/>
              <a:cs typeface="Tahoma"/>
            </a:endParaRPr>
          </a:p>
        </p:txBody>
      </p:sp>
      <p:pic>
        <p:nvPicPr>
          <p:cNvPr id="18" name="Imagen 17"/>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Layer>
                </a14:imgProps>
              </a:ext>
            </a:extLst>
          </a:blip>
          <a:stretch>
            <a:fillRect/>
          </a:stretch>
        </p:blipFill>
        <p:spPr>
          <a:xfrm>
            <a:off x="327930" y="1999943"/>
            <a:ext cx="5955343" cy="40198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19297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CB14F-9A03-8B7D-E8B4-4325FF01EFCA}"/>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F6EAB002-C7ED-11B6-ACDB-2EE8DCCE64E0}"/>
              </a:ext>
            </a:extLst>
          </p:cNvPr>
          <p:cNvGrpSpPr/>
          <p:nvPr/>
        </p:nvGrpSpPr>
        <p:grpSpPr>
          <a:xfrm>
            <a:off x="-22911" y="0"/>
            <a:ext cx="12193193" cy="6867631"/>
            <a:chOff x="0" y="0"/>
            <a:chExt cx="12193193" cy="6867631"/>
          </a:xfrm>
        </p:grpSpPr>
        <p:pic>
          <p:nvPicPr>
            <p:cNvPr id="3" name="object 3">
              <a:extLst>
                <a:ext uri="{FF2B5EF4-FFF2-40B4-BE49-F238E27FC236}">
                  <a16:creationId xmlns:a16="http://schemas.microsoft.com/office/drawing/2014/main" id="{4A37E565-E578-E923-C4EE-634E617E31B3}"/>
                </a:ext>
              </a:extLst>
            </p:cNvPr>
            <p:cNvPicPr/>
            <p:nvPr/>
          </p:nvPicPr>
          <p:blipFill>
            <a:blip r:embed="rId3" cstate="print"/>
            <a:stretch>
              <a:fillRect/>
            </a:stretch>
          </p:blipFill>
          <p:spPr>
            <a:xfrm>
              <a:off x="0" y="0"/>
              <a:ext cx="12193193" cy="6858000"/>
            </a:xfrm>
            <a:prstGeom prst="rect">
              <a:avLst/>
            </a:prstGeom>
          </p:spPr>
        </p:pic>
        <p:pic>
          <p:nvPicPr>
            <p:cNvPr id="4" name="object 4">
              <a:hlinkClick r:id="" action="ppaction://noaction"/>
              <a:extLst>
                <a:ext uri="{FF2B5EF4-FFF2-40B4-BE49-F238E27FC236}">
                  <a16:creationId xmlns:a16="http://schemas.microsoft.com/office/drawing/2014/main" id="{A5B671F6-C04F-7C7A-1A21-F66B04331F52}"/>
                </a:ext>
              </a:extLst>
            </p:cNvPr>
            <p:cNvPicPr/>
            <p:nvPr/>
          </p:nvPicPr>
          <p:blipFill>
            <a:blip r:embed="rId4" cstate="print"/>
            <a:stretch>
              <a:fillRect/>
            </a:stretch>
          </p:blipFill>
          <p:spPr>
            <a:xfrm>
              <a:off x="22911" y="6563276"/>
              <a:ext cx="2618701" cy="304355"/>
            </a:xfrm>
            <a:prstGeom prst="rect">
              <a:avLst/>
            </a:prstGeom>
          </p:spPr>
        </p:pic>
        <p:pic>
          <p:nvPicPr>
            <p:cNvPr id="5" name="object 5">
              <a:extLst>
                <a:ext uri="{FF2B5EF4-FFF2-40B4-BE49-F238E27FC236}">
                  <a16:creationId xmlns:a16="http://schemas.microsoft.com/office/drawing/2014/main" id="{34A07E2E-DF98-B00F-AEBB-031D30FEAE8D}"/>
                </a:ext>
              </a:extLst>
            </p:cNvPr>
            <p:cNvPicPr/>
            <p:nvPr/>
          </p:nvPicPr>
          <p:blipFill>
            <a:blip r:embed="rId5" cstate="print"/>
            <a:stretch>
              <a:fillRect/>
            </a:stretch>
          </p:blipFill>
          <p:spPr>
            <a:xfrm>
              <a:off x="10666124" y="6211605"/>
              <a:ext cx="1316271" cy="477520"/>
            </a:xfrm>
            <a:prstGeom prst="rect">
              <a:avLst/>
            </a:prstGeom>
          </p:spPr>
        </p:pic>
        <p:pic>
          <p:nvPicPr>
            <p:cNvPr id="6" name="object 6">
              <a:extLst>
                <a:ext uri="{FF2B5EF4-FFF2-40B4-BE49-F238E27FC236}">
                  <a16:creationId xmlns:a16="http://schemas.microsoft.com/office/drawing/2014/main" id="{4D47B7A2-BD5D-40CA-799E-964E836CC455}"/>
                </a:ext>
              </a:extLst>
            </p:cNvPr>
            <p:cNvPicPr/>
            <p:nvPr/>
          </p:nvPicPr>
          <p:blipFill>
            <a:blip r:embed="rId6" cstate="print"/>
            <a:stretch>
              <a:fillRect/>
            </a:stretch>
          </p:blipFill>
          <p:spPr>
            <a:xfrm>
              <a:off x="9369986" y="6315280"/>
              <a:ext cx="1127859" cy="223520"/>
            </a:xfrm>
            <a:prstGeom prst="rect">
              <a:avLst/>
            </a:prstGeom>
          </p:spPr>
        </p:pic>
        <p:sp>
          <p:nvSpPr>
            <p:cNvPr id="7" name="object 7">
              <a:extLst>
                <a:ext uri="{FF2B5EF4-FFF2-40B4-BE49-F238E27FC236}">
                  <a16:creationId xmlns:a16="http://schemas.microsoft.com/office/drawing/2014/main" id="{E8E1F350-FAF7-6F5A-DED8-416D88E01F90}"/>
                </a:ext>
              </a:extLst>
            </p:cNvPr>
            <p:cNvSpPr/>
            <p:nvPr/>
          </p:nvSpPr>
          <p:spPr>
            <a:xfrm>
              <a:off x="9258948" y="6275413"/>
              <a:ext cx="5080" cy="349885"/>
            </a:xfrm>
            <a:custGeom>
              <a:avLst/>
              <a:gdLst/>
              <a:ahLst/>
              <a:cxnLst/>
              <a:rect l="l" t="t" r="r" b="b"/>
              <a:pathLst>
                <a:path w="5079" h="349884">
                  <a:moveTo>
                    <a:pt x="5016" y="0"/>
                  </a:moveTo>
                  <a:lnTo>
                    <a:pt x="0" y="0"/>
                  </a:lnTo>
                  <a:lnTo>
                    <a:pt x="0" y="349656"/>
                  </a:lnTo>
                  <a:lnTo>
                    <a:pt x="5016" y="349656"/>
                  </a:lnTo>
                  <a:lnTo>
                    <a:pt x="5016" y="0"/>
                  </a:lnTo>
                  <a:close/>
                </a:path>
              </a:pathLst>
            </a:custGeom>
            <a:solidFill>
              <a:srgbClr val="233779"/>
            </a:solidFill>
          </p:spPr>
          <p:txBody>
            <a:bodyPr wrap="square" lIns="0" tIns="0" rIns="0" bIns="0" rtlCol="0"/>
            <a:lstStyle/>
            <a:p>
              <a:endParaRPr sz="2800" dirty="0"/>
            </a:p>
          </p:txBody>
        </p:sp>
        <p:pic>
          <p:nvPicPr>
            <p:cNvPr id="8" name="object 8">
              <a:extLst>
                <a:ext uri="{FF2B5EF4-FFF2-40B4-BE49-F238E27FC236}">
                  <a16:creationId xmlns:a16="http://schemas.microsoft.com/office/drawing/2014/main" id="{76100E06-1A4B-1BE1-3FD7-982E3F09497E}"/>
                </a:ext>
              </a:extLst>
            </p:cNvPr>
            <p:cNvPicPr/>
            <p:nvPr/>
          </p:nvPicPr>
          <p:blipFill>
            <a:blip r:embed="rId7" cstate="print"/>
            <a:stretch>
              <a:fillRect/>
            </a:stretch>
          </p:blipFill>
          <p:spPr>
            <a:xfrm>
              <a:off x="8178609" y="6316789"/>
              <a:ext cx="948966" cy="267223"/>
            </a:xfrm>
            <a:prstGeom prst="rect">
              <a:avLst/>
            </a:prstGeom>
          </p:spPr>
        </p:pic>
      </p:grpSp>
      <p:sp>
        <p:nvSpPr>
          <p:cNvPr id="13" name="object 13">
            <a:extLst>
              <a:ext uri="{FF2B5EF4-FFF2-40B4-BE49-F238E27FC236}">
                <a16:creationId xmlns:a16="http://schemas.microsoft.com/office/drawing/2014/main" id="{5FEB8B22-46CC-F3F4-0617-A0993B34FEDB}"/>
              </a:ext>
            </a:extLst>
          </p:cNvPr>
          <p:cNvSpPr/>
          <p:nvPr/>
        </p:nvSpPr>
        <p:spPr>
          <a:xfrm>
            <a:off x="1219200" y="152400"/>
            <a:ext cx="8915400" cy="414068"/>
          </a:xfrm>
          <a:custGeom>
            <a:avLst/>
            <a:gdLst/>
            <a:ahLst/>
            <a:cxnLst/>
            <a:rect l="l" t="t" r="r" b="b"/>
            <a:pathLst>
              <a:path w="2746375" h="569594">
                <a:moveTo>
                  <a:pt x="2513368" y="0"/>
                </a:moveTo>
                <a:lnTo>
                  <a:pt x="0" y="0"/>
                </a:lnTo>
                <a:lnTo>
                  <a:pt x="0" y="336892"/>
                </a:lnTo>
                <a:lnTo>
                  <a:pt x="4723" y="383745"/>
                </a:lnTo>
                <a:lnTo>
                  <a:pt x="18270" y="427384"/>
                </a:lnTo>
                <a:lnTo>
                  <a:pt x="39705" y="466873"/>
                </a:lnTo>
                <a:lnTo>
                  <a:pt x="68094" y="501278"/>
                </a:lnTo>
                <a:lnTo>
                  <a:pt x="102501" y="529665"/>
                </a:lnTo>
                <a:lnTo>
                  <a:pt x="141992" y="551098"/>
                </a:lnTo>
                <a:lnTo>
                  <a:pt x="185632" y="564643"/>
                </a:lnTo>
                <a:lnTo>
                  <a:pt x="232486" y="569366"/>
                </a:lnTo>
                <a:lnTo>
                  <a:pt x="2745854" y="569366"/>
                </a:lnTo>
                <a:lnTo>
                  <a:pt x="2745854" y="232486"/>
                </a:lnTo>
                <a:lnTo>
                  <a:pt x="2741130" y="185632"/>
                </a:lnTo>
                <a:lnTo>
                  <a:pt x="2727584" y="141992"/>
                </a:lnTo>
                <a:lnTo>
                  <a:pt x="2706148" y="102501"/>
                </a:lnTo>
                <a:lnTo>
                  <a:pt x="2677760" y="68094"/>
                </a:lnTo>
                <a:lnTo>
                  <a:pt x="2643352" y="39705"/>
                </a:lnTo>
                <a:lnTo>
                  <a:pt x="2603861" y="18270"/>
                </a:lnTo>
                <a:lnTo>
                  <a:pt x="2560221" y="4723"/>
                </a:lnTo>
                <a:lnTo>
                  <a:pt x="2513368" y="0"/>
                </a:lnTo>
                <a:close/>
              </a:path>
            </a:pathLst>
          </a:custGeom>
          <a:solidFill>
            <a:srgbClr val="002060"/>
          </a:solidFill>
        </p:spPr>
        <p:txBody>
          <a:bodyPr wrap="square" lIns="0" tIns="0" rIns="0" bIns="0" rtlCol="0"/>
          <a:lstStyle/>
          <a:p>
            <a:pPr algn="ctr" fontAlgn="ctr"/>
            <a:r>
              <a:rPr lang="es-ES"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ATENCIÓN A REQUERIMIENTOS DE LA MESA</a:t>
            </a:r>
            <a:endParaRPr lang="es-ES" sz="2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algn="ctr" fontAlgn="ctr"/>
            <a:endParaRPr lang="es-ES" sz="18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endParaRPr dirty="0">
              <a:latin typeface="Tahoma" panose="020B0604030504040204" pitchFamily="34" charset="0"/>
              <a:ea typeface="Tahoma" panose="020B0604030504040204" pitchFamily="34" charset="0"/>
              <a:cs typeface="Tahoma" panose="020B0604030504040204" pitchFamily="34" charset="0"/>
            </a:endParaRPr>
          </a:p>
        </p:txBody>
      </p:sp>
      <p:sp>
        <p:nvSpPr>
          <p:cNvPr id="11" name="CuadroTexto 10">
            <a:extLst>
              <a:ext uri="{FF2B5EF4-FFF2-40B4-BE49-F238E27FC236}">
                <a16:creationId xmlns:a16="http://schemas.microsoft.com/office/drawing/2014/main" id="{2A96F64D-1554-DB91-378B-7FFA7650926B}"/>
              </a:ext>
            </a:extLst>
          </p:cNvPr>
          <p:cNvSpPr txBox="1"/>
          <p:nvPr/>
        </p:nvSpPr>
        <p:spPr>
          <a:xfrm>
            <a:off x="304800" y="609600"/>
            <a:ext cx="11277600" cy="5001369"/>
          </a:xfrm>
          <a:prstGeom prst="rect">
            <a:avLst/>
          </a:prstGeom>
          <a:noFill/>
        </p:spPr>
        <p:txBody>
          <a:bodyPr wrap="square" rtlCol="0">
            <a:spAutoFit/>
          </a:bodyPr>
          <a:lstStyle/>
          <a:p>
            <a:pPr lvl="0"/>
            <a:endParaRPr lang="es-EC" sz="1800" b="1" i="1" u="sng" dirty="0" smtClean="0"/>
          </a:p>
          <a:p>
            <a:pPr lvl="0"/>
            <a:r>
              <a:rPr lang="es-EC" sz="1800" b="1" i="1" u="sng" dirty="0"/>
              <a:t>Aclarar la periodicidad y aplicación de la fórmula, en qué condiciones puede variar la tarifa.</a:t>
            </a:r>
            <a:endParaRPr lang="es-EC" sz="1800" dirty="0"/>
          </a:p>
          <a:p>
            <a:pPr algn="just"/>
            <a:endParaRPr lang="es-EC" b="1" i="1" u="sng" dirty="0" smtClean="0">
              <a:latin typeface="Tahoma" panose="020B0604030504040204" pitchFamily="34" charset="0"/>
              <a:ea typeface="Tahoma" panose="020B0604030504040204" pitchFamily="34" charset="0"/>
              <a:cs typeface="Tahoma" panose="020B0604030504040204" pitchFamily="34" charset="0"/>
            </a:endParaRPr>
          </a:p>
          <a:p>
            <a:pPr algn="just"/>
            <a:endParaRPr lang="es-ES" sz="1800" dirty="0" smtClean="0"/>
          </a:p>
          <a:p>
            <a:pPr lvl="0" algn="just"/>
            <a:r>
              <a:rPr lang="es-EC" sz="1800" b="1" dirty="0"/>
              <a:t>Revisión de la tasa de peaje por nuevas inversiones para la construcción de infraestructura adicional (2024-2043). </a:t>
            </a:r>
            <a:r>
              <a:rPr lang="es-EC" sz="1800" dirty="0"/>
              <a:t>En el caso de que la EPMMOP ejecute intervenciones de infraestructura adicionales a las previstas para el periodo propuesto, como, por ejemplo: nuevas soluciones viales como intercambiadores a nivel, elevados o deprimidos, nuevos puentes, entre otros.</a:t>
            </a:r>
          </a:p>
          <a:p>
            <a:pPr algn="just"/>
            <a:r>
              <a:rPr lang="es-EC" sz="1800" dirty="0"/>
              <a:t> </a:t>
            </a:r>
          </a:p>
          <a:p>
            <a:pPr lvl="0" algn="just"/>
            <a:r>
              <a:rPr lang="es-EC" sz="1800" b="1" dirty="0"/>
              <a:t>Revisión de la tasa de peaje, cada 4 años conforme a lo señalado en el Código Municipal para el Distrito Metropolitano de Quito</a:t>
            </a:r>
            <a:r>
              <a:rPr lang="es-EC" sz="1800" dirty="0"/>
              <a:t> </a:t>
            </a:r>
            <a:r>
              <a:rPr lang="es-EC" sz="1800" i="1" dirty="0"/>
              <a:t>“Artículo 1728.- Tasas.- El Concejo Metropolitano, de conformidad con lo que disponen los artículos 566 y 568 de la Código Orgánico de Organización Territorial, Autonomía y Descentralización, cada cuatro años, fijará las tasas que correspondan a los diferentes servicios administrativos que presta la autoridad metropolitana competente en materia de movilidad”.</a:t>
            </a:r>
            <a:endParaRPr lang="es-EC" sz="1800" dirty="0"/>
          </a:p>
          <a:p>
            <a:pPr algn="just"/>
            <a:r>
              <a:rPr lang="es-EC" sz="1800" i="1" dirty="0"/>
              <a:t> </a:t>
            </a:r>
            <a:endParaRPr lang="es-EC" sz="1800" dirty="0"/>
          </a:p>
          <a:p>
            <a:pPr algn="just"/>
            <a:r>
              <a:rPr lang="es-EC" sz="1800" dirty="0"/>
              <a:t>Esta revisión cada cuatro años observará el incremento acumulado del IPC de 4 años.</a:t>
            </a:r>
          </a:p>
          <a:p>
            <a:pPr algn="just"/>
            <a:endParaRPr lang="es-EC" b="1" i="1" u="sng" dirty="0">
              <a:latin typeface="Tahoma" panose="020B0604030504040204" pitchFamily="34" charset="0"/>
              <a:ea typeface="Tahoma" panose="020B0604030504040204" pitchFamily="34" charset="0"/>
              <a:cs typeface="Tahoma" panose="020B0604030504040204" pitchFamily="34" charset="0"/>
            </a:endParaRPr>
          </a:p>
          <a:p>
            <a:pPr algn="just"/>
            <a:endParaRPr lang="es-EC" sz="13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74023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CB14F-9A03-8B7D-E8B4-4325FF01EFCA}"/>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F6EAB002-C7ED-11B6-ACDB-2EE8DCCE64E0}"/>
              </a:ext>
            </a:extLst>
          </p:cNvPr>
          <p:cNvGrpSpPr/>
          <p:nvPr/>
        </p:nvGrpSpPr>
        <p:grpSpPr>
          <a:xfrm>
            <a:off x="-22911" y="0"/>
            <a:ext cx="12193193" cy="6867631"/>
            <a:chOff x="0" y="0"/>
            <a:chExt cx="12193193" cy="6867631"/>
          </a:xfrm>
        </p:grpSpPr>
        <p:pic>
          <p:nvPicPr>
            <p:cNvPr id="3" name="object 3">
              <a:extLst>
                <a:ext uri="{FF2B5EF4-FFF2-40B4-BE49-F238E27FC236}">
                  <a16:creationId xmlns:a16="http://schemas.microsoft.com/office/drawing/2014/main" id="{4A37E565-E578-E923-C4EE-634E617E31B3}"/>
                </a:ext>
              </a:extLst>
            </p:cNvPr>
            <p:cNvPicPr/>
            <p:nvPr/>
          </p:nvPicPr>
          <p:blipFill>
            <a:blip r:embed="rId3" cstate="print"/>
            <a:stretch>
              <a:fillRect/>
            </a:stretch>
          </p:blipFill>
          <p:spPr>
            <a:xfrm>
              <a:off x="0" y="0"/>
              <a:ext cx="12193193" cy="6858000"/>
            </a:xfrm>
            <a:prstGeom prst="rect">
              <a:avLst/>
            </a:prstGeom>
          </p:spPr>
        </p:pic>
        <p:pic>
          <p:nvPicPr>
            <p:cNvPr id="4" name="object 4">
              <a:hlinkClick r:id="" action="ppaction://noaction"/>
              <a:extLst>
                <a:ext uri="{FF2B5EF4-FFF2-40B4-BE49-F238E27FC236}">
                  <a16:creationId xmlns:a16="http://schemas.microsoft.com/office/drawing/2014/main" id="{A5B671F6-C04F-7C7A-1A21-F66B04331F52}"/>
                </a:ext>
              </a:extLst>
            </p:cNvPr>
            <p:cNvPicPr/>
            <p:nvPr/>
          </p:nvPicPr>
          <p:blipFill>
            <a:blip r:embed="rId4" cstate="print"/>
            <a:stretch>
              <a:fillRect/>
            </a:stretch>
          </p:blipFill>
          <p:spPr>
            <a:xfrm>
              <a:off x="22911" y="6563276"/>
              <a:ext cx="2618701" cy="304355"/>
            </a:xfrm>
            <a:prstGeom prst="rect">
              <a:avLst/>
            </a:prstGeom>
          </p:spPr>
        </p:pic>
        <p:pic>
          <p:nvPicPr>
            <p:cNvPr id="5" name="object 5">
              <a:extLst>
                <a:ext uri="{FF2B5EF4-FFF2-40B4-BE49-F238E27FC236}">
                  <a16:creationId xmlns:a16="http://schemas.microsoft.com/office/drawing/2014/main" id="{34A07E2E-DF98-B00F-AEBB-031D30FEAE8D}"/>
                </a:ext>
              </a:extLst>
            </p:cNvPr>
            <p:cNvPicPr/>
            <p:nvPr/>
          </p:nvPicPr>
          <p:blipFill>
            <a:blip r:embed="rId5" cstate="print"/>
            <a:stretch>
              <a:fillRect/>
            </a:stretch>
          </p:blipFill>
          <p:spPr>
            <a:xfrm>
              <a:off x="10666124" y="6211605"/>
              <a:ext cx="1316271" cy="477520"/>
            </a:xfrm>
            <a:prstGeom prst="rect">
              <a:avLst/>
            </a:prstGeom>
          </p:spPr>
        </p:pic>
        <p:pic>
          <p:nvPicPr>
            <p:cNvPr id="6" name="object 6">
              <a:extLst>
                <a:ext uri="{FF2B5EF4-FFF2-40B4-BE49-F238E27FC236}">
                  <a16:creationId xmlns:a16="http://schemas.microsoft.com/office/drawing/2014/main" id="{4D47B7A2-BD5D-40CA-799E-964E836CC455}"/>
                </a:ext>
              </a:extLst>
            </p:cNvPr>
            <p:cNvPicPr/>
            <p:nvPr/>
          </p:nvPicPr>
          <p:blipFill>
            <a:blip r:embed="rId6" cstate="print"/>
            <a:stretch>
              <a:fillRect/>
            </a:stretch>
          </p:blipFill>
          <p:spPr>
            <a:xfrm>
              <a:off x="9369986" y="6315280"/>
              <a:ext cx="1127859" cy="223520"/>
            </a:xfrm>
            <a:prstGeom prst="rect">
              <a:avLst/>
            </a:prstGeom>
          </p:spPr>
        </p:pic>
        <p:sp>
          <p:nvSpPr>
            <p:cNvPr id="7" name="object 7">
              <a:extLst>
                <a:ext uri="{FF2B5EF4-FFF2-40B4-BE49-F238E27FC236}">
                  <a16:creationId xmlns:a16="http://schemas.microsoft.com/office/drawing/2014/main" id="{E8E1F350-FAF7-6F5A-DED8-416D88E01F90}"/>
                </a:ext>
              </a:extLst>
            </p:cNvPr>
            <p:cNvSpPr/>
            <p:nvPr/>
          </p:nvSpPr>
          <p:spPr>
            <a:xfrm>
              <a:off x="9258948" y="6275413"/>
              <a:ext cx="5080" cy="349885"/>
            </a:xfrm>
            <a:custGeom>
              <a:avLst/>
              <a:gdLst/>
              <a:ahLst/>
              <a:cxnLst/>
              <a:rect l="l" t="t" r="r" b="b"/>
              <a:pathLst>
                <a:path w="5079" h="349884">
                  <a:moveTo>
                    <a:pt x="5016" y="0"/>
                  </a:moveTo>
                  <a:lnTo>
                    <a:pt x="0" y="0"/>
                  </a:lnTo>
                  <a:lnTo>
                    <a:pt x="0" y="349656"/>
                  </a:lnTo>
                  <a:lnTo>
                    <a:pt x="5016" y="349656"/>
                  </a:lnTo>
                  <a:lnTo>
                    <a:pt x="5016" y="0"/>
                  </a:lnTo>
                  <a:close/>
                </a:path>
              </a:pathLst>
            </a:custGeom>
            <a:solidFill>
              <a:srgbClr val="233779"/>
            </a:solidFill>
          </p:spPr>
          <p:txBody>
            <a:bodyPr wrap="square" lIns="0" tIns="0" rIns="0" bIns="0" rtlCol="0"/>
            <a:lstStyle/>
            <a:p>
              <a:endParaRPr sz="2800" dirty="0"/>
            </a:p>
          </p:txBody>
        </p:sp>
        <p:pic>
          <p:nvPicPr>
            <p:cNvPr id="8" name="object 8">
              <a:extLst>
                <a:ext uri="{FF2B5EF4-FFF2-40B4-BE49-F238E27FC236}">
                  <a16:creationId xmlns:a16="http://schemas.microsoft.com/office/drawing/2014/main" id="{76100E06-1A4B-1BE1-3FD7-982E3F09497E}"/>
                </a:ext>
              </a:extLst>
            </p:cNvPr>
            <p:cNvPicPr/>
            <p:nvPr/>
          </p:nvPicPr>
          <p:blipFill>
            <a:blip r:embed="rId7" cstate="print"/>
            <a:stretch>
              <a:fillRect/>
            </a:stretch>
          </p:blipFill>
          <p:spPr>
            <a:xfrm>
              <a:off x="8178609" y="6316789"/>
              <a:ext cx="948966" cy="267223"/>
            </a:xfrm>
            <a:prstGeom prst="rect">
              <a:avLst/>
            </a:prstGeom>
          </p:spPr>
        </p:pic>
      </p:grpSp>
      <p:sp>
        <p:nvSpPr>
          <p:cNvPr id="13" name="object 13">
            <a:extLst>
              <a:ext uri="{FF2B5EF4-FFF2-40B4-BE49-F238E27FC236}">
                <a16:creationId xmlns:a16="http://schemas.microsoft.com/office/drawing/2014/main" id="{5FEB8B22-46CC-F3F4-0617-A0993B34FEDB}"/>
              </a:ext>
            </a:extLst>
          </p:cNvPr>
          <p:cNvSpPr/>
          <p:nvPr/>
        </p:nvSpPr>
        <p:spPr>
          <a:xfrm>
            <a:off x="1219200" y="152400"/>
            <a:ext cx="8915400" cy="414068"/>
          </a:xfrm>
          <a:custGeom>
            <a:avLst/>
            <a:gdLst/>
            <a:ahLst/>
            <a:cxnLst/>
            <a:rect l="l" t="t" r="r" b="b"/>
            <a:pathLst>
              <a:path w="2746375" h="569594">
                <a:moveTo>
                  <a:pt x="2513368" y="0"/>
                </a:moveTo>
                <a:lnTo>
                  <a:pt x="0" y="0"/>
                </a:lnTo>
                <a:lnTo>
                  <a:pt x="0" y="336892"/>
                </a:lnTo>
                <a:lnTo>
                  <a:pt x="4723" y="383745"/>
                </a:lnTo>
                <a:lnTo>
                  <a:pt x="18270" y="427384"/>
                </a:lnTo>
                <a:lnTo>
                  <a:pt x="39705" y="466873"/>
                </a:lnTo>
                <a:lnTo>
                  <a:pt x="68094" y="501278"/>
                </a:lnTo>
                <a:lnTo>
                  <a:pt x="102501" y="529665"/>
                </a:lnTo>
                <a:lnTo>
                  <a:pt x="141992" y="551098"/>
                </a:lnTo>
                <a:lnTo>
                  <a:pt x="185632" y="564643"/>
                </a:lnTo>
                <a:lnTo>
                  <a:pt x="232486" y="569366"/>
                </a:lnTo>
                <a:lnTo>
                  <a:pt x="2745854" y="569366"/>
                </a:lnTo>
                <a:lnTo>
                  <a:pt x="2745854" y="232486"/>
                </a:lnTo>
                <a:lnTo>
                  <a:pt x="2741130" y="185632"/>
                </a:lnTo>
                <a:lnTo>
                  <a:pt x="2727584" y="141992"/>
                </a:lnTo>
                <a:lnTo>
                  <a:pt x="2706148" y="102501"/>
                </a:lnTo>
                <a:lnTo>
                  <a:pt x="2677760" y="68094"/>
                </a:lnTo>
                <a:lnTo>
                  <a:pt x="2643352" y="39705"/>
                </a:lnTo>
                <a:lnTo>
                  <a:pt x="2603861" y="18270"/>
                </a:lnTo>
                <a:lnTo>
                  <a:pt x="2560221" y="4723"/>
                </a:lnTo>
                <a:lnTo>
                  <a:pt x="2513368" y="0"/>
                </a:lnTo>
                <a:close/>
              </a:path>
            </a:pathLst>
          </a:custGeom>
          <a:solidFill>
            <a:srgbClr val="002060"/>
          </a:solidFill>
        </p:spPr>
        <p:txBody>
          <a:bodyPr wrap="square" lIns="0" tIns="0" rIns="0" bIns="0" rtlCol="0"/>
          <a:lstStyle/>
          <a:p>
            <a:pPr algn="ctr" fontAlgn="ctr"/>
            <a:r>
              <a:rPr lang="es-ES"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ATENCIÓN A REQUERIMIENTOS DE LA MESA</a:t>
            </a:r>
            <a:endParaRPr lang="es-ES" sz="2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algn="ctr" fontAlgn="ctr"/>
            <a:endParaRPr lang="es-ES" sz="18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endParaRPr dirty="0">
              <a:latin typeface="Tahoma" panose="020B0604030504040204" pitchFamily="34" charset="0"/>
              <a:ea typeface="Tahoma" panose="020B0604030504040204" pitchFamily="34" charset="0"/>
              <a:cs typeface="Tahoma" panose="020B0604030504040204" pitchFamily="34" charset="0"/>
            </a:endParaRPr>
          </a:p>
        </p:txBody>
      </p:sp>
      <p:sp>
        <p:nvSpPr>
          <p:cNvPr id="11" name="CuadroTexto 10">
            <a:extLst>
              <a:ext uri="{FF2B5EF4-FFF2-40B4-BE49-F238E27FC236}">
                <a16:creationId xmlns:a16="http://schemas.microsoft.com/office/drawing/2014/main" id="{2A96F64D-1554-DB91-378B-7FFA7650926B}"/>
              </a:ext>
            </a:extLst>
          </p:cNvPr>
          <p:cNvSpPr txBox="1"/>
          <p:nvPr/>
        </p:nvSpPr>
        <p:spPr>
          <a:xfrm>
            <a:off x="304800" y="609600"/>
            <a:ext cx="11277600" cy="4247317"/>
          </a:xfrm>
          <a:prstGeom prst="rect">
            <a:avLst/>
          </a:prstGeom>
          <a:noFill/>
        </p:spPr>
        <p:txBody>
          <a:bodyPr wrap="square" rtlCol="0">
            <a:spAutoFit/>
          </a:bodyPr>
          <a:lstStyle/>
          <a:p>
            <a:pPr lvl="0"/>
            <a:endParaRPr lang="es-EC" sz="1800" b="1" i="1" u="sng" dirty="0" smtClean="0"/>
          </a:p>
          <a:p>
            <a:pPr lvl="0"/>
            <a:r>
              <a:rPr lang="es-EC" sz="1800" b="1" i="1" u="sng" dirty="0"/>
              <a:t>Modelo económico – financiero ampliado Todo el modelo económico – financiero</a:t>
            </a:r>
            <a:endParaRPr lang="es-EC" sz="1800" dirty="0"/>
          </a:p>
          <a:p>
            <a:pPr algn="just"/>
            <a:endParaRPr lang="es-EC" b="1" i="1" u="sng" dirty="0" smtClean="0">
              <a:latin typeface="Tahoma" panose="020B0604030504040204" pitchFamily="34" charset="0"/>
              <a:ea typeface="Tahoma" panose="020B0604030504040204" pitchFamily="34" charset="0"/>
              <a:cs typeface="Tahoma" panose="020B0604030504040204" pitchFamily="34" charset="0"/>
            </a:endParaRPr>
          </a:p>
          <a:p>
            <a:pPr algn="just"/>
            <a:r>
              <a:rPr lang="es-EC" sz="1800" dirty="0"/>
              <a:t>Se adjunta el modelo económico – financiero del proyecto.</a:t>
            </a:r>
          </a:p>
          <a:p>
            <a:pPr algn="just"/>
            <a:endParaRPr lang="es-EC" b="1" i="1" u="sng" dirty="0" smtClean="0">
              <a:latin typeface="Tahoma" panose="020B0604030504040204" pitchFamily="34" charset="0"/>
              <a:ea typeface="Tahoma" panose="020B0604030504040204" pitchFamily="34" charset="0"/>
              <a:cs typeface="Tahoma" panose="020B0604030504040204" pitchFamily="34" charset="0"/>
            </a:endParaRPr>
          </a:p>
          <a:p>
            <a:pPr lvl="0"/>
            <a:r>
              <a:rPr lang="es-EC" sz="1800" b="1" i="1" u="sng" dirty="0">
                <a:solidFill>
                  <a:schemeClr val="tx1"/>
                </a:solidFill>
              </a:rPr>
              <a:t>Gestión tasa de peaje, cobro coactivo. Trazabilidad de gestión del tributo</a:t>
            </a:r>
            <a:r>
              <a:rPr lang="es-EC" sz="1800" b="1" i="1" u="sng" dirty="0" smtClean="0">
                <a:solidFill>
                  <a:schemeClr val="tx1"/>
                </a:solidFill>
              </a:rPr>
              <a:t>.</a:t>
            </a:r>
          </a:p>
          <a:p>
            <a:pPr lvl="0"/>
            <a:endParaRPr lang="es-EC" b="1" i="1" u="sng" dirty="0">
              <a:solidFill>
                <a:schemeClr val="tx1"/>
              </a:solidFill>
            </a:endParaRPr>
          </a:p>
          <a:p>
            <a:r>
              <a:rPr lang="es-EC" sz="1800" dirty="0">
                <a:solidFill>
                  <a:schemeClr val="tx1"/>
                </a:solidFill>
              </a:rPr>
              <a:t>La recaudación se realiza en 9 puntos, se generan reportes y depósitos diarios a la cuenta institucional, el modelo de gestión actual corresponde a que el servicio lo presta un proveedor externo y la EPMMOP tiene un administrador del contrato.</a:t>
            </a:r>
          </a:p>
          <a:p>
            <a:pPr lvl="0"/>
            <a:endParaRPr lang="es-EC" sz="1800" dirty="0">
              <a:solidFill>
                <a:schemeClr val="tx1"/>
              </a:solidFill>
            </a:endParaRPr>
          </a:p>
          <a:p>
            <a:pPr lvl="0"/>
            <a:r>
              <a:rPr lang="es-EC" sz="1800" b="1" i="1" u="sng" dirty="0">
                <a:solidFill>
                  <a:schemeClr val="tx1"/>
                </a:solidFill>
              </a:rPr>
              <a:t>Cuánto cuesta recuperar el valor del peaje, por medio coactivo.</a:t>
            </a:r>
            <a:endParaRPr lang="es-EC" sz="1800" dirty="0">
              <a:solidFill>
                <a:schemeClr val="tx1"/>
              </a:solidFill>
            </a:endParaRPr>
          </a:p>
          <a:p>
            <a:pPr algn="just"/>
            <a:endParaRPr lang="es-EC" b="1" i="1" u="sng"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r>
              <a:rPr lang="es-ES" dirty="0" smtClean="0">
                <a:solidFill>
                  <a:schemeClr val="tx1"/>
                </a:solidFill>
              </a:rPr>
              <a:t>La EPMMOP gestiona la creación de la unidad de COACTIVAS que se encargará de la recuperación de los valores.</a:t>
            </a:r>
            <a:endParaRPr lang="es-EC" dirty="0">
              <a:solidFill>
                <a:schemeClr val="tx1"/>
              </a:solidFill>
            </a:endParaRPr>
          </a:p>
        </p:txBody>
      </p:sp>
    </p:spTree>
    <p:extLst>
      <p:ext uri="{BB962C8B-B14F-4D97-AF65-F5344CB8AC3E}">
        <p14:creationId xmlns:p14="http://schemas.microsoft.com/office/powerpoint/2010/main" val="1960147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CB14F-9A03-8B7D-E8B4-4325FF01EFCA}"/>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F6EAB002-C7ED-11B6-ACDB-2EE8DCCE64E0}"/>
              </a:ext>
            </a:extLst>
          </p:cNvPr>
          <p:cNvGrpSpPr/>
          <p:nvPr/>
        </p:nvGrpSpPr>
        <p:grpSpPr>
          <a:xfrm>
            <a:off x="-22911" y="0"/>
            <a:ext cx="12193193" cy="6867631"/>
            <a:chOff x="0" y="0"/>
            <a:chExt cx="12193193" cy="6867631"/>
          </a:xfrm>
        </p:grpSpPr>
        <p:pic>
          <p:nvPicPr>
            <p:cNvPr id="3" name="object 3">
              <a:extLst>
                <a:ext uri="{FF2B5EF4-FFF2-40B4-BE49-F238E27FC236}">
                  <a16:creationId xmlns:a16="http://schemas.microsoft.com/office/drawing/2014/main" id="{4A37E565-E578-E923-C4EE-634E617E31B3}"/>
                </a:ext>
              </a:extLst>
            </p:cNvPr>
            <p:cNvPicPr/>
            <p:nvPr/>
          </p:nvPicPr>
          <p:blipFill>
            <a:blip r:embed="rId3" cstate="print"/>
            <a:stretch>
              <a:fillRect/>
            </a:stretch>
          </p:blipFill>
          <p:spPr>
            <a:xfrm>
              <a:off x="0" y="0"/>
              <a:ext cx="12193193" cy="6858000"/>
            </a:xfrm>
            <a:prstGeom prst="rect">
              <a:avLst/>
            </a:prstGeom>
          </p:spPr>
        </p:pic>
        <p:pic>
          <p:nvPicPr>
            <p:cNvPr id="4" name="object 4">
              <a:hlinkClick r:id="" action="ppaction://noaction"/>
              <a:extLst>
                <a:ext uri="{FF2B5EF4-FFF2-40B4-BE49-F238E27FC236}">
                  <a16:creationId xmlns:a16="http://schemas.microsoft.com/office/drawing/2014/main" id="{A5B671F6-C04F-7C7A-1A21-F66B04331F52}"/>
                </a:ext>
              </a:extLst>
            </p:cNvPr>
            <p:cNvPicPr/>
            <p:nvPr/>
          </p:nvPicPr>
          <p:blipFill>
            <a:blip r:embed="rId4" cstate="print"/>
            <a:stretch>
              <a:fillRect/>
            </a:stretch>
          </p:blipFill>
          <p:spPr>
            <a:xfrm>
              <a:off x="22911" y="6563276"/>
              <a:ext cx="2618701" cy="304355"/>
            </a:xfrm>
            <a:prstGeom prst="rect">
              <a:avLst/>
            </a:prstGeom>
          </p:spPr>
        </p:pic>
        <p:pic>
          <p:nvPicPr>
            <p:cNvPr id="5" name="object 5">
              <a:extLst>
                <a:ext uri="{FF2B5EF4-FFF2-40B4-BE49-F238E27FC236}">
                  <a16:creationId xmlns:a16="http://schemas.microsoft.com/office/drawing/2014/main" id="{34A07E2E-DF98-B00F-AEBB-031D30FEAE8D}"/>
                </a:ext>
              </a:extLst>
            </p:cNvPr>
            <p:cNvPicPr/>
            <p:nvPr/>
          </p:nvPicPr>
          <p:blipFill>
            <a:blip r:embed="rId5" cstate="print"/>
            <a:stretch>
              <a:fillRect/>
            </a:stretch>
          </p:blipFill>
          <p:spPr>
            <a:xfrm>
              <a:off x="10666124" y="6211605"/>
              <a:ext cx="1316271" cy="477520"/>
            </a:xfrm>
            <a:prstGeom prst="rect">
              <a:avLst/>
            </a:prstGeom>
          </p:spPr>
        </p:pic>
        <p:pic>
          <p:nvPicPr>
            <p:cNvPr id="6" name="object 6">
              <a:extLst>
                <a:ext uri="{FF2B5EF4-FFF2-40B4-BE49-F238E27FC236}">
                  <a16:creationId xmlns:a16="http://schemas.microsoft.com/office/drawing/2014/main" id="{4D47B7A2-BD5D-40CA-799E-964E836CC455}"/>
                </a:ext>
              </a:extLst>
            </p:cNvPr>
            <p:cNvPicPr/>
            <p:nvPr/>
          </p:nvPicPr>
          <p:blipFill>
            <a:blip r:embed="rId6" cstate="print"/>
            <a:stretch>
              <a:fillRect/>
            </a:stretch>
          </p:blipFill>
          <p:spPr>
            <a:xfrm>
              <a:off x="9369986" y="6315280"/>
              <a:ext cx="1127859" cy="223520"/>
            </a:xfrm>
            <a:prstGeom prst="rect">
              <a:avLst/>
            </a:prstGeom>
          </p:spPr>
        </p:pic>
        <p:sp>
          <p:nvSpPr>
            <p:cNvPr id="7" name="object 7">
              <a:extLst>
                <a:ext uri="{FF2B5EF4-FFF2-40B4-BE49-F238E27FC236}">
                  <a16:creationId xmlns:a16="http://schemas.microsoft.com/office/drawing/2014/main" id="{E8E1F350-FAF7-6F5A-DED8-416D88E01F90}"/>
                </a:ext>
              </a:extLst>
            </p:cNvPr>
            <p:cNvSpPr/>
            <p:nvPr/>
          </p:nvSpPr>
          <p:spPr>
            <a:xfrm>
              <a:off x="9258948" y="6275413"/>
              <a:ext cx="5080" cy="349885"/>
            </a:xfrm>
            <a:custGeom>
              <a:avLst/>
              <a:gdLst/>
              <a:ahLst/>
              <a:cxnLst/>
              <a:rect l="l" t="t" r="r" b="b"/>
              <a:pathLst>
                <a:path w="5079" h="349884">
                  <a:moveTo>
                    <a:pt x="5016" y="0"/>
                  </a:moveTo>
                  <a:lnTo>
                    <a:pt x="0" y="0"/>
                  </a:lnTo>
                  <a:lnTo>
                    <a:pt x="0" y="349656"/>
                  </a:lnTo>
                  <a:lnTo>
                    <a:pt x="5016" y="349656"/>
                  </a:lnTo>
                  <a:lnTo>
                    <a:pt x="5016" y="0"/>
                  </a:lnTo>
                  <a:close/>
                </a:path>
              </a:pathLst>
            </a:custGeom>
            <a:solidFill>
              <a:srgbClr val="233779"/>
            </a:solidFill>
          </p:spPr>
          <p:txBody>
            <a:bodyPr wrap="square" lIns="0" tIns="0" rIns="0" bIns="0" rtlCol="0"/>
            <a:lstStyle/>
            <a:p>
              <a:endParaRPr sz="2800" dirty="0"/>
            </a:p>
          </p:txBody>
        </p:sp>
        <p:pic>
          <p:nvPicPr>
            <p:cNvPr id="8" name="object 8">
              <a:extLst>
                <a:ext uri="{FF2B5EF4-FFF2-40B4-BE49-F238E27FC236}">
                  <a16:creationId xmlns:a16="http://schemas.microsoft.com/office/drawing/2014/main" id="{76100E06-1A4B-1BE1-3FD7-982E3F09497E}"/>
                </a:ext>
              </a:extLst>
            </p:cNvPr>
            <p:cNvPicPr/>
            <p:nvPr/>
          </p:nvPicPr>
          <p:blipFill>
            <a:blip r:embed="rId7" cstate="print"/>
            <a:stretch>
              <a:fillRect/>
            </a:stretch>
          </p:blipFill>
          <p:spPr>
            <a:xfrm>
              <a:off x="8178609" y="6316789"/>
              <a:ext cx="948966" cy="267223"/>
            </a:xfrm>
            <a:prstGeom prst="rect">
              <a:avLst/>
            </a:prstGeom>
          </p:spPr>
        </p:pic>
      </p:grpSp>
      <p:sp>
        <p:nvSpPr>
          <p:cNvPr id="13" name="object 13">
            <a:extLst>
              <a:ext uri="{FF2B5EF4-FFF2-40B4-BE49-F238E27FC236}">
                <a16:creationId xmlns:a16="http://schemas.microsoft.com/office/drawing/2014/main" id="{5FEB8B22-46CC-F3F4-0617-A0993B34FEDB}"/>
              </a:ext>
            </a:extLst>
          </p:cNvPr>
          <p:cNvSpPr/>
          <p:nvPr/>
        </p:nvSpPr>
        <p:spPr>
          <a:xfrm>
            <a:off x="1219200" y="152400"/>
            <a:ext cx="8915400" cy="414068"/>
          </a:xfrm>
          <a:custGeom>
            <a:avLst/>
            <a:gdLst/>
            <a:ahLst/>
            <a:cxnLst/>
            <a:rect l="l" t="t" r="r" b="b"/>
            <a:pathLst>
              <a:path w="2746375" h="569594">
                <a:moveTo>
                  <a:pt x="2513368" y="0"/>
                </a:moveTo>
                <a:lnTo>
                  <a:pt x="0" y="0"/>
                </a:lnTo>
                <a:lnTo>
                  <a:pt x="0" y="336892"/>
                </a:lnTo>
                <a:lnTo>
                  <a:pt x="4723" y="383745"/>
                </a:lnTo>
                <a:lnTo>
                  <a:pt x="18270" y="427384"/>
                </a:lnTo>
                <a:lnTo>
                  <a:pt x="39705" y="466873"/>
                </a:lnTo>
                <a:lnTo>
                  <a:pt x="68094" y="501278"/>
                </a:lnTo>
                <a:lnTo>
                  <a:pt x="102501" y="529665"/>
                </a:lnTo>
                <a:lnTo>
                  <a:pt x="141992" y="551098"/>
                </a:lnTo>
                <a:lnTo>
                  <a:pt x="185632" y="564643"/>
                </a:lnTo>
                <a:lnTo>
                  <a:pt x="232486" y="569366"/>
                </a:lnTo>
                <a:lnTo>
                  <a:pt x="2745854" y="569366"/>
                </a:lnTo>
                <a:lnTo>
                  <a:pt x="2745854" y="232486"/>
                </a:lnTo>
                <a:lnTo>
                  <a:pt x="2741130" y="185632"/>
                </a:lnTo>
                <a:lnTo>
                  <a:pt x="2727584" y="141992"/>
                </a:lnTo>
                <a:lnTo>
                  <a:pt x="2706148" y="102501"/>
                </a:lnTo>
                <a:lnTo>
                  <a:pt x="2677760" y="68094"/>
                </a:lnTo>
                <a:lnTo>
                  <a:pt x="2643352" y="39705"/>
                </a:lnTo>
                <a:lnTo>
                  <a:pt x="2603861" y="18270"/>
                </a:lnTo>
                <a:lnTo>
                  <a:pt x="2560221" y="4723"/>
                </a:lnTo>
                <a:lnTo>
                  <a:pt x="2513368" y="0"/>
                </a:lnTo>
                <a:close/>
              </a:path>
            </a:pathLst>
          </a:custGeom>
          <a:solidFill>
            <a:srgbClr val="002060"/>
          </a:solidFill>
        </p:spPr>
        <p:txBody>
          <a:bodyPr wrap="square" lIns="0" tIns="0" rIns="0" bIns="0" rtlCol="0"/>
          <a:lstStyle/>
          <a:p>
            <a:pPr algn="ctr" fontAlgn="ctr"/>
            <a:r>
              <a:rPr lang="es-ES"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ATENCIÓN A REQUERIMIENTOS DE LA MESA</a:t>
            </a:r>
            <a:endParaRPr lang="es-ES" sz="2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algn="ctr" fontAlgn="ctr"/>
            <a:endParaRPr lang="es-ES" sz="18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endParaRPr dirty="0">
              <a:latin typeface="Tahoma" panose="020B0604030504040204" pitchFamily="34" charset="0"/>
              <a:ea typeface="Tahoma" panose="020B0604030504040204" pitchFamily="34" charset="0"/>
              <a:cs typeface="Tahoma" panose="020B0604030504040204" pitchFamily="34" charset="0"/>
            </a:endParaRPr>
          </a:p>
        </p:txBody>
      </p:sp>
      <p:sp>
        <p:nvSpPr>
          <p:cNvPr id="11" name="CuadroTexto 10">
            <a:extLst>
              <a:ext uri="{FF2B5EF4-FFF2-40B4-BE49-F238E27FC236}">
                <a16:creationId xmlns:a16="http://schemas.microsoft.com/office/drawing/2014/main" id="{2A96F64D-1554-DB91-378B-7FFA7650926B}"/>
              </a:ext>
            </a:extLst>
          </p:cNvPr>
          <p:cNvSpPr txBox="1"/>
          <p:nvPr/>
        </p:nvSpPr>
        <p:spPr>
          <a:xfrm>
            <a:off x="304800" y="609600"/>
            <a:ext cx="11277600" cy="4785926"/>
          </a:xfrm>
          <a:prstGeom prst="rect">
            <a:avLst/>
          </a:prstGeom>
          <a:noFill/>
        </p:spPr>
        <p:txBody>
          <a:bodyPr wrap="square" rtlCol="0">
            <a:spAutoFit/>
          </a:bodyPr>
          <a:lstStyle/>
          <a:p>
            <a:pPr algn="just"/>
            <a:r>
              <a:rPr lang="es-EC" sz="1800" b="1" i="1" u="sng" dirty="0"/>
              <a:t>Información relacionada con el TPA: coordinar con la Secretaría de Movilidad para que se remita información concerniente a la implantación y planificación de reestructuración de frecuencias y de nuevas frecuencias que se incorporen al corredor vial que deban ser considerados en la demanda. Dicha información deberá ser remitida diferenciado por tipo de </a:t>
            </a:r>
            <a:r>
              <a:rPr lang="es-EC" sz="1800" b="1" i="1" u="sng" dirty="0" smtClean="0"/>
              <a:t>vehículo.</a:t>
            </a:r>
          </a:p>
          <a:p>
            <a:pPr algn="just"/>
            <a:endParaRPr lang="es-EC" b="1" i="1" u="sng" dirty="0">
              <a:latin typeface="Tahoma" panose="020B0604030504040204" pitchFamily="34" charset="0"/>
              <a:ea typeface="Tahoma" panose="020B0604030504040204" pitchFamily="34" charset="0"/>
              <a:cs typeface="Tahoma" panose="020B0604030504040204" pitchFamily="34" charset="0"/>
            </a:endParaRPr>
          </a:p>
          <a:p>
            <a:r>
              <a:rPr lang="es-EC" sz="1800" dirty="0"/>
              <a:t>Se realizó el análisis para diferenciar el TPA de livianos con la incorporación de vehículos pesados, esto a través de las siguientes fuentes</a:t>
            </a:r>
            <a:r>
              <a:rPr lang="es-EC" sz="1800" dirty="0" smtClean="0"/>
              <a:t>:</a:t>
            </a:r>
          </a:p>
          <a:p>
            <a:endParaRPr lang="es-EC" sz="2000" dirty="0"/>
          </a:p>
          <a:p>
            <a:pPr marL="285750" lvl="1" indent="-285750" algn="just">
              <a:buFont typeface="Arial" panose="020B0604020202020204" pitchFamily="34" charset="0"/>
              <a:buChar char="•"/>
            </a:pPr>
            <a:r>
              <a:rPr lang="es-EC" sz="1800" dirty="0"/>
              <a:t>EVALUACIÓN FUNCIONAL Y ESTRUCTURAL DEL PAVIMENTO Y DISEÑO DE OBRAS DE REHABILITACIÓN: VÍA INTEROCEÁNICA (TRAMO PLAZA ARGENTINA – PIFO, DE 21 km DE LONGITUD</a:t>
            </a:r>
            <a:r>
              <a:rPr lang="es-EC" sz="1800" dirty="0" smtClean="0"/>
              <a:t>).</a:t>
            </a:r>
          </a:p>
          <a:p>
            <a:pPr marL="342900" lvl="1" indent="-342900" algn="just">
              <a:buFont typeface="Arial" panose="020B0604020202020204" pitchFamily="34" charset="0"/>
              <a:buChar char="•"/>
            </a:pPr>
            <a:endParaRPr lang="es-EC" sz="2000" dirty="0"/>
          </a:p>
          <a:p>
            <a:pPr marL="285750" lvl="1" indent="-285750" algn="just">
              <a:buFont typeface="Arial" panose="020B0604020202020204" pitchFamily="34" charset="0"/>
              <a:buChar char="•"/>
            </a:pPr>
            <a:r>
              <a:rPr lang="es-EC" sz="1800" dirty="0"/>
              <a:t>Oficio Nro. GADDMQ-SM-2024-1574-O de 14 de mayo de 2024, mediante el cual, la Secretaría de Movilidad remitió información </a:t>
            </a:r>
            <a:r>
              <a:rPr lang="es-EC" sz="1800" dirty="0" smtClean="0"/>
              <a:t>preliminar del </a:t>
            </a:r>
            <a:r>
              <a:rPr lang="es-EC" sz="1800" dirty="0"/>
              <a:t>plan operacional de las rutas planificadas por el Túnel Guayasamín desde la Parroquia Tumbaco hasta La Estación </a:t>
            </a:r>
            <a:r>
              <a:rPr lang="es-EC" sz="1800" dirty="0" err="1"/>
              <a:t>Microrregional</a:t>
            </a:r>
            <a:r>
              <a:rPr lang="es-EC" sz="1800" dirty="0"/>
              <a:t> La Carolina</a:t>
            </a:r>
            <a:r>
              <a:rPr lang="es-EC" sz="1800" dirty="0" smtClean="0"/>
              <a:t>.</a:t>
            </a:r>
          </a:p>
          <a:p>
            <a:pPr lvl="1" algn="just"/>
            <a:endParaRPr lang="es-EC" dirty="0"/>
          </a:p>
          <a:p>
            <a:pPr algn="just"/>
            <a:endParaRPr lang="es-EC" sz="13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87782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CB14F-9A03-8B7D-E8B4-4325FF01EFCA}"/>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F6EAB002-C7ED-11B6-ACDB-2EE8DCCE64E0}"/>
              </a:ext>
            </a:extLst>
          </p:cNvPr>
          <p:cNvGrpSpPr/>
          <p:nvPr/>
        </p:nvGrpSpPr>
        <p:grpSpPr>
          <a:xfrm>
            <a:off x="-22911" y="0"/>
            <a:ext cx="12193193" cy="6867631"/>
            <a:chOff x="0" y="0"/>
            <a:chExt cx="12193193" cy="6867631"/>
          </a:xfrm>
        </p:grpSpPr>
        <p:pic>
          <p:nvPicPr>
            <p:cNvPr id="3" name="object 3">
              <a:extLst>
                <a:ext uri="{FF2B5EF4-FFF2-40B4-BE49-F238E27FC236}">
                  <a16:creationId xmlns:a16="http://schemas.microsoft.com/office/drawing/2014/main" id="{4A37E565-E578-E923-C4EE-634E617E31B3}"/>
                </a:ext>
              </a:extLst>
            </p:cNvPr>
            <p:cNvPicPr/>
            <p:nvPr/>
          </p:nvPicPr>
          <p:blipFill>
            <a:blip r:embed="rId3" cstate="print"/>
            <a:stretch>
              <a:fillRect/>
            </a:stretch>
          </p:blipFill>
          <p:spPr>
            <a:xfrm>
              <a:off x="0" y="0"/>
              <a:ext cx="12193193" cy="6858000"/>
            </a:xfrm>
            <a:prstGeom prst="rect">
              <a:avLst/>
            </a:prstGeom>
          </p:spPr>
        </p:pic>
        <p:pic>
          <p:nvPicPr>
            <p:cNvPr id="4" name="object 4">
              <a:hlinkClick r:id="" action="ppaction://noaction"/>
              <a:extLst>
                <a:ext uri="{FF2B5EF4-FFF2-40B4-BE49-F238E27FC236}">
                  <a16:creationId xmlns:a16="http://schemas.microsoft.com/office/drawing/2014/main" id="{A5B671F6-C04F-7C7A-1A21-F66B04331F52}"/>
                </a:ext>
              </a:extLst>
            </p:cNvPr>
            <p:cNvPicPr/>
            <p:nvPr/>
          </p:nvPicPr>
          <p:blipFill>
            <a:blip r:embed="rId4" cstate="print"/>
            <a:stretch>
              <a:fillRect/>
            </a:stretch>
          </p:blipFill>
          <p:spPr>
            <a:xfrm>
              <a:off x="22911" y="6563276"/>
              <a:ext cx="2618701" cy="304355"/>
            </a:xfrm>
            <a:prstGeom prst="rect">
              <a:avLst/>
            </a:prstGeom>
          </p:spPr>
        </p:pic>
        <p:pic>
          <p:nvPicPr>
            <p:cNvPr id="5" name="object 5">
              <a:extLst>
                <a:ext uri="{FF2B5EF4-FFF2-40B4-BE49-F238E27FC236}">
                  <a16:creationId xmlns:a16="http://schemas.microsoft.com/office/drawing/2014/main" id="{34A07E2E-DF98-B00F-AEBB-031D30FEAE8D}"/>
                </a:ext>
              </a:extLst>
            </p:cNvPr>
            <p:cNvPicPr/>
            <p:nvPr/>
          </p:nvPicPr>
          <p:blipFill>
            <a:blip r:embed="rId5" cstate="print"/>
            <a:stretch>
              <a:fillRect/>
            </a:stretch>
          </p:blipFill>
          <p:spPr>
            <a:xfrm>
              <a:off x="10666124" y="6211605"/>
              <a:ext cx="1316271" cy="477520"/>
            </a:xfrm>
            <a:prstGeom prst="rect">
              <a:avLst/>
            </a:prstGeom>
          </p:spPr>
        </p:pic>
        <p:pic>
          <p:nvPicPr>
            <p:cNvPr id="6" name="object 6">
              <a:extLst>
                <a:ext uri="{FF2B5EF4-FFF2-40B4-BE49-F238E27FC236}">
                  <a16:creationId xmlns:a16="http://schemas.microsoft.com/office/drawing/2014/main" id="{4D47B7A2-BD5D-40CA-799E-964E836CC455}"/>
                </a:ext>
              </a:extLst>
            </p:cNvPr>
            <p:cNvPicPr/>
            <p:nvPr/>
          </p:nvPicPr>
          <p:blipFill>
            <a:blip r:embed="rId6" cstate="print"/>
            <a:stretch>
              <a:fillRect/>
            </a:stretch>
          </p:blipFill>
          <p:spPr>
            <a:xfrm>
              <a:off x="9369986" y="6315280"/>
              <a:ext cx="1127859" cy="223520"/>
            </a:xfrm>
            <a:prstGeom prst="rect">
              <a:avLst/>
            </a:prstGeom>
          </p:spPr>
        </p:pic>
        <p:sp>
          <p:nvSpPr>
            <p:cNvPr id="7" name="object 7">
              <a:extLst>
                <a:ext uri="{FF2B5EF4-FFF2-40B4-BE49-F238E27FC236}">
                  <a16:creationId xmlns:a16="http://schemas.microsoft.com/office/drawing/2014/main" id="{E8E1F350-FAF7-6F5A-DED8-416D88E01F90}"/>
                </a:ext>
              </a:extLst>
            </p:cNvPr>
            <p:cNvSpPr/>
            <p:nvPr/>
          </p:nvSpPr>
          <p:spPr>
            <a:xfrm>
              <a:off x="9258948" y="6275413"/>
              <a:ext cx="5080" cy="349885"/>
            </a:xfrm>
            <a:custGeom>
              <a:avLst/>
              <a:gdLst/>
              <a:ahLst/>
              <a:cxnLst/>
              <a:rect l="l" t="t" r="r" b="b"/>
              <a:pathLst>
                <a:path w="5079" h="349884">
                  <a:moveTo>
                    <a:pt x="5016" y="0"/>
                  </a:moveTo>
                  <a:lnTo>
                    <a:pt x="0" y="0"/>
                  </a:lnTo>
                  <a:lnTo>
                    <a:pt x="0" y="349656"/>
                  </a:lnTo>
                  <a:lnTo>
                    <a:pt x="5016" y="349656"/>
                  </a:lnTo>
                  <a:lnTo>
                    <a:pt x="5016" y="0"/>
                  </a:lnTo>
                  <a:close/>
                </a:path>
              </a:pathLst>
            </a:custGeom>
            <a:solidFill>
              <a:srgbClr val="233779"/>
            </a:solidFill>
          </p:spPr>
          <p:txBody>
            <a:bodyPr wrap="square" lIns="0" tIns="0" rIns="0" bIns="0" rtlCol="0"/>
            <a:lstStyle/>
            <a:p>
              <a:endParaRPr sz="2800" dirty="0"/>
            </a:p>
          </p:txBody>
        </p:sp>
        <p:pic>
          <p:nvPicPr>
            <p:cNvPr id="8" name="object 8">
              <a:extLst>
                <a:ext uri="{FF2B5EF4-FFF2-40B4-BE49-F238E27FC236}">
                  <a16:creationId xmlns:a16="http://schemas.microsoft.com/office/drawing/2014/main" id="{76100E06-1A4B-1BE1-3FD7-982E3F09497E}"/>
                </a:ext>
              </a:extLst>
            </p:cNvPr>
            <p:cNvPicPr/>
            <p:nvPr/>
          </p:nvPicPr>
          <p:blipFill>
            <a:blip r:embed="rId7" cstate="print"/>
            <a:stretch>
              <a:fillRect/>
            </a:stretch>
          </p:blipFill>
          <p:spPr>
            <a:xfrm>
              <a:off x="8178609" y="6316789"/>
              <a:ext cx="948966" cy="267223"/>
            </a:xfrm>
            <a:prstGeom prst="rect">
              <a:avLst/>
            </a:prstGeom>
          </p:spPr>
        </p:pic>
      </p:grpSp>
      <p:sp>
        <p:nvSpPr>
          <p:cNvPr id="13" name="object 13">
            <a:extLst>
              <a:ext uri="{FF2B5EF4-FFF2-40B4-BE49-F238E27FC236}">
                <a16:creationId xmlns:a16="http://schemas.microsoft.com/office/drawing/2014/main" id="{5FEB8B22-46CC-F3F4-0617-A0993B34FEDB}"/>
              </a:ext>
            </a:extLst>
          </p:cNvPr>
          <p:cNvSpPr/>
          <p:nvPr/>
        </p:nvSpPr>
        <p:spPr>
          <a:xfrm>
            <a:off x="1219200" y="152400"/>
            <a:ext cx="8915400" cy="414068"/>
          </a:xfrm>
          <a:custGeom>
            <a:avLst/>
            <a:gdLst/>
            <a:ahLst/>
            <a:cxnLst/>
            <a:rect l="l" t="t" r="r" b="b"/>
            <a:pathLst>
              <a:path w="2746375" h="569594">
                <a:moveTo>
                  <a:pt x="2513368" y="0"/>
                </a:moveTo>
                <a:lnTo>
                  <a:pt x="0" y="0"/>
                </a:lnTo>
                <a:lnTo>
                  <a:pt x="0" y="336892"/>
                </a:lnTo>
                <a:lnTo>
                  <a:pt x="4723" y="383745"/>
                </a:lnTo>
                <a:lnTo>
                  <a:pt x="18270" y="427384"/>
                </a:lnTo>
                <a:lnTo>
                  <a:pt x="39705" y="466873"/>
                </a:lnTo>
                <a:lnTo>
                  <a:pt x="68094" y="501278"/>
                </a:lnTo>
                <a:lnTo>
                  <a:pt x="102501" y="529665"/>
                </a:lnTo>
                <a:lnTo>
                  <a:pt x="141992" y="551098"/>
                </a:lnTo>
                <a:lnTo>
                  <a:pt x="185632" y="564643"/>
                </a:lnTo>
                <a:lnTo>
                  <a:pt x="232486" y="569366"/>
                </a:lnTo>
                <a:lnTo>
                  <a:pt x="2745854" y="569366"/>
                </a:lnTo>
                <a:lnTo>
                  <a:pt x="2745854" y="232486"/>
                </a:lnTo>
                <a:lnTo>
                  <a:pt x="2741130" y="185632"/>
                </a:lnTo>
                <a:lnTo>
                  <a:pt x="2727584" y="141992"/>
                </a:lnTo>
                <a:lnTo>
                  <a:pt x="2706148" y="102501"/>
                </a:lnTo>
                <a:lnTo>
                  <a:pt x="2677760" y="68094"/>
                </a:lnTo>
                <a:lnTo>
                  <a:pt x="2643352" y="39705"/>
                </a:lnTo>
                <a:lnTo>
                  <a:pt x="2603861" y="18270"/>
                </a:lnTo>
                <a:lnTo>
                  <a:pt x="2560221" y="4723"/>
                </a:lnTo>
                <a:lnTo>
                  <a:pt x="2513368" y="0"/>
                </a:lnTo>
                <a:close/>
              </a:path>
            </a:pathLst>
          </a:custGeom>
          <a:solidFill>
            <a:srgbClr val="002060"/>
          </a:solidFill>
        </p:spPr>
        <p:txBody>
          <a:bodyPr wrap="square" lIns="0" tIns="0" rIns="0" bIns="0" rtlCol="0"/>
          <a:lstStyle/>
          <a:p>
            <a:pPr algn="ctr" fontAlgn="ctr"/>
            <a:r>
              <a:rPr lang="es-ES" sz="2400" b="1" dirty="0">
                <a:solidFill>
                  <a:schemeClr val="bg1"/>
                </a:solidFill>
                <a:latin typeface="Tahoma" panose="020B0604030504040204" pitchFamily="34" charset="0"/>
                <a:ea typeface="Tahoma" panose="020B0604030504040204" pitchFamily="34" charset="0"/>
                <a:cs typeface="Tahoma" panose="020B0604030504040204" pitchFamily="34" charset="0"/>
              </a:rPr>
              <a:t>ATENCIÓN A REQUERIMIENTOS DE LA MESA</a:t>
            </a:r>
            <a:endParaRPr lang="es-ES" sz="2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algn="ctr" fontAlgn="ctr"/>
            <a:endParaRPr lang="es-ES" sz="18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endParaRPr dirty="0">
              <a:latin typeface="Tahoma" panose="020B0604030504040204" pitchFamily="34" charset="0"/>
              <a:ea typeface="Tahoma" panose="020B0604030504040204" pitchFamily="34" charset="0"/>
              <a:cs typeface="Tahoma" panose="020B0604030504040204" pitchFamily="34" charset="0"/>
            </a:endParaRPr>
          </a:p>
        </p:txBody>
      </p:sp>
      <p:sp>
        <p:nvSpPr>
          <p:cNvPr id="10" name="CuadroTexto 9">
            <a:extLst>
              <a:ext uri="{FF2B5EF4-FFF2-40B4-BE49-F238E27FC236}">
                <a16:creationId xmlns:a16="http://schemas.microsoft.com/office/drawing/2014/main" id="{0E50F589-111D-1AB9-501F-A25F7D67B197}"/>
              </a:ext>
            </a:extLst>
          </p:cNvPr>
          <p:cNvSpPr txBox="1"/>
          <p:nvPr/>
        </p:nvSpPr>
        <p:spPr>
          <a:xfrm>
            <a:off x="304800" y="838200"/>
            <a:ext cx="10053320" cy="369332"/>
          </a:xfrm>
          <a:prstGeom prst="rect">
            <a:avLst/>
          </a:prstGeom>
          <a:noFill/>
        </p:spPr>
        <p:txBody>
          <a:bodyPr wrap="square">
            <a:spAutoFit/>
          </a:bodyPr>
          <a:lstStyle/>
          <a:p>
            <a:r>
              <a:rPr lang="es-EC" sz="1800" b="1" i="0" u="none" strike="noStrike" dirty="0">
                <a:solidFill>
                  <a:srgbClr val="000000"/>
                </a:solidFill>
                <a:effectLst/>
                <a:latin typeface="Calibri" panose="020F0502020204030204" pitchFamily="34" charset="0"/>
              </a:rPr>
              <a:t>Estación E1: Intersección Av. Oswaldo Guayasamín con Av. Simón Bolívar (km 3+370) - (08h00 - 16h30)</a:t>
            </a:r>
            <a:r>
              <a:rPr lang="es-EC" dirty="0"/>
              <a:t> </a:t>
            </a:r>
          </a:p>
        </p:txBody>
      </p:sp>
      <p:graphicFrame>
        <p:nvGraphicFramePr>
          <p:cNvPr id="16" name="Tabla 15">
            <a:extLst>
              <a:ext uri="{FF2B5EF4-FFF2-40B4-BE49-F238E27FC236}">
                <a16:creationId xmlns:a16="http://schemas.microsoft.com/office/drawing/2014/main" id="{7E7925B2-A374-0935-0C84-DA3710196EEC}"/>
              </a:ext>
            </a:extLst>
          </p:cNvPr>
          <p:cNvGraphicFramePr>
            <a:graphicFrameLocks noGrp="1"/>
          </p:cNvGraphicFramePr>
          <p:nvPr>
            <p:extLst/>
          </p:nvPr>
        </p:nvGraphicFramePr>
        <p:xfrm>
          <a:off x="381000" y="1974375"/>
          <a:ext cx="10997547" cy="1647457"/>
        </p:xfrm>
        <a:graphic>
          <a:graphicData uri="http://schemas.openxmlformats.org/drawingml/2006/table">
            <a:tbl>
              <a:tblPr/>
              <a:tblGrid>
                <a:gridCol w="1337327">
                  <a:extLst>
                    <a:ext uri="{9D8B030D-6E8A-4147-A177-3AD203B41FA5}">
                      <a16:colId xmlns:a16="http://schemas.microsoft.com/office/drawing/2014/main" val="3040944335"/>
                    </a:ext>
                  </a:extLst>
                </a:gridCol>
                <a:gridCol w="943995">
                  <a:extLst>
                    <a:ext uri="{9D8B030D-6E8A-4147-A177-3AD203B41FA5}">
                      <a16:colId xmlns:a16="http://schemas.microsoft.com/office/drawing/2014/main" val="3823556877"/>
                    </a:ext>
                  </a:extLst>
                </a:gridCol>
                <a:gridCol w="786663">
                  <a:extLst>
                    <a:ext uri="{9D8B030D-6E8A-4147-A177-3AD203B41FA5}">
                      <a16:colId xmlns:a16="http://schemas.microsoft.com/office/drawing/2014/main" val="1468884255"/>
                    </a:ext>
                  </a:extLst>
                </a:gridCol>
                <a:gridCol w="1132795">
                  <a:extLst>
                    <a:ext uri="{9D8B030D-6E8A-4147-A177-3AD203B41FA5}">
                      <a16:colId xmlns:a16="http://schemas.microsoft.com/office/drawing/2014/main" val="2880172429"/>
                    </a:ext>
                  </a:extLst>
                </a:gridCol>
                <a:gridCol w="1148528">
                  <a:extLst>
                    <a:ext uri="{9D8B030D-6E8A-4147-A177-3AD203B41FA5}">
                      <a16:colId xmlns:a16="http://schemas.microsoft.com/office/drawing/2014/main" val="3472732739"/>
                    </a:ext>
                  </a:extLst>
                </a:gridCol>
                <a:gridCol w="1148528">
                  <a:extLst>
                    <a:ext uri="{9D8B030D-6E8A-4147-A177-3AD203B41FA5}">
                      <a16:colId xmlns:a16="http://schemas.microsoft.com/office/drawing/2014/main" val="2092484465"/>
                    </a:ext>
                  </a:extLst>
                </a:gridCol>
                <a:gridCol w="1148528">
                  <a:extLst>
                    <a:ext uri="{9D8B030D-6E8A-4147-A177-3AD203B41FA5}">
                      <a16:colId xmlns:a16="http://schemas.microsoft.com/office/drawing/2014/main" val="1931155756"/>
                    </a:ext>
                  </a:extLst>
                </a:gridCol>
                <a:gridCol w="1305860">
                  <a:extLst>
                    <a:ext uri="{9D8B030D-6E8A-4147-A177-3AD203B41FA5}">
                      <a16:colId xmlns:a16="http://schemas.microsoft.com/office/drawing/2014/main" val="4109559314"/>
                    </a:ext>
                  </a:extLst>
                </a:gridCol>
                <a:gridCol w="1101328">
                  <a:extLst>
                    <a:ext uri="{9D8B030D-6E8A-4147-A177-3AD203B41FA5}">
                      <a16:colId xmlns:a16="http://schemas.microsoft.com/office/drawing/2014/main" val="774968855"/>
                    </a:ext>
                  </a:extLst>
                </a:gridCol>
                <a:gridCol w="943995">
                  <a:extLst>
                    <a:ext uri="{9D8B030D-6E8A-4147-A177-3AD203B41FA5}">
                      <a16:colId xmlns:a16="http://schemas.microsoft.com/office/drawing/2014/main" val="3637549252"/>
                    </a:ext>
                  </a:extLst>
                </a:gridCol>
              </a:tblGrid>
              <a:tr h="235351">
                <a:tc>
                  <a:txBody>
                    <a:bodyPr/>
                    <a:lstStyle/>
                    <a:p>
                      <a:pPr algn="ctr" fontAlgn="ctr"/>
                      <a:r>
                        <a:rPr lang="es-EC" sz="1400" b="0" i="0" u="none" strike="noStrike" dirty="0">
                          <a:solidFill>
                            <a:srgbClr val="FFFFFF"/>
                          </a:solidFill>
                          <a:effectLst/>
                          <a:highlight>
                            <a:srgbClr val="1F4E78"/>
                          </a:highlight>
                          <a:latin typeface="Calibri" panose="020F0502020204030204" pitchFamily="34" charset="0"/>
                        </a:rPr>
                        <a:t>FECHA: ENE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C" sz="1400" b="0" i="0" u="none" strike="noStrike">
                          <a:solidFill>
                            <a:srgbClr val="FFFFFF"/>
                          </a:solidFill>
                          <a:effectLst/>
                          <a:highlight>
                            <a:srgbClr val="1F4E78"/>
                          </a:highlight>
                          <a:latin typeface="Calibri" panose="020F0502020204030204" pitchFamily="34" charset="0"/>
                        </a:rPr>
                        <a:t>Livianos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C" sz="1400" b="0" i="0" u="none" strike="noStrike">
                          <a:solidFill>
                            <a:srgbClr val="FFFFFF"/>
                          </a:solidFill>
                          <a:effectLst/>
                          <a:highlight>
                            <a:srgbClr val="1F4E78"/>
                          </a:highlight>
                          <a:latin typeface="Calibri" panose="020F0502020204030204" pitchFamily="34" charset="0"/>
                        </a:rPr>
                        <a:t>Buseta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C" sz="1400" b="0" i="0" u="none" strike="noStrike">
                          <a:solidFill>
                            <a:srgbClr val="FFFFFF"/>
                          </a:solidFill>
                          <a:effectLst/>
                          <a:highlight>
                            <a:srgbClr val="1F4E78"/>
                          </a:highlight>
                          <a:latin typeface="Calibri" panose="020F0502020204030204" pitchFamily="34" charset="0"/>
                        </a:rPr>
                        <a:t>Bus Colectivo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C" sz="1400" b="0" i="0" u="none" strike="noStrike">
                          <a:solidFill>
                            <a:srgbClr val="FFFFFF"/>
                          </a:solidFill>
                          <a:effectLst/>
                          <a:highlight>
                            <a:srgbClr val="1F4E78"/>
                          </a:highlight>
                          <a:latin typeface="Calibri" panose="020F0502020204030204" pitchFamily="34" charset="0"/>
                        </a:rPr>
                        <a:t>Camiones C-1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C" sz="1400" b="0" i="0" u="none" strike="noStrike">
                          <a:solidFill>
                            <a:srgbClr val="FFFFFF"/>
                          </a:solidFill>
                          <a:effectLst/>
                          <a:highlight>
                            <a:srgbClr val="1F4E78"/>
                          </a:highlight>
                          <a:latin typeface="Calibri" panose="020F0502020204030204" pitchFamily="34" charset="0"/>
                        </a:rPr>
                        <a:t>Camiones C-2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C" sz="1400" b="0" i="0" u="none" strike="noStrike">
                          <a:solidFill>
                            <a:srgbClr val="FFFFFF"/>
                          </a:solidFill>
                          <a:effectLst/>
                          <a:highlight>
                            <a:srgbClr val="1F4E78"/>
                          </a:highlight>
                          <a:latin typeface="Calibri" panose="020F0502020204030204" pitchFamily="34" charset="0"/>
                        </a:rPr>
                        <a:t>Camiones C-3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C" sz="1400" b="0" i="0" u="none" strike="noStrike">
                          <a:solidFill>
                            <a:srgbClr val="FFFFFF"/>
                          </a:solidFill>
                          <a:effectLst/>
                          <a:highlight>
                            <a:srgbClr val="1F4E78"/>
                          </a:highlight>
                          <a:latin typeface="Calibri" panose="020F0502020204030204" pitchFamily="34" charset="0"/>
                        </a:rPr>
                        <a:t>Plataformas C-4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C" sz="1400" b="0" i="0" u="none" strike="noStrike" dirty="0">
                          <a:solidFill>
                            <a:srgbClr val="FFFFFF"/>
                          </a:solidFill>
                          <a:effectLst/>
                          <a:highlight>
                            <a:srgbClr val="1F4E78"/>
                          </a:highlight>
                          <a:latin typeface="Calibri" panose="020F0502020204030204" pitchFamily="34" charset="0"/>
                        </a:rPr>
                        <a:t>Otros (moto)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C" sz="1400" b="0" i="0" u="none" strike="noStrike">
                          <a:solidFill>
                            <a:srgbClr val="FFFFFF"/>
                          </a:solidFill>
                          <a:effectLst/>
                          <a:highlight>
                            <a:srgbClr val="1F4E78"/>
                          </a:highlight>
                          <a:latin typeface="Calibri" panose="020F0502020204030204" pitchFamily="34" charset="0"/>
                        </a:rPr>
                        <a:t>Total /día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extLst>
                  <a:ext uri="{0D108BD9-81ED-4DB2-BD59-A6C34878D82A}">
                    <a16:rowId xmlns:a16="http://schemas.microsoft.com/office/drawing/2014/main" val="458675773"/>
                  </a:ext>
                </a:extLst>
              </a:tr>
              <a:tr h="235351">
                <a:tc>
                  <a:txBody>
                    <a:bodyPr/>
                    <a:lstStyle/>
                    <a:p>
                      <a:pPr algn="ctr" fontAlgn="ctr"/>
                      <a:r>
                        <a:rPr lang="es-EC" sz="1400" b="1" i="0" u="none" strike="noStrike" dirty="0">
                          <a:solidFill>
                            <a:srgbClr val="000000"/>
                          </a:solidFill>
                          <a:effectLst/>
                          <a:latin typeface="Calibri" panose="020F0502020204030204" pitchFamily="34" charset="0"/>
                        </a:rPr>
                        <a:t>TRAFICO E1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C" sz="1400" b="0" i="0" u="none" strike="noStrike">
                          <a:solidFill>
                            <a:srgbClr val="000000"/>
                          </a:solidFill>
                          <a:effectLst/>
                          <a:latin typeface="Calibri" panose="020F0502020204030204" pitchFamily="34" charset="0"/>
                        </a:rPr>
                        <a:t>15,794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C" sz="1400" b="0" i="0" u="none" strike="noStrike" dirty="0">
                          <a:solidFill>
                            <a:srgbClr val="000000"/>
                          </a:solidFill>
                          <a:effectLst/>
                          <a:latin typeface="Calibri" panose="020F0502020204030204" pitchFamily="34" charset="0"/>
                        </a:rPr>
                        <a:t>602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C" sz="1400" b="0" i="0" u="none" strike="noStrike">
                          <a:solidFill>
                            <a:srgbClr val="000000"/>
                          </a:solidFill>
                          <a:effectLst/>
                          <a:latin typeface="Calibri" panose="020F0502020204030204" pitchFamily="34" charset="0"/>
                        </a:rPr>
                        <a:t>373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C" sz="1400" b="0" i="0" u="none" strike="noStrike">
                          <a:solidFill>
                            <a:srgbClr val="000000"/>
                          </a:solidFill>
                          <a:effectLst/>
                          <a:latin typeface="Calibri" panose="020F0502020204030204" pitchFamily="34" charset="0"/>
                        </a:rPr>
                        <a:t>306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C" sz="1400" b="0" i="0" u="none" strike="noStrike">
                          <a:solidFill>
                            <a:srgbClr val="000000"/>
                          </a:solidFill>
                          <a:effectLst/>
                          <a:latin typeface="Calibri" panose="020F050202020403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C"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C" sz="14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C" sz="1400" b="0" i="0" u="none" strike="noStrike">
                          <a:solidFill>
                            <a:srgbClr val="000000"/>
                          </a:solidFill>
                          <a:effectLst/>
                          <a:latin typeface="Calibri" panose="020F0502020204030204" pitchFamily="34" charset="0"/>
                        </a:rPr>
                        <a:t>1,122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C" sz="1400" b="0" i="0" u="none" strike="noStrike">
                          <a:solidFill>
                            <a:srgbClr val="000000"/>
                          </a:solidFill>
                          <a:effectLst/>
                          <a:latin typeface="Calibri" panose="020F0502020204030204" pitchFamily="34" charset="0"/>
                        </a:rPr>
                        <a:t>18,231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48458107"/>
                  </a:ext>
                </a:extLst>
              </a:tr>
              <a:tr h="235351">
                <a:tc>
                  <a:txBody>
                    <a:bodyPr/>
                    <a:lstStyle/>
                    <a:p>
                      <a:pPr algn="ctr" fontAlgn="b"/>
                      <a:r>
                        <a:rPr lang="es-EC" sz="1400" b="1" i="0" u="none" strike="noStrike">
                          <a:solidFill>
                            <a:srgbClr val="000000"/>
                          </a:solidFill>
                          <a:effectLst/>
                          <a:latin typeface="Calibri" panose="020F0502020204030204" pitchFamily="34" charset="0"/>
                        </a:rPr>
                        <a:t>COMPOSICIÓN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C" sz="1400" b="1" i="0" u="none" strike="noStrike">
                          <a:solidFill>
                            <a:srgbClr val="000000"/>
                          </a:solidFill>
                          <a:effectLst/>
                          <a:latin typeface="Calibri" panose="020F0502020204030204" pitchFamily="34" charset="0"/>
                        </a:rPr>
                        <a:t>86.63%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C" sz="1400" b="1" i="0" u="none" strike="noStrike">
                          <a:solidFill>
                            <a:srgbClr val="000000"/>
                          </a:solidFill>
                          <a:effectLst/>
                          <a:latin typeface="Calibri" panose="020F0502020204030204" pitchFamily="34" charset="0"/>
                        </a:rPr>
                        <a:t>3.30%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C" sz="1400" b="1" i="0" u="none" strike="noStrike">
                          <a:solidFill>
                            <a:srgbClr val="000000"/>
                          </a:solidFill>
                          <a:effectLst/>
                          <a:latin typeface="Calibri" panose="020F0502020204030204" pitchFamily="34" charset="0"/>
                        </a:rPr>
                        <a:t>2.05%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C" sz="1400" b="1" i="0" u="none" strike="noStrike">
                          <a:solidFill>
                            <a:srgbClr val="000000"/>
                          </a:solidFill>
                          <a:effectLst/>
                          <a:latin typeface="Calibri" panose="020F0502020204030204" pitchFamily="34" charset="0"/>
                        </a:rPr>
                        <a:t>1.68%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C" sz="1400" b="1" i="0" u="none" strike="noStrike">
                          <a:solidFill>
                            <a:srgbClr val="000000"/>
                          </a:solidFill>
                          <a:effectLst/>
                          <a:latin typeface="Calibri" panose="020F0502020204030204" pitchFamily="34" charset="0"/>
                        </a:rPr>
                        <a:t>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C" sz="1400" b="1" i="0" u="none" strike="noStrike">
                          <a:solidFill>
                            <a:srgbClr val="000000"/>
                          </a:solidFill>
                          <a:effectLst/>
                          <a:latin typeface="Calibri" panose="020F0502020204030204" pitchFamily="34" charset="0"/>
                        </a:rPr>
                        <a:t>0.001%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C" sz="1400" b="1" i="0" u="none" strike="noStrike">
                          <a:solidFill>
                            <a:srgbClr val="000000"/>
                          </a:solidFill>
                          <a:effectLst/>
                          <a:latin typeface="Calibri" panose="020F0502020204030204" pitchFamily="34" charset="0"/>
                        </a:rPr>
                        <a:t>0.003%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C" sz="1400" b="1" i="0" u="none" strike="noStrike">
                          <a:solidFill>
                            <a:srgbClr val="000000"/>
                          </a:solidFill>
                          <a:effectLst/>
                          <a:latin typeface="Calibri" panose="020F0502020204030204" pitchFamily="34" charset="0"/>
                        </a:rPr>
                        <a:t>6.15%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C"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8329317"/>
                  </a:ext>
                </a:extLst>
              </a:tr>
              <a:tr h="235351">
                <a:tc>
                  <a:txBody>
                    <a:bodyPr/>
                    <a:lstStyle/>
                    <a:p>
                      <a:pPr algn="ctr" fontAlgn="ctr"/>
                      <a:r>
                        <a:rPr lang="es-EC" sz="1400" b="1" i="0" u="none" strike="noStrike" dirty="0">
                          <a:solidFill>
                            <a:srgbClr val="000000"/>
                          </a:solidFill>
                          <a:effectLst/>
                          <a:latin typeface="Calibri" panose="020F0502020204030204" pitchFamily="34" charset="0"/>
                        </a:rPr>
                        <a:t>TRAFICO E2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C" sz="1400" b="0" i="0" u="none" strike="noStrike">
                          <a:solidFill>
                            <a:srgbClr val="000000"/>
                          </a:solidFill>
                          <a:effectLst/>
                          <a:latin typeface="Calibri" panose="020F0502020204030204" pitchFamily="34" charset="0"/>
                        </a:rPr>
                        <a:t>15,296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C" sz="1400" b="0" i="0" u="none" strike="noStrike" dirty="0">
                          <a:solidFill>
                            <a:srgbClr val="000000"/>
                          </a:solidFill>
                          <a:effectLst/>
                          <a:latin typeface="Calibri" panose="020F0502020204030204" pitchFamily="34" charset="0"/>
                        </a:rPr>
                        <a:t>512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C" sz="1400" b="0" i="0" u="none" strike="noStrike" dirty="0">
                          <a:solidFill>
                            <a:srgbClr val="000000"/>
                          </a:solidFill>
                          <a:effectLst/>
                          <a:latin typeface="Calibri" panose="020F0502020204030204" pitchFamily="34" charset="0"/>
                        </a:rPr>
                        <a:t>385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C" sz="1400" b="0" i="0" u="none" strike="noStrike">
                          <a:solidFill>
                            <a:srgbClr val="000000"/>
                          </a:solidFill>
                          <a:effectLst/>
                          <a:latin typeface="Calibri" panose="020F0502020204030204" pitchFamily="34" charset="0"/>
                        </a:rPr>
                        <a:t>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C" sz="1400" b="0" i="0" u="none" strike="noStrike">
                          <a:solidFill>
                            <a:srgbClr val="000000"/>
                          </a:solidFill>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C" sz="14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C" sz="1400" b="0" i="0" u="none" strike="noStrike">
                          <a:solidFill>
                            <a:srgbClr val="000000"/>
                          </a:solidFill>
                          <a:effectLst/>
                          <a:latin typeface="Calibri" panose="020F050202020403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C" sz="1400" b="0" i="0" u="none" strike="noStrike">
                          <a:solidFill>
                            <a:srgbClr val="000000"/>
                          </a:solidFill>
                          <a:effectLst/>
                          <a:latin typeface="Calibri" panose="020F0502020204030204" pitchFamily="34" charset="0"/>
                        </a:rPr>
                        <a:t>992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C" sz="1400" b="0" i="0" u="none" strike="noStrike">
                          <a:solidFill>
                            <a:srgbClr val="000000"/>
                          </a:solidFill>
                          <a:effectLst/>
                          <a:latin typeface="Calibri" panose="020F0502020204030204" pitchFamily="34" charset="0"/>
                        </a:rPr>
                        <a:t>17,624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109326"/>
                  </a:ext>
                </a:extLst>
              </a:tr>
              <a:tr h="235351">
                <a:tc>
                  <a:txBody>
                    <a:bodyPr/>
                    <a:lstStyle/>
                    <a:p>
                      <a:pPr algn="ctr" fontAlgn="b"/>
                      <a:r>
                        <a:rPr lang="es-EC" sz="1400" b="1" i="0" u="none" strike="noStrike" dirty="0">
                          <a:solidFill>
                            <a:srgbClr val="000000"/>
                          </a:solidFill>
                          <a:effectLst/>
                          <a:latin typeface="Calibri" panose="020F0502020204030204" pitchFamily="34" charset="0"/>
                        </a:rPr>
                        <a:t>COMPOSICIÓN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C" sz="1400" b="1" i="0" u="none" strike="noStrike">
                          <a:solidFill>
                            <a:srgbClr val="000000"/>
                          </a:solidFill>
                          <a:effectLst/>
                          <a:latin typeface="Calibri" panose="020F0502020204030204" pitchFamily="34" charset="0"/>
                        </a:rPr>
                        <a:t>86.79%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C" sz="1400" b="1" i="0" u="none" strike="noStrike" dirty="0">
                          <a:solidFill>
                            <a:srgbClr val="000000"/>
                          </a:solidFill>
                          <a:effectLst/>
                          <a:latin typeface="Calibri" panose="020F0502020204030204" pitchFamily="34" charset="0"/>
                        </a:rPr>
                        <a:t>2.90%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C" sz="1400" b="1" i="0" u="none" strike="noStrike">
                          <a:solidFill>
                            <a:srgbClr val="000000"/>
                          </a:solidFill>
                          <a:effectLst/>
                          <a:latin typeface="Calibri" panose="020F0502020204030204" pitchFamily="34" charset="0"/>
                        </a:rPr>
                        <a:t>2.18%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C" sz="1400" b="1" i="0" u="none" strike="noStrike">
                          <a:solidFill>
                            <a:srgbClr val="000000"/>
                          </a:solidFill>
                          <a:effectLst/>
                          <a:latin typeface="Calibri" panose="020F0502020204030204" pitchFamily="34" charset="0"/>
                        </a:rPr>
                        <a:t>2.27%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C" sz="1400" b="1" i="0" u="none" strike="noStrike">
                          <a:solidFill>
                            <a:srgbClr val="000000"/>
                          </a:solidFill>
                          <a:effectLst/>
                          <a:latin typeface="Calibri" panose="020F0502020204030204" pitchFamily="34" charset="0"/>
                        </a:rPr>
                        <a:t>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C" sz="1400" b="1" i="0" u="none" strike="noStrike">
                          <a:solidFill>
                            <a:srgbClr val="000000"/>
                          </a:solidFill>
                          <a:effectLst/>
                          <a:latin typeface="Calibri" panose="020F0502020204030204" pitchFamily="34" charset="0"/>
                        </a:rPr>
                        <a:t>0.004%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C" sz="1400" b="1" i="0" u="none" strike="noStrike">
                          <a:solidFill>
                            <a:srgbClr val="000000"/>
                          </a:solidFill>
                          <a:effectLst/>
                          <a:latin typeface="Calibri" panose="020F0502020204030204" pitchFamily="34" charset="0"/>
                        </a:rPr>
                        <a:t>0.146%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C" sz="1400" b="1" i="0" u="none" strike="noStrike">
                          <a:solidFill>
                            <a:srgbClr val="000000"/>
                          </a:solidFill>
                          <a:effectLst/>
                          <a:latin typeface="Calibri" panose="020F0502020204030204" pitchFamily="34" charset="0"/>
                        </a:rPr>
                        <a:t>5.63%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C"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9647802"/>
                  </a:ext>
                </a:extLst>
              </a:tr>
              <a:tr h="235351">
                <a:tc>
                  <a:txBody>
                    <a:bodyPr/>
                    <a:lstStyle/>
                    <a:p>
                      <a:pPr algn="ctr" fontAlgn="ctr"/>
                      <a:r>
                        <a:rPr lang="es-EC" sz="1400" b="1" i="0" u="none" strike="noStrike" dirty="0">
                          <a:solidFill>
                            <a:srgbClr val="000000"/>
                          </a:solidFill>
                          <a:effectLst/>
                          <a:latin typeface="Calibri" panose="020F0502020204030204" pitchFamily="34" charset="0"/>
                        </a:rPr>
                        <a:t>TRAFICO E3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C" sz="1400" b="0" i="0" u="none" strike="noStrike">
                          <a:solidFill>
                            <a:srgbClr val="000000"/>
                          </a:solidFill>
                          <a:effectLst/>
                          <a:latin typeface="Calibri" panose="020F0502020204030204" pitchFamily="34" charset="0"/>
                        </a:rPr>
                        <a:t>14,563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C" sz="1400" b="0" i="0" u="none" strike="noStrike">
                          <a:solidFill>
                            <a:srgbClr val="000000"/>
                          </a:solidFill>
                          <a:effectLst/>
                          <a:latin typeface="Calibri" panose="020F0502020204030204" pitchFamily="34" charset="0"/>
                        </a:rPr>
                        <a:t>401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C" sz="1400" b="0" i="0" u="none" strike="noStrike">
                          <a:solidFill>
                            <a:srgbClr val="000000"/>
                          </a:solidFill>
                          <a:effectLst/>
                          <a:latin typeface="Calibri" panose="020F0502020204030204" pitchFamily="34" charset="0"/>
                        </a:rPr>
                        <a:t>549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C" sz="1400" b="0" i="0" u="none" strike="noStrike">
                          <a:solidFill>
                            <a:srgbClr val="000000"/>
                          </a:solidFill>
                          <a:effectLst/>
                          <a:latin typeface="Calibri" panose="020F0502020204030204" pitchFamily="34" charset="0"/>
                        </a:rPr>
                        <a:t>408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C" sz="1400" b="0" i="0" u="none" strike="noStrike">
                          <a:solidFill>
                            <a:srgbClr val="00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C" sz="14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C" sz="14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C" sz="1400" b="0" i="0" u="none" strike="noStrike">
                          <a:solidFill>
                            <a:srgbClr val="000000"/>
                          </a:solidFill>
                          <a:effectLst/>
                          <a:latin typeface="Calibri" panose="020F0502020204030204" pitchFamily="34" charset="0"/>
                        </a:rPr>
                        <a:t>1,538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C" sz="1400" b="0" i="0" u="none" strike="noStrike">
                          <a:solidFill>
                            <a:srgbClr val="000000"/>
                          </a:solidFill>
                          <a:effectLst/>
                          <a:latin typeface="Calibri" panose="020F0502020204030204" pitchFamily="34" charset="0"/>
                        </a:rPr>
                        <a:t>17,478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1670542"/>
                  </a:ext>
                </a:extLst>
              </a:tr>
              <a:tr h="235351">
                <a:tc>
                  <a:txBody>
                    <a:bodyPr/>
                    <a:lstStyle/>
                    <a:p>
                      <a:pPr algn="ctr" fontAlgn="b"/>
                      <a:r>
                        <a:rPr lang="es-EC" sz="1400" b="1" i="0" u="none" strike="noStrike" dirty="0">
                          <a:solidFill>
                            <a:srgbClr val="000000"/>
                          </a:solidFill>
                          <a:effectLst/>
                          <a:latin typeface="Calibri" panose="020F0502020204030204" pitchFamily="34" charset="0"/>
                        </a:rPr>
                        <a:t>COMPOSICIÓN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C" sz="1400" b="1" i="0" u="none" strike="noStrike">
                          <a:solidFill>
                            <a:srgbClr val="000000"/>
                          </a:solidFill>
                          <a:effectLst/>
                          <a:latin typeface="Calibri" panose="020F0502020204030204" pitchFamily="34" charset="0"/>
                        </a:rPr>
                        <a:t>82.63%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C" sz="1400" b="1" i="0" u="none" strike="noStrike">
                          <a:solidFill>
                            <a:srgbClr val="000000"/>
                          </a:solidFill>
                          <a:effectLst/>
                          <a:latin typeface="Calibri" panose="020F0502020204030204" pitchFamily="34" charset="0"/>
                        </a:rPr>
                        <a:t>2.27%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C" sz="1400" b="1" i="0" u="none" strike="noStrike">
                          <a:solidFill>
                            <a:srgbClr val="000000"/>
                          </a:solidFill>
                          <a:effectLst/>
                          <a:latin typeface="Calibri" panose="020F0502020204030204" pitchFamily="34" charset="0"/>
                        </a:rPr>
                        <a:t>3.11%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C" sz="1400" b="1" i="0" u="none" strike="noStrike">
                          <a:solidFill>
                            <a:srgbClr val="000000"/>
                          </a:solidFill>
                          <a:effectLst/>
                          <a:latin typeface="Calibri" panose="020F0502020204030204" pitchFamily="34" charset="0"/>
                        </a:rPr>
                        <a:t>2.31%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C" sz="1400" b="1" i="0" u="none" strike="noStrike">
                          <a:solidFill>
                            <a:srgbClr val="000000"/>
                          </a:solidFill>
                          <a:effectLst/>
                          <a:latin typeface="Calibri" panose="020F0502020204030204" pitchFamily="34" charset="0"/>
                        </a:rPr>
                        <a:t>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C" sz="1400" b="1" i="0" u="none" strike="noStrike">
                          <a:solidFill>
                            <a:srgbClr val="000000"/>
                          </a:solidFill>
                          <a:effectLst/>
                          <a:latin typeface="Calibri" panose="020F0502020204030204" pitchFamily="34" charset="0"/>
                        </a:rPr>
                        <a:t>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C" sz="1400" b="1" i="0" u="none" strike="noStrike">
                          <a:solidFill>
                            <a:srgbClr val="000000"/>
                          </a:solidFill>
                          <a:effectLst/>
                          <a:latin typeface="Calibri" panose="020F0502020204030204" pitchFamily="34" charset="0"/>
                        </a:rPr>
                        <a:t>0.02%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C" sz="1400" b="1" i="0" u="none" strike="noStrike">
                          <a:solidFill>
                            <a:srgbClr val="000000"/>
                          </a:solidFill>
                          <a:effectLst/>
                          <a:latin typeface="Calibri" panose="020F0502020204030204" pitchFamily="34" charset="0"/>
                        </a:rPr>
                        <a:t>8.73%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C" sz="14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4460990"/>
                  </a:ext>
                </a:extLst>
              </a:tr>
            </a:tbl>
          </a:graphicData>
        </a:graphic>
      </p:graphicFrame>
      <p:pic>
        <p:nvPicPr>
          <p:cNvPr id="17" name="Imagen 16">
            <a:extLst>
              <a:ext uri="{FF2B5EF4-FFF2-40B4-BE49-F238E27FC236}">
                <a16:creationId xmlns:a16="http://schemas.microsoft.com/office/drawing/2014/main" id="{00000000-0008-0000-0200-000007000000}"/>
              </a:ext>
            </a:extLst>
          </p:cNvPr>
          <p:cNvPicPr>
            <a:picLocks noChangeAspect="1"/>
          </p:cNvPicPr>
          <p:nvPr/>
        </p:nvPicPr>
        <p:blipFill>
          <a:blip r:embed="rId8"/>
          <a:stretch>
            <a:fillRect/>
          </a:stretch>
        </p:blipFill>
        <p:spPr>
          <a:xfrm>
            <a:off x="10585151" y="205935"/>
            <a:ext cx="1302049" cy="852881"/>
          </a:xfrm>
          <a:prstGeom prst="rect">
            <a:avLst/>
          </a:prstGeom>
        </p:spPr>
      </p:pic>
      <p:sp>
        <p:nvSpPr>
          <p:cNvPr id="19" name="CuadroTexto 18">
            <a:extLst>
              <a:ext uri="{FF2B5EF4-FFF2-40B4-BE49-F238E27FC236}">
                <a16:creationId xmlns:a16="http://schemas.microsoft.com/office/drawing/2014/main" id="{16B7679B-7793-F01B-470D-3C9137B97793}"/>
              </a:ext>
            </a:extLst>
          </p:cNvPr>
          <p:cNvSpPr txBox="1"/>
          <p:nvPr/>
        </p:nvSpPr>
        <p:spPr>
          <a:xfrm>
            <a:off x="304800" y="1133272"/>
            <a:ext cx="11395803" cy="369332"/>
          </a:xfrm>
          <a:prstGeom prst="rect">
            <a:avLst/>
          </a:prstGeom>
          <a:noFill/>
        </p:spPr>
        <p:txBody>
          <a:bodyPr wrap="square">
            <a:spAutoFit/>
          </a:bodyPr>
          <a:lstStyle/>
          <a:p>
            <a:r>
              <a:rPr lang="es-MX" sz="1800" b="1" i="0" u="none" strike="noStrike" dirty="0">
                <a:solidFill>
                  <a:srgbClr val="000000"/>
                </a:solidFill>
                <a:effectLst/>
                <a:latin typeface="Calibri" panose="020F0502020204030204" pitchFamily="34" charset="0"/>
              </a:rPr>
              <a:t>Estación E2: Intersección Av. Oswaldo Guayasamín con Intercambiador Paseo San Francisco - (08h00 - 16h30)</a:t>
            </a:r>
            <a:endParaRPr lang="es-EC" dirty="0"/>
          </a:p>
        </p:txBody>
      </p:sp>
      <p:sp>
        <p:nvSpPr>
          <p:cNvPr id="21" name="CuadroTexto 20">
            <a:extLst>
              <a:ext uri="{FF2B5EF4-FFF2-40B4-BE49-F238E27FC236}">
                <a16:creationId xmlns:a16="http://schemas.microsoft.com/office/drawing/2014/main" id="{9963C969-2E47-FC47-D4E6-664E214F1A44}"/>
              </a:ext>
            </a:extLst>
          </p:cNvPr>
          <p:cNvSpPr txBox="1"/>
          <p:nvPr/>
        </p:nvSpPr>
        <p:spPr>
          <a:xfrm>
            <a:off x="292359" y="1470509"/>
            <a:ext cx="10769082" cy="369332"/>
          </a:xfrm>
          <a:prstGeom prst="rect">
            <a:avLst/>
          </a:prstGeom>
          <a:noFill/>
        </p:spPr>
        <p:txBody>
          <a:bodyPr wrap="square">
            <a:spAutoFit/>
          </a:bodyPr>
          <a:lstStyle/>
          <a:p>
            <a:r>
              <a:rPr lang="es-MX" sz="1800" b="1" i="0" u="none" strike="noStrike" dirty="0">
                <a:solidFill>
                  <a:srgbClr val="000000"/>
                </a:solidFill>
                <a:effectLst/>
                <a:latin typeface="Calibri" panose="020F0502020204030204" pitchFamily="34" charset="0"/>
              </a:rPr>
              <a:t>Estación E3: Intersección Av. Oswaldo Guayasamín con la Av. </a:t>
            </a:r>
            <a:r>
              <a:rPr lang="es-MX" sz="1800" b="1" i="0" u="none" strike="noStrike" dirty="0" err="1">
                <a:solidFill>
                  <a:srgbClr val="000000"/>
                </a:solidFill>
                <a:effectLst/>
                <a:latin typeface="Calibri" panose="020F0502020204030204" pitchFamily="34" charset="0"/>
              </a:rPr>
              <a:t>Intervalles</a:t>
            </a:r>
            <a:r>
              <a:rPr lang="es-MX" sz="1800" b="1" i="0" u="none" strike="noStrike" dirty="0">
                <a:solidFill>
                  <a:srgbClr val="000000"/>
                </a:solidFill>
                <a:effectLst/>
                <a:latin typeface="Calibri" panose="020F0502020204030204" pitchFamily="34" charset="0"/>
              </a:rPr>
              <a:t> (km 11+400) - (08h00 - 16h30)</a:t>
            </a:r>
            <a:r>
              <a:rPr lang="es-MX" dirty="0"/>
              <a:t> </a:t>
            </a:r>
            <a:endParaRPr lang="es-EC" dirty="0"/>
          </a:p>
        </p:txBody>
      </p:sp>
      <p:graphicFrame>
        <p:nvGraphicFramePr>
          <p:cNvPr id="23" name="Tabla 22">
            <a:extLst>
              <a:ext uri="{FF2B5EF4-FFF2-40B4-BE49-F238E27FC236}">
                <a16:creationId xmlns:a16="http://schemas.microsoft.com/office/drawing/2014/main" id="{781FE4BC-9E22-9B9C-598A-AE328621E37F}"/>
              </a:ext>
            </a:extLst>
          </p:cNvPr>
          <p:cNvGraphicFramePr>
            <a:graphicFrameLocks noGrp="1"/>
          </p:cNvGraphicFramePr>
          <p:nvPr>
            <p:extLst/>
          </p:nvPr>
        </p:nvGraphicFramePr>
        <p:xfrm>
          <a:off x="381000" y="4146675"/>
          <a:ext cx="10997546" cy="936706"/>
        </p:xfrm>
        <a:graphic>
          <a:graphicData uri="http://schemas.openxmlformats.org/drawingml/2006/table">
            <a:tbl>
              <a:tblPr/>
              <a:tblGrid>
                <a:gridCol w="1371600">
                  <a:extLst>
                    <a:ext uri="{9D8B030D-6E8A-4147-A177-3AD203B41FA5}">
                      <a16:colId xmlns:a16="http://schemas.microsoft.com/office/drawing/2014/main" val="1400876143"/>
                    </a:ext>
                  </a:extLst>
                </a:gridCol>
                <a:gridCol w="729380">
                  <a:extLst>
                    <a:ext uri="{9D8B030D-6E8A-4147-A177-3AD203B41FA5}">
                      <a16:colId xmlns:a16="http://schemas.microsoft.com/office/drawing/2014/main" val="551870452"/>
                    </a:ext>
                  </a:extLst>
                </a:gridCol>
                <a:gridCol w="724476">
                  <a:extLst>
                    <a:ext uri="{9D8B030D-6E8A-4147-A177-3AD203B41FA5}">
                      <a16:colId xmlns:a16="http://schemas.microsoft.com/office/drawing/2014/main" val="3179021347"/>
                    </a:ext>
                  </a:extLst>
                </a:gridCol>
                <a:gridCol w="1043246">
                  <a:extLst>
                    <a:ext uri="{9D8B030D-6E8A-4147-A177-3AD203B41FA5}">
                      <a16:colId xmlns:a16="http://schemas.microsoft.com/office/drawing/2014/main" val="2324298220"/>
                    </a:ext>
                  </a:extLst>
                </a:gridCol>
                <a:gridCol w="1057735">
                  <a:extLst>
                    <a:ext uri="{9D8B030D-6E8A-4147-A177-3AD203B41FA5}">
                      <a16:colId xmlns:a16="http://schemas.microsoft.com/office/drawing/2014/main" val="3512890476"/>
                    </a:ext>
                  </a:extLst>
                </a:gridCol>
                <a:gridCol w="1057735">
                  <a:extLst>
                    <a:ext uri="{9D8B030D-6E8A-4147-A177-3AD203B41FA5}">
                      <a16:colId xmlns:a16="http://schemas.microsoft.com/office/drawing/2014/main" val="2852992594"/>
                    </a:ext>
                  </a:extLst>
                </a:gridCol>
                <a:gridCol w="1057735">
                  <a:extLst>
                    <a:ext uri="{9D8B030D-6E8A-4147-A177-3AD203B41FA5}">
                      <a16:colId xmlns:a16="http://schemas.microsoft.com/office/drawing/2014/main" val="1201868404"/>
                    </a:ext>
                  </a:extLst>
                </a:gridCol>
                <a:gridCol w="1202630">
                  <a:extLst>
                    <a:ext uri="{9D8B030D-6E8A-4147-A177-3AD203B41FA5}">
                      <a16:colId xmlns:a16="http://schemas.microsoft.com/office/drawing/2014/main" val="316495592"/>
                    </a:ext>
                  </a:extLst>
                </a:gridCol>
                <a:gridCol w="1014267">
                  <a:extLst>
                    <a:ext uri="{9D8B030D-6E8A-4147-A177-3AD203B41FA5}">
                      <a16:colId xmlns:a16="http://schemas.microsoft.com/office/drawing/2014/main" val="1339320708"/>
                    </a:ext>
                  </a:extLst>
                </a:gridCol>
                <a:gridCol w="869371">
                  <a:extLst>
                    <a:ext uri="{9D8B030D-6E8A-4147-A177-3AD203B41FA5}">
                      <a16:colId xmlns:a16="http://schemas.microsoft.com/office/drawing/2014/main" val="3775067790"/>
                    </a:ext>
                  </a:extLst>
                </a:gridCol>
                <a:gridCol w="869371">
                  <a:extLst>
                    <a:ext uri="{9D8B030D-6E8A-4147-A177-3AD203B41FA5}">
                      <a16:colId xmlns:a16="http://schemas.microsoft.com/office/drawing/2014/main" val="79044135"/>
                    </a:ext>
                  </a:extLst>
                </a:gridCol>
              </a:tblGrid>
              <a:tr h="329798">
                <a:tc>
                  <a:txBody>
                    <a:bodyPr/>
                    <a:lstStyle/>
                    <a:p>
                      <a:pPr algn="ctr" fontAlgn="ctr"/>
                      <a:r>
                        <a:rPr lang="es-EC" sz="1400" b="0" i="0" u="none" strike="noStrike" dirty="0">
                          <a:solidFill>
                            <a:srgbClr val="FFFFFF"/>
                          </a:solidFill>
                          <a:effectLst/>
                          <a:highlight>
                            <a:srgbClr val="1F4E78"/>
                          </a:highlight>
                          <a:latin typeface="Calibri" panose="020F0502020204030204" pitchFamily="34" charset="0"/>
                        </a:rPr>
                        <a:t>FECHA: FEB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C" sz="1400" b="0" i="0" u="none" strike="noStrike">
                          <a:solidFill>
                            <a:srgbClr val="FFFFFF"/>
                          </a:solidFill>
                          <a:effectLst/>
                          <a:highlight>
                            <a:srgbClr val="1F4E78"/>
                          </a:highlight>
                          <a:latin typeface="Calibri" panose="020F0502020204030204" pitchFamily="34" charset="0"/>
                        </a:rPr>
                        <a:t>Motos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C" sz="1400" b="0" i="0" u="none" strike="noStrike" dirty="0">
                          <a:solidFill>
                            <a:srgbClr val="FFFFFF"/>
                          </a:solidFill>
                          <a:effectLst/>
                          <a:highlight>
                            <a:srgbClr val="1F4E78"/>
                          </a:highlight>
                          <a:latin typeface="Calibri" panose="020F0502020204030204" pitchFamily="34" charset="0"/>
                        </a:rPr>
                        <a:t>Livianos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C" sz="1400" b="0" i="0" u="none" strike="noStrike">
                          <a:solidFill>
                            <a:srgbClr val="FFFFFF"/>
                          </a:solidFill>
                          <a:effectLst/>
                          <a:highlight>
                            <a:srgbClr val="1F4E78"/>
                          </a:highlight>
                          <a:latin typeface="Calibri" panose="020F0502020204030204" pitchFamily="34" charset="0"/>
                        </a:rPr>
                        <a:t>Buseta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C" sz="1400" b="0" i="0" u="none" strike="noStrike">
                          <a:solidFill>
                            <a:srgbClr val="FFFFFF"/>
                          </a:solidFill>
                          <a:effectLst/>
                          <a:highlight>
                            <a:srgbClr val="1F4E78"/>
                          </a:highlight>
                          <a:latin typeface="Calibri" panose="020F0502020204030204" pitchFamily="34" charset="0"/>
                        </a:rPr>
                        <a:t>Bus Colectivo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C" sz="1400" b="0" i="0" u="none" strike="noStrike">
                          <a:solidFill>
                            <a:srgbClr val="FFFFFF"/>
                          </a:solidFill>
                          <a:effectLst/>
                          <a:highlight>
                            <a:srgbClr val="1F4E78"/>
                          </a:highlight>
                          <a:latin typeface="Calibri" panose="020F0502020204030204" pitchFamily="34" charset="0"/>
                        </a:rPr>
                        <a:t>Camiones C-1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C" sz="1400" b="0" i="0" u="none" strike="noStrike">
                          <a:solidFill>
                            <a:srgbClr val="FFFFFF"/>
                          </a:solidFill>
                          <a:effectLst/>
                          <a:highlight>
                            <a:srgbClr val="1F4E78"/>
                          </a:highlight>
                          <a:latin typeface="Calibri" panose="020F0502020204030204" pitchFamily="34" charset="0"/>
                        </a:rPr>
                        <a:t>Camiones C-2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C" sz="1400" b="0" i="0" u="none" strike="noStrike">
                          <a:solidFill>
                            <a:srgbClr val="FFFFFF"/>
                          </a:solidFill>
                          <a:effectLst/>
                          <a:highlight>
                            <a:srgbClr val="1F4E78"/>
                          </a:highlight>
                          <a:latin typeface="Calibri" panose="020F0502020204030204" pitchFamily="34" charset="0"/>
                        </a:rPr>
                        <a:t>Camiones C-3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C" sz="1400" b="0" i="0" u="none" strike="noStrike">
                          <a:solidFill>
                            <a:srgbClr val="FFFFFF"/>
                          </a:solidFill>
                          <a:effectLst/>
                          <a:highlight>
                            <a:srgbClr val="1F4E78"/>
                          </a:highlight>
                          <a:latin typeface="Calibri" panose="020F0502020204030204" pitchFamily="34" charset="0"/>
                        </a:rPr>
                        <a:t>Plataformas C-4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C" sz="1400" b="0" i="0" u="none" strike="noStrike">
                          <a:solidFill>
                            <a:srgbClr val="FFFFFF"/>
                          </a:solidFill>
                          <a:effectLst/>
                          <a:highlight>
                            <a:srgbClr val="1F4E78"/>
                          </a:highlight>
                          <a:latin typeface="Calibri" panose="020F0502020204030204" pitchFamily="34" charset="0"/>
                        </a:rPr>
                        <a:t>6 Ejes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C" sz="1400" b="0" i="0" u="none" strike="noStrike" dirty="0">
                          <a:solidFill>
                            <a:srgbClr val="FFFFFF"/>
                          </a:solidFill>
                          <a:effectLst/>
                          <a:highlight>
                            <a:srgbClr val="1F4E78"/>
                          </a:highlight>
                          <a:latin typeface="Calibri" panose="020F0502020204030204" pitchFamily="34" charset="0"/>
                        </a:rPr>
                        <a:t>Otros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extLst>
                  <a:ext uri="{0D108BD9-81ED-4DB2-BD59-A6C34878D82A}">
                    <a16:rowId xmlns:a16="http://schemas.microsoft.com/office/drawing/2014/main" val="576070841"/>
                  </a:ext>
                </a:extLst>
              </a:tr>
              <a:tr h="254993">
                <a:tc>
                  <a:txBody>
                    <a:bodyPr/>
                    <a:lstStyle/>
                    <a:p>
                      <a:pPr algn="ctr" fontAlgn="ctr"/>
                      <a:r>
                        <a:rPr lang="es-EC" sz="1400" b="1" i="0" u="none" strike="noStrike">
                          <a:solidFill>
                            <a:srgbClr val="000000"/>
                          </a:solidFill>
                          <a:effectLst/>
                          <a:latin typeface="Calibri" panose="020F0502020204030204" pitchFamily="34" charset="0"/>
                        </a:rPr>
                        <a:t>SEM 9-15 FEB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C" sz="1400" b="0" i="0" u="none" strike="noStrike" dirty="0">
                          <a:solidFill>
                            <a:srgbClr val="000000"/>
                          </a:solidFill>
                          <a:effectLst/>
                          <a:latin typeface="Calibri" panose="020F0502020204030204" pitchFamily="34" charset="0"/>
                        </a:rPr>
                        <a:t>988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C" sz="1400" b="0" i="0" u="none" strike="noStrike" dirty="0">
                          <a:solidFill>
                            <a:srgbClr val="000000"/>
                          </a:solidFill>
                          <a:effectLst/>
                          <a:latin typeface="Calibri" panose="020F0502020204030204" pitchFamily="34" charset="0"/>
                        </a:rPr>
                        <a:t>39,525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ctr"/>
                      <a:r>
                        <a:rPr lang="es-EC" sz="1400" b="0" i="0" u="none" strike="noStrike" dirty="0">
                          <a:solidFill>
                            <a:srgbClr val="000000"/>
                          </a:solidFill>
                          <a:effectLst/>
                          <a:latin typeface="Calibri" panose="020F0502020204030204" pitchFamily="34" charset="0"/>
                        </a:rPr>
                        <a:t>2,538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EC"/>
                    </a:p>
                  </a:txBody>
                  <a:tcPr/>
                </a:tc>
                <a:tc hMerge="1">
                  <a:txBody>
                    <a:bodyPr/>
                    <a:lstStyle/>
                    <a:p>
                      <a:endParaRPr lang="es-EC"/>
                    </a:p>
                  </a:txBody>
                  <a:tcPr/>
                </a:tc>
                <a:tc>
                  <a:txBody>
                    <a:bodyPr/>
                    <a:lstStyle/>
                    <a:p>
                      <a:pPr algn="ctr" fontAlgn="ctr"/>
                      <a:r>
                        <a:rPr lang="es-EC" sz="1400" b="0" i="0" u="none" strike="noStrike" dirty="0">
                          <a:solidFill>
                            <a:srgbClr val="000000"/>
                          </a:solidFill>
                          <a:effectLst/>
                          <a:latin typeface="Calibri" panose="020F0502020204030204" pitchFamily="34" charset="0"/>
                        </a:rPr>
                        <a:t>361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C" sz="1400" b="0" i="0" u="none" strike="noStrike" dirty="0">
                          <a:solidFill>
                            <a:srgbClr val="000000"/>
                          </a:solidFill>
                          <a:effectLst/>
                          <a:latin typeface="Calibri" panose="020F0502020204030204" pitchFamily="34" charset="0"/>
                        </a:rPr>
                        <a:t>872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C" sz="1400" b="0" i="0" u="none" strike="noStrike" dirty="0">
                          <a:solidFill>
                            <a:srgbClr val="000000"/>
                          </a:solidFill>
                          <a:effectLst/>
                          <a:latin typeface="Calibri" panose="020F0502020204030204" pitchFamily="34" charset="0"/>
                        </a:rPr>
                        <a:t>Q</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C" sz="1400" b="0" i="0" u="none" strike="noStrike" dirty="0">
                          <a:solidFill>
                            <a:srgbClr val="000000"/>
                          </a:solidFill>
                          <a:effectLst/>
                          <a:latin typeface="Calibri" panose="020F0502020204030204" pitchFamily="34" charset="0"/>
                        </a:rPr>
                        <a:t>305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C" sz="1400" b="0" i="0" u="none" strike="noStrike" dirty="0">
                          <a:solidFill>
                            <a:srgbClr val="000000"/>
                          </a:solidFill>
                          <a:effectLst/>
                          <a:latin typeface="Calibri" panose="020F0502020204030204" pitchFamily="34" charset="0"/>
                        </a:rPr>
                        <a:t>718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0466747"/>
                  </a:ext>
                </a:extLst>
              </a:tr>
              <a:tr h="254993">
                <a:tc>
                  <a:txBody>
                    <a:bodyPr/>
                    <a:lstStyle/>
                    <a:p>
                      <a:pPr algn="l" fontAlgn="b"/>
                      <a:r>
                        <a:rPr lang="es-EC" sz="1400" b="1" i="0" u="none" strike="noStrike">
                          <a:solidFill>
                            <a:srgbClr val="000000"/>
                          </a:solidFill>
                          <a:effectLst/>
                          <a:latin typeface="Calibri" panose="020F0502020204030204" pitchFamily="34" charset="0"/>
                        </a:rPr>
                        <a:t>COMPOSICIÓN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C" sz="1400" b="1" i="0" u="none" strike="noStrike" dirty="0">
                          <a:solidFill>
                            <a:srgbClr val="000000"/>
                          </a:solidFill>
                          <a:effectLst/>
                          <a:latin typeface="Calibri" panose="020F0502020204030204" pitchFamily="34" charset="0"/>
                        </a:rPr>
                        <a:t>2.18%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C" sz="1400" b="1" i="0" u="none" strike="noStrike">
                          <a:solidFill>
                            <a:srgbClr val="000000"/>
                          </a:solidFill>
                          <a:effectLst/>
                          <a:latin typeface="Calibri" panose="020F0502020204030204" pitchFamily="34" charset="0"/>
                        </a:rPr>
                        <a:t>87.19%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ctr"/>
                      <a:r>
                        <a:rPr lang="es-EC" sz="1400" b="1" i="0" u="none" strike="noStrike" dirty="0">
                          <a:solidFill>
                            <a:srgbClr val="000000"/>
                          </a:solidFill>
                          <a:effectLst/>
                          <a:latin typeface="Calibri" panose="020F0502020204030204" pitchFamily="34" charset="0"/>
                        </a:rPr>
                        <a:t>5.60%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EC"/>
                    </a:p>
                  </a:txBody>
                  <a:tcPr/>
                </a:tc>
                <a:tc hMerge="1">
                  <a:txBody>
                    <a:bodyPr/>
                    <a:lstStyle/>
                    <a:p>
                      <a:endParaRPr lang="es-EC"/>
                    </a:p>
                  </a:txBody>
                  <a:tcPr/>
                </a:tc>
                <a:tc>
                  <a:txBody>
                    <a:bodyPr/>
                    <a:lstStyle/>
                    <a:p>
                      <a:pPr algn="ctr" fontAlgn="b"/>
                      <a:r>
                        <a:rPr lang="es-EC" sz="1400" b="1" i="0" u="none" strike="noStrike" dirty="0">
                          <a:solidFill>
                            <a:srgbClr val="000000"/>
                          </a:solidFill>
                          <a:effectLst/>
                          <a:latin typeface="Calibri" panose="020F0502020204030204" pitchFamily="34" charset="0"/>
                        </a:rPr>
                        <a:t>0.80%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C" sz="1400" b="1" i="0" u="none" strike="noStrike">
                          <a:solidFill>
                            <a:srgbClr val="000000"/>
                          </a:solidFill>
                          <a:effectLst/>
                          <a:latin typeface="Calibri" panose="020F0502020204030204" pitchFamily="34" charset="0"/>
                        </a:rPr>
                        <a:t>1.92%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C" sz="1400" b="1" i="0" u="none" strike="noStrike">
                          <a:solidFill>
                            <a:srgbClr val="000000"/>
                          </a:solidFill>
                          <a:effectLst/>
                          <a:latin typeface="Calibri" panose="020F0502020204030204" pitchFamily="34" charset="0"/>
                        </a:rPr>
                        <a:t>0.06%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C" sz="1400" b="1" i="0" u="none" strike="noStrike">
                          <a:solidFill>
                            <a:srgbClr val="000000"/>
                          </a:solidFill>
                          <a:effectLst/>
                          <a:latin typeface="Calibri" panose="020F0502020204030204" pitchFamily="34" charset="0"/>
                        </a:rPr>
                        <a:t>0.67%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C" sz="1400" b="1" i="0" u="none" strike="noStrike" dirty="0">
                          <a:solidFill>
                            <a:srgbClr val="000000"/>
                          </a:solidFill>
                          <a:effectLst/>
                          <a:latin typeface="Calibri" panose="020F0502020204030204" pitchFamily="34" charset="0"/>
                        </a:rPr>
                        <a:t>1.58%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54686520"/>
                  </a:ext>
                </a:extLst>
              </a:tr>
            </a:tbl>
          </a:graphicData>
        </a:graphic>
      </p:graphicFrame>
      <p:sp>
        <p:nvSpPr>
          <p:cNvPr id="24" name="CuadroTexto 23">
            <a:extLst>
              <a:ext uri="{FF2B5EF4-FFF2-40B4-BE49-F238E27FC236}">
                <a16:creationId xmlns:a16="http://schemas.microsoft.com/office/drawing/2014/main" id="{BC9FFF36-0595-3D8B-2B35-F8A7525C2B93}"/>
              </a:ext>
            </a:extLst>
          </p:cNvPr>
          <p:cNvSpPr txBox="1"/>
          <p:nvPr/>
        </p:nvSpPr>
        <p:spPr>
          <a:xfrm>
            <a:off x="304800" y="3699587"/>
            <a:ext cx="10769082" cy="369332"/>
          </a:xfrm>
          <a:prstGeom prst="rect">
            <a:avLst/>
          </a:prstGeom>
          <a:noFill/>
        </p:spPr>
        <p:txBody>
          <a:bodyPr wrap="square">
            <a:spAutoFit/>
          </a:bodyPr>
          <a:lstStyle/>
          <a:p>
            <a:r>
              <a:rPr lang="es-MX" b="1" dirty="0">
                <a:solidFill>
                  <a:srgbClr val="000000"/>
                </a:solidFill>
                <a:latin typeface="Calibri" panose="020F0502020204030204" pitchFamily="34" charset="0"/>
              </a:rPr>
              <a:t>Conteo automático – Intercambiador de Tanda</a:t>
            </a:r>
            <a:r>
              <a:rPr lang="es-MX" sz="1800" b="1" i="0" u="none" strike="noStrike" dirty="0">
                <a:solidFill>
                  <a:srgbClr val="000000"/>
                </a:solidFill>
                <a:effectLst/>
                <a:latin typeface="Calibri" panose="020F0502020204030204" pitchFamily="34" charset="0"/>
              </a:rPr>
              <a:t> - (00h00 - </a:t>
            </a:r>
            <a:r>
              <a:rPr lang="es-MX" b="1" dirty="0">
                <a:solidFill>
                  <a:srgbClr val="000000"/>
                </a:solidFill>
                <a:latin typeface="Calibri" panose="020F0502020204030204" pitchFamily="34" charset="0"/>
              </a:rPr>
              <a:t>24</a:t>
            </a:r>
            <a:r>
              <a:rPr lang="es-MX" sz="1800" b="1" i="0" u="none" strike="noStrike" dirty="0">
                <a:solidFill>
                  <a:srgbClr val="000000"/>
                </a:solidFill>
                <a:effectLst/>
                <a:latin typeface="Calibri" panose="020F0502020204030204" pitchFamily="34" charset="0"/>
              </a:rPr>
              <a:t>h00)</a:t>
            </a:r>
            <a:r>
              <a:rPr lang="es-MX" dirty="0"/>
              <a:t> </a:t>
            </a:r>
            <a:endParaRPr lang="es-EC" dirty="0"/>
          </a:p>
        </p:txBody>
      </p:sp>
      <p:sp>
        <p:nvSpPr>
          <p:cNvPr id="25" name="CuadroTexto 24">
            <a:extLst>
              <a:ext uri="{FF2B5EF4-FFF2-40B4-BE49-F238E27FC236}">
                <a16:creationId xmlns:a16="http://schemas.microsoft.com/office/drawing/2014/main" id="{8C2585B4-BD39-9C2D-9756-EBEBF4FBFEC6}"/>
              </a:ext>
            </a:extLst>
          </p:cNvPr>
          <p:cNvSpPr txBox="1"/>
          <p:nvPr/>
        </p:nvSpPr>
        <p:spPr>
          <a:xfrm>
            <a:off x="379094" y="5250026"/>
            <a:ext cx="11390723" cy="861774"/>
          </a:xfrm>
          <a:prstGeom prst="rect">
            <a:avLst/>
          </a:prstGeom>
          <a:noFill/>
        </p:spPr>
        <p:txBody>
          <a:bodyPr wrap="square">
            <a:spAutoFit/>
          </a:bodyPr>
          <a:lstStyle/>
          <a:p>
            <a:pPr marL="285750" indent="-285750">
              <a:buFont typeface="Wingdings" panose="05000000000000000000" pitchFamily="2" charset="2"/>
              <a:buChar char="§"/>
            </a:pPr>
            <a:r>
              <a:rPr lang="es-EC" sz="1600" i="1" dirty="0">
                <a:solidFill>
                  <a:srgbClr val="000000"/>
                </a:solidFill>
                <a:latin typeface="+mj-lt"/>
              </a:rPr>
              <a:t>U</a:t>
            </a:r>
            <a:r>
              <a:rPr lang="es-EC" sz="1600" i="1" u="none" strike="noStrike" dirty="0" smtClean="0">
                <a:solidFill>
                  <a:srgbClr val="000000"/>
                </a:solidFill>
                <a:effectLst/>
                <a:latin typeface="+mj-lt"/>
              </a:rPr>
              <a:t>so intensivo de la infraestructura vial – modos de transporte individual </a:t>
            </a:r>
            <a:r>
              <a:rPr lang="es-EC" sz="1600" b="0" i="0" dirty="0" smtClean="0">
                <a:solidFill>
                  <a:srgbClr val="040C28"/>
                </a:solidFill>
                <a:effectLst/>
                <a:latin typeface="+mj-lt"/>
              </a:rPr>
              <a:t>≈ </a:t>
            </a:r>
            <a:r>
              <a:rPr lang="es-EC" sz="1600" b="1" i="1" u="none" strike="noStrike" dirty="0" smtClean="0">
                <a:solidFill>
                  <a:srgbClr val="000000"/>
                </a:solidFill>
                <a:effectLst/>
                <a:latin typeface="+mj-lt"/>
              </a:rPr>
              <a:t>87%</a:t>
            </a:r>
          </a:p>
          <a:p>
            <a:pPr marL="285750" indent="-285750">
              <a:buFont typeface="Wingdings" panose="05000000000000000000" pitchFamily="2" charset="2"/>
              <a:buChar char="§"/>
            </a:pPr>
            <a:r>
              <a:rPr lang="es-EC" sz="1600" i="1" dirty="0">
                <a:solidFill>
                  <a:srgbClr val="000000"/>
                </a:solidFill>
                <a:latin typeface="+mj-lt"/>
              </a:rPr>
              <a:t>M</a:t>
            </a:r>
            <a:r>
              <a:rPr lang="es-EC" sz="1600" i="1" dirty="0" smtClean="0">
                <a:solidFill>
                  <a:srgbClr val="000000"/>
                </a:solidFill>
                <a:latin typeface="+mj-lt"/>
              </a:rPr>
              <a:t>odos de transporte comercial y público </a:t>
            </a:r>
            <a:r>
              <a:rPr lang="es-EC" sz="1600" b="0" i="0" dirty="0" smtClean="0">
                <a:solidFill>
                  <a:srgbClr val="040C28"/>
                </a:solidFill>
                <a:effectLst/>
                <a:latin typeface="+mj-lt"/>
              </a:rPr>
              <a:t>≈ </a:t>
            </a:r>
            <a:r>
              <a:rPr lang="es-EC" sz="1600" b="1" i="0" dirty="0" smtClean="0">
                <a:solidFill>
                  <a:srgbClr val="040C28"/>
                </a:solidFill>
                <a:effectLst/>
                <a:latin typeface="+mj-lt"/>
              </a:rPr>
              <a:t>7% </a:t>
            </a:r>
            <a:r>
              <a:rPr lang="es-EC" sz="1600" i="0" dirty="0" smtClean="0">
                <a:solidFill>
                  <a:srgbClr val="040C28"/>
                </a:solidFill>
                <a:effectLst/>
                <a:latin typeface="+mj-lt"/>
              </a:rPr>
              <a:t>;</a:t>
            </a:r>
            <a:r>
              <a:rPr lang="es-EC" sz="1600" b="1" i="0" dirty="0" smtClean="0">
                <a:solidFill>
                  <a:srgbClr val="040C28"/>
                </a:solidFill>
                <a:effectLst/>
                <a:latin typeface="+mj-lt"/>
              </a:rPr>
              <a:t> </a:t>
            </a:r>
            <a:r>
              <a:rPr lang="es-EC" sz="1600" i="1" dirty="0" smtClean="0">
                <a:solidFill>
                  <a:srgbClr val="040C28"/>
                </a:solidFill>
                <a:latin typeface="+mj-lt"/>
              </a:rPr>
              <a:t>alrededor del </a:t>
            </a:r>
            <a:r>
              <a:rPr lang="es-EC" sz="1600" b="1" i="1" dirty="0" smtClean="0">
                <a:solidFill>
                  <a:srgbClr val="040C28"/>
                </a:solidFill>
                <a:latin typeface="+mj-lt"/>
              </a:rPr>
              <a:t>5% </a:t>
            </a:r>
            <a:r>
              <a:rPr lang="es-EC" sz="1600" i="1" dirty="0" smtClean="0">
                <a:solidFill>
                  <a:srgbClr val="040C28"/>
                </a:solidFill>
                <a:latin typeface="+mj-lt"/>
              </a:rPr>
              <a:t>de los ingresos ; </a:t>
            </a:r>
            <a:r>
              <a:rPr lang="es-EC" sz="1600" i="1" dirty="0">
                <a:solidFill>
                  <a:srgbClr val="040C28"/>
                </a:solidFill>
                <a:latin typeface="+mj-lt"/>
              </a:rPr>
              <a:t>impacto del </a:t>
            </a:r>
            <a:r>
              <a:rPr lang="es-EC" sz="1600" b="1" i="1" dirty="0">
                <a:solidFill>
                  <a:srgbClr val="040C28"/>
                </a:solidFill>
                <a:latin typeface="+mj-lt"/>
              </a:rPr>
              <a:t>3</a:t>
            </a:r>
            <a:r>
              <a:rPr lang="es-EC" sz="1600" b="1" i="1" dirty="0" smtClean="0">
                <a:solidFill>
                  <a:srgbClr val="040C28"/>
                </a:solidFill>
                <a:latin typeface="+mj-lt"/>
              </a:rPr>
              <a:t>% </a:t>
            </a:r>
            <a:r>
              <a:rPr lang="es-EC" sz="1600" i="1" dirty="0">
                <a:solidFill>
                  <a:srgbClr val="040C28"/>
                </a:solidFill>
                <a:latin typeface="+mj-lt"/>
              </a:rPr>
              <a:t>en la tarifa.</a:t>
            </a:r>
          </a:p>
          <a:p>
            <a:pPr marL="285750" indent="-285750">
              <a:buFont typeface="Wingdings" panose="05000000000000000000" pitchFamily="2" charset="2"/>
              <a:buChar char="§"/>
            </a:pPr>
            <a:r>
              <a:rPr lang="es-EC" sz="1600" i="1" u="none" strike="noStrike" dirty="0">
                <a:solidFill>
                  <a:srgbClr val="000000"/>
                </a:solidFill>
                <a:effectLst/>
                <a:latin typeface="+mj-lt"/>
              </a:rPr>
              <a:t>Principio de quien usa, paga </a:t>
            </a:r>
            <a:r>
              <a:rPr lang="es-EC" sz="1600" i="1" u="none" strike="noStrike" dirty="0" smtClean="0">
                <a:solidFill>
                  <a:srgbClr val="000000"/>
                </a:solidFill>
                <a:effectLst/>
                <a:latin typeface="+mj-lt"/>
              </a:rPr>
              <a:t>- (</a:t>
            </a:r>
            <a:r>
              <a:rPr lang="es-EC" sz="1600" i="1" u="none" strike="noStrike" dirty="0">
                <a:solidFill>
                  <a:srgbClr val="000000"/>
                </a:solidFill>
                <a:effectLst/>
                <a:latin typeface="+mj-lt"/>
              </a:rPr>
              <a:t>LIVIANOS)</a:t>
            </a:r>
            <a:endParaRPr lang="es-EC" sz="1600" i="1" dirty="0">
              <a:latin typeface="+mj-lt"/>
            </a:endParaRPr>
          </a:p>
        </p:txBody>
      </p:sp>
    </p:spTree>
    <p:extLst>
      <p:ext uri="{BB962C8B-B14F-4D97-AF65-F5344CB8AC3E}">
        <p14:creationId xmlns:p14="http://schemas.microsoft.com/office/powerpoint/2010/main" val="1216395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CB14F-9A03-8B7D-E8B4-4325FF01EFCA}"/>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F6EAB002-C7ED-11B6-ACDB-2EE8DCCE64E0}"/>
              </a:ext>
            </a:extLst>
          </p:cNvPr>
          <p:cNvGrpSpPr/>
          <p:nvPr/>
        </p:nvGrpSpPr>
        <p:grpSpPr>
          <a:xfrm>
            <a:off x="-22911" y="0"/>
            <a:ext cx="12193193" cy="6867631"/>
            <a:chOff x="0" y="0"/>
            <a:chExt cx="12193193" cy="6867631"/>
          </a:xfrm>
        </p:grpSpPr>
        <p:pic>
          <p:nvPicPr>
            <p:cNvPr id="3" name="object 3">
              <a:extLst>
                <a:ext uri="{FF2B5EF4-FFF2-40B4-BE49-F238E27FC236}">
                  <a16:creationId xmlns:a16="http://schemas.microsoft.com/office/drawing/2014/main" id="{4A37E565-E578-E923-C4EE-634E617E31B3}"/>
                </a:ext>
              </a:extLst>
            </p:cNvPr>
            <p:cNvPicPr/>
            <p:nvPr/>
          </p:nvPicPr>
          <p:blipFill>
            <a:blip r:embed="rId3" cstate="print"/>
            <a:stretch>
              <a:fillRect/>
            </a:stretch>
          </p:blipFill>
          <p:spPr>
            <a:xfrm>
              <a:off x="0" y="0"/>
              <a:ext cx="12193193" cy="6858000"/>
            </a:xfrm>
            <a:prstGeom prst="rect">
              <a:avLst/>
            </a:prstGeom>
          </p:spPr>
        </p:pic>
        <p:pic>
          <p:nvPicPr>
            <p:cNvPr id="4" name="object 4">
              <a:hlinkClick r:id="" action="ppaction://noaction"/>
              <a:extLst>
                <a:ext uri="{FF2B5EF4-FFF2-40B4-BE49-F238E27FC236}">
                  <a16:creationId xmlns:a16="http://schemas.microsoft.com/office/drawing/2014/main" id="{A5B671F6-C04F-7C7A-1A21-F66B04331F52}"/>
                </a:ext>
              </a:extLst>
            </p:cNvPr>
            <p:cNvPicPr/>
            <p:nvPr/>
          </p:nvPicPr>
          <p:blipFill>
            <a:blip r:embed="rId4" cstate="print"/>
            <a:stretch>
              <a:fillRect/>
            </a:stretch>
          </p:blipFill>
          <p:spPr>
            <a:xfrm>
              <a:off x="22911" y="6563276"/>
              <a:ext cx="2618701" cy="304355"/>
            </a:xfrm>
            <a:prstGeom prst="rect">
              <a:avLst/>
            </a:prstGeom>
          </p:spPr>
        </p:pic>
        <p:pic>
          <p:nvPicPr>
            <p:cNvPr id="5" name="object 5">
              <a:extLst>
                <a:ext uri="{FF2B5EF4-FFF2-40B4-BE49-F238E27FC236}">
                  <a16:creationId xmlns:a16="http://schemas.microsoft.com/office/drawing/2014/main" id="{34A07E2E-DF98-B00F-AEBB-031D30FEAE8D}"/>
                </a:ext>
              </a:extLst>
            </p:cNvPr>
            <p:cNvPicPr/>
            <p:nvPr/>
          </p:nvPicPr>
          <p:blipFill>
            <a:blip r:embed="rId5" cstate="print"/>
            <a:stretch>
              <a:fillRect/>
            </a:stretch>
          </p:blipFill>
          <p:spPr>
            <a:xfrm>
              <a:off x="10666124" y="6211605"/>
              <a:ext cx="1316271" cy="477520"/>
            </a:xfrm>
            <a:prstGeom prst="rect">
              <a:avLst/>
            </a:prstGeom>
          </p:spPr>
        </p:pic>
        <p:pic>
          <p:nvPicPr>
            <p:cNvPr id="6" name="object 6">
              <a:extLst>
                <a:ext uri="{FF2B5EF4-FFF2-40B4-BE49-F238E27FC236}">
                  <a16:creationId xmlns:a16="http://schemas.microsoft.com/office/drawing/2014/main" id="{4D47B7A2-BD5D-40CA-799E-964E836CC455}"/>
                </a:ext>
              </a:extLst>
            </p:cNvPr>
            <p:cNvPicPr/>
            <p:nvPr/>
          </p:nvPicPr>
          <p:blipFill>
            <a:blip r:embed="rId6" cstate="print"/>
            <a:stretch>
              <a:fillRect/>
            </a:stretch>
          </p:blipFill>
          <p:spPr>
            <a:xfrm>
              <a:off x="9369986" y="6315280"/>
              <a:ext cx="1127859" cy="223520"/>
            </a:xfrm>
            <a:prstGeom prst="rect">
              <a:avLst/>
            </a:prstGeom>
          </p:spPr>
        </p:pic>
        <p:sp>
          <p:nvSpPr>
            <p:cNvPr id="7" name="object 7">
              <a:extLst>
                <a:ext uri="{FF2B5EF4-FFF2-40B4-BE49-F238E27FC236}">
                  <a16:creationId xmlns:a16="http://schemas.microsoft.com/office/drawing/2014/main" id="{E8E1F350-FAF7-6F5A-DED8-416D88E01F90}"/>
                </a:ext>
              </a:extLst>
            </p:cNvPr>
            <p:cNvSpPr/>
            <p:nvPr/>
          </p:nvSpPr>
          <p:spPr>
            <a:xfrm>
              <a:off x="9258948" y="6275413"/>
              <a:ext cx="5080" cy="349885"/>
            </a:xfrm>
            <a:custGeom>
              <a:avLst/>
              <a:gdLst/>
              <a:ahLst/>
              <a:cxnLst/>
              <a:rect l="l" t="t" r="r" b="b"/>
              <a:pathLst>
                <a:path w="5079" h="349884">
                  <a:moveTo>
                    <a:pt x="5016" y="0"/>
                  </a:moveTo>
                  <a:lnTo>
                    <a:pt x="0" y="0"/>
                  </a:lnTo>
                  <a:lnTo>
                    <a:pt x="0" y="349656"/>
                  </a:lnTo>
                  <a:lnTo>
                    <a:pt x="5016" y="349656"/>
                  </a:lnTo>
                  <a:lnTo>
                    <a:pt x="5016" y="0"/>
                  </a:lnTo>
                  <a:close/>
                </a:path>
              </a:pathLst>
            </a:custGeom>
            <a:solidFill>
              <a:srgbClr val="233779"/>
            </a:solidFill>
          </p:spPr>
          <p:txBody>
            <a:bodyPr wrap="square" lIns="0" tIns="0" rIns="0" bIns="0" rtlCol="0"/>
            <a:lstStyle/>
            <a:p>
              <a:endParaRPr sz="2800" dirty="0"/>
            </a:p>
          </p:txBody>
        </p:sp>
        <p:pic>
          <p:nvPicPr>
            <p:cNvPr id="8" name="object 8">
              <a:extLst>
                <a:ext uri="{FF2B5EF4-FFF2-40B4-BE49-F238E27FC236}">
                  <a16:creationId xmlns:a16="http://schemas.microsoft.com/office/drawing/2014/main" id="{76100E06-1A4B-1BE1-3FD7-982E3F09497E}"/>
                </a:ext>
              </a:extLst>
            </p:cNvPr>
            <p:cNvPicPr/>
            <p:nvPr/>
          </p:nvPicPr>
          <p:blipFill>
            <a:blip r:embed="rId7" cstate="print"/>
            <a:stretch>
              <a:fillRect/>
            </a:stretch>
          </p:blipFill>
          <p:spPr>
            <a:xfrm>
              <a:off x="8178609" y="6316789"/>
              <a:ext cx="948966" cy="267223"/>
            </a:xfrm>
            <a:prstGeom prst="rect">
              <a:avLst/>
            </a:prstGeom>
          </p:spPr>
        </p:pic>
      </p:grpSp>
      <p:sp>
        <p:nvSpPr>
          <p:cNvPr id="13" name="object 13">
            <a:extLst>
              <a:ext uri="{FF2B5EF4-FFF2-40B4-BE49-F238E27FC236}">
                <a16:creationId xmlns:a16="http://schemas.microsoft.com/office/drawing/2014/main" id="{5FEB8B22-46CC-F3F4-0617-A0993B34FEDB}"/>
              </a:ext>
            </a:extLst>
          </p:cNvPr>
          <p:cNvSpPr/>
          <p:nvPr/>
        </p:nvSpPr>
        <p:spPr>
          <a:xfrm>
            <a:off x="1219200" y="152400"/>
            <a:ext cx="8915400" cy="414068"/>
          </a:xfrm>
          <a:custGeom>
            <a:avLst/>
            <a:gdLst/>
            <a:ahLst/>
            <a:cxnLst/>
            <a:rect l="l" t="t" r="r" b="b"/>
            <a:pathLst>
              <a:path w="2746375" h="569594">
                <a:moveTo>
                  <a:pt x="2513368" y="0"/>
                </a:moveTo>
                <a:lnTo>
                  <a:pt x="0" y="0"/>
                </a:lnTo>
                <a:lnTo>
                  <a:pt x="0" y="336892"/>
                </a:lnTo>
                <a:lnTo>
                  <a:pt x="4723" y="383745"/>
                </a:lnTo>
                <a:lnTo>
                  <a:pt x="18270" y="427384"/>
                </a:lnTo>
                <a:lnTo>
                  <a:pt x="39705" y="466873"/>
                </a:lnTo>
                <a:lnTo>
                  <a:pt x="68094" y="501278"/>
                </a:lnTo>
                <a:lnTo>
                  <a:pt x="102501" y="529665"/>
                </a:lnTo>
                <a:lnTo>
                  <a:pt x="141992" y="551098"/>
                </a:lnTo>
                <a:lnTo>
                  <a:pt x="185632" y="564643"/>
                </a:lnTo>
                <a:lnTo>
                  <a:pt x="232486" y="569366"/>
                </a:lnTo>
                <a:lnTo>
                  <a:pt x="2745854" y="569366"/>
                </a:lnTo>
                <a:lnTo>
                  <a:pt x="2745854" y="232486"/>
                </a:lnTo>
                <a:lnTo>
                  <a:pt x="2741130" y="185632"/>
                </a:lnTo>
                <a:lnTo>
                  <a:pt x="2727584" y="141992"/>
                </a:lnTo>
                <a:lnTo>
                  <a:pt x="2706148" y="102501"/>
                </a:lnTo>
                <a:lnTo>
                  <a:pt x="2677760" y="68094"/>
                </a:lnTo>
                <a:lnTo>
                  <a:pt x="2643352" y="39705"/>
                </a:lnTo>
                <a:lnTo>
                  <a:pt x="2603861" y="18270"/>
                </a:lnTo>
                <a:lnTo>
                  <a:pt x="2560221" y="4723"/>
                </a:lnTo>
                <a:lnTo>
                  <a:pt x="2513368" y="0"/>
                </a:lnTo>
                <a:close/>
              </a:path>
            </a:pathLst>
          </a:custGeom>
          <a:solidFill>
            <a:srgbClr val="002060"/>
          </a:solidFill>
        </p:spPr>
        <p:txBody>
          <a:bodyPr wrap="square" lIns="0" tIns="0" rIns="0" bIns="0" rtlCol="0"/>
          <a:lstStyle/>
          <a:p>
            <a:pPr algn="ctr" fontAlgn="ctr"/>
            <a:r>
              <a:rPr lang="es-ES"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ESTACIONES DE PEAJE POR KM</a:t>
            </a:r>
            <a:endParaRPr lang="es-ES" sz="2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algn="ctr" fontAlgn="ctr"/>
            <a:endParaRPr lang="es-ES" sz="18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endParaRPr dirty="0">
              <a:latin typeface="Tahoma" panose="020B0604030504040204" pitchFamily="34" charset="0"/>
              <a:ea typeface="Tahoma" panose="020B0604030504040204" pitchFamily="34" charset="0"/>
              <a:cs typeface="Tahoma" panose="020B0604030504040204" pitchFamily="34" charset="0"/>
            </a:endParaRPr>
          </a:p>
        </p:txBody>
      </p:sp>
      <p:pic>
        <p:nvPicPr>
          <p:cNvPr id="9" name="Imagen 8"/>
          <p:cNvPicPr>
            <a:picLocks noChangeAspect="1"/>
          </p:cNvPicPr>
          <p:nvPr/>
        </p:nvPicPr>
        <p:blipFill>
          <a:blip r:embed="rId8"/>
          <a:stretch>
            <a:fillRect/>
          </a:stretch>
        </p:blipFill>
        <p:spPr>
          <a:xfrm>
            <a:off x="276616" y="995303"/>
            <a:ext cx="11534384" cy="4922635"/>
          </a:xfrm>
          <a:prstGeom prst="rect">
            <a:avLst/>
          </a:prstGeom>
        </p:spPr>
      </p:pic>
      <p:sp>
        <p:nvSpPr>
          <p:cNvPr id="12" name="CuadroTexto 11"/>
          <p:cNvSpPr txBox="1"/>
          <p:nvPr/>
        </p:nvSpPr>
        <p:spPr>
          <a:xfrm>
            <a:off x="7193442" y="2065406"/>
            <a:ext cx="4592158" cy="1354217"/>
          </a:xfrm>
          <a:prstGeom prst="rect">
            <a:avLst/>
          </a:prstGeom>
          <a:noFill/>
        </p:spPr>
        <p:txBody>
          <a:bodyPr wrap="square" rtlCol="0">
            <a:spAutoFit/>
          </a:bodyPr>
          <a:lstStyle/>
          <a:p>
            <a:pPr marL="285750" indent="-285750">
              <a:buFont typeface="Arial" panose="020B0604020202020204" pitchFamily="34" charset="0"/>
              <a:buChar char="•"/>
            </a:pPr>
            <a:r>
              <a:rPr lang="es-EC" sz="1600" i="1" dirty="0" smtClean="0"/>
              <a:t>Corredor vial situado en zona urbana</a:t>
            </a:r>
          </a:p>
          <a:p>
            <a:pPr marL="285750" indent="-285750">
              <a:buFont typeface="Arial" panose="020B0604020202020204" pitchFamily="34" charset="0"/>
              <a:buChar char="•"/>
            </a:pPr>
            <a:r>
              <a:rPr lang="es-EC" sz="1600" i="1" dirty="0"/>
              <a:t>A</a:t>
            </a:r>
            <a:r>
              <a:rPr lang="es-EC" sz="1600" i="1" dirty="0" smtClean="0"/>
              <a:t>lto grado interconexión de vías locales y colectoras entre Av. Oswaldo Guayasamín y Ruta Viva </a:t>
            </a:r>
            <a:endParaRPr lang="es-ES" sz="1600" i="1" dirty="0" smtClean="0"/>
          </a:p>
          <a:p>
            <a:endParaRPr lang="es-EC" dirty="0"/>
          </a:p>
        </p:txBody>
      </p:sp>
      <p:sp>
        <p:nvSpPr>
          <p:cNvPr id="14" name="CuadroTexto 13"/>
          <p:cNvSpPr txBox="1"/>
          <p:nvPr/>
        </p:nvSpPr>
        <p:spPr>
          <a:xfrm>
            <a:off x="208442" y="5868871"/>
            <a:ext cx="11092906" cy="861774"/>
          </a:xfrm>
          <a:prstGeom prst="rect">
            <a:avLst/>
          </a:prstGeom>
          <a:noFill/>
        </p:spPr>
        <p:txBody>
          <a:bodyPr wrap="square" rtlCol="0">
            <a:spAutoFit/>
          </a:bodyPr>
          <a:lstStyle/>
          <a:p>
            <a:r>
              <a:rPr lang="es-EC" sz="1600" b="1" i="1" dirty="0" smtClean="0"/>
              <a:t>RLSIVTT - Art. 33.- </a:t>
            </a:r>
            <a:r>
              <a:rPr lang="es-ES" sz="1600" b="1" i="1" dirty="0" smtClean="0"/>
              <a:t>b) </a:t>
            </a:r>
            <a:r>
              <a:rPr lang="es-ES" sz="1600" i="1" dirty="0" smtClean="0"/>
              <a:t>Respecto de las estaciones de peaje que se deban ubicar cerca de centros poblados, se deberá minimizar los conflictos sociales con los usuarios de la zona.</a:t>
            </a:r>
          </a:p>
          <a:p>
            <a:endParaRPr lang="es-EC" dirty="0"/>
          </a:p>
        </p:txBody>
      </p:sp>
    </p:spTree>
    <p:extLst>
      <p:ext uri="{BB962C8B-B14F-4D97-AF65-F5344CB8AC3E}">
        <p14:creationId xmlns:p14="http://schemas.microsoft.com/office/powerpoint/2010/main" val="500565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CB14F-9A03-8B7D-E8B4-4325FF01EFCA}"/>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F6EAB002-C7ED-11B6-ACDB-2EE8DCCE64E0}"/>
              </a:ext>
            </a:extLst>
          </p:cNvPr>
          <p:cNvGrpSpPr/>
          <p:nvPr/>
        </p:nvGrpSpPr>
        <p:grpSpPr>
          <a:xfrm>
            <a:off x="-22911" y="0"/>
            <a:ext cx="12193193" cy="6867631"/>
            <a:chOff x="0" y="0"/>
            <a:chExt cx="12193193" cy="6867631"/>
          </a:xfrm>
        </p:grpSpPr>
        <p:pic>
          <p:nvPicPr>
            <p:cNvPr id="3" name="object 3">
              <a:extLst>
                <a:ext uri="{FF2B5EF4-FFF2-40B4-BE49-F238E27FC236}">
                  <a16:creationId xmlns:a16="http://schemas.microsoft.com/office/drawing/2014/main" id="{4A37E565-E578-E923-C4EE-634E617E31B3}"/>
                </a:ext>
              </a:extLst>
            </p:cNvPr>
            <p:cNvPicPr/>
            <p:nvPr/>
          </p:nvPicPr>
          <p:blipFill>
            <a:blip r:embed="rId3" cstate="print"/>
            <a:stretch>
              <a:fillRect/>
            </a:stretch>
          </p:blipFill>
          <p:spPr>
            <a:xfrm>
              <a:off x="0" y="0"/>
              <a:ext cx="12193193" cy="6858000"/>
            </a:xfrm>
            <a:prstGeom prst="rect">
              <a:avLst/>
            </a:prstGeom>
          </p:spPr>
        </p:pic>
        <p:pic>
          <p:nvPicPr>
            <p:cNvPr id="4" name="object 4">
              <a:hlinkClick r:id="" action="ppaction://noaction"/>
              <a:extLst>
                <a:ext uri="{FF2B5EF4-FFF2-40B4-BE49-F238E27FC236}">
                  <a16:creationId xmlns:a16="http://schemas.microsoft.com/office/drawing/2014/main" id="{A5B671F6-C04F-7C7A-1A21-F66B04331F52}"/>
                </a:ext>
              </a:extLst>
            </p:cNvPr>
            <p:cNvPicPr/>
            <p:nvPr/>
          </p:nvPicPr>
          <p:blipFill>
            <a:blip r:embed="rId4" cstate="print"/>
            <a:stretch>
              <a:fillRect/>
            </a:stretch>
          </p:blipFill>
          <p:spPr>
            <a:xfrm>
              <a:off x="22911" y="6563276"/>
              <a:ext cx="2618701" cy="304355"/>
            </a:xfrm>
            <a:prstGeom prst="rect">
              <a:avLst/>
            </a:prstGeom>
          </p:spPr>
        </p:pic>
        <p:pic>
          <p:nvPicPr>
            <p:cNvPr id="5" name="object 5">
              <a:extLst>
                <a:ext uri="{FF2B5EF4-FFF2-40B4-BE49-F238E27FC236}">
                  <a16:creationId xmlns:a16="http://schemas.microsoft.com/office/drawing/2014/main" id="{34A07E2E-DF98-B00F-AEBB-031D30FEAE8D}"/>
                </a:ext>
              </a:extLst>
            </p:cNvPr>
            <p:cNvPicPr/>
            <p:nvPr/>
          </p:nvPicPr>
          <p:blipFill>
            <a:blip r:embed="rId5" cstate="print"/>
            <a:stretch>
              <a:fillRect/>
            </a:stretch>
          </p:blipFill>
          <p:spPr>
            <a:xfrm>
              <a:off x="10666124" y="6211605"/>
              <a:ext cx="1316271" cy="477520"/>
            </a:xfrm>
            <a:prstGeom prst="rect">
              <a:avLst/>
            </a:prstGeom>
          </p:spPr>
        </p:pic>
        <p:pic>
          <p:nvPicPr>
            <p:cNvPr id="6" name="object 6">
              <a:extLst>
                <a:ext uri="{FF2B5EF4-FFF2-40B4-BE49-F238E27FC236}">
                  <a16:creationId xmlns:a16="http://schemas.microsoft.com/office/drawing/2014/main" id="{4D47B7A2-BD5D-40CA-799E-964E836CC455}"/>
                </a:ext>
              </a:extLst>
            </p:cNvPr>
            <p:cNvPicPr/>
            <p:nvPr/>
          </p:nvPicPr>
          <p:blipFill>
            <a:blip r:embed="rId6" cstate="print"/>
            <a:stretch>
              <a:fillRect/>
            </a:stretch>
          </p:blipFill>
          <p:spPr>
            <a:xfrm>
              <a:off x="9369986" y="6315280"/>
              <a:ext cx="1127859" cy="223520"/>
            </a:xfrm>
            <a:prstGeom prst="rect">
              <a:avLst/>
            </a:prstGeom>
          </p:spPr>
        </p:pic>
        <p:sp>
          <p:nvSpPr>
            <p:cNvPr id="7" name="object 7">
              <a:extLst>
                <a:ext uri="{FF2B5EF4-FFF2-40B4-BE49-F238E27FC236}">
                  <a16:creationId xmlns:a16="http://schemas.microsoft.com/office/drawing/2014/main" id="{E8E1F350-FAF7-6F5A-DED8-416D88E01F90}"/>
                </a:ext>
              </a:extLst>
            </p:cNvPr>
            <p:cNvSpPr/>
            <p:nvPr/>
          </p:nvSpPr>
          <p:spPr>
            <a:xfrm>
              <a:off x="9258948" y="6275413"/>
              <a:ext cx="5080" cy="349885"/>
            </a:xfrm>
            <a:custGeom>
              <a:avLst/>
              <a:gdLst/>
              <a:ahLst/>
              <a:cxnLst/>
              <a:rect l="l" t="t" r="r" b="b"/>
              <a:pathLst>
                <a:path w="5079" h="349884">
                  <a:moveTo>
                    <a:pt x="5016" y="0"/>
                  </a:moveTo>
                  <a:lnTo>
                    <a:pt x="0" y="0"/>
                  </a:lnTo>
                  <a:lnTo>
                    <a:pt x="0" y="349656"/>
                  </a:lnTo>
                  <a:lnTo>
                    <a:pt x="5016" y="349656"/>
                  </a:lnTo>
                  <a:lnTo>
                    <a:pt x="5016" y="0"/>
                  </a:lnTo>
                  <a:close/>
                </a:path>
              </a:pathLst>
            </a:custGeom>
            <a:solidFill>
              <a:srgbClr val="233779"/>
            </a:solidFill>
          </p:spPr>
          <p:txBody>
            <a:bodyPr wrap="square" lIns="0" tIns="0" rIns="0" bIns="0" rtlCol="0"/>
            <a:lstStyle/>
            <a:p>
              <a:endParaRPr sz="2800" dirty="0"/>
            </a:p>
          </p:txBody>
        </p:sp>
        <p:pic>
          <p:nvPicPr>
            <p:cNvPr id="8" name="object 8">
              <a:extLst>
                <a:ext uri="{FF2B5EF4-FFF2-40B4-BE49-F238E27FC236}">
                  <a16:creationId xmlns:a16="http://schemas.microsoft.com/office/drawing/2014/main" id="{76100E06-1A4B-1BE1-3FD7-982E3F09497E}"/>
                </a:ext>
              </a:extLst>
            </p:cNvPr>
            <p:cNvPicPr/>
            <p:nvPr/>
          </p:nvPicPr>
          <p:blipFill>
            <a:blip r:embed="rId7" cstate="print"/>
            <a:stretch>
              <a:fillRect/>
            </a:stretch>
          </p:blipFill>
          <p:spPr>
            <a:xfrm>
              <a:off x="8178609" y="6316789"/>
              <a:ext cx="948966" cy="267223"/>
            </a:xfrm>
            <a:prstGeom prst="rect">
              <a:avLst/>
            </a:prstGeom>
          </p:spPr>
        </p:pic>
      </p:grpSp>
      <p:sp>
        <p:nvSpPr>
          <p:cNvPr id="13" name="object 13">
            <a:extLst>
              <a:ext uri="{FF2B5EF4-FFF2-40B4-BE49-F238E27FC236}">
                <a16:creationId xmlns:a16="http://schemas.microsoft.com/office/drawing/2014/main" id="{5FEB8B22-46CC-F3F4-0617-A0993B34FEDB}"/>
              </a:ext>
            </a:extLst>
          </p:cNvPr>
          <p:cNvSpPr/>
          <p:nvPr/>
        </p:nvSpPr>
        <p:spPr>
          <a:xfrm>
            <a:off x="1219200" y="152400"/>
            <a:ext cx="8915400" cy="414068"/>
          </a:xfrm>
          <a:custGeom>
            <a:avLst/>
            <a:gdLst/>
            <a:ahLst/>
            <a:cxnLst/>
            <a:rect l="l" t="t" r="r" b="b"/>
            <a:pathLst>
              <a:path w="2746375" h="569594">
                <a:moveTo>
                  <a:pt x="2513368" y="0"/>
                </a:moveTo>
                <a:lnTo>
                  <a:pt x="0" y="0"/>
                </a:lnTo>
                <a:lnTo>
                  <a:pt x="0" y="336892"/>
                </a:lnTo>
                <a:lnTo>
                  <a:pt x="4723" y="383745"/>
                </a:lnTo>
                <a:lnTo>
                  <a:pt x="18270" y="427384"/>
                </a:lnTo>
                <a:lnTo>
                  <a:pt x="39705" y="466873"/>
                </a:lnTo>
                <a:lnTo>
                  <a:pt x="68094" y="501278"/>
                </a:lnTo>
                <a:lnTo>
                  <a:pt x="102501" y="529665"/>
                </a:lnTo>
                <a:lnTo>
                  <a:pt x="141992" y="551098"/>
                </a:lnTo>
                <a:lnTo>
                  <a:pt x="185632" y="564643"/>
                </a:lnTo>
                <a:lnTo>
                  <a:pt x="232486" y="569366"/>
                </a:lnTo>
                <a:lnTo>
                  <a:pt x="2745854" y="569366"/>
                </a:lnTo>
                <a:lnTo>
                  <a:pt x="2745854" y="232486"/>
                </a:lnTo>
                <a:lnTo>
                  <a:pt x="2741130" y="185632"/>
                </a:lnTo>
                <a:lnTo>
                  <a:pt x="2727584" y="141992"/>
                </a:lnTo>
                <a:lnTo>
                  <a:pt x="2706148" y="102501"/>
                </a:lnTo>
                <a:lnTo>
                  <a:pt x="2677760" y="68094"/>
                </a:lnTo>
                <a:lnTo>
                  <a:pt x="2643352" y="39705"/>
                </a:lnTo>
                <a:lnTo>
                  <a:pt x="2603861" y="18270"/>
                </a:lnTo>
                <a:lnTo>
                  <a:pt x="2560221" y="4723"/>
                </a:lnTo>
                <a:lnTo>
                  <a:pt x="2513368" y="0"/>
                </a:lnTo>
                <a:close/>
              </a:path>
            </a:pathLst>
          </a:custGeom>
          <a:solidFill>
            <a:srgbClr val="002060"/>
          </a:solidFill>
        </p:spPr>
        <p:txBody>
          <a:bodyPr wrap="square" lIns="0" tIns="0" rIns="0" bIns="0" rtlCol="0"/>
          <a:lstStyle/>
          <a:p>
            <a:pPr algn="ctr" fontAlgn="ctr"/>
            <a:r>
              <a:rPr lang="es-ES"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ESTACIONES DE PEAJE POR KM</a:t>
            </a:r>
            <a:endParaRPr lang="es-ES" sz="2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algn="ctr" fontAlgn="ctr"/>
            <a:endParaRPr lang="es-ES" sz="18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endParaRPr dirty="0">
              <a:latin typeface="Tahoma" panose="020B0604030504040204" pitchFamily="34" charset="0"/>
              <a:ea typeface="Tahoma" panose="020B0604030504040204" pitchFamily="34" charset="0"/>
              <a:cs typeface="Tahoma" panose="020B0604030504040204" pitchFamily="34" charset="0"/>
            </a:endParaRPr>
          </a:p>
        </p:txBody>
      </p:sp>
      <p:pic>
        <p:nvPicPr>
          <p:cNvPr id="10" name="Imagen 9"/>
          <p:cNvPicPr>
            <a:picLocks noChangeAspect="1"/>
          </p:cNvPicPr>
          <p:nvPr/>
        </p:nvPicPr>
        <p:blipFill>
          <a:blip r:embed="rId8"/>
          <a:stretch>
            <a:fillRect/>
          </a:stretch>
        </p:blipFill>
        <p:spPr>
          <a:xfrm>
            <a:off x="293607" y="969653"/>
            <a:ext cx="11560155" cy="4986559"/>
          </a:xfrm>
          <a:prstGeom prst="rect">
            <a:avLst/>
          </a:prstGeom>
        </p:spPr>
      </p:pic>
      <p:sp>
        <p:nvSpPr>
          <p:cNvPr id="9" name="CuadroTexto 8"/>
          <p:cNvSpPr txBox="1"/>
          <p:nvPr/>
        </p:nvSpPr>
        <p:spPr>
          <a:xfrm>
            <a:off x="208442" y="5868871"/>
            <a:ext cx="11092906" cy="861774"/>
          </a:xfrm>
          <a:prstGeom prst="rect">
            <a:avLst/>
          </a:prstGeom>
          <a:noFill/>
        </p:spPr>
        <p:txBody>
          <a:bodyPr wrap="square" rtlCol="0">
            <a:spAutoFit/>
          </a:bodyPr>
          <a:lstStyle/>
          <a:p>
            <a:r>
              <a:rPr lang="es-EC" sz="1600" b="1" i="1" dirty="0" smtClean="0"/>
              <a:t>RLSIVTT - Art. 33.- </a:t>
            </a:r>
            <a:r>
              <a:rPr lang="es-ES" sz="1600" b="1" i="1" dirty="0" smtClean="0"/>
              <a:t>b) </a:t>
            </a:r>
            <a:r>
              <a:rPr lang="es-ES" sz="1600" i="1" dirty="0" smtClean="0"/>
              <a:t>Respecto de las estaciones de peaje que se deban ubicar cerca de centros poblados, se deberá minimizar los conflictos sociales con los usuarios de la zona.</a:t>
            </a:r>
          </a:p>
          <a:p>
            <a:endParaRPr lang="es-EC" dirty="0"/>
          </a:p>
        </p:txBody>
      </p:sp>
      <p:sp>
        <p:nvSpPr>
          <p:cNvPr id="12" name="CuadroTexto 11"/>
          <p:cNvSpPr txBox="1"/>
          <p:nvPr/>
        </p:nvSpPr>
        <p:spPr>
          <a:xfrm>
            <a:off x="208442" y="609076"/>
            <a:ext cx="3638059" cy="615553"/>
          </a:xfrm>
          <a:prstGeom prst="rect">
            <a:avLst/>
          </a:prstGeom>
          <a:noFill/>
        </p:spPr>
        <p:txBody>
          <a:bodyPr wrap="square" rtlCol="0">
            <a:spAutoFit/>
          </a:bodyPr>
          <a:lstStyle/>
          <a:p>
            <a:r>
              <a:rPr lang="es-EC" sz="1600" i="1" dirty="0" smtClean="0"/>
              <a:t>Corredor vial situado en zona urbana</a:t>
            </a:r>
            <a:endParaRPr lang="es-ES" sz="1600" i="1" dirty="0" smtClean="0"/>
          </a:p>
          <a:p>
            <a:endParaRPr lang="es-EC" dirty="0"/>
          </a:p>
        </p:txBody>
      </p:sp>
      <p:sp>
        <p:nvSpPr>
          <p:cNvPr id="14" name="CuadroTexto 13"/>
          <p:cNvSpPr txBox="1"/>
          <p:nvPr/>
        </p:nvSpPr>
        <p:spPr>
          <a:xfrm>
            <a:off x="7193442" y="2065406"/>
            <a:ext cx="4592158" cy="1354217"/>
          </a:xfrm>
          <a:prstGeom prst="rect">
            <a:avLst/>
          </a:prstGeom>
          <a:noFill/>
        </p:spPr>
        <p:txBody>
          <a:bodyPr wrap="square" rtlCol="0">
            <a:spAutoFit/>
          </a:bodyPr>
          <a:lstStyle/>
          <a:p>
            <a:pPr marL="285750" indent="-285750">
              <a:buFont typeface="Arial" panose="020B0604020202020204" pitchFamily="34" charset="0"/>
              <a:buChar char="•"/>
            </a:pPr>
            <a:r>
              <a:rPr lang="es-EC" sz="1600" i="1" dirty="0" smtClean="0"/>
              <a:t>Corredor vial situado en zona urbana</a:t>
            </a:r>
          </a:p>
          <a:p>
            <a:pPr marL="285750" indent="-285750">
              <a:buFont typeface="Arial" panose="020B0604020202020204" pitchFamily="34" charset="0"/>
              <a:buChar char="•"/>
            </a:pPr>
            <a:r>
              <a:rPr lang="es-EC" sz="1600" i="1" dirty="0"/>
              <a:t>A</a:t>
            </a:r>
            <a:r>
              <a:rPr lang="es-EC" sz="1600" i="1" dirty="0" smtClean="0"/>
              <a:t>lto grado interconexión de vías locales y colectoras entre Av. Oswaldo Guayasamín y Ruta Viva</a:t>
            </a:r>
            <a:endParaRPr lang="es-ES" sz="1600" i="1" dirty="0" smtClean="0"/>
          </a:p>
          <a:p>
            <a:endParaRPr lang="es-EC" dirty="0"/>
          </a:p>
        </p:txBody>
      </p:sp>
    </p:spTree>
    <p:extLst>
      <p:ext uri="{BB962C8B-B14F-4D97-AF65-F5344CB8AC3E}">
        <p14:creationId xmlns:p14="http://schemas.microsoft.com/office/powerpoint/2010/main" val="3260180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CB14F-9A03-8B7D-E8B4-4325FF01EFCA}"/>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F6EAB002-C7ED-11B6-ACDB-2EE8DCCE64E0}"/>
              </a:ext>
            </a:extLst>
          </p:cNvPr>
          <p:cNvGrpSpPr/>
          <p:nvPr/>
        </p:nvGrpSpPr>
        <p:grpSpPr>
          <a:xfrm>
            <a:off x="-22911" y="0"/>
            <a:ext cx="12193193" cy="6867631"/>
            <a:chOff x="0" y="0"/>
            <a:chExt cx="12193193" cy="6867631"/>
          </a:xfrm>
        </p:grpSpPr>
        <p:pic>
          <p:nvPicPr>
            <p:cNvPr id="3" name="object 3">
              <a:extLst>
                <a:ext uri="{FF2B5EF4-FFF2-40B4-BE49-F238E27FC236}">
                  <a16:creationId xmlns:a16="http://schemas.microsoft.com/office/drawing/2014/main" id="{4A37E565-E578-E923-C4EE-634E617E31B3}"/>
                </a:ext>
              </a:extLst>
            </p:cNvPr>
            <p:cNvPicPr/>
            <p:nvPr/>
          </p:nvPicPr>
          <p:blipFill>
            <a:blip r:embed="rId3" cstate="print"/>
            <a:stretch>
              <a:fillRect/>
            </a:stretch>
          </p:blipFill>
          <p:spPr>
            <a:xfrm>
              <a:off x="0" y="0"/>
              <a:ext cx="12193193" cy="6858000"/>
            </a:xfrm>
            <a:prstGeom prst="rect">
              <a:avLst/>
            </a:prstGeom>
          </p:spPr>
        </p:pic>
        <p:pic>
          <p:nvPicPr>
            <p:cNvPr id="4" name="object 4">
              <a:hlinkClick r:id="" action="ppaction://noaction"/>
              <a:extLst>
                <a:ext uri="{FF2B5EF4-FFF2-40B4-BE49-F238E27FC236}">
                  <a16:creationId xmlns:a16="http://schemas.microsoft.com/office/drawing/2014/main" id="{A5B671F6-C04F-7C7A-1A21-F66B04331F52}"/>
                </a:ext>
              </a:extLst>
            </p:cNvPr>
            <p:cNvPicPr/>
            <p:nvPr/>
          </p:nvPicPr>
          <p:blipFill>
            <a:blip r:embed="rId4" cstate="print"/>
            <a:stretch>
              <a:fillRect/>
            </a:stretch>
          </p:blipFill>
          <p:spPr>
            <a:xfrm>
              <a:off x="22911" y="6563276"/>
              <a:ext cx="2618701" cy="304355"/>
            </a:xfrm>
            <a:prstGeom prst="rect">
              <a:avLst/>
            </a:prstGeom>
          </p:spPr>
        </p:pic>
        <p:pic>
          <p:nvPicPr>
            <p:cNvPr id="5" name="object 5">
              <a:extLst>
                <a:ext uri="{FF2B5EF4-FFF2-40B4-BE49-F238E27FC236}">
                  <a16:creationId xmlns:a16="http://schemas.microsoft.com/office/drawing/2014/main" id="{34A07E2E-DF98-B00F-AEBB-031D30FEAE8D}"/>
                </a:ext>
              </a:extLst>
            </p:cNvPr>
            <p:cNvPicPr/>
            <p:nvPr/>
          </p:nvPicPr>
          <p:blipFill>
            <a:blip r:embed="rId5" cstate="print"/>
            <a:stretch>
              <a:fillRect/>
            </a:stretch>
          </p:blipFill>
          <p:spPr>
            <a:xfrm>
              <a:off x="10666124" y="6211605"/>
              <a:ext cx="1316271" cy="477520"/>
            </a:xfrm>
            <a:prstGeom prst="rect">
              <a:avLst/>
            </a:prstGeom>
          </p:spPr>
        </p:pic>
        <p:pic>
          <p:nvPicPr>
            <p:cNvPr id="6" name="object 6">
              <a:extLst>
                <a:ext uri="{FF2B5EF4-FFF2-40B4-BE49-F238E27FC236}">
                  <a16:creationId xmlns:a16="http://schemas.microsoft.com/office/drawing/2014/main" id="{4D47B7A2-BD5D-40CA-799E-964E836CC455}"/>
                </a:ext>
              </a:extLst>
            </p:cNvPr>
            <p:cNvPicPr/>
            <p:nvPr/>
          </p:nvPicPr>
          <p:blipFill>
            <a:blip r:embed="rId6" cstate="print"/>
            <a:stretch>
              <a:fillRect/>
            </a:stretch>
          </p:blipFill>
          <p:spPr>
            <a:xfrm>
              <a:off x="9369986" y="6315280"/>
              <a:ext cx="1127859" cy="223520"/>
            </a:xfrm>
            <a:prstGeom prst="rect">
              <a:avLst/>
            </a:prstGeom>
          </p:spPr>
        </p:pic>
        <p:sp>
          <p:nvSpPr>
            <p:cNvPr id="7" name="object 7">
              <a:extLst>
                <a:ext uri="{FF2B5EF4-FFF2-40B4-BE49-F238E27FC236}">
                  <a16:creationId xmlns:a16="http://schemas.microsoft.com/office/drawing/2014/main" id="{E8E1F350-FAF7-6F5A-DED8-416D88E01F90}"/>
                </a:ext>
              </a:extLst>
            </p:cNvPr>
            <p:cNvSpPr/>
            <p:nvPr/>
          </p:nvSpPr>
          <p:spPr>
            <a:xfrm>
              <a:off x="9258948" y="6275413"/>
              <a:ext cx="5080" cy="349885"/>
            </a:xfrm>
            <a:custGeom>
              <a:avLst/>
              <a:gdLst/>
              <a:ahLst/>
              <a:cxnLst/>
              <a:rect l="l" t="t" r="r" b="b"/>
              <a:pathLst>
                <a:path w="5079" h="349884">
                  <a:moveTo>
                    <a:pt x="5016" y="0"/>
                  </a:moveTo>
                  <a:lnTo>
                    <a:pt x="0" y="0"/>
                  </a:lnTo>
                  <a:lnTo>
                    <a:pt x="0" y="349656"/>
                  </a:lnTo>
                  <a:lnTo>
                    <a:pt x="5016" y="349656"/>
                  </a:lnTo>
                  <a:lnTo>
                    <a:pt x="5016" y="0"/>
                  </a:lnTo>
                  <a:close/>
                </a:path>
              </a:pathLst>
            </a:custGeom>
            <a:solidFill>
              <a:srgbClr val="233779"/>
            </a:solidFill>
          </p:spPr>
          <p:txBody>
            <a:bodyPr wrap="square" lIns="0" tIns="0" rIns="0" bIns="0" rtlCol="0"/>
            <a:lstStyle/>
            <a:p>
              <a:endParaRPr sz="2800" dirty="0"/>
            </a:p>
          </p:txBody>
        </p:sp>
        <p:pic>
          <p:nvPicPr>
            <p:cNvPr id="8" name="object 8">
              <a:extLst>
                <a:ext uri="{FF2B5EF4-FFF2-40B4-BE49-F238E27FC236}">
                  <a16:creationId xmlns:a16="http://schemas.microsoft.com/office/drawing/2014/main" id="{76100E06-1A4B-1BE1-3FD7-982E3F09497E}"/>
                </a:ext>
              </a:extLst>
            </p:cNvPr>
            <p:cNvPicPr/>
            <p:nvPr/>
          </p:nvPicPr>
          <p:blipFill>
            <a:blip r:embed="rId7" cstate="print"/>
            <a:stretch>
              <a:fillRect/>
            </a:stretch>
          </p:blipFill>
          <p:spPr>
            <a:xfrm>
              <a:off x="8178609" y="6316789"/>
              <a:ext cx="948966" cy="267223"/>
            </a:xfrm>
            <a:prstGeom prst="rect">
              <a:avLst/>
            </a:prstGeom>
          </p:spPr>
        </p:pic>
      </p:grpSp>
      <p:sp>
        <p:nvSpPr>
          <p:cNvPr id="13" name="object 13">
            <a:extLst>
              <a:ext uri="{FF2B5EF4-FFF2-40B4-BE49-F238E27FC236}">
                <a16:creationId xmlns:a16="http://schemas.microsoft.com/office/drawing/2014/main" id="{5FEB8B22-46CC-F3F4-0617-A0993B34FEDB}"/>
              </a:ext>
            </a:extLst>
          </p:cNvPr>
          <p:cNvSpPr/>
          <p:nvPr/>
        </p:nvSpPr>
        <p:spPr>
          <a:xfrm>
            <a:off x="1219200" y="152400"/>
            <a:ext cx="8915400" cy="414068"/>
          </a:xfrm>
          <a:custGeom>
            <a:avLst/>
            <a:gdLst/>
            <a:ahLst/>
            <a:cxnLst/>
            <a:rect l="l" t="t" r="r" b="b"/>
            <a:pathLst>
              <a:path w="2746375" h="569594">
                <a:moveTo>
                  <a:pt x="2513368" y="0"/>
                </a:moveTo>
                <a:lnTo>
                  <a:pt x="0" y="0"/>
                </a:lnTo>
                <a:lnTo>
                  <a:pt x="0" y="336892"/>
                </a:lnTo>
                <a:lnTo>
                  <a:pt x="4723" y="383745"/>
                </a:lnTo>
                <a:lnTo>
                  <a:pt x="18270" y="427384"/>
                </a:lnTo>
                <a:lnTo>
                  <a:pt x="39705" y="466873"/>
                </a:lnTo>
                <a:lnTo>
                  <a:pt x="68094" y="501278"/>
                </a:lnTo>
                <a:lnTo>
                  <a:pt x="102501" y="529665"/>
                </a:lnTo>
                <a:lnTo>
                  <a:pt x="141992" y="551098"/>
                </a:lnTo>
                <a:lnTo>
                  <a:pt x="185632" y="564643"/>
                </a:lnTo>
                <a:lnTo>
                  <a:pt x="232486" y="569366"/>
                </a:lnTo>
                <a:lnTo>
                  <a:pt x="2745854" y="569366"/>
                </a:lnTo>
                <a:lnTo>
                  <a:pt x="2745854" y="232486"/>
                </a:lnTo>
                <a:lnTo>
                  <a:pt x="2741130" y="185632"/>
                </a:lnTo>
                <a:lnTo>
                  <a:pt x="2727584" y="141992"/>
                </a:lnTo>
                <a:lnTo>
                  <a:pt x="2706148" y="102501"/>
                </a:lnTo>
                <a:lnTo>
                  <a:pt x="2677760" y="68094"/>
                </a:lnTo>
                <a:lnTo>
                  <a:pt x="2643352" y="39705"/>
                </a:lnTo>
                <a:lnTo>
                  <a:pt x="2603861" y="18270"/>
                </a:lnTo>
                <a:lnTo>
                  <a:pt x="2560221" y="4723"/>
                </a:lnTo>
                <a:lnTo>
                  <a:pt x="2513368" y="0"/>
                </a:lnTo>
                <a:close/>
              </a:path>
            </a:pathLst>
          </a:custGeom>
          <a:solidFill>
            <a:srgbClr val="002060"/>
          </a:solidFill>
        </p:spPr>
        <p:txBody>
          <a:bodyPr wrap="square" lIns="0" tIns="0" rIns="0" bIns="0" rtlCol="0"/>
          <a:lstStyle/>
          <a:p>
            <a:pPr algn="ctr" fontAlgn="ctr"/>
            <a:r>
              <a:rPr lang="es-ES"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REGLAMENTO DE INFRAESTRUCTURA</a:t>
            </a:r>
            <a:endParaRPr lang="es-ES" sz="2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algn="ctr" fontAlgn="ctr"/>
            <a:endParaRPr lang="es-ES" sz="18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endParaRPr dirty="0">
              <a:latin typeface="Tahoma" panose="020B0604030504040204" pitchFamily="34" charset="0"/>
              <a:ea typeface="Tahoma" panose="020B0604030504040204" pitchFamily="34" charset="0"/>
              <a:cs typeface="Tahoma" panose="020B0604030504040204" pitchFamily="34" charset="0"/>
            </a:endParaRPr>
          </a:p>
        </p:txBody>
      </p:sp>
      <p:sp>
        <p:nvSpPr>
          <p:cNvPr id="25" name="CuadroTexto 24">
            <a:extLst>
              <a:ext uri="{FF2B5EF4-FFF2-40B4-BE49-F238E27FC236}">
                <a16:creationId xmlns:a16="http://schemas.microsoft.com/office/drawing/2014/main" id="{8C2585B4-BD39-9C2D-9756-EBEBF4FBFEC6}"/>
              </a:ext>
            </a:extLst>
          </p:cNvPr>
          <p:cNvSpPr txBox="1"/>
          <p:nvPr/>
        </p:nvSpPr>
        <p:spPr>
          <a:xfrm>
            <a:off x="771092" y="1058816"/>
            <a:ext cx="11188391" cy="5016758"/>
          </a:xfrm>
          <a:prstGeom prst="rect">
            <a:avLst/>
          </a:prstGeom>
          <a:noFill/>
        </p:spPr>
        <p:txBody>
          <a:bodyPr wrap="square">
            <a:spAutoFit/>
          </a:bodyPr>
          <a:lstStyle/>
          <a:p>
            <a:pPr algn="just"/>
            <a:r>
              <a:rPr lang="es-ES" sz="1400" b="1" i="1" dirty="0">
                <a:latin typeface="Tahoma" panose="020B0604030504040204" pitchFamily="34" charset="0"/>
                <a:ea typeface="Tahoma" panose="020B0604030504040204" pitchFamily="34" charset="0"/>
                <a:cs typeface="Tahoma" panose="020B0604030504040204" pitchFamily="34" charset="0"/>
              </a:rPr>
              <a:t>Art. 33</a:t>
            </a:r>
            <a:r>
              <a:rPr lang="es-ES" sz="1400" i="1" dirty="0">
                <a:latin typeface="Tahoma" panose="020B0604030504040204" pitchFamily="34" charset="0"/>
                <a:ea typeface="Tahoma" panose="020B0604030504040204" pitchFamily="34" charset="0"/>
                <a:cs typeface="Tahoma" panose="020B0604030504040204" pitchFamily="34" charset="0"/>
              </a:rPr>
              <a:t>.-</a:t>
            </a:r>
            <a:r>
              <a:rPr lang="es-ES" sz="1400" b="1" dirty="0">
                <a:latin typeface="Tahoma" panose="020B0604030504040204" pitchFamily="34" charset="0"/>
                <a:ea typeface="Tahoma" panose="020B0604030504040204" pitchFamily="34" charset="0"/>
                <a:cs typeface="Tahoma" panose="020B0604030504040204" pitchFamily="34" charset="0"/>
              </a:rPr>
              <a:t>Criterios para la ubicación e implantación de estaciones de peaje.-</a:t>
            </a:r>
            <a:r>
              <a:rPr lang="es-ES" sz="1400" dirty="0">
                <a:latin typeface="Tahoma" panose="020B0604030504040204" pitchFamily="34" charset="0"/>
                <a:ea typeface="Tahoma" panose="020B0604030504040204" pitchFamily="34" charset="0"/>
                <a:cs typeface="Tahoma" panose="020B0604030504040204" pitchFamily="34" charset="0"/>
              </a:rPr>
              <a:t>Las estaciones de </a:t>
            </a:r>
            <a:r>
              <a:rPr lang="es-ES" sz="1400" dirty="0" smtClean="0">
                <a:latin typeface="Tahoma" panose="020B0604030504040204" pitchFamily="34" charset="0"/>
                <a:ea typeface="Tahoma" panose="020B0604030504040204" pitchFamily="34" charset="0"/>
                <a:cs typeface="Tahoma" panose="020B0604030504040204" pitchFamily="34" charset="0"/>
              </a:rPr>
              <a:t>peaje se </a:t>
            </a:r>
            <a:r>
              <a:rPr lang="es-ES" sz="1400" dirty="0">
                <a:latin typeface="Tahoma" panose="020B0604030504040204" pitchFamily="34" charset="0"/>
                <a:ea typeface="Tahoma" panose="020B0604030504040204" pitchFamily="34" charset="0"/>
                <a:cs typeface="Tahoma" panose="020B0604030504040204" pitchFamily="34" charset="0"/>
              </a:rPr>
              <a:t>colocarán en una </a:t>
            </a:r>
            <a:r>
              <a:rPr lang="es-ES" sz="1400" b="1" i="1" dirty="0">
                <a:latin typeface="Tahoma" panose="020B0604030504040204" pitchFamily="34" charset="0"/>
                <a:ea typeface="Tahoma" panose="020B0604030504040204" pitchFamily="34" charset="0"/>
                <a:cs typeface="Tahoma" panose="020B0604030504040204" pitchFamily="34" charset="0"/>
              </a:rPr>
              <a:t>distancia media de 50 kilómetros </a:t>
            </a:r>
            <a:r>
              <a:rPr lang="es-ES" sz="1400" dirty="0">
                <a:latin typeface="Tahoma" panose="020B0604030504040204" pitchFamily="34" charset="0"/>
                <a:ea typeface="Tahoma" panose="020B0604030504040204" pitchFamily="34" charset="0"/>
                <a:cs typeface="Tahoma" panose="020B0604030504040204" pitchFamily="34" charset="0"/>
              </a:rPr>
              <a:t>entre cada estación de </a:t>
            </a:r>
            <a:r>
              <a:rPr lang="es-ES" sz="1400" dirty="0" smtClean="0">
                <a:latin typeface="Tahoma" panose="020B0604030504040204" pitchFamily="34" charset="0"/>
                <a:ea typeface="Tahoma" panose="020B0604030504040204" pitchFamily="34" charset="0"/>
                <a:cs typeface="Tahoma" panose="020B0604030504040204" pitchFamily="34" charset="0"/>
              </a:rPr>
              <a:t>peaje. Esta </a:t>
            </a:r>
            <a:r>
              <a:rPr lang="es-ES" sz="1400" dirty="0">
                <a:latin typeface="Tahoma" panose="020B0604030504040204" pitchFamily="34" charset="0"/>
                <a:ea typeface="Tahoma" panose="020B0604030504040204" pitchFamily="34" charset="0"/>
                <a:cs typeface="Tahoma" panose="020B0604030504040204" pitchFamily="34" charset="0"/>
              </a:rPr>
              <a:t>ubicación, podrá variar en función de los costos de inversión, operación y mantenimiento a </a:t>
            </a:r>
            <a:r>
              <a:rPr lang="es-ES" sz="1400" dirty="0" smtClean="0">
                <a:latin typeface="Tahoma" panose="020B0604030504040204" pitchFamily="34" charset="0"/>
                <a:ea typeface="Tahoma" panose="020B0604030504040204" pitchFamily="34" charset="0"/>
                <a:cs typeface="Tahoma" panose="020B0604030504040204" pitchFamily="34" charset="0"/>
              </a:rPr>
              <a:t>ser ejecutadas</a:t>
            </a:r>
            <a:r>
              <a:rPr lang="es-ES" sz="1400" dirty="0">
                <a:latin typeface="Tahoma" panose="020B0604030504040204" pitchFamily="34" charset="0"/>
                <a:ea typeface="Tahoma" panose="020B0604030504040204" pitchFamily="34" charset="0"/>
                <a:cs typeface="Tahoma" panose="020B0604030504040204" pitchFamily="34" charset="0"/>
              </a:rPr>
              <a:t>, así como en consideración de la ubicación de estaciones de peaje en otros </a:t>
            </a:r>
            <a:r>
              <a:rPr lang="es-ES" sz="1400" dirty="0" smtClean="0">
                <a:latin typeface="Tahoma" panose="020B0604030504040204" pitchFamily="34" charset="0"/>
                <a:ea typeface="Tahoma" panose="020B0604030504040204" pitchFamily="34" charset="0"/>
                <a:cs typeface="Tahoma" panose="020B0604030504040204" pitchFamily="34" charset="0"/>
              </a:rPr>
              <a:t>corredores </a:t>
            </a:r>
            <a:r>
              <a:rPr lang="es-EC" sz="1400" dirty="0" smtClean="0">
                <a:latin typeface="Tahoma" panose="020B0604030504040204" pitchFamily="34" charset="0"/>
                <a:ea typeface="Tahoma" panose="020B0604030504040204" pitchFamily="34" charset="0"/>
                <a:cs typeface="Tahoma" panose="020B0604030504040204" pitchFamily="34" charset="0"/>
              </a:rPr>
              <a:t>viales.</a:t>
            </a:r>
          </a:p>
          <a:p>
            <a:endParaRPr lang="es-EC" sz="1400" dirty="0">
              <a:latin typeface="Tahoma" panose="020B0604030504040204" pitchFamily="34" charset="0"/>
              <a:ea typeface="Tahoma" panose="020B0604030504040204" pitchFamily="34" charset="0"/>
              <a:cs typeface="Tahoma" panose="020B0604030504040204" pitchFamily="34" charset="0"/>
            </a:endParaRPr>
          </a:p>
          <a:p>
            <a:r>
              <a:rPr lang="es-ES" sz="1400" dirty="0" smtClean="0">
                <a:latin typeface="Tahoma" panose="020B0604030504040204" pitchFamily="34" charset="0"/>
                <a:ea typeface="Tahoma" panose="020B0604030504040204" pitchFamily="34" charset="0"/>
                <a:cs typeface="Tahoma" panose="020B0604030504040204" pitchFamily="34" charset="0"/>
              </a:rPr>
              <a:t>a)Las </a:t>
            </a:r>
            <a:r>
              <a:rPr lang="es-ES" sz="1400" dirty="0">
                <a:latin typeface="Tahoma" panose="020B0604030504040204" pitchFamily="34" charset="0"/>
                <a:ea typeface="Tahoma" panose="020B0604030504040204" pitchFamily="34" charset="0"/>
                <a:cs typeface="Tahoma" panose="020B0604030504040204" pitchFamily="34" charset="0"/>
              </a:rPr>
              <a:t>estaciones de peaje deben ubicarse en sitios que eviten la evasión del pago de la tarifa</a:t>
            </a:r>
            <a:r>
              <a:rPr lang="es-ES" sz="1400" dirty="0" smtClean="0">
                <a:latin typeface="Tahoma" panose="020B0604030504040204" pitchFamily="34" charset="0"/>
                <a:ea typeface="Tahoma" panose="020B0604030504040204" pitchFamily="34" charset="0"/>
                <a:cs typeface="Tahoma" panose="020B0604030504040204" pitchFamily="34" charset="0"/>
              </a:rPr>
              <a:t>.</a:t>
            </a:r>
          </a:p>
          <a:p>
            <a:endParaRPr lang="es-ES" sz="1400" dirty="0">
              <a:latin typeface="Tahoma" panose="020B0604030504040204" pitchFamily="34" charset="0"/>
              <a:ea typeface="Tahoma" panose="020B0604030504040204" pitchFamily="34" charset="0"/>
              <a:cs typeface="Tahoma" panose="020B0604030504040204" pitchFamily="34" charset="0"/>
            </a:endParaRPr>
          </a:p>
          <a:p>
            <a:r>
              <a:rPr lang="es-ES" sz="1400" dirty="0">
                <a:latin typeface="Tahoma" panose="020B0604030504040204" pitchFamily="34" charset="0"/>
                <a:ea typeface="Tahoma" panose="020B0604030504040204" pitchFamily="34" charset="0"/>
                <a:cs typeface="Tahoma" panose="020B0604030504040204" pitchFamily="34" charset="0"/>
              </a:rPr>
              <a:t>b) Respecto de las estaciones de peaje que se deban ubicar cerca de centros poblados, se deberá</a:t>
            </a:r>
          </a:p>
          <a:p>
            <a:r>
              <a:rPr lang="es-ES" sz="1400" dirty="0">
                <a:latin typeface="Tahoma" panose="020B0604030504040204" pitchFamily="34" charset="0"/>
                <a:ea typeface="Tahoma" panose="020B0604030504040204" pitchFamily="34" charset="0"/>
                <a:cs typeface="Tahoma" panose="020B0604030504040204" pitchFamily="34" charset="0"/>
              </a:rPr>
              <a:t>minimizar los conflictos sociales con los usuarios de la zona</a:t>
            </a:r>
            <a:r>
              <a:rPr lang="es-ES" sz="1400" dirty="0" smtClean="0">
                <a:latin typeface="Tahoma" panose="020B0604030504040204" pitchFamily="34" charset="0"/>
                <a:ea typeface="Tahoma" panose="020B0604030504040204" pitchFamily="34" charset="0"/>
                <a:cs typeface="Tahoma" panose="020B0604030504040204" pitchFamily="34" charset="0"/>
              </a:rPr>
              <a:t>.</a:t>
            </a:r>
          </a:p>
          <a:p>
            <a:endParaRPr lang="es-ES" sz="1400" dirty="0">
              <a:latin typeface="Tahoma" panose="020B0604030504040204" pitchFamily="34" charset="0"/>
              <a:ea typeface="Tahoma" panose="020B0604030504040204" pitchFamily="34" charset="0"/>
              <a:cs typeface="Tahoma" panose="020B0604030504040204" pitchFamily="34" charset="0"/>
            </a:endParaRPr>
          </a:p>
          <a:p>
            <a:r>
              <a:rPr lang="es-ES" sz="1400" dirty="0">
                <a:latin typeface="Tahoma" panose="020B0604030504040204" pitchFamily="34" charset="0"/>
                <a:ea typeface="Tahoma" panose="020B0604030504040204" pitchFamily="34" charset="0"/>
                <a:cs typeface="Tahoma" panose="020B0604030504040204" pitchFamily="34" charset="0"/>
              </a:rPr>
              <a:t>c) La ubicación de las estaciones de peaje se debe determinar con el criterio de controlar el máximo</a:t>
            </a:r>
          </a:p>
          <a:p>
            <a:r>
              <a:rPr lang="es-EC" sz="1400" dirty="0">
                <a:latin typeface="Tahoma" panose="020B0604030504040204" pitchFamily="34" charset="0"/>
                <a:ea typeface="Tahoma" panose="020B0604030504040204" pitchFamily="34" charset="0"/>
                <a:cs typeface="Tahoma" panose="020B0604030504040204" pitchFamily="34" charset="0"/>
              </a:rPr>
              <a:t>volumen de tráfico posible</a:t>
            </a:r>
            <a:r>
              <a:rPr lang="es-EC" sz="1400" dirty="0" smtClean="0">
                <a:latin typeface="Tahoma" panose="020B0604030504040204" pitchFamily="34" charset="0"/>
                <a:ea typeface="Tahoma" panose="020B0604030504040204" pitchFamily="34" charset="0"/>
                <a:cs typeface="Tahoma" panose="020B0604030504040204" pitchFamily="34" charset="0"/>
              </a:rPr>
              <a:t>.</a:t>
            </a:r>
          </a:p>
          <a:p>
            <a:endParaRPr lang="es-EC" sz="1400" dirty="0">
              <a:latin typeface="Tahoma" panose="020B0604030504040204" pitchFamily="34" charset="0"/>
              <a:ea typeface="Tahoma" panose="020B0604030504040204" pitchFamily="34" charset="0"/>
              <a:cs typeface="Tahoma" panose="020B0604030504040204" pitchFamily="34" charset="0"/>
            </a:endParaRPr>
          </a:p>
          <a:p>
            <a:r>
              <a:rPr lang="es-ES" sz="1400" dirty="0">
                <a:latin typeface="Tahoma" panose="020B0604030504040204" pitchFamily="34" charset="0"/>
                <a:ea typeface="Tahoma" panose="020B0604030504040204" pitchFamily="34" charset="0"/>
                <a:cs typeface="Tahoma" panose="020B0604030504040204" pitchFamily="34" charset="0"/>
              </a:rPr>
              <a:t>d) Se debe cumplir con las siguientes características</a:t>
            </a:r>
            <a:r>
              <a:rPr lang="es-ES" sz="1400" dirty="0" smtClean="0">
                <a:latin typeface="Tahoma" panose="020B0604030504040204" pitchFamily="34" charset="0"/>
                <a:ea typeface="Tahoma" panose="020B0604030504040204" pitchFamily="34" charset="0"/>
                <a:cs typeface="Tahoma" panose="020B0604030504040204" pitchFamily="34" charset="0"/>
              </a:rPr>
              <a:t>:</a:t>
            </a:r>
          </a:p>
          <a:p>
            <a:endParaRPr lang="es-ES" sz="1400" dirty="0">
              <a:latin typeface="Tahoma" panose="020B0604030504040204" pitchFamily="34" charset="0"/>
              <a:ea typeface="Tahoma" panose="020B0604030504040204" pitchFamily="34" charset="0"/>
              <a:cs typeface="Tahoma" panose="020B0604030504040204" pitchFamily="34" charset="0"/>
            </a:endParaRPr>
          </a:p>
          <a:p>
            <a:r>
              <a:rPr lang="es-ES" sz="1400" dirty="0">
                <a:latin typeface="Tahoma" panose="020B0604030504040204" pitchFamily="34" charset="0"/>
                <a:ea typeface="Tahoma" panose="020B0604030504040204" pitchFamily="34" charset="0"/>
                <a:cs typeface="Tahoma" panose="020B0604030504040204" pitchFamily="34" charset="0"/>
              </a:rPr>
              <a:t>-Pendientes longitudinales máximas de un cinco (5) por ciento.</a:t>
            </a:r>
          </a:p>
          <a:p>
            <a:r>
              <a:rPr lang="es-EC" sz="1400" dirty="0">
                <a:latin typeface="Tahoma" panose="020B0604030504040204" pitchFamily="34" charset="0"/>
                <a:ea typeface="Tahoma" panose="020B0604030504040204" pitchFamily="34" charset="0"/>
                <a:cs typeface="Tahoma" panose="020B0604030504040204" pitchFamily="34" charset="0"/>
              </a:rPr>
              <a:t>-Tangentes longitudinales mínimas de seiscientos (600) metros.</a:t>
            </a:r>
          </a:p>
          <a:p>
            <a:r>
              <a:rPr lang="es-ES" sz="1400" dirty="0">
                <a:latin typeface="Tahoma" panose="020B0604030504040204" pitchFamily="34" charset="0"/>
                <a:ea typeface="Tahoma" panose="020B0604030504040204" pitchFamily="34" charset="0"/>
                <a:cs typeface="Tahoma" panose="020B0604030504040204" pitchFamily="34" charset="0"/>
              </a:rPr>
              <a:t>-Facilidades de electricidad, agua potable, drenaje, teléfono, etc</a:t>
            </a:r>
            <a:r>
              <a:rPr lang="es-ES" sz="1400" dirty="0" smtClean="0">
                <a:latin typeface="Tahoma" panose="020B0604030504040204" pitchFamily="34" charset="0"/>
                <a:ea typeface="Tahoma" panose="020B0604030504040204" pitchFamily="34" charset="0"/>
                <a:cs typeface="Tahoma" panose="020B0604030504040204" pitchFamily="34" charset="0"/>
              </a:rPr>
              <a:t>.</a:t>
            </a:r>
          </a:p>
          <a:p>
            <a:endParaRPr lang="es-ES" sz="1400" i="1" dirty="0">
              <a:latin typeface="Tahoma" panose="020B0604030504040204" pitchFamily="34" charset="0"/>
              <a:ea typeface="Tahoma" panose="020B0604030504040204" pitchFamily="34" charset="0"/>
              <a:cs typeface="Tahoma" panose="020B0604030504040204" pitchFamily="34" charset="0"/>
            </a:endParaRPr>
          </a:p>
          <a:p>
            <a:endParaRPr lang="es-ES" sz="1400" i="1" dirty="0" smtClean="0">
              <a:latin typeface="Tahoma" panose="020B0604030504040204" pitchFamily="34" charset="0"/>
              <a:ea typeface="Tahoma" panose="020B0604030504040204" pitchFamily="34" charset="0"/>
              <a:cs typeface="Tahoma" panose="020B0604030504040204" pitchFamily="34" charset="0"/>
            </a:endParaRPr>
          </a:p>
          <a:p>
            <a:r>
              <a:rPr lang="es-ES" sz="1400" b="1" i="1" dirty="0" smtClean="0">
                <a:latin typeface="Tahoma" panose="020B0604030504040204" pitchFamily="34" charset="0"/>
                <a:ea typeface="Tahoma" panose="020B0604030504040204" pitchFamily="34" charset="0"/>
                <a:cs typeface="Tahoma" panose="020B0604030504040204" pitchFamily="34" charset="0"/>
              </a:rPr>
              <a:t>Propuesta: </a:t>
            </a:r>
            <a:r>
              <a:rPr lang="es-ES" sz="1400" i="1" dirty="0" smtClean="0">
                <a:latin typeface="Tahoma" panose="020B0604030504040204" pitchFamily="34" charset="0"/>
                <a:ea typeface="Tahoma" panose="020B0604030504040204" pitchFamily="34" charset="0"/>
                <a:cs typeface="Tahoma" panose="020B0604030504040204" pitchFamily="34" charset="0"/>
              </a:rPr>
              <a:t>Se incluya dentro de los informes técnicos, la recomendación de realizar los estudios necesarios que determinen la factibilidad de implementar un sistema de peaje por km en las zonas consolidadas que atraviesa la Av. Oswaldo Guayasamín.</a:t>
            </a:r>
            <a:endParaRPr lang="es-ES" sz="1400" i="1" dirty="0">
              <a:latin typeface="Tahoma" panose="020B0604030504040204" pitchFamily="34" charset="0"/>
              <a:ea typeface="Tahoma" panose="020B0604030504040204" pitchFamily="34" charset="0"/>
              <a:cs typeface="Tahoma" panose="020B0604030504040204" pitchFamily="34" charset="0"/>
            </a:endParaRPr>
          </a:p>
          <a:p>
            <a:endParaRPr lang="es-ES" sz="1400" i="1" dirty="0" smtClean="0">
              <a:latin typeface="Tahoma" panose="020B0604030504040204" pitchFamily="34" charset="0"/>
              <a:ea typeface="Tahoma" panose="020B0604030504040204" pitchFamily="34" charset="0"/>
              <a:cs typeface="Tahoma" panose="020B0604030504040204" pitchFamily="34" charset="0"/>
            </a:endParaRPr>
          </a:p>
          <a:p>
            <a:endParaRPr lang="es-EC" sz="1200"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22036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CB14F-9A03-8B7D-E8B4-4325FF01EFCA}"/>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F6EAB002-C7ED-11B6-ACDB-2EE8DCCE64E0}"/>
              </a:ext>
            </a:extLst>
          </p:cNvPr>
          <p:cNvGrpSpPr/>
          <p:nvPr/>
        </p:nvGrpSpPr>
        <p:grpSpPr>
          <a:xfrm>
            <a:off x="-22911" y="0"/>
            <a:ext cx="12193193" cy="6867631"/>
            <a:chOff x="0" y="0"/>
            <a:chExt cx="12193193" cy="6867631"/>
          </a:xfrm>
        </p:grpSpPr>
        <p:pic>
          <p:nvPicPr>
            <p:cNvPr id="3" name="object 3">
              <a:extLst>
                <a:ext uri="{FF2B5EF4-FFF2-40B4-BE49-F238E27FC236}">
                  <a16:creationId xmlns:a16="http://schemas.microsoft.com/office/drawing/2014/main" id="{4A37E565-E578-E923-C4EE-634E617E31B3}"/>
                </a:ext>
              </a:extLst>
            </p:cNvPr>
            <p:cNvPicPr/>
            <p:nvPr/>
          </p:nvPicPr>
          <p:blipFill>
            <a:blip r:embed="rId3" cstate="print"/>
            <a:stretch>
              <a:fillRect/>
            </a:stretch>
          </p:blipFill>
          <p:spPr>
            <a:xfrm>
              <a:off x="0" y="0"/>
              <a:ext cx="12193193" cy="6858000"/>
            </a:xfrm>
            <a:prstGeom prst="rect">
              <a:avLst/>
            </a:prstGeom>
          </p:spPr>
        </p:pic>
        <p:pic>
          <p:nvPicPr>
            <p:cNvPr id="4" name="object 4">
              <a:hlinkClick r:id="" action="ppaction://noaction"/>
              <a:extLst>
                <a:ext uri="{FF2B5EF4-FFF2-40B4-BE49-F238E27FC236}">
                  <a16:creationId xmlns:a16="http://schemas.microsoft.com/office/drawing/2014/main" id="{A5B671F6-C04F-7C7A-1A21-F66B04331F52}"/>
                </a:ext>
              </a:extLst>
            </p:cNvPr>
            <p:cNvPicPr/>
            <p:nvPr/>
          </p:nvPicPr>
          <p:blipFill>
            <a:blip r:embed="rId4" cstate="print"/>
            <a:stretch>
              <a:fillRect/>
            </a:stretch>
          </p:blipFill>
          <p:spPr>
            <a:xfrm>
              <a:off x="22911" y="6563276"/>
              <a:ext cx="2618701" cy="304355"/>
            </a:xfrm>
            <a:prstGeom prst="rect">
              <a:avLst/>
            </a:prstGeom>
          </p:spPr>
        </p:pic>
        <p:pic>
          <p:nvPicPr>
            <p:cNvPr id="5" name="object 5">
              <a:extLst>
                <a:ext uri="{FF2B5EF4-FFF2-40B4-BE49-F238E27FC236}">
                  <a16:creationId xmlns:a16="http://schemas.microsoft.com/office/drawing/2014/main" id="{34A07E2E-DF98-B00F-AEBB-031D30FEAE8D}"/>
                </a:ext>
              </a:extLst>
            </p:cNvPr>
            <p:cNvPicPr/>
            <p:nvPr/>
          </p:nvPicPr>
          <p:blipFill>
            <a:blip r:embed="rId5" cstate="print"/>
            <a:stretch>
              <a:fillRect/>
            </a:stretch>
          </p:blipFill>
          <p:spPr>
            <a:xfrm>
              <a:off x="10666124" y="6211605"/>
              <a:ext cx="1316271" cy="477520"/>
            </a:xfrm>
            <a:prstGeom prst="rect">
              <a:avLst/>
            </a:prstGeom>
          </p:spPr>
        </p:pic>
        <p:pic>
          <p:nvPicPr>
            <p:cNvPr id="6" name="object 6">
              <a:extLst>
                <a:ext uri="{FF2B5EF4-FFF2-40B4-BE49-F238E27FC236}">
                  <a16:creationId xmlns:a16="http://schemas.microsoft.com/office/drawing/2014/main" id="{4D47B7A2-BD5D-40CA-799E-964E836CC455}"/>
                </a:ext>
              </a:extLst>
            </p:cNvPr>
            <p:cNvPicPr/>
            <p:nvPr/>
          </p:nvPicPr>
          <p:blipFill>
            <a:blip r:embed="rId6" cstate="print"/>
            <a:stretch>
              <a:fillRect/>
            </a:stretch>
          </p:blipFill>
          <p:spPr>
            <a:xfrm>
              <a:off x="9369986" y="6315280"/>
              <a:ext cx="1127859" cy="223520"/>
            </a:xfrm>
            <a:prstGeom prst="rect">
              <a:avLst/>
            </a:prstGeom>
          </p:spPr>
        </p:pic>
        <p:sp>
          <p:nvSpPr>
            <p:cNvPr id="7" name="object 7">
              <a:extLst>
                <a:ext uri="{FF2B5EF4-FFF2-40B4-BE49-F238E27FC236}">
                  <a16:creationId xmlns:a16="http://schemas.microsoft.com/office/drawing/2014/main" id="{E8E1F350-FAF7-6F5A-DED8-416D88E01F90}"/>
                </a:ext>
              </a:extLst>
            </p:cNvPr>
            <p:cNvSpPr/>
            <p:nvPr/>
          </p:nvSpPr>
          <p:spPr>
            <a:xfrm>
              <a:off x="9258948" y="6275413"/>
              <a:ext cx="5080" cy="349885"/>
            </a:xfrm>
            <a:custGeom>
              <a:avLst/>
              <a:gdLst/>
              <a:ahLst/>
              <a:cxnLst/>
              <a:rect l="l" t="t" r="r" b="b"/>
              <a:pathLst>
                <a:path w="5079" h="349884">
                  <a:moveTo>
                    <a:pt x="5016" y="0"/>
                  </a:moveTo>
                  <a:lnTo>
                    <a:pt x="0" y="0"/>
                  </a:lnTo>
                  <a:lnTo>
                    <a:pt x="0" y="349656"/>
                  </a:lnTo>
                  <a:lnTo>
                    <a:pt x="5016" y="349656"/>
                  </a:lnTo>
                  <a:lnTo>
                    <a:pt x="5016" y="0"/>
                  </a:lnTo>
                  <a:close/>
                </a:path>
              </a:pathLst>
            </a:custGeom>
            <a:solidFill>
              <a:srgbClr val="233779"/>
            </a:solidFill>
          </p:spPr>
          <p:txBody>
            <a:bodyPr wrap="square" lIns="0" tIns="0" rIns="0" bIns="0" rtlCol="0"/>
            <a:lstStyle/>
            <a:p>
              <a:endParaRPr sz="2800" dirty="0"/>
            </a:p>
          </p:txBody>
        </p:sp>
        <p:pic>
          <p:nvPicPr>
            <p:cNvPr id="8" name="object 8">
              <a:extLst>
                <a:ext uri="{FF2B5EF4-FFF2-40B4-BE49-F238E27FC236}">
                  <a16:creationId xmlns:a16="http://schemas.microsoft.com/office/drawing/2014/main" id="{76100E06-1A4B-1BE1-3FD7-982E3F09497E}"/>
                </a:ext>
              </a:extLst>
            </p:cNvPr>
            <p:cNvPicPr/>
            <p:nvPr/>
          </p:nvPicPr>
          <p:blipFill>
            <a:blip r:embed="rId7" cstate="print"/>
            <a:stretch>
              <a:fillRect/>
            </a:stretch>
          </p:blipFill>
          <p:spPr>
            <a:xfrm>
              <a:off x="8178609" y="6316789"/>
              <a:ext cx="948966" cy="267223"/>
            </a:xfrm>
            <a:prstGeom prst="rect">
              <a:avLst/>
            </a:prstGeom>
          </p:spPr>
        </p:pic>
      </p:grpSp>
      <p:sp>
        <p:nvSpPr>
          <p:cNvPr id="13" name="object 13">
            <a:extLst>
              <a:ext uri="{FF2B5EF4-FFF2-40B4-BE49-F238E27FC236}">
                <a16:creationId xmlns:a16="http://schemas.microsoft.com/office/drawing/2014/main" id="{5FEB8B22-46CC-F3F4-0617-A0993B34FEDB}"/>
              </a:ext>
            </a:extLst>
          </p:cNvPr>
          <p:cNvSpPr/>
          <p:nvPr/>
        </p:nvSpPr>
        <p:spPr>
          <a:xfrm>
            <a:off x="1219200" y="152400"/>
            <a:ext cx="8915400" cy="414068"/>
          </a:xfrm>
          <a:custGeom>
            <a:avLst/>
            <a:gdLst/>
            <a:ahLst/>
            <a:cxnLst/>
            <a:rect l="l" t="t" r="r" b="b"/>
            <a:pathLst>
              <a:path w="2746375" h="569594">
                <a:moveTo>
                  <a:pt x="2513368" y="0"/>
                </a:moveTo>
                <a:lnTo>
                  <a:pt x="0" y="0"/>
                </a:lnTo>
                <a:lnTo>
                  <a:pt x="0" y="336892"/>
                </a:lnTo>
                <a:lnTo>
                  <a:pt x="4723" y="383745"/>
                </a:lnTo>
                <a:lnTo>
                  <a:pt x="18270" y="427384"/>
                </a:lnTo>
                <a:lnTo>
                  <a:pt x="39705" y="466873"/>
                </a:lnTo>
                <a:lnTo>
                  <a:pt x="68094" y="501278"/>
                </a:lnTo>
                <a:lnTo>
                  <a:pt x="102501" y="529665"/>
                </a:lnTo>
                <a:lnTo>
                  <a:pt x="141992" y="551098"/>
                </a:lnTo>
                <a:lnTo>
                  <a:pt x="185632" y="564643"/>
                </a:lnTo>
                <a:lnTo>
                  <a:pt x="232486" y="569366"/>
                </a:lnTo>
                <a:lnTo>
                  <a:pt x="2745854" y="569366"/>
                </a:lnTo>
                <a:lnTo>
                  <a:pt x="2745854" y="232486"/>
                </a:lnTo>
                <a:lnTo>
                  <a:pt x="2741130" y="185632"/>
                </a:lnTo>
                <a:lnTo>
                  <a:pt x="2727584" y="141992"/>
                </a:lnTo>
                <a:lnTo>
                  <a:pt x="2706148" y="102501"/>
                </a:lnTo>
                <a:lnTo>
                  <a:pt x="2677760" y="68094"/>
                </a:lnTo>
                <a:lnTo>
                  <a:pt x="2643352" y="39705"/>
                </a:lnTo>
                <a:lnTo>
                  <a:pt x="2603861" y="18270"/>
                </a:lnTo>
                <a:lnTo>
                  <a:pt x="2560221" y="4723"/>
                </a:lnTo>
                <a:lnTo>
                  <a:pt x="2513368" y="0"/>
                </a:lnTo>
                <a:close/>
              </a:path>
            </a:pathLst>
          </a:custGeom>
          <a:solidFill>
            <a:srgbClr val="002060"/>
          </a:solidFill>
        </p:spPr>
        <p:txBody>
          <a:bodyPr wrap="square" lIns="0" tIns="0" rIns="0" bIns="0" rtlCol="0"/>
          <a:lstStyle/>
          <a:p>
            <a:pPr algn="ctr" fontAlgn="ctr"/>
            <a:r>
              <a:rPr lang="es-ES"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ATENCIÓN A REQUERIMIENTOS DE LA MESA</a:t>
            </a:r>
            <a:endParaRPr lang="es-ES" sz="2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algn="ctr" fontAlgn="ctr"/>
            <a:endParaRPr lang="es-ES" sz="18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endParaRPr dirty="0">
              <a:latin typeface="Tahoma" panose="020B0604030504040204" pitchFamily="34" charset="0"/>
              <a:ea typeface="Tahoma" panose="020B0604030504040204" pitchFamily="34" charset="0"/>
              <a:cs typeface="Tahoma" panose="020B0604030504040204" pitchFamily="34" charset="0"/>
            </a:endParaRPr>
          </a:p>
        </p:txBody>
      </p:sp>
      <p:sp>
        <p:nvSpPr>
          <p:cNvPr id="11" name="CuadroTexto 10">
            <a:extLst>
              <a:ext uri="{FF2B5EF4-FFF2-40B4-BE49-F238E27FC236}">
                <a16:creationId xmlns:a16="http://schemas.microsoft.com/office/drawing/2014/main" id="{2A96F64D-1554-DB91-378B-7FFA7650926B}"/>
              </a:ext>
            </a:extLst>
          </p:cNvPr>
          <p:cNvSpPr txBox="1"/>
          <p:nvPr/>
        </p:nvSpPr>
        <p:spPr>
          <a:xfrm>
            <a:off x="304800" y="609600"/>
            <a:ext cx="11277600" cy="4693593"/>
          </a:xfrm>
          <a:prstGeom prst="rect">
            <a:avLst/>
          </a:prstGeom>
          <a:noFill/>
        </p:spPr>
        <p:txBody>
          <a:bodyPr wrap="square" rtlCol="0">
            <a:spAutoFit/>
          </a:bodyPr>
          <a:lstStyle/>
          <a:p>
            <a:pPr lvl="0"/>
            <a:endParaRPr lang="es-EC" sz="1600" b="1" i="1" u="sng" dirty="0" smtClean="0">
              <a:latin typeface="Tahoma" panose="020B0604030504040204" pitchFamily="34" charset="0"/>
              <a:ea typeface="Tahoma" panose="020B0604030504040204" pitchFamily="34" charset="0"/>
              <a:cs typeface="Tahoma" panose="020B0604030504040204" pitchFamily="34" charset="0"/>
            </a:endParaRPr>
          </a:p>
          <a:p>
            <a:pPr lvl="0"/>
            <a:r>
              <a:rPr lang="es-EC" sz="1600" b="1" i="1" u="sng" dirty="0" smtClean="0">
                <a:latin typeface="Tahoma" panose="020B0604030504040204" pitchFamily="34" charset="0"/>
                <a:ea typeface="Tahoma" panose="020B0604030504040204" pitchFamily="34" charset="0"/>
                <a:cs typeface="Tahoma" panose="020B0604030504040204" pitchFamily="34" charset="0"/>
              </a:rPr>
              <a:t>Verificar </a:t>
            </a:r>
            <a:r>
              <a:rPr lang="es-EC" sz="1600" b="1" i="1" u="sng" dirty="0">
                <a:latin typeface="Tahoma" panose="020B0604030504040204" pitchFamily="34" charset="0"/>
                <a:ea typeface="Tahoma" panose="020B0604030504040204" pitchFamily="34" charset="0"/>
                <a:cs typeface="Tahoma" panose="020B0604030504040204" pitchFamily="34" charset="0"/>
              </a:rPr>
              <a:t>jurídica y técnicamente que no haya duplicidad en el cobro al sujeto pasivo, en relación a la inversión de la vía, para que dichos valores se recuperen mediante el cobro de la tasa de peaje y no mediante </a:t>
            </a:r>
            <a:r>
              <a:rPr lang="es-EC" sz="1600" b="1" i="1" u="sng" dirty="0" smtClean="0">
                <a:latin typeface="Tahoma" panose="020B0604030504040204" pitchFamily="34" charset="0"/>
                <a:ea typeface="Tahoma" panose="020B0604030504040204" pitchFamily="34" charset="0"/>
                <a:cs typeface="Tahoma" panose="020B0604030504040204" pitchFamily="34" charset="0"/>
              </a:rPr>
              <a:t>CEM</a:t>
            </a:r>
          </a:p>
          <a:p>
            <a:pPr lvl="0"/>
            <a:endParaRPr lang="es-EC" sz="1600" b="1" i="1" u="sng" dirty="0">
              <a:latin typeface="Tahoma" panose="020B0604030504040204" pitchFamily="34" charset="0"/>
              <a:ea typeface="Tahoma" panose="020B0604030504040204" pitchFamily="34" charset="0"/>
              <a:cs typeface="Tahoma" panose="020B0604030504040204" pitchFamily="34" charset="0"/>
            </a:endParaRPr>
          </a:p>
          <a:p>
            <a:pPr algn="just"/>
            <a:r>
              <a:rPr lang="es-EC" sz="1600" dirty="0">
                <a:latin typeface="Tahoma" panose="020B0604030504040204" pitchFamily="34" charset="0"/>
                <a:ea typeface="Tahoma" panose="020B0604030504040204" pitchFamily="34" charset="0"/>
                <a:cs typeface="Tahoma" panose="020B0604030504040204" pitchFamily="34" charset="0"/>
              </a:rPr>
              <a:t>CEM: beneficio real o presuntivo proporcionado a las propiedades como bienes inmuebles por la construcción de cualquier obra pública</a:t>
            </a:r>
            <a:r>
              <a:rPr lang="es-EC" sz="1600" dirty="0" smtClean="0">
                <a:latin typeface="Tahoma" panose="020B0604030504040204" pitchFamily="34" charset="0"/>
                <a:ea typeface="Tahoma" panose="020B0604030504040204" pitchFamily="34" charset="0"/>
                <a:cs typeface="Tahoma" panose="020B0604030504040204" pitchFamily="34" charset="0"/>
              </a:rPr>
              <a:t>.</a:t>
            </a:r>
          </a:p>
          <a:p>
            <a:pPr algn="just"/>
            <a:endParaRPr lang="es-EC" sz="1600" dirty="0">
              <a:latin typeface="Tahoma" panose="020B0604030504040204" pitchFamily="34" charset="0"/>
              <a:ea typeface="Tahoma" panose="020B0604030504040204" pitchFamily="34" charset="0"/>
              <a:cs typeface="Tahoma" panose="020B0604030504040204" pitchFamily="34" charset="0"/>
            </a:endParaRPr>
          </a:p>
          <a:p>
            <a:pPr algn="just"/>
            <a:r>
              <a:rPr lang="es-EC" sz="1600" dirty="0">
                <a:latin typeface="Tahoma" panose="020B0604030504040204" pitchFamily="34" charset="0"/>
                <a:ea typeface="Tahoma" panose="020B0604030504040204" pitchFamily="34" charset="0"/>
                <a:cs typeface="Tahoma" panose="020B0604030504040204" pitchFamily="34" charset="0"/>
              </a:rPr>
              <a:t>La tasa se divide en Obras Locales donde un predio es directamente beneficiado y Distritales que sirven para promover el desarrollo de la ciudad mediante la construcción y mantenimiento de vías expresas, vías arteriales y vías colectoras principales, de evidente interés y beneficio para la ciudad, esta tasa es calculada en función de las inversiones ejecutadas en los últimos diez años</a:t>
            </a:r>
            <a:r>
              <a:rPr lang="es-EC" sz="1600" dirty="0" smtClean="0">
                <a:latin typeface="Tahoma" panose="020B0604030504040204" pitchFamily="34" charset="0"/>
                <a:ea typeface="Tahoma" panose="020B0604030504040204" pitchFamily="34" charset="0"/>
                <a:cs typeface="Tahoma" panose="020B0604030504040204" pitchFamily="34" charset="0"/>
              </a:rPr>
              <a:t>.</a:t>
            </a:r>
          </a:p>
          <a:p>
            <a:pPr algn="just"/>
            <a:endParaRPr lang="es-EC" sz="1600" dirty="0">
              <a:latin typeface="Tahoma" panose="020B0604030504040204" pitchFamily="34" charset="0"/>
              <a:ea typeface="Tahoma" panose="020B0604030504040204" pitchFamily="34" charset="0"/>
              <a:cs typeface="Tahoma" panose="020B0604030504040204" pitchFamily="34" charset="0"/>
            </a:endParaRPr>
          </a:p>
          <a:p>
            <a:pPr algn="just"/>
            <a:r>
              <a:rPr lang="es-EC" sz="1600" dirty="0">
                <a:latin typeface="Tahoma" panose="020B0604030504040204" pitchFamily="34" charset="0"/>
                <a:ea typeface="Tahoma" panose="020B0604030504040204" pitchFamily="34" charset="0"/>
                <a:cs typeface="Tahoma" panose="020B0604030504040204" pitchFamily="34" charset="0"/>
              </a:rPr>
              <a:t>En el caso del proyecto en cuestión, para que la EPMMOP recupere las inversiones efectuadas en el corredor vial a través del cobro de una tasa de peaje, no debería haber duplicidad de la vía de recuperación a través de la CEM (obras distritales), manteniendo el recaudo para obras locales. </a:t>
            </a:r>
          </a:p>
          <a:p>
            <a:pPr lvl="0"/>
            <a:endParaRPr lang="es-EC" sz="1600" dirty="0">
              <a:latin typeface="Tahoma" panose="020B0604030504040204" pitchFamily="34" charset="0"/>
              <a:ea typeface="Tahoma" panose="020B0604030504040204" pitchFamily="34" charset="0"/>
              <a:cs typeface="Tahoma" panose="020B0604030504040204" pitchFamily="34" charset="0"/>
            </a:endParaRPr>
          </a:p>
          <a:p>
            <a:pPr algn="just"/>
            <a:endParaRPr lang="es-EC" sz="1600" b="1" i="1" u="sng" dirty="0">
              <a:latin typeface="Tahoma" panose="020B0604030504040204" pitchFamily="34" charset="0"/>
              <a:ea typeface="Tahoma" panose="020B0604030504040204" pitchFamily="34" charset="0"/>
              <a:cs typeface="Tahoma" panose="020B0604030504040204" pitchFamily="34" charset="0"/>
            </a:endParaRPr>
          </a:p>
          <a:p>
            <a:pPr algn="just"/>
            <a:endParaRPr lang="es-EC" sz="1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85279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CB14F-9A03-8B7D-E8B4-4325FF01EFCA}"/>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F6EAB002-C7ED-11B6-ACDB-2EE8DCCE64E0}"/>
              </a:ext>
            </a:extLst>
          </p:cNvPr>
          <p:cNvGrpSpPr/>
          <p:nvPr/>
        </p:nvGrpSpPr>
        <p:grpSpPr>
          <a:xfrm>
            <a:off x="-22911" y="0"/>
            <a:ext cx="12193193" cy="6867631"/>
            <a:chOff x="0" y="0"/>
            <a:chExt cx="12193193" cy="6867631"/>
          </a:xfrm>
        </p:grpSpPr>
        <p:pic>
          <p:nvPicPr>
            <p:cNvPr id="3" name="object 3">
              <a:extLst>
                <a:ext uri="{FF2B5EF4-FFF2-40B4-BE49-F238E27FC236}">
                  <a16:creationId xmlns:a16="http://schemas.microsoft.com/office/drawing/2014/main" id="{4A37E565-E578-E923-C4EE-634E617E31B3}"/>
                </a:ext>
              </a:extLst>
            </p:cNvPr>
            <p:cNvPicPr/>
            <p:nvPr/>
          </p:nvPicPr>
          <p:blipFill>
            <a:blip r:embed="rId3" cstate="print"/>
            <a:stretch>
              <a:fillRect/>
            </a:stretch>
          </p:blipFill>
          <p:spPr>
            <a:xfrm>
              <a:off x="0" y="0"/>
              <a:ext cx="12193193" cy="6858000"/>
            </a:xfrm>
            <a:prstGeom prst="rect">
              <a:avLst/>
            </a:prstGeom>
          </p:spPr>
        </p:pic>
        <p:pic>
          <p:nvPicPr>
            <p:cNvPr id="4" name="object 4">
              <a:hlinkClick r:id="" action="ppaction://noaction"/>
              <a:extLst>
                <a:ext uri="{FF2B5EF4-FFF2-40B4-BE49-F238E27FC236}">
                  <a16:creationId xmlns:a16="http://schemas.microsoft.com/office/drawing/2014/main" id="{A5B671F6-C04F-7C7A-1A21-F66B04331F52}"/>
                </a:ext>
              </a:extLst>
            </p:cNvPr>
            <p:cNvPicPr/>
            <p:nvPr/>
          </p:nvPicPr>
          <p:blipFill>
            <a:blip r:embed="rId4" cstate="print"/>
            <a:stretch>
              <a:fillRect/>
            </a:stretch>
          </p:blipFill>
          <p:spPr>
            <a:xfrm>
              <a:off x="22911" y="6563276"/>
              <a:ext cx="2618701" cy="304355"/>
            </a:xfrm>
            <a:prstGeom prst="rect">
              <a:avLst/>
            </a:prstGeom>
          </p:spPr>
        </p:pic>
        <p:pic>
          <p:nvPicPr>
            <p:cNvPr id="5" name="object 5">
              <a:extLst>
                <a:ext uri="{FF2B5EF4-FFF2-40B4-BE49-F238E27FC236}">
                  <a16:creationId xmlns:a16="http://schemas.microsoft.com/office/drawing/2014/main" id="{34A07E2E-DF98-B00F-AEBB-031D30FEAE8D}"/>
                </a:ext>
              </a:extLst>
            </p:cNvPr>
            <p:cNvPicPr/>
            <p:nvPr/>
          </p:nvPicPr>
          <p:blipFill>
            <a:blip r:embed="rId5" cstate="print"/>
            <a:stretch>
              <a:fillRect/>
            </a:stretch>
          </p:blipFill>
          <p:spPr>
            <a:xfrm>
              <a:off x="10666124" y="6211605"/>
              <a:ext cx="1316271" cy="477520"/>
            </a:xfrm>
            <a:prstGeom prst="rect">
              <a:avLst/>
            </a:prstGeom>
          </p:spPr>
        </p:pic>
        <p:pic>
          <p:nvPicPr>
            <p:cNvPr id="6" name="object 6">
              <a:extLst>
                <a:ext uri="{FF2B5EF4-FFF2-40B4-BE49-F238E27FC236}">
                  <a16:creationId xmlns:a16="http://schemas.microsoft.com/office/drawing/2014/main" id="{4D47B7A2-BD5D-40CA-799E-964E836CC455}"/>
                </a:ext>
              </a:extLst>
            </p:cNvPr>
            <p:cNvPicPr/>
            <p:nvPr/>
          </p:nvPicPr>
          <p:blipFill>
            <a:blip r:embed="rId6" cstate="print"/>
            <a:stretch>
              <a:fillRect/>
            </a:stretch>
          </p:blipFill>
          <p:spPr>
            <a:xfrm>
              <a:off x="9369986" y="6315280"/>
              <a:ext cx="1127859" cy="223520"/>
            </a:xfrm>
            <a:prstGeom prst="rect">
              <a:avLst/>
            </a:prstGeom>
          </p:spPr>
        </p:pic>
        <p:sp>
          <p:nvSpPr>
            <p:cNvPr id="7" name="object 7">
              <a:extLst>
                <a:ext uri="{FF2B5EF4-FFF2-40B4-BE49-F238E27FC236}">
                  <a16:creationId xmlns:a16="http://schemas.microsoft.com/office/drawing/2014/main" id="{E8E1F350-FAF7-6F5A-DED8-416D88E01F90}"/>
                </a:ext>
              </a:extLst>
            </p:cNvPr>
            <p:cNvSpPr/>
            <p:nvPr/>
          </p:nvSpPr>
          <p:spPr>
            <a:xfrm>
              <a:off x="9258948" y="6275413"/>
              <a:ext cx="5080" cy="349885"/>
            </a:xfrm>
            <a:custGeom>
              <a:avLst/>
              <a:gdLst/>
              <a:ahLst/>
              <a:cxnLst/>
              <a:rect l="l" t="t" r="r" b="b"/>
              <a:pathLst>
                <a:path w="5079" h="349884">
                  <a:moveTo>
                    <a:pt x="5016" y="0"/>
                  </a:moveTo>
                  <a:lnTo>
                    <a:pt x="0" y="0"/>
                  </a:lnTo>
                  <a:lnTo>
                    <a:pt x="0" y="349656"/>
                  </a:lnTo>
                  <a:lnTo>
                    <a:pt x="5016" y="349656"/>
                  </a:lnTo>
                  <a:lnTo>
                    <a:pt x="5016" y="0"/>
                  </a:lnTo>
                  <a:close/>
                </a:path>
              </a:pathLst>
            </a:custGeom>
            <a:solidFill>
              <a:srgbClr val="233779"/>
            </a:solidFill>
          </p:spPr>
          <p:txBody>
            <a:bodyPr wrap="square" lIns="0" tIns="0" rIns="0" bIns="0" rtlCol="0"/>
            <a:lstStyle/>
            <a:p>
              <a:endParaRPr sz="2800" dirty="0"/>
            </a:p>
          </p:txBody>
        </p:sp>
        <p:pic>
          <p:nvPicPr>
            <p:cNvPr id="8" name="object 8">
              <a:extLst>
                <a:ext uri="{FF2B5EF4-FFF2-40B4-BE49-F238E27FC236}">
                  <a16:creationId xmlns:a16="http://schemas.microsoft.com/office/drawing/2014/main" id="{76100E06-1A4B-1BE1-3FD7-982E3F09497E}"/>
                </a:ext>
              </a:extLst>
            </p:cNvPr>
            <p:cNvPicPr/>
            <p:nvPr/>
          </p:nvPicPr>
          <p:blipFill>
            <a:blip r:embed="rId7" cstate="print"/>
            <a:stretch>
              <a:fillRect/>
            </a:stretch>
          </p:blipFill>
          <p:spPr>
            <a:xfrm>
              <a:off x="8178609" y="6316789"/>
              <a:ext cx="948966" cy="267223"/>
            </a:xfrm>
            <a:prstGeom prst="rect">
              <a:avLst/>
            </a:prstGeom>
          </p:spPr>
        </p:pic>
      </p:grpSp>
      <p:sp>
        <p:nvSpPr>
          <p:cNvPr id="13" name="object 13">
            <a:extLst>
              <a:ext uri="{FF2B5EF4-FFF2-40B4-BE49-F238E27FC236}">
                <a16:creationId xmlns:a16="http://schemas.microsoft.com/office/drawing/2014/main" id="{5FEB8B22-46CC-F3F4-0617-A0993B34FEDB}"/>
              </a:ext>
            </a:extLst>
          </p:cNvPr>
          <p:cNvSpPr/>
          <p:nvPr/>
        </p:nvSpPr>
        <p:spPr>
          <a:xfrm>
            <a:off x="1219200" y="152400"/>
            <a:ext cx="8915400" cy="414068"/>
          </a:xfrm>
          <a:custGeom>
            <a:avLst/>
            <a:gdLst/>
            <a:ahLst/>
            <a:cxnLst/>
            <a:rect l="l" t="t" r="r" b="b"/>
            <a:pathLst>
              <a:path w="2746375" h="569594">
                <a:moveTo>
                  <a:pt x="2513368" y="0"/>
                </a:moveTo>
                <a:lnTo>
                  <a:pt x="0" y="0"/>
                </a:lnTo>
                <a:lnTo>
                  <a:pt x="0" y="336892"/>
                </a:lnTo>
                <a:lnTo>
                  <a:pt x="4723" y="383745"/>
                </a:lnTo>
                <a:lnTo>
                  <a:pt x="18270" y="427384"/>
                </a:lnTo>
                <a:lnTo>
                  <a:pt x="39705" y="466873"/>
                </a:lnTo>
                <a:lnTo>
                  <a:pt x="68094" y="501278"/>
                </a:lnTo>
                <a:lnTo>
                  <a:pt x="102501" y="529665"/>
                </a:lnTo>
                <a:lnTo>
                  <a:pt x="141992" y="551098"/>
                </a:lnTo>
                <a:lnTo>
                  <a:pt x="185632" y="564643"/>
                </a:lnTo>
                <a:lnTo>
                  <a:pt x="232486" y="569366"/>
                </a:lnTo>
                <a:lnTo>
                  <a:pt x="2745854" y="569366"/>
                </a:lnTo>
                <a:lnTo>
                  <a:pt x="2745854" y="232486"/>
                </a:lnTo>
                <a:lnTo>
                  <a:pt x="2741130" y="185632"/>
                </a:lnTo>
                <a:lnTo>
                  <a:pt x="2727584" y="141992"/>
                </a:lnTo>
                <a:lnTo>
                  <a:pt x="2706148" y="102501"/>
                </a:lnTo>
                <a:lnTo>
                  <a:pt x="2677760" y="68094"/>
                </a:lnTo>
                <a:lnTo>
                  <a:pt x="2643352" y="39705"/>
                </a:lnTo>
                <a:lnTo>
                  <a:pt x="2603861" y="18270"/>
                </a:lnTo>
                <a:lnTo>
                  <a:pt x="2560221" y="4723"/>
                </a:lnTo>
                <a:lnTo>
                  <a:pt x="2513368" y="0"/>
                </a:lnTo>
                <a:close/>
              </a:path>
            </a:pathLst>
          </a:custGeom>
          <a:solidFill>
            <a:srgbClr val="002060"/>
          </a:solidFill>
        </p:spPr>
        <p:txBody>
          <a:bodyPr wrap="square" lIns="0" tIns="0" rIns="0" bIns="0" rtlCol="0"/>
          <a:lstStyle/>
          <a:p>
            <a:pPr algn="ctr" fontAlgn="ctr"/>
            <a:r>
              <a:rPr lang="es-ES"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ATENCIÓN A REQUERIMIENTOS DE LA MESA</a:t>
            </a:r>
            <a:endParaRPr lang="es-ES" sz="2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algn="ctr" fontAlgn="ctr"/>
            <a:endParaRPr lang="es-ES" sz="18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endParaRPr dirty="0">
              <a:latin typeface="Tahoma" panose="020B0604030504040204" pitchFamily="34" charset="0"/>
              <a:ea typeface="Tahoma" panose="020B0604030504040204" pitchFamily="34" charset="0"/>
              <a:cs typeface="Tahoma" panose="020B0604030504040204" pitchFamily="34" charset="0"/>
            </a:endParaRPr>
          </a:p>
        </p:txBody>
      </p:sp>
      <p:sp>
        <p:nvSpPr>
          <p:cNvPr id="11" name="CuadroTexto 10">
            <a:extLst>
              <a:ext uri="{FF2B5EF4-FFF2-40B4-BE49-F238E27FC236}">
                <a16:creationId xmlns:a16="http://schemas.microsoft.com/office/drawing/2014/main" id="{2A96F64D-1554-DB91-378B-7FFA7650926B}"/>
              </a:ext>
            </a:extLst>
          </p:cNvPr>
          <p:cNvSpPr txBox="1"/>
          <p:nvPr/>
        </p:nvSpPr>
        <p:spPr>
          <a:xfrm>
            <a:off x="304800" y="609600"/>
            <a:ext cx="11277600" cy="6417141"/>
          </a:xfrm>
          <a:prstGeom prst="rect">
            <a:avLst/>
          </a:prstGeom>
          <a:noFill/>
        </p:spPr>
        <p:txBody>
          <a:bodyPr wrap="square" rtlCol="0">
            <a:spAutoFit/>
          </a:bodyPr>
          <a:lstStyle/>
          <a:p>
            <a:pPr lvl="0"/>
            <a:endParaRPr lang="es-EC" sz="1800" b="1" i="1" u="sng" dirty="0" smtClean="0"/>
          </a:p>
          <a:p>
            <a:pPr lvl="0"/>
            <a:r>
              <a:rPr lang="es-EC" sz="1800" b="1" i="1" u="sng" dirty="0"/>
              <a:t>Aclarar conceptos planteados tanto en la ordenanza como en los informes remitidos, con la finalidad de que se sustente y se entienda de mejor manera.</a:t>
            </a:r>
            <a:endParaRPr lang="es-EC" sz="1800" dirty="0"/>
          </a:p>
          <a:p>
            <a:pPr algn="just"/>
            <a:endParaRPr lang="es-EC" b="1" i="1" u="sng" dirty="0" smtClean="0">
              <a:latin typeface="Tahoma" panose="020B0604030504040204" pitchFamily="34" charset="0"/>
              <a:ea typeface="Tahoma" panose="020B0604030504040204" pitchFamily="34" charset="0"/>
              <a:cs typeface="Tahoma" panose="020B0604030504040204" pitchFamily="34" charset="0"/>
            </a:endParaRPr>
          </a:p>
          <a:p>
            <a:pPr algn="just"/>
            <a:r>
              <a:rPr lang="es-EC" sz="1400" b="1" dirty="0"/>
              <a:t>Mantenimiento Periódico (MP):</a:t>
            </a:r>
            <a:r>
              <a:rPr lang="es-EC" sz="1400" dirty="0"/>
              <a:t> Es el conjunto de actividades que se ejecutan en forma cíclica y que tienen el propósito de reponer las características que antes tenía la carretera, que se han perdido debido a la acción del tráfico, lluvia, etc. Ejemplos de esta conservación son la colocación de capas de refuerzo en pavimentos asfálticos, la reposición de firmes y la reconformación de la plataforma existente en vías afirmadas, el recubrimiento de vías no pavimentadas con tratamiento bituminoso, y las reparaciones de los diferentes elementos físicos del camino</a:t>
            </a:r>
            <a:r>
              <a:rPr lang="es-EC" sz="1400" dirty="0" smtClean="0"/>
              <a:t>.</a:t>
            </a:r>
          </a:p>
          <a:p>
            <a:pPr algn="just"/>
            <a:endParaRPr lang="es-EC" sz="1400" dirty="0"/>
          </a:p>
          <a:p>
            <a:pPr algn="just"/>
            <a:r>
              <a:rPr lang="es-EC" sz="1400" b="1" dirty="0"/>
              <a:t>Mantenimiento Rutinario (MR):</a:t>
            </a:r>
            <a:r>
              <a:rPr lang="es-EC" sz="1400" dirty="0"/>
              <a:t> El mantenimiento rutinario es el conjunto de actividades que se ejecutan en forma permanente y sistemática a lo largo de la calzada y en las zonas aledañas, que consiste en la reparación de pequeños defectos en la superficie de rodadura, limpieza de espaldones y señalización, el mantenimiento de los sistemas de drenaje con actividades como limpieza de cunetas, alcantarillas limpieza de derrumbes, etc</a:t>
            </a:r>
            <a:r>
              <a:rPr lang="es-EC" sz="1400" dirty="0" smtClean="0"/>
              <a:t>.</a:t>
            </a:r>
          </a:p>
          <a:p>
            <a:pPr algn="just"/>
            <a:endParaRPr lang="es-EC" sz="1400" dirty="0"/>
          </a:p>
          <a:p>
            <a:pPr algn="just"/>
            <a:r>
              <a:rPr lang="es-EC" sz="1400" b="1" dirty="0"/>
              <a:t>Plan de Mantenimiento Vial:</a:t>
            </a:r>
            <a:r>
              <a:rPr lang="es-EC" sz="1400" dirty="0"/>
              <a:t> Es el conjunto de actividades que componen las tareas de conservación, mantenimiento y explotación de un tramo vial, con una inversión orientada a mantener la carretera, durante todos los años de concesión, en una situación adecuada para su explotación ofreciendo el nivel de calidad del servicio demandado por los </a:t>
            </a:r>
            <a:r>
              <a:rPr lang="es-EC" sz="1400" dirty="0" smtClean="0"/>
              <a:t>usuarios.</a:t>
            </a:r>
          </a:p>
          <a:p>
            <a:pPr algn="just"/>
            <a:endParaRPr lang="es-EC" sz="1400" dirty="0"/>
          </a:p>
          <a:p>
            <a:pPr algn="just"/>
            <a:r>
              <a:rPr lang="es-EC" sz="1400" b="1" dirty="0"/>
              <a:t>Rehabilitación y Construcción</a:t>
            </a:r>
            <a:r>
              <a:rPr lang="es-EC" sz="1400" dirty="0"/>
              <a:t>: Corresponde a las intervenciones de mayor alcance que involucra la estructura de la vía, puede incluir tareas de cambio de capa de rodadura y la conformación vial en todos los niveles de la infraestructura</a:t>
            </a:r>
            <a:r>
              <a:rPr lang="es-EC" sz="1400" dirty="0" smtClean="0"/>
              <a:t>.</a:t>
            </a:r>
          </a:p>
          <a:p>
            <a:pPr algn="just"/>
            <a:endParaRPr lang="es-EC" sz="1400" dirty="0"/>
          </a:p>
          <a:p>
            <a:pPr algn="just"/>
            <a:r>
              <a:rPr lang="es-EC" sz="1400" b="1" dirty="0"/>
              <a:t>Estudios Técnicos Definitivos:</a:t>
            </a:r>
            <a:r>
              <a:rPr lang="es-EC" sz="1400" dirty="0"/>
              <a:t> Son los proyectos de ingeniería y especialidades de las Obras del proyecto, que corresponden a su desarrollo y que comprende la documentación suficiente y necesaria para la correcta ejecución de la totalidad de las Obras de conformidad con el Régimen Jurídico Aplicable y el estado del arte. Incluye el Plan de Operación y Mantenimiento que se empleará durante el Período de Operación y Mantenimiento.</a:t>
            </a:r>
          </a:p>
          <a:p>
            <a:pPr algn="just"/>
            <a:endParaRPr lang="es-EC" b="1" i="1" u="sng" dirty="0">
              <a:latin typeface="Tahoma" panose="020B0604030504040204" pitchFamily="34" charset="0"/>
              <a:ea typeface="Tahoma" panose="020B0604030504040204" pitchFamily="34" charset="0"/>
              <a:cs typeface="Tahoma" panose="020B0604030504040204" pitchFamily="34" charset="0"/>
            </a:endParaRPr>
          </a:p>
          <a:p>
            <a:pPr algn="just"/>
            <a:endParaRPr lang="es-EC" sz="13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734485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CB14F-9A03-8B7D-E8B4-4325FF01EFCA}"/>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F6EAB002-C7ED-11B6-ACDB-2EE8DCCE64E0}"/>
              </a:ext>
            </a:extLst>
          </p:cNvPr>
          <p:cNvGrpSpPr/>
          <p:nvPr/>
        </p:nvGrpSpPr>
        <p:grpSpPr>
          <a:xfrm>
            <a:off x="-22911" y="0"/>
            <a:ext cx="12193193" cy="6867631"/>
            <a:chOff x="0" y="0"/>
            <a:chExt cx="12193193" cy="6867631"/>
          </a:xfrm>
        </p:grpSpPr>
        <p:pic>
          <p:nvPicPr>
            <p:cNvPr id="3" name="object 3">
              <a:extLst>
                <a:ext uri="{FF2B5EF4-FFF2-40B4-BE49-F238E27FC236}">
                  <a16:creationId xmlns:a16="http://schemas.microsoft.com/office/drawing/2014/main" id="{4A37E565-E578-E923-C4EE-634E617E31B3}"/>
                </a:ext>
              </a:extLst>
            </p:cNvPr>
            <p:cNvPicPr/>
            <p:nvPr/>
          </p:nvPicPr>
          <p:blipFill>
            <a:blip r:embed="rId3" cstate="print"/>
            <a:stretch>
              <a:fillRect/>
            </a:stretch>
          </p:blipFill>
          <p:spPr>
            <a:xfrm>
              <a:off x="0" y="0"/>
              <a:ext cx="12193193" cy="6858000"/>
            </a:xfrm>
            <a:prstGeom prst="rect">
              <a:avLst/>
            </a:prstGeom>
          </p:spPr>
        </p:pic>
        <p:pic>
          <p:nvPicPr>
            <p:cNvPr id="4" name="object 4">
              <a:hlinkClick r:id="" action="ppaction://noaction"/>
              <a:extLst>
                <a:ext uri="{FF2B5EF4-FFF2-40B4-BE49-F238E27FC236}">
                  <a16:creationId xmlns:a16="http://schemas.microsoft.com/office/drawing/2014/main" id="{A5B671F6-C04F-7C7A-1A21-F66B04331F52}"/>
                </a:ext>
              </a:extLst>
            </p:cNvPr>
            <p:cNvPicPr/>
            <p:nvPr/>
          </p:nvPicPr>
          <p:blipFill>
            <a:blip r:embed="rId4" cstate="print"/>
            <a:stretch>
              <a:fillRect/>
            </a:stretch>
          </p:blipFill>
          <p:spPr>
            <a:xfrm>
              <a:off x="22911" y="6563276"/>
              <a:ext cx="2618701" cy="304355"/>
            </a:xfrm>
            <a:prstGeom prst="rect">
              <a:avLst/>
            </a:prstGeom>
          </p:spPr>
        </p:pic>
        <p:pic>
          <p:nvPicPr>
            <p:cNvPr id="5" name="object 5">
              <a:extLst>
                <a:ext uri="{FF2B5EF4-FFF2-40B4-BE49-F238E27FC236}">
                  <a16:creationId xmlns:a16="http://schemas.microsoft.com/office/drawing/2014/main" id="{34A07E2E-DF98-B00F-AEBB-031D30FEAE8D}"/>
                </a:ext>
              </a:extLst>
            </p:cNvPr>
            <p:cNvPicPr/>
            <p:nvPr/>
          </p:nvPicPr>
          <p:blipFill>
            <a:blip r:embed="rId5" cstate="print"/>
            <a:stretch>
              <a:fillRect/>
            </a:stretch>
          </p:blipFill>
          <p:spPr>
            <a:xfrm>
              <a:off x="10666124" y="6211605"/>
              <a:ext cx="1316271" cy="477520"/>
            </a:xfrm>
            <a:prstGeom prst="rect">
              <a:avLst/>
            </a:prstGeom>
          </p:spPr>
        </p:pic>
        <p:pic>
          <p:nvPicPr>
            <p:cNvPr id="6" name="object 6">
              <a:extLst>
                <a:ext uri="{FF2B5EF4-FFF2-40B4-BE49-F238E27FC236}">
                  <a16:creationId xmlns:a16="http://schemas.microsoft.com/office/drawing/2014/main" id="{4D47B7A2-BD5D-40CA-799E-964E836CC455}"/>
                </a:ext>
              </a:extLst>
            </p:cNvPr>
            <p:cNvPicPr/>
            <p:nvPr/>
          </p:nvPicPr>
          <p:blipFill>
            <a:blip r:embed="rId6" cstate="print"/>
            <a:stretch>
              <a:fillRect/>
            </a:stretch>
          </p:blipFill>
          <p:spPr>
            <a:xfrm>
              <a:off x="9369986" y="6315280"/>
              <a:ext cx="1127859" cy="223520"/>
            </a:xfrm>
            <a:prstGeom prst="rect">
              <a:avLst/>
            </a:prstGeom>
          </p:spPr>
        </p:pic>
        <p:sp>
          <p:nvSpPr>
            <p:cNvPr id="7" name="object 7">
              <a:extLst>
                <a:ext uri="{FF2B5EF4-FFF2-40B4-BE49-F238E27FC236}">
                  <a16:creationId xmlns:a16="http://schemas.microsoft.com/office/drawing/2014/main" id="{E8E1F350-FAF7-6F5A-DED8-416D88E01F90}"/>
                </a:ext>
              </a:extLst>
            </p:cNvPr>
            <p:cNvSpPr/>
            <p:nvPr/>
          </p:nvSpPr>
          <p:spPr>
            <a:xfrm>
              <a:off x="9258948" y="6275413"/>
              <a:ext cx="5080" cy="349885"/>
            </a:xfrm>
            <a:custGeom>
              <a:avLst/>
              <a:gdLst/>
              <a:ahLst/>
              <a:cxnLst/>
              <a:rect l="l" t="t" r="r" b="b"/>
              <a:pathLst>
                <a:path w="5079" h="349884">
                  <a:moveTo>
                    <a:pt x="5016" y="0"/>
                  </a:moveTo>
                  <a:lnTo>
                    <a:pt x="0" y="0"/>
                  </a:lnTo>
                  <a:lnTo>
                    <a:pt x="0" y="349656"/>
                  </a:lnTo>
                  <a:lnTo>
                    <a:pt x="5016" y="349656"/>
                  </a:lnTo>
                  <a:lnTo>
                    <a:pt x="5016" y="0"/>
                  </a:lnTo>
                  <a:close/>
                </a:path>
              </a:pathLst>
            </a:custGeom>
            <a:solidFill>
              <a:srgbClr val="233779"/>
            </a:solidFill>
          </p:spPr>
          <p:txBody>
            <a:bodyPr wrap="square" lIns="0" tIns="0" rIns="0" bIns="0" rtlCol="0"/>
            <a:lstStyle/>
            <a:p>
              <a:endParaRPr sz="2800" dirty="0"/>
            </a:p>
          </p:txBody>
        </p:sp>
        <p:pic>
          <p:nvPicPr>
            <p:cNvPr id="8" name="object 8">
              <a:extLst>
                <a:ext uri="{FF2B5EF4-FFF2-40B4-BE49-F238E27FC236}">
                  <a16:creationId xmlns:a16="http://schemas.microsoft.com/office/drawing/2014/main" id="{76100E06-1A4B-1BE1-3FD7-982E3F09497E}"/>
                </a:ext>
              </a:extLst>
            </p:cNvPr>
            <p:cNvPicPr/>
            <p:nvPr/>
          </p:nvPicPr>
          <p:blipFill>
            <a:blip r:embed="rId7" cstate="print"/>
            <a:stretch>
              <a:fillRect/>
            </a:stretch>
          </p:blipFill>
          <p:spPr>
            <a:xfrm>
              <a:off x="8178609" y="6316789"/>
              <a:ext cx="948966" cy="267223"/>
            </a:xfrm>
            <a:prstGeom prst="rect">
              <a:avLst/>
            </a:prstGeom>
          </p:spPr>
        </p:pic>
      </p:grpSp>
      <p:sp>
        <p:nvSpPr>
          <p:cNvPr id="13" name="object 13">
            <a:extLst>
              <a:ext uri="{FF2B5EF4-FFF2-40B4-BE49-F238E27FC236}">
                <a16:creationId xmlns:a16="http://schemas.microsoft.com/office/drawing/2014/main" id="{5FEB8B22-46CC-F3F4-0617-A0993B34FEDB}"/>
              </a:ext>
            </a:extLst>
          </p:cNvPr>
          <p:cNvSpPr/>
          <p:nvPr/>
        </p:nvSpPr>
        <p:spPr>
          <a:xfrm>
            <a:off x="1219200" y="152400"/>
            <a:ext cx="8915400" cy="414068"/>
          </a:xfrm>
          <a:custGeom>
            <a:avLst/>
            <a:gdLst/>
            <a:ahLst/>
            <a:cxnLst/>
            <a:rect l="l" t="t" r="r" b="b"/>
            <a:pathLst>
              <a:path w="2746375" h="569594">
                <a:moveTo>
                  <a:pt x="2513368" y="0"/>
                </a:moveTo>
                <a:lnTo>
                  <a:pt x="0" y="0"/>
                </a:lnTo>
                <a:lnTo>
                  <a:pt x="0" y="336892"/>
                </a:lnTo>
                <a:lnTo>
                  <a:pt x="4723" y="383745"/>
                </a:lnTo>
                <a:lnTo>
                  <a:pt x="18270" y="427384"/>
                </a:lnTo>
                <a:lnTo>
                  <a:pt x="39705" y="466873"/>
                </a:lnTo>
                <a:lnTo>
                  <a:pt x="68094" y="501278"/>
                </a:lnTo>
                <a:lnTo>
                  <a:pt x="102501" y="529665"/>
                </a:lnTo>
                <a:lnTo>
                  <a:pt x="141992" y="551098"/>
                </a:lnTo>
                <a:lnTo>
                  <a:pt x="185632" y="564643"/>
                </a:lnTo>
                <a:lnTo>
                  <a:pt x="232486" y="569366"/>
                </a:lnTo>
                <a:lnTo>
                  <a:pt x="2745854" y="569366"/>
                </a:lnTo>
                <a:lnTo>
                  <a:pt x="2745854" y="232486"/>
                </a:lnTo>
                <a:lnTo>
                  <a:pt x="2741130" y="185632"/>
                </a:lnTo>
                <a:lnTo>
                  <a:pt x="2727584" y="141992"/>
                </a:lnTo>
                <a:lnTo>
                  <a:pt x="2706148" y="102501"/>
                </a:lnTo>
                <a:lnTo>
                  <a:pt x="2677760" y="68094"/>
                </a:lnTo>
                <a:lnTo>
                  <a:pt x="2643352" y="39705"/>
                </a:lnTo>
                <a:lnTo>
                  <a:pt x="2603861" y="18270"/>
                </a:lnTo>
                <a:lnTo>
                  <a:pt x="2560221" y="4723"/>
                </a:lnTo>
                <a:lnTo>
                  <a:pt x="2513368" y="0"/>
                </a:lnTo>
                <a:close/>
              </a:path>
            </a:pathLst>
          </a:custGeom>
          <a:solidFill>
            <a:srgbClr val="002060"/>
          </a:solidFill>
        </p:spPr>
        <p:txBody>
          <a:bodyPr wrap="square" lIns="0" tIns="0" rIns="0" bIns="0" rtlCol="0"/>
          <a:lstStyle/>
          <a:p>
            <a:pPr algn="ctr" fontAlgn="ctr"/>
            <a:r>
              <a:rPr lang="es-ES"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ATENCIÓN A REQUERIMIENTOS DE LA MESA</a:t>
            </a:r>
            <a:endParaRPr lang="es-ES" sz="2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algn="ctr" fontAlgn="ctr"/>
            <a:endParaRPr lang="es-ES" sz="18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endParaRPr dirty="0">
              <a:latin typeface="Tahoma" panose="020B0604030504040204" pitchFamily="34" charset="0"/>
              <a:ea typeface="Tahoma" panose="020B0604030504040204" pitchFamily="34" charset="0"/>
              <a:cs typeface="Tahoma" panose="020B0604030504040204" pitchFamily="34" charset="0"/>
            </a:endParaRPr>
          </a:p>
        </p:txBody>
      </p:sp>
      <p:sp>
        <p:nvSpPr>
          <p:cNvPr id="11" name="CuadroTexto 10">
            <a:extLst>
              <a:ext uri="{FF2B5EF4-FFF2-40B4-BE49-F238E27FC236}">
                <a16:creationId xmlns:a16="http://schemas.microsoft.com/office/drawing/2014/main" id="{2A96F64D-1554-DB91-378B-7FFA7650926B}"/>
              </a:ext>
            </a:extLst>
          </p:cNvPr>
          <p:cNvSpPr txBox="1"/>
          <p:nvPr/>
        </p:nvSpPr>
        <p:spPr>
          <a:xfrm>
            <a:off x="304800" y="609600"/>
            <a:ext cx="11277600" cy="5001369"/>
          </a:xfrm>
          <a:prstGeom prst="rect">
            <a:avLst/>
          </a:prstGeom>
          <a:noFill/>
        </p:spPr>
        <p:txBody>
          <a:bodyPr wrap="square" rtlCol="0">
            <a:spAutoFit/>
          </a:bodyPr>
          <a:lstStyle/>
          <a:p>
            <a:pPr lvl="0"/>
            <a:endParaRPr lang="es-EC" sz="1800" b="1" i="1" u="sng" dirty="0" smtClean="0"/>
          </a:p>
          <a:p>
            <a:pPr lvl="0"/>
            <a:r>
              <a:rPr lang="es-EC" sz="1800" b="1" i="1" u="sng" dirty="0"/>
              <a:t>Que se determine con claridad el tributo, plantear de manera precisa que se han establecido todos los elementos legales de la tasa.</a:t>
            </a:r>
            <a:endParaRPr lang="es-EC" sz="1800" dirty="0"/>
          </a:p>
          <a:p>
            <a:pPr algn="just"/>
            <a:endParaRPr lang="es-EC" b="1" i="1" u="sng" dirty="0" smtClean="0">
              <a:latin typeface="Tahoma" panose="020B0604030504040204" pitchFamily="34" charset="0"/>
              <a:ea typeface="Tahoma" panose="020B0604030504040204" pitchFamily="34" charset="0"/>
              <a:cs typeface="Tahoma" panose="020B0604030504040204" pitchFamily="34" charset="0"/>
            </a:endParaRPr>
          </a:p>
          <a:p>
            <a:pPr algn="just"/>
            <a:endParaRPr lang="es-ES" sz="1800" dirty="0" smtClean="0"/>
          </a:p>
          <a:p>
            <a:pPr algn="just"/>
            <a:r>
              <a:rPr lang="es-ES" sz="1800" dirty="0" smtClean="0"/>
              <a:t>La </a:t>
            </a:r>
            <a:r>
              <a:rPr lang="es-ES" sz="1800" dirty="0"/>
              <a:t>tasa de peaje se paga por la prestación de un servicio de vialidad que incluye las inversiones en rehabilitación, costos de operación y mantenimiento del corredor vial. Adicionalmente considera la categoría vehicular, el período de vida útil del proyecto y la demanda vehicular, esto conforme al artículo 35 del Reglamento a la Ley Orgánica del Sistema Nacional de Infraestructura Vial del Transporte Terrestre establece los criterios para determinar tarifas de peaje:</a:t>
            </a:r>
            <a:endParaRPr lang="es-EC" sz="1800" dirty="0"/>
          </a:p>
          <a:p>
            <a:pPr algn="just"/>
            <a:r>
              <a:rPr lang="es-ES" sz="1800" dirty="0"/>
              <a:t> </a:t>
            </a:r>
            <a:endParaRPr lang="es-ES" sz="1800" dirty="0" smtClean="0"/>
          </a:p>
          <a:p>
            <a:pPr algn="just"/>
            <a:endParaRPr lang="es-EC" sz="1800" dirty="0"/>
          </a:p>
          <a:p>
            <a:pPr algn="just"/>
            <a:r>
              <a:rPr lang="es-ES" sz="1800" i="1" dirty="0"/>
              <a:t>a.- Categoría vehicular, emitida por el ministerio rector;</a:t>
            </a:r>
            <a:endParaRPr lang="es-EC" sz="1800" dirty="0"/>
          </a:p>
          <a:p>
            <a:pPr algn="just"/>
            <a:r>
              <a:rPr lang="es-ES" sz="1800" i="1" dirty="0"/>
              <a:t>b.- Costos de inversión, mantenimiento y operación del corredor vial; </a:t>
            </a:r>
            <a:endParaRPr lang="es-EC" sz="1800" dirty="0"/>
          </a:p>
          <a:p>
            <a:pPr algn="just"/>
            <a:r>
              <a:rPr lang="es-ES" sz="1800" i="1" dirty="0"/>
              <a:t>c.- Período de vida útil del proyecto; y,</a:t>
            </a:r>
            <a:endParaRPr lang="es-EC" sz="1800" dirty="0"/>
          </a:p>
          <a:p>
            <a:pPr algn="just"/>
            <a:r>
              <a:rPr lang="es-ES" sz="1800" i="1" dirty="0"/>
              <a:t>d.- Tráfico Promedio Diario Anual TPDA</a:t>
            </a:r>
            <a:endParaRPr lang="es-EC" sz="1800" dirty="0"/>
          </a:p>
          <a:p>
            <a:pPr algn="just"/>
            <a:endParaRPr lang="es-EC" b="1" i="1" u="sng" dirty="0">
              <a:latin typeface="Tahoma" panose="020B0604030504040204" pitchFamily="34" charset="0"/>
              <a:ea typeface="Tahoma" panose="020B0604030504040204" pitchFamily="34" charset="0"/>
              <a:cs typeface="Tahoma" panose="020B0604030504040204" pitchFamily="34" charset="0"/>
            </a:endParaRPr>
          </a:p>
          <a:p>
            <a:pPr algn="just"/>
            <a:endParaRPr lang="es-EC" sz="13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19981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10761</TotalTime>
  <Words>1722</Words>
  <Application>Microsoft Office PowerPoint</Application>
  <PresentationFormat>Panorámica</PresentationFormat>
  <Paragraphs>323</Paragraphs>
  <Slides>11</Slides>
  <Notes>10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Calibri</vt:lpstr>
      <vt:lpstr>Tahoma</vt:lpstr>
      <vt:lpstr>Verdana</vt:lpstr>
      <vt:lpstr>Wingdings</vt:lpstr>
      <vt:lpstr>Office Theme</vt:lpstr>
      <vt:lpstr>Comisión de Presupuesto, Finanzas y Tributación Metodología de cálculo de la tasa de peaje corredor vial “Oswaldo Guayasamín”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2023_10_30_PRESENTACION_FINAL_GG</dc:title>
  <dc:creator>Cesar Oswaldo Aguilar Ortiz</dc:creator>
  <cp:lastModifiedBy>Roberto Xavier Roman Roman</cp:lastModifiedBy>
  <cp:revision>627</cp:revision>
  <cp:lastPrinted>2024-03-06T17:56:38Z</cp:lastPrinted>
  <dcterms:created xsi:type="dcterms:W3CDTF">2023-12-12T21:08:37Z</dcterms:created>
  <dcterms:modified xsi:type="dcterms:W3CDTF">2024-05-29T15:57:44Z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2023-10-30T00:00:00Z</vt:filetime>
  </property>
  <property fmtid="{D5CDD505-2E9C-101B-9397-08002B2CF9AE}" pid="3" name="Creator">
    <vt:lpwstr>Adobe Illustrator 27.9 (Macintosh)</vt:lpwstr>
  </property>
  <property fmtid="{D5CDD505-2E9C-101B-9397-08002B2CF9AE}" pid="4" name="LastSaved">
    <vt:filetime>2023-12-12T00:00:00Z</vt:filetime>
  </property>
  <property fmtid="{D5CDD505-2E9C-101B-9397-08002B2CF9AE}" pid="5" name="Producer">
    <vt:lpwstr>Adobe PDF library 17.00</vt:lpwstr>
  </property>
</Properties>
</file>