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12"/>
  </p:notesMasterIdLst>
  <p:sldIdLst>
    <p:sldId id="349" r:id="rId2"/>
    <p:sldId id="383" r:id="rId3"/>
    <p:sldId id="399" r:id="rId4"/>
    <p:sldId id="400" r:id="rId5"/>
    <p:sldId id="404" r:id="rId6"/>
    <p:sldId id="401" r:id="rId7"/>
    <p:sldId id="405" r:id="rId8"/>
    <p:sldId id="402" r:id="rId9"/>
    <p:sldId id="403" r:id="rId10"/>
    <p:sldId id="406" r:id="rId11"/>
  </p:sldIdLst>
  <p:sldSz cx="12192000" cy="6858000"/>
  <p:notesSz cx="9928225"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sar Oswaldo Aguilar Ortiz" initials="COAO" lastIdx="36" clrIdx="0">
    <p:extLst>
      <p:ext uri="{19B8F6BF-5375-455C-9EA6-DF929625EA0E}">
        <p15:presenceInfo xmlns:p15="http://schemas.microsoft.com/office/powerpoint/2012/main" userId="S-1-5-21-1966230384-539478539-229176350-1848" providerId="AD"/>
      </p:ext>
    </p:extLst>
  </p:cmAuthor>
  <p:cmAuthor id="2" name="Amanda Gabriela Diaz Mullo" initials="AD" lastIdx="3" clrIdx="1">
    <p:extLst>
      <p:ext uri="{19B8F6BF-5375-455C-9EA6-DF929625EA0E}">
        <p15:presenceInfo xmlns:p15="http://schemas.microsoft.com/office/powerpoint/2012/main" userId="S::gabriela.diaz@epmmop.gob.ec::4ecaa981-3b23-4034-a323-6376df2c101e" providerId="AD"/>
      </p:ext>
    </p:extLst>
  </p:cmAuthor>
  <p:cmAuthor id="3" name="ROMAN ROMAN ROBERTO XAVIER" initials="RR" lastIdx="5" clrIdx="2">
    <p:extLst>
      <p:ext uri="{19B8F6BF-5375-455C-9EA6-DF929625EA0E}">
        <p15:presenceInfo xmlns:p15="http://schemas.microsoft.com/office/powerpoint/2012/main" userId="S::RROMAN811@PUCE.EDU.EC::a20744a8-f940-410b-a709-8be0050c7e6d" providerId="AD"/>
      </p:ext>
    </p:extLst>
  </p:cmAuthor>
  <p:cmAuthor id="4" name="Claudia Patricia Otero Narvaez" initials="CPON" lastIdx="1" clrIdx="3">
    <p:extLst>
      <p:ext uri="{19B8F6BF-5375-455C-9EA6-DF929625EA0E}">
        <p15:presenceInfo xmlns:p15="http://schemas.microsoft.com/office/powerpoint/2012/main" userId="S-1-5-21-1966230384-539478539-229176350-17971" providerId="AD"/>
      </p:ext>
    </p:extLst>
  </p:cmAuthor>
  <p:cmAuthor id="5" name="Roberto Xavier Roman Roman" initials="RXRR" lastIdx="1" clrIdx="4">
    <p:extLst>
      <p:ext uri="{19B8F6BF-5375-455C-9EA6-DF929625EA0E}">
        <p15:presenceInfo xmlns:p15="http://schemas.microsoft.com/office/powerpoint/2012/main" userId="S-1-5-21-1966230384-539478539-229176350-18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12" autoAdjust="0"/>
    <p:restoredTop sz="95332" autoAdjust="0"/>
  </p:normalViewPr>
  <p:slideViewPr>
    <p:cSldViewPr>
      <p:cViewPr varScale="1">
        <p:scale>
          <a:sx n="91" d="100"/>
          <a:sy n="91" d="100"/>
        </p:scale>
        <p:origin x="14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Gabriela Diaz Mullo" userId="4ecaa981-3b23-4034-a323-6376df2c101e" providerId="ADAL" clId="{015F7B4E-4028-457A-86B1-4E0A8BEEA45A}"/>
    <pc:docChg chg="custSel modSld">
      <pc:chgData name="Amanda Gabriela Diaz Mullo" userId="4ecaa981-3b23-4034-a323-6376df2c101e" providerId="ADAL" clId="{015F7B4E-4028-457A-86B1-4E0A8BEEA45A}" dt="2024-03-28T21:49:09.697" v="34" actId="14100"/>
      <pc:docMkLst>
        <pc:docMk/>
      </pc:docMkLst>
      <pc:sldChg chg="modSp mod delCm">
        <pc:chgData name="Amanda Gabriela Diaz Mullo" userId="4ecaa981-3b23-4034-a323-6376df2c101e" providerId="ADAL" clId="{015F7B4E-4028-457A-86B1-4E0A8BEEA45A}" dt="2024-03-28T21:42:42.216" v="17" actId="20577"/>
        <pc:sldMkLst>
          <pc:docMk/>
          <pc:sldMk cId="3238759002" sldId="339"/>
        </pc:sldMkLst>
        <pc:spChg chg="mod">
          <ac:chgData name="Amanda Gabriela Diaz Mullo" userId="4ecaa981-3b23-4034-a323-6376df2c101e" providerId="ADAL" clId="{015F7B4E-4028-457A-86B1-4E0A8BEEA45A}" dt="2024-03-28T21:42:42.216" v="17" actId="20577"/>
          <ac:spMkLst>
            <pc:docMk/>
            <pc:sldMk cId="3238759002" sldId="339"/>
            <ac:spMk id="15" creationId="{2A96F64D-1554-DB91-378B-7FFA7650926B}"/>
          </ac:spMkLst>
        </pc:spChg>
      </pc:sldChg>
      <pc:sldChg chg="modSp mod delCm">
        <pc:chgData name="Amanda Gabriela Diaz Mullo" userId="4ecaa981-3b23-4034-a323-6376df2c101e" providerId="ADAL" clId="{015F7B4E-4028-457A-86B1-4E0A8BEEA45A}" dt="2024-03-28T21:44:50.135" v="20" actId="14100"/>
        <pc:sldMkLst>
          <pc:docMk/>
          <pc:sldMk cId="2673237293" sldId="361"/>
        </pc:sldMkLst>
        <pc:spChg chg="mod">
          <ac:chgData name="Amanda Gabriela Diaz Mullo" userId="4ecaa981-3b23-4034-a323-6376df2c101e" providerId="ADAL" clId="{015F7B4E-4028-457A-86B1-4E0A8BEEA45A}" dt="2024-03-28T21:44:50.135" v="20" actId="14100"/>
          <ac:spMkLst>
            <pc:docMk/>
            <pc:sldMk cId="2673237293" sldId="361"/>
            <ac:spMk id="26" creationId="{00000000-0000-0000-0000-000000000000}"/>
          </ac:spMkLst>
        </pc:spChg>
      </pc:sldChg>
      <pc:sldChg chg="delCm">
        <pc:chgData name="Amanda Gabriela Diaz Mullo" userId="4ecaa981-3b23-4034-a323-6376df2c101e" providerId="ADAL" clId="{015F7B4E-4028-457A-86B1-4E0A8BEEA45A}" dt="2024-03-28T21:43:19.120" v="18" actId="1592"/>
        <pc:sldMkLst>
          <pc:docMk/>
          <pc:sldMk cId="3760051581" sldId="362"/>
        </pc:sldMkLst>
      </pc:sldChg>
      <pc:sldChg chg="modSp mod delCm">
        <pc:chgData name="Amanda Gabriela Diaz Mullo" userId="4ecaa981-3b23-4034-a323-6376df2c101e" providerId="ADAL" clId="{015F7B4E-4028-457A-86B1-4E0A8BEEA45A}" dt="2024-03-28T21:47:50.686" v="25" actId="20577"/>
        <pc:sldMkLst>
          <pc:docMk/>
          <pc:sldMk cId="2656821958" sldId="363"/>
        </pc:sldMkLst>
        <pc:spChg chg="mod">
          <ac:chgData name="Amanda Gabriela Diaz Mullo" userId="4ecaa981-3b23-4034-a323-6376df2c101e" providerId="ADAL" clId="{015F7B4E-4028-457A-86B1-4E0A8BEEA45A}" dt="2024-03-28T21:47:50.686" v="25" actId="20577"/>
          <ac:spMkLst>
            <pc:docMk/>
            <pc:sldMk cId="2656821958" sldId="363"/>
            <ac:spMk id="14" creationId="{09861363-F27B-4F10-AA17-645AC5EE78DC}"/>
          </ac:spMkLst>
        </pc:spChg>
        <pc:graphicFrameChg chg="modGraphic">
          <ac:chgData name="Amanda Gabriela Diaz Mullo" userId="4ecaa981-3b23-4034-a323-6376df2c101e" providerId="ADAL" clId="{015F7B4E-4028-457A-86B1-4E0A8BEEA45A}" dt="2024-03-28T21:45:54.614" v="22" actId="14100"/>
          <ac:graphicFrameMkLst>
            <pc:docMk/>
            <pc:sldMk cId="2656821958" sldId="363"/>
            <ac:graphicFrameMk id="11" creationId="{00000000-0000-0000-0000-000000000000}"/>
          </ac:graphicFrameMkLst>
        </pc:graphicFrameChg>
      </pc:sldChg>
      <pc:sldChg chg="modSp mod delCm">
        <pc:chgData name="Amanda Gabriela Diaz Mullo" userId="4ecaa981-3b23-4034-a323-6376df2c101e" providerId="ADAL" clId="{015F7B4E-4028-457A-86B1-4E0A8BEEA45A}" dt="2024-03-28T21:48:50.989" v="30" actId="12"/>
        <pc:sldMkLst>
          <pc:docMk/>
          <pc:sldMk cId="2314040291" sldId="364"/>
        </pc:sldMkLst>
        <pc:spChg chg="mod">
          <ac:chgData name="Amanda Gabriela Diaz Mullo" userId="4ecaa981-3b23-4034-a323-6376df2c101e" providerId="ADAL" clId="{015F7B4E-4028-457A-86B1-4E0A8BEEA45A}" dt="2024-03-28T21:48:50.989" v="30" actId="12"/>
          <ac:spMkLst>
            <pc:docMk/>
            <pc:sldMk cId="2314040291" sldId="364"/>
            <ac:spMk id="14" creationId="{62E08D42-7B57-DBCC-81AF-EC9379382680}"/>
          </ac:spMkLst>
        </pc:spChg>
      </pc:sldChg>
      <pc:sldChg chg="modSp mod">
        <pc:chgData name="Amanda Gabriela Diaz Mullo" userId="4ecaa981-3b23-4034-a323-6376df2c101e" providerId="ADAL" clId="{015F7B4E-4028-457A-86B1-4E0A8BEEA45A}" dt="2024-03-28T21:49:09.697" v="34" actId="14100"/>
        <pc:sldMkLst>
          <pc:docMk/>
          <pc:sldMk cId="2292572952" sldId="366"/>
        </pc:sldMkLst>
        <pc:graphicFrameChg chg="mod modGraphic">
          <ac:chgData name="Amanda Gabriela Diaz Mullo" userId="4ecaa981-3b23-4034-a323-6376df2c101e" providerId="ADAL" clId="{015F7B4E-4028-457A-86B1-4E0A8BEEA45A}" dt="2024-03-28T21:49:09.697" v="34" actId="14100"/>
          <ac:graphicFrameMkLst>
            <pc:docMk/>
            <pc:sldMk cId="2292572952" sldId="366"/>
            <ac:graphicFrameMk id="12" creationId="{94665771-77FA-4574-97FE-381D3B748837}"/>
          </ac:graphicFrameMkLst>
        </pc:graphicFrameChg>
      </pc:sldChg>
    </pc:docChg>
  </pc:docChgLst>
  <pc:docChgLst>
    <pc:chgData name="Amanda Gabriela Diaz Mullo" userId="4ecaa981-3b23-4034-a323-6376df2c101e" providerId="ADAL" clId="{306E0B24-A583-406A-B582-5DCF51A82FAE}"/>
    <pc:docChg chg="undo custSel modSld">
      <pc:chgData name="Amanda Gabriela Diaz Mullo" userId="4ecaa981-3b23-4034-a323-6376df2c101e" providerId="ADAL" clId="{306E0B24-A583-406A-B582-5DCF51A82FAE}" dt="2024-04-05T21:34:24.312" v="164" actId="20577"/>
      <pc:docMkLst>
        <pc:docMk/>
      </pc:docMkLst>
      <pc:sldChg chg="modSp mod">
        <pc:chgData name="Amanda Gabriela Diaz Mullo" userId="4ecaa981-3b23-4034-a323-6376df2c101e" providerId="ADAL" clId="{306E0B24-A583-406A-B582-5DCF51A82FAE}" dt="2024-04-05T21:33:48.418" v="162" actId="20577"/>
        <pc:sldMkLst>
          <pc:docMk/>
          <pc:sldMk cId="3238759002" sldId="339"/>
        </pc:sldMkLst>
        <pc:spChg chg="mod">
          <ac:chgData name="Amanda Gabriela Diaz Mullo" userId="4ecaa981-3b23-4034-a323-6376df2c101e" providerId="ADAL" clId="{306E0B24-A583-406A-B582-5DCF51A82FAE}" dt="2024-04-05T21:33:48.418" v="162" actId="20577"/>
          <ac:spMkLst>
            <pc:docMk/>
            <pc:sldMk cId="3238759002" sldId="339"/>
            <ac:spMk id="15" creationId="{2A96F64D-1554-DB91-378B-7FFA7650926B}"/>
          </ac:spMkLst>
        </pc:spChg>
      </pc:sldChg>
      <pc:sldChg chg="modSp mod">
        <pc:chgData name="Amanda Gabriela Diaz Mullo" userId="4ecaa981-3b23-4034-a323-6376df2c101e" providerId="ADAL" clId="{306E0B24-A583-406A-B582-5DCF51A82FAE}" dt="2024-04-05T21:34:24.312" v="164" actId="20577"/>
        <pc:sldMkLst>
          <pc:docMk/>
          <pc:sldMk cId="2419746421" sldId="346"/>
        </pc:sldMkLst>
        <pc:spChg chg="mod">
          <ac:chgData name="Amanda Gabriela Diaz Mullo" userId="4ecaa981-3b23-4034-a323-6376df2c101e" providerId="ADAL" clId="{306E0B24-A583-406A-B582-5DCF51A82FAE}" dt="2024-04-05T21:30:22.075" v="87" actId="1076"/>
          <ac:spMkLst>
            <pc:docMk/>
            <pc:sldMk cId="2419746421" sldId="346"/>
            <ac:spMk id="12" creationId="{00000000-0000-0000-0000-000000000000}"/>
          </ac:spMkLst>
        </pc:spChg>
        <pc:spChg chg="mod">
          <ac:chgData name="Amanda Gabriela Diaz Mullo" userId="4ecaa981-3b23-4034-a323-6376df2c101e" providerId="ADAL" clId="{306E0B24-A583-406A-B582-5DCF51A82FAE}" dt="2024-04-05T21:21:41.387" v="39" actId="1076"/>
          <ac:spMkLst>
            <pc:docMk/>
            <pc:sldMk cId="2419746421" sldId="346"/>
            <ac:spMk id="14" creationId="{00000000-0000-0000-0000-000000000000}"/>
          </ac:spMkLst>
        </pc:spChg>
        <pc:spChg chg="mod">
          <ac:chgData name="Amanda Gabriela Diaz Mullo" userId="4ecaa981-3b23-4034-a323-6376df2c101e" providerId="ADAL" clId="{306E0B24-A583-406A-B582-5DCF51A82FAE}" dt="2024-04-05T21:21:13.947" v="32" actId="6549"/>
          <ac:spMkLst>
            <pc:docMk/>
            <pc:sldMk cId="2419746421" sldId="346"/>
            <ac:spMk id="15" creationId="{2A96F64D-1554-DB91-378B-7FFA7650926B}"/>
          </ac:spMkLst>
        </pc:spChg>
        <pc:spChg chg="mod">
          <ac:chgData name="Amanda Gabriela Diaz Mullo" userId="4ecaa981-3b23-4034-a323-6376df2c101e" providerId="ADAL" clId="{306E0B24-A583-406A-B582-5DCF51A82FAE}" dt="2024-04-05T21:34:24.312" v="164" actId="20577"/>
          <ac:spMkLst>
            <pc:docMk/>
            <pc:sldMk cId="2419746421" sldId="346"/>
            <ac:spMk id="16" creationId="{00000000-0000-0000-0000-000000000000}"/>
          </ac:spMkLst>
        </pc:spChg>
        <pc:spChg chg="mod">
          <ac:chgData name="Amanda Gabriela Diaz Mullo" userId="4ecaa981-3b23-4034-a323-6376df2c101e" providerId="ADAL" clId="{306E0B24-A583-406A-B582-5DCF51A82FAE}" dt="2024-04-05T21:21:23.611" v="34" actId="1076"/>
          <ac:spMkLst>
            <pc:docMk/>
            <pc:sldMk cId="2419746421" sldId="346"/>
            <ac:spMk id="19" creationId="{00000000-0000-0000-0000-000000000000}"/>
          </ac:spMkLst>
        </pc:spChg>
        <pc:grpChg chg="mod">
          <ac:chgData name="Amanda Gabriela Diaz Mullo" userId="4ecaa981-3b23-4034-a323-6376df2c101e" providerId="ADAL" clId="{306E0B24-A583-406A-B582-5DCF51A82FAE}" dt="2024-04-05T21:30:19.864" v="86" actId="1076"/>
          <ac:grpSpMkLst>
            <pc:docMk/>
            <pc:sldMk cId="2419746421" sldId="346"/>
            <ac:grpSpMk id="2" creationId="{F6EAB002-C7ED-11B6-ACDB-2EE8DCCE64E0}"/>
          </ac:grpSpMkLst>
        </pc:grpChg>
      </pc:sldChg>
      <pc:sldChg chg="addSp delSp modSp mod">
        <pc:chgData name="Amanda Gabriela Diaz Mullo" userId="4ecaa981-3b23-4034-a323-6376df2c101e" providerId="ADAL" clId="{306E0B24-A583-406A-B582-5DCF51A82FAE}" dt="2024-04-05T21:19:44.074" v="27" actId="1076"/>
        <pc:sldMkLst>
          <pc:docMk/>
          <pc:sldMk cId="431918082" sldId="356"/>
        </pc:sldMkLst>
        <pc:spChg chg="mod">
          <ac:chgData name="Amanda Gabriela Diaz Mullo" userId="4ecaa981-3b23-4034-a323-6376df2c101e" providerId="ADAL" clId="{306E0B24-A583-406A-B582-5DCF51A82FAE}" dt="2024-04-05T21:18:55.499" v="21" actId="6549"/>
          <ac:spMkLst>
            <pc:docMk/>
            <pc:sldMk cId="431918082" sldId="356"/>
            <ac:spMk id="14" creationId="{2A96F64D-1554-DB91-378B-7FFA7650926B}"/>
          </ac:spMkLst>
        </pc:spChg>
        <pc:picChg chg="mod">
          <ac:chgData name="Amanda Gabriela Diaz Mullo" userId="4ecaa981-3b23-4034-a323-6376df2c101e" providerId="ADAL" clId="{306E0B24-A583-406A-B582-5DCF51A82FAE}" dt="2024-04-05T21:19:41.578" v="26" actId="1076"/>
          <ac:picMkLst>
            <pc:docMk/>
            <pc:sldMk cId="431918082" sldId="356"/>
            <ac:picMk id="11" creationId="{7C964299-E0D6-10A7-ECF9-0AFD0F84881D}"/>
          </ac:picMkLst>
        </pc:picChg>
        <pc:picChg chg="add del mod ord">
          <ac:chgData name="Amanda Gabriela Diaz Mullo" userId="4ecaa981-3b23-4034-a323-6376df2c101e" providerId="ADAL" clId="{306E0B24-A583-406A-B582-5DCF51A82FAE}" dt="2024-04-05T21:16:29.176" v="9" actId="478"/>
          <ac:picMkLst>
            <pc:docMk/>
            <pc:sldMk cId="431918082" sldId="356"/>
            <ac:picMk id="12" creationId="{41EAA353-F059-8452-E172-C98714DDFD4F}"/>
          </ac:picMkLst>
        </pc:picChg>
        <pc:picChg chg="del">
          <ac:chgData name="Amanda Gabriela Diaz Mullo" userId="4ecaa981-3b23-4034-a323-6376df2c101e" providerId="ADAL" clId="{306E0B24-A583-406A-B582-5DCF51A82FAE}" dt="2024-04-05T21:10:48.466" v="0" actId="478"/>
          <ac:picMkLst>
            <pc:docMk/>
            <pc:sldMk cId="431918082" sldId="356"/>
            <ac:picMk id="13" creationId="{EFB46915-B9DC-B7EF-1E02-BD05CE932DA3}"/>
          </ac:picMkLst>
        </pc:picChg>
        <pc:picChg chg="add mod modCrop">
          <ac:chgData name="Amanda Gabriela Diaz Mullo" userId="4ecaa981-3b23-4034-a323-6376df2c101e" providerId="ADAL" clId="{306E0B24-A583-406A-B582-5DCF51A82FAE}" dt="2024-04-05T21:19:44.074" v="27" actId="1076"/>
          <ac:picMkLst>
            <pc:docMk/>
            <pc:sldMk cId="431918082" sldId="356"/>
            <ac:picMk id="17" creationId="{14076025-64FF-AE8C-6445-DDBCFA9872EE}"/>
          </ac:picMkLst>
        </pc:picChg>
      </pc:sldChg>
      <pc:sldChg chg="modSp mod">
        <pc:chgData name="Amanda Gabriela Diaz Mullo" userId="4ecaa981-3b23-4034-a323-6376df2c101e" providerId="ADAL" clId="{306E0B24-A583-406A-B582-5DCF51A82FAE}" dt="2024-04-05T21:31:06.913" v="114" actId="20577"/>
        <pc:sldMkLst>
          <pc:docMk/>
          <pc:sldMk cId="2089741596" sldId="358"/>
        </pc:sldMkLst>
        <pc:graphicFrameChg chg="modGraphic">
          <ac:chgData name="Amanda Gabriela Diaz Mullo" userId="4ecaa981-3b23-4034-a323-6376df2c101e" providerId="ADAL" clId="{306E0B24-A583-406A-B582-5DCF51A82FAE}" dt="2024-04-05T21:31:06.913" v="114" actId="20577"/>
          <ac:graphicFrameMkLst>
            <pc:docMk/>
            <pc:sldMk cId="2089741596" sldId="358"/>
            <ac:graphicFrameMk id="26" creationId="{00000000-0000-0000-0000-000000000000}"/>
          </ac:graphicFrameMkLst>
        </pc:graphicFrameChg>
      </pc:sldChg>
      <pc:sldChg chg="modSp mod">
        <pc:chgData name="Amanda Gabriela Diaz Mullo" userId="4ecaa981-3b23-4034-a323-6376df2c101e" providerId="ADAL" clId="{306E0B24-A583-406A-B582-5DCF51A82FAE}" dt="2024-04-05T21:31:39.511" v="154" actId="20577"/>
        <pc:sldMkLst>
          <pc:docMk/>
          <pc:sldMk cId="2673237293" sldId="361"/>
        </pc:sldMkLst>
        <pc:graphicFrameChg chg="modGraphic">
          <ac:chgData name="Amanda Gabriela Diaz Mullo" userId="4ecaa981-3b23-4034-a323-6376df2c101e" providerId="ADAL" clId="{306E0B24-A583-406A-B582-5DCF51A82FAE}" dt="2024-04-05T21:31:39.511" v="154" actId="20577"/>
          <ac:graphicFrameMkLst>
            <pc:docMk/>
            <pc:sldMk cId="2673237293" sldId="361"/>
            <ac:graphicFrameMk id="11" creationId="{00000000-0000-0000-0000-000000000000}"/>
          </ac:graphicFrameMkLst>
        </pc:graphicFrameChg>
      </pc:sldChg>
      <pc:sldChg chg="modSp mod">
        <pc:chgData name="Amanda Gabriela Diaz Mullo" userId="4ecaa981-3b23-4034-a323-6376df2c101e" providerId="ADAL" clId="{306E0B24-A583-406A-B582-5DCF51A82FAE}" dt="2024-04-05T21:21:54.834" v="41" actId="20577"/>
        <pc:sldMkLst>
          <pc:docMk/>
          <pc:sldMk cId="3760051581" sldId="362"/>
        </pc:sldMkLst>
        <pc:spChg chg="mod">
          <ac:chgData name="Amanda Gabriela Diaz Mullo" userId="4ecaa981-3b23-4034-a323-6376df2c101e" providerId="ADAL" clId="{306E0B24-A583-406A-B582-5DCF51A82FAE}" dt="2024-04-05T21:21:54.834" v="41" actId="20577"/>
          <ac:spMkLst>
            <pc:docMk/>
            <pc:sldMk cId="3760051581" sldId="362"/>
            <ac:spMk id="16" creationId="{00000000-0000-0000-0000-000000000000}"/>
          </ac:spMkLst>
        </pc:spChg>
      </pc:sldChg>
      <pc:sldChg chg="modSp mod">
        <pc:chgData name="Amanda Gabriela Diaz Mullo" userId="4ecaa981-3b23-4034-a323-6376df2c101e" providerId="ADAL" clId="{306E0B24-A583-406A-B582-5DCF51A82FAE}" dt="2024-04-05T21:25:06.257" v="45" actId="14100"/>
        <pc:sldMkLst>
          <pc:docMk/>
          <pc:sldMk cId="2656821958" sldId="363"/>
        </pc:sldMkLst>
        <pc:spChg chg="mod">
          <ac:chgData name="Amanda Gabriela Diaz Mullo" userId="4ecaa981-3b23-4034-a323-6376df2c101e" providerId="ADAL" clId="{306E0B24-A583-406A-B582-5DCF51A82FAE}" dt="2024-04-05T21:25:06.257" v="45" actId="14100"/>
          <ac:spMkLst>
            <pc:docMk/>
            <pc:sldMk cId="2656821958" sldId="363"/>
            <ac:spMk id="14" creationId="{09861363-F27B-4F10-AA17-645AC5EE78DC}"/>
          </ac:spMkLst>
        </pc:spChg>
        <pc:graphicFrameChg chg="modGraphic">
          <ac:chgData name="Amanda Gabriela Diaz Mullo" userId="4ecaa981-3b23-4034-a323-6376df2c101e" providerId="ADAL" clId="{306E0B24-A583-406A-B582-5DCF51A82FAE}" dt="2024-04-05T21:22:46.238" v="43" actId="20577"/>
          <ac:graphicFrameMkLst>
            <pc:docMk/>
            <pc:sldMk cId="2656821958" sldId="363"/>
            <ac:graphicFrameMk id="11" creationId="{00000000-0000-0000-0000-000000000000}"/>
          </ac:graphicFrameMkLst>
        </pc:graphicFrameChg>
      </pc:sldChg>
      <pc:sldChg chg="addSp delSp modSp mod">
        <pc:chgData name="Amanda Gabriela Diaz Mullo" userId="4ecaa981-3b23-4034-a323-6376df2c101e" providerId="ADAL" clId="{306E0B24-A583-406A-B582-5DCF51A82FAE}" dt="2024-04-05T21:33:33.803" v="160" actId="1076"/>
        <pc:sldMkLst>
          <pc:docMk/>
          <pc:sldMk cId="2314040291" sldId="364"/>
        </pc:sldMkLst>
        <pc:graphicFrameChg chg="del">
          <ac:chgData name="Amanda Gabriela Diaz Mullo" userId="4ecaa981-3b23-4034-a323-6376df2c101e" providerId="ADAL" clId="{306E0B24-A583-406A-B582-5DCF51A82FAE}" dt="2024-04-05T21:33:20.676" v="156" actId="478"/>
          <ac:graphicFrameMkLst>
            <pc:docMk/>
            <pc:sldMk cId="2314040291" sldId="364"/>
            <ac:graphicFrameMk id="11" creationId="{634350AD-80A8-0FD3-3CD0-04E9E45CD76C}"/>
          </ac:graphicFrameMkLst>
        </pc:graphicFrameChg>
        <pc:graphicFrameChg chg="add mod modGraphic">
          <ac:chgData name="Amanda Gabriela Diaz Mullo" userId="4ecaa981-3b23-4034-a323-6376df2c101e" providerId="ADAL" clId="{306E0B24-A583-406A-B582-5DCF51A82FAE}" dt="2024-04-05T21:33:33.803" v="160" actId="1076"/>
          <ac:graphicFrameMkLst>
            <pc:docMk/>
            <pc:sldMk cId="2314040291" sldId="364"/>
            <ac:graphicFrameMk id="12" creationId="{1B84506E-A0EF-12BA-F42D-746515ED5C32}"/>
          </ac:graphicFrameMkLst>
        </pc:graphicFrameChg>
      </pc:sldChg>
      <pc:sldChg chg="modSp mod">
        <pc:chgData name="Amanda Gabriela Diaz Mullo" userId="4ecaa981-3b23-4034-a323-6376df2c101e" providerId="ADAL" clId="{306E0B24-A583-406A-B582-5DCF51A82FAE}" dt="2024-04-05T21:28:00.941" v="79" actId="20577"/>
        <pc:sldMkLst>
          <pc:docMk/>
          <pc:sldMk cId="2292572952" sldId="366"/>
        </pc:sldMkLst>
        <pc:graphicFrameChg chg="mod modGraphic">
          <ac:chgData name="Amanda Gabriela Diaz Mullo" userId="4ecaa981-3b23-4034-a323-6376df2c101e" providerId="ADAL" clId="{306E0B24-A583-406A-B582-5DCF51A82FAE}" dt="2024-04-05T21:28:00.941" v="79" actId="20577"/>
          <ac:graphicFrameMkLst>
            <pc:docMk/>
            <pc:sldMk cId="2292572952" sldId="366"/>
            <ac:graphicFrameMk id="12" creationId="{94665771-77FA-4574-97FE-381D3B74883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OneDrive%20-%20EPMMOP\EPMMOP_2024\EPMMOP_2024\GASTOS%20GUAYSAMIN\Sesi&#243;n%20No.16\2024.205.27%20Tasas%20diferenciada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s-EC" b="1" dirty="0"/>
              <a:t>EVOLUCIÓN NÚMERO DE PERSONAS CON DISCAPACIDAD QUE IMPORTARON VEHÍCULOS (PICHINCHA)</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s-EC"/>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'5. TASA DE EQUILIBRIO'!$I$30:$Q$30</c:f>
              <c:numCache>
                <c:formatCode>General</c:formatCode>
                <c:ptCount val="9"/>
                <c:pt idx="0">
                  <c:v>2015</c:v>
                </c:pt>
                <c:pt idx="1">
                  <c:v>2016</c:v>
                </c:pt>
                <c:pt idx="2">
                  <c:v>2017</c:v>
                </c:pt>
                <c:pt idx="3">
                  <c:v>2018</c:v>
                </c:pt>
                <c:pt idx="4">
                  <c:v>2019</c:v>
                </c:pt>
                <c:pt idx="5">
                  <c:v>2020</c:v>
                </c:pt>
                <c:pt idx="6">
                  <c:v>2021</c:v>
                </c:pt>
                <c:pt idx="7">
                  <c:v>2022</c:v>
                </c:pt>
                <c:pt idx="8">
                  <c:v>2023</c:v>
                </c:pt>
              </c:numCache>
            </c:numRef>
          </c:xVal>
          <c:yVal>
            <c:numRef>
              <c:f>'5. TASA DE EQUILIBRIO'!$I$33:$Q$33</c:f>
              <c:numCache>
                <c:formatCode>#,##0.00</c:formatCode>
                <c:ptCount val="9"/>
                <c:pt idx="0">
                  <c:v>1726</c:v>
                </c:pt>
                <c:pt idx="1">
                  <c:v>1786.4099999999999</c:v>
                </c:pt>
                <c:pt idx="2">
                  <c:v>1811.4197399999998</c:v>
                </c:pt>
                <c:pt idx="3">
                  <c:v>1847.6481347999998</c:v>
                </c:pt>
                <c:pt idx="4">
                  <c:v>1936.3352452703998</c:v>
                </c:pt>
                <c:pt idx="5">
                  <c:v>2025.4066665528383</c:v>
                </c:pt>
                <c:pt idx="6">
                  <c:v>2063.8893932173419</c:v>
                </c:pt>
                <c:pt idx="7">
                  <c:v>2098.9755129020364</c:v>
                </c:pt>
                <c:pt idx="8">
                  <c:v>2145.1529741858812</c:v>
                </c:pt>
              </c:numCache>
            </c:numRef>
          </c:yVal>
          <c:smooth val="0"/>
          <c:extLst>
            <c:ext xmlns:c16="http://schemas.microsoft.com/office/drawing/2014/chart" uri="{C3380CC4-5D6E-409C-BE32-E72D297353CC}">
              <c16:uniqueId val="{00000000-C4B0-4111-AA17-9BFEF56B9E97}"/>
            </c:ext>
          </c:extLst>
        </c:ser>
        <c:dLbls>
          <c:showLegendKey val="0"/>
          <c:showVal val="0"/>
          <c:showCatName val="0"/>
          <c:showSerName val="0"/>
          <c:showPercent val="0"/>
          <c:showBubbleSize val="0"/>
        </c:dLbls>
        <c:axId val="235700336"/>
        <c:axId val="235689104"/>
      </c:scatterChart>
      <c:valAx>
        <c:axId val="235700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crossAx val="235689104"/>
        <c:crosses val="autoZero"/>
        <c:crossBetween val="midCat"/>
      </c:valAx>
      <c:valAx>
        <c:axId val="235689104"/>
        <c:scaling>
          <c:orientation val="minMax"/>
          <c:min val="16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C"/>
          </a:p>
        </c:txPr>
        <c:crossAx val="235700336"/>
        <c:crosses val="autoZero"/>
        <c:crossBetween val="midCat"/>
      </c:valAx>
      <c:spPr>
        <a:noFill/>
        <a:ln>
          <a:noFill/>
        </a:ln>
        <a:effectLst/>
      </c:spPr>
    </c:plotArea>
    <c:plotVisOnly val="1"/>
    <c:dispBlanksAs val="gap"/>
    <c:showDLblsOverMax val="0"/>
  </c:chart>
  <c:spPr>
    <a:noFill/>
    <a:ln>
      <a:noFill/>
    </a:ln>
    <a:effectLst/>
  </c:spPr>
  <c:txPr>
    <a:bodyPr/>
    <a:lstStyle/>
    <a:p>
      <a:pPr>
        <a:defRPr sz="1100"/>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24-05-28T08:56:33.826" idx="1">
    <p:pos x="7144" y="2033"/>
    <p:text>Se asume como vehiculo liviano mas cercano a las condicones de una motocicleta, vehiculos compactos, con un peso bruto de hasta 1 Ton, lo que represanta 0.5 Ton por eje, trasladando la equivalencia al eje motocicleta tenemos un factor de 0.70 sobre la tarifa de eje simple de vehiculo liviano de 0.20, resultando en la tarifa de moto de 0.15 para motos.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302231" cy="341472"/>
          </a:xfrm>
          <a:prstGeom prst="rect">
            <a:avLst/>
          </a:prstGeom>
        </p:spPr>
        <p:txBody>
          <a:bodyPr vert="horz" lIns="91577" tIns="45789" rIns="91577" bIns="45789" rtlCol="0"/>
          <a:lstStyle>
            <a:lvl1pPr algn="l">
              <a:defRPr sz="1200"/>
            </a:lvl1pPr>
          </a:lstStyle>
          <a:p>
            <a:endParaRPr lang="es-EC" dirty="0"/>
          </a:p>
        </p:txBody>
      </p:sp>
      <p:sp>
        <p:nvSpPr>
          <p:cNvPr id="3" name="Marcador de fecha 2"/>
          <p:cNvSpPr>
            <a:spLocks noGrp="1"/>
          </p:cNvSpPr>
          <p:nvPr>
            <p:ph type="dt" idx="1"/>
          </p:nvPr>
        </p:nvSpPr>
        <p:spPr>
          <a:xfrm>
            <a:off x="5624404" y="1"/>
            <a:ext cx="4302231" cy="341472"/>
          </a:xfrm>
          <a:prstGeom prst="rect">
            <a:avLst/>
          </a:prstGeom>
        </p:spPr>
        <p:txBody>
          <a:bodyPr vert="horz" lIns="91577" tIns="45789" rIns="91577" bIns="45789" rtlCol="0"/>
          <a:lstStyle>
            <a:lvl1pPr algn="r">
              <a:defRPr sz="1200"/>
            </a:lvl1pPr>
          </a:lstStyle>
          <a:p>
            <a:fld id="{5FC30695-353B-445E-B7B2-96F03BC5F04D}" type="datetimeFigureOut">
              <a:rPr lang="es-EC" smtClean="0"/>
              <a:t>28/5/2024</a:t>
            </a:fld>
            <a:endParaRPr lang="es-EC" dirty="0"/>
          </a:p>
        </p:txBody>
      </p:sp>
      <p:sp>
        <p:nvSpPr>
          <p:cNvPr id="4" name="Marcador de imagen de diapositiva 3"/>
          <p:cNvSpPr>
            <a:spLocks noGrp="1" noRot="1" noChangeAspect="1"/>
          </p:cNvSpPr>
          <p:nvPr>
            <p:ph type="sldImg" idx="2"/>
          </p:nvPr>
        </p:nvSpPr>
        <p:spPr>
          <a:xfrm>
            <a:off x="2924175" y="849313"/>
            <a:ext cx="4079875" cy="2295525"/>
          </a:xfrm>
          <a:prstGeom prst="rect">
            <a:avLst/>
          </a:prstGeom>
          <a:noFill/>
          <a:ln w="12700">
            <a:solidFill>
              <a:prstClr val="black"/>
            </a:solidFill>
          </a:ln>
        </p:spPr>
        <p:txBody>
          <a:bodyPr vert="horz" lIns="91577" tIns="45789" rIns="91577" bIns="45789" rtlCol="0" anchor="ctr"/>
          <a:lstStyle/>
          <a:p>
            <a:endParaRPr lang="es-EC" dirty="0"/>
          </a:p>
        </p:txBody>
      </p:sp>
      <p:sp>
        <p:nvSpPr>
          <p:cNvPr id="5" name="Marcador de notas 4"/>
          <p:cNvSpPr>
            <a:spLocks noGrp="1"/>
          </p:cNvSpPr>
          <p:nvPr>
            <p:ph type="body" sz="quarter" idx="3"/>
          </p:nvPr>
        </p:nvSpPr>
        <p:spPr>
          <a:xfrm>
            <a:off x="992823" y="3271778"/>
            <a:ext cx="7942580" cy="2676188"/>
          </a:xfrm>
          <a:prstGeom prst="rect">
            <a:avLst/>
          </a:prstGeom>
        </p:spPr>
        <p:txBody>
          <a:bodyPr vert="horz" lIns="91577" tIns="45789" rIns="91577" bIns="457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6456204"/>
            <a:ext cx="4302231" cy="341471"/>
          </a:xfrm>
          <a:prstGeom prst="rect">
            <a:avLst/>
          </a:prstGeom>
        </p:spPr>
        <p:txBody>
          <a:bodyPr vert="horz" lIns="91577" tIns="45789" rIns="91577" bIns="45789"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5624404" y="6456204"/>
            <a:ext cx="4302231" cy="341471"/>
          </a:xfrm>
          <a:prstGeom prst="rect">
            <a:avLst/>
          </a:prstGeom>
        </p:spPr>
        <p:txBody>
          <a:bodyPr vert="horz" lIns="91577" tIns="45789" rIns="91577" bIns="45789" rtlCol="0" anchor="b"/>
          <a:lstStyle>
            <a:lvl1pPr algn="r">
              <a:defRPr sz="1200"/>
            </a:lvl1pPr>
          </a:lstStyle>
          <a:p>
            <a:fld id="{C250C4DA-93C4-43E3-BE39-387AAABF18E1}" type="slidenum">
              <a:rPr lang="es-EC" smtClean="0"/>
              <a:t>‹Nº›</a:t>
            </a:fld>
            <a:endParaRPr lang="es-EC" dirty="0"/>
          </a:p>
        </p:txBody>
      </p:sp>
    </p:spTree>
    <p:extLst>
      <p:ext uri="{BB962C8B-B14F-4D97-AF65-F5344CB8AC3E}">
        <p14:creationId xmlns:p14="http://schemas.microsoft.com/office/powerpoint/2010/main" val="2654578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2</a:t>
            </a:fld>
            <a:endParaRPr lang="es-EC" dirty="0"/>
          </a:p>
        </p:txBody>
      </p:sp>
    </p:spTree>
    <p:extLst>
      <p:ext uri="{BB962C8B-B14F-4D97-AF65-F5344CB8AC3E}">
        <p14:creationId xmlns:p14="http://schemas.microsoft.com/office/powerpoint/2010/main" val="119596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3</a:t>
            </a:fld>
            <a:endParaRPr lang="es-EC" dirty="0"/>
          </a:p>
        </p:txBody>
      </p:sp>
    </p:spTree>
    <p:extLst>
      <p:ext uri="{BB962C8B-B14F-4D97-AF65-F5344CB8AC3E}">
        <p14:creationId xmlns:p14="http://schemas.microsoft.com/office/powerpoint/2010/main" val="103641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4</a:t>
            </a:fld>
            <a:endParaRPr lang="es-EC" dirty="0"/>
          </a:p>
        </p:txBody>
      </p:sp>
    </p:spTree>
    <p:extLst>
      <p:ext uri="{BB962C8B-B14F-4D97-AF65-F5344CB8AC3E}">
        <p14:creationId xmlns:p14="http://schemas.microsoft.com/office/powerpoint/2010/main" val="359646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5</a:t>
            </a:fld>
            <a:endParaRPr lang="es-EC" dirty="0"/>
          </a:p>
        </p:txBody>
      </p:sp>
    </p:spTree>
    <p:extLst>
      <p:ext uri="{BB962C8B-B14F-4D97-AF65-F5344CB8AC3E}">
        <p14:creationId xmlns:p14="http://schemas.microsoft.com/office/powerpoint/2010/main" val="274834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6</a:t>
            </a:fld>
            <a:endParaRPr lang="es-EC" dirty="0"/>
          </a:p>
        </p:txBody>
      </p:sp>
    </p:spTree>
    <p:extLst>
      <p:ext uri="{BB962C8B-B14F-4D97-AF65-F5344CB8AC3E}">
        <p14:creationId xmlns:p14="http://schemas.microsoft.com/office/powerpoint/2010/main" val="1132017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7</a:t>
            </a:fld>
            <a:endParaRPr lang="es-EC" dirty="0"/>
          </a:p>
        </p:txBody>
      </p:sp>
    </p:spTree>
    <p:extLst>
      <p:ext uri="{BB962C8B-B14F-4D97-AF65-F5344CB8AC3E}">
        <p14:creationId xmlns:p14="http://schemas.microsoft.com/office/powerpoint/2010/main" val="311128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8</a:t>
            </a:fld>
            <a:endParaRPr lang="es-EC" dirty="0"/>
          </a:p>
        </p:txBody>
      </p:sp>
    </p:spTree>
    <p:extLst>
      <p:ext uri="{BB962C8B-B14F-4D97-AF65-F5344CB8AC3E}">
        <p14:creationId xmlns:p14="http://schemas.microsoft.com/office/powerpoint/2010/main" val="406257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9</a:t>
            </a:fld>
            <a:endParaRPr lang="es-EC" dirty="0"/>
          </a:p>
        </p:txBody>
      </p:sp>
    </p:spTree>
    <p:extLst>
      <p:ext uri="{BB962C8B-B14F-4D97-AF65-F5344CB8AC3E}">
        <p14:creationId xmlns:p14="http://schemas.microsoft.com/office/powerpoint/2010/main" val="348908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57E00-0401-6C32-30C6-877480FB76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A0E3217-5C46-075F-824E-2472A2397DD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9E0FAC-7539-5944-EB09-B9BFB5D8FE97}"/>
              </a:ext>
            </a:extLst>
          </p:cNvPr>
          <p:cNvSpPr>
            <a:spLocks noGrp="1"/>
          </p:cNvSpPr>
          <p:nvPr>
            <p:ph type="body" idx="1"/>
          </p:nvPr>
        </p:nvSpPr>
        <p:spPr/>
        <p:txBody>
          <a:bodyPr/>
          <a:lstStyle/>
          <a:p>
            <a:r>
              <a:rPr lang="es-ES" dirty="0"/>
              <a:t>CONVENIO.-</a:t>
            </a:r>
            <a:r>
              <a:rPr lang="es-ES" baseline="0" dirty="0"/>
              <a:t>	Ministerio de Obras Públicas delega al MDMQ el mantenimiento, administración y explotación de, entre otros, el Acceso Oriental</a:t>
            </a:r>
          </a:p>
          <a:p>
            <a:r>
              <a:rPr lang="es-ES" baseline="0" dirty="0"/>
              <a:t>	Ampliación, Mantenimiento y Cobro de Peaje.</a:t>
            </a:r>
          </a:p>
          <a:p>
            <a:r>
              <a:rPr lang="es-ES" baseline="0" dirty="0"/>
              <a:t>OM 157 (31/10/20215).-	Creación peaje Guayasamín</a:t>
            </a:r>
          </a:p>
          <a:p>
            <a:r>
              <a:rPr lang="es-ES" baseline="0" dirty="0"/>
              <a:t>OM 103 (04/03/2016).-	Reforma “Acceso Centro Norte del DMQ” (construcción, operación, conservación y mantenimiento del acceso y su área de influencia.</a:t>
            </a:r>
          </a:p>
          <a:p>
            <a:r>
              <a:rPr lang="es-ES" baseline="0" dirty="0"/>
              <a:t>ACCIÓN PÚBLICA DE INCONSTITUCIONALIDAD CONTRA:</a:t>
            </a:r>
          </a:p>
          <a:p>
            <a:r>
              <a:rPr lang="es-ES" baseline="0" dirty="0"/>
              <a:t>ART. 1675 CMDMQ.-	</a:t>
            </a:r>
            <a:r>
              <a:rPr lang="es-ES" sz="1200" b="0" i="0" kern="1200" dirty="0">
                <a:solidFill>
                  <a:schemeClr val="tx1"/>
                </a:solidFill>
                <a:effectLst/>
                <a:latin typeface="+mn-lt"/>
                <a:ea typeface="+mn-ea"/>
                <a:cs typeface="+mn-cs"/>
              </a:rPr>
              <a:t>El valor del peaje con sus respectivos descuentos, serán fijados por el Alcalde mediante resolución administrativa, en base a los estudios de los costos de 			construcción, operación, conservación y mantenimiento que se generen en el acceso centro norte del Distrito Metropolitano de Quito y su área de influencia vial; y, 		deberán considerarse las obligaciones asumidas por el Municipio o sus empresas metropolitanas en el marco de los modelos asociativos previstos en el 			ordenamiento jurídico nacional vigente.</a:t>
            </a:r>
          </a:p>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a:t>SENTENCIA DE INCONSTITUCIONALIDAD:</a:t>
            </a:r>
            <a:endParaRPr lang="es-ES" sz="1200" b="0" i="0" kern="1200" dirty="0">
              <a:solidFill>
                <a:schemeClr val="tx1"/>
              </a:solidFill>
              <a:effectLst/>
              <a:latin typeface="+mn-lt"/>
              <a:ea typeface="+mn-ea"/>
              <a:cs typeface="+mn-cs"/>
            </a:endParaRPr>
          </a:p>
          <a:p>
            <a:r>
              <a:rPr lang="es-ES" sz="1200" b="0" i="0" kern="1200" dirty="0">
                <a:solidFill>
                  <a:schemeClr val="tx1"/>
                </a:solidFill>
                <a:effectLst/>
                <a:latin typeface="+mn-lt"/>
                <a:ea typeface="+mn-ea"/>
                <a:cs typeface="+mn-cs"/>
              </a:rPr>
              <a:t>ART. 103 CRE.-		Sólo por iniciativa de la Función Ejecutiva y mediante ley sancionada por la Asamblea Nacional se podrá establecer, modificar, exonerar o extinguir impuestos. </a:t>
            </a:r>
            <a:r>
              <a:rPr lang="es-ES" sz="1200" b="0" i="0" u="sng" kern="1200" dirty="0">
                <a:solidFill>
                  <a:schemeClr val="tx1"/>
                </a:solidFill>
                <a:effectLst/>
                <a:latin typeface="+mn-lt"/>
                <a:ea typeface="+mn-ea"/>
                <a:cs typeface="+mn-cs"/>
              </a:rPr>
              <a:t>Sólo </a:t>
            </a:r>
            <a:r>
              <a:rPr lang="es-ES" sz="1200" b="0" i="0" u="none" kern="1200" dirty="0">
                <a:solidFill>
                  <a:schemeClr val="tx1"/>
                </a:solidFill>
                <a:effectLst/>
                <a:latin typeface="+mn-lt"/>
                <a:ea typeface="+mn-ea"/>
                <a:cs typeface="+mn-cs"/>
              </a:rPr>
              <a:t>		</a:t>
            </a:r>
            <a:r>
              <a:rPr lang="es-ES" sz="1200" b="0" i="0" u="sng" kern="1200" dirty="0">
                <a:solidFill>
                  <a:schemeClr val="tx1"/>
                </a:solidFill>
                <a:effectLst/>
                <a:latin typeface="+mn-lt"/>
                <a:ea typeface="+mn-ea"/>
                <a:cs typeface="+mn-cs"/>
              </a:rPr>
              <a:t>por acto normativo de órgano competente se podrán establecer, modificar</a:t>
            </a:r>
            <a:r>
              <a:rPr lang="es-ES" sz="1200" b="0" i="0" kern="1200" dirty="0">
                <a:solidFill>
                  <a:schemeClr val="tx1"/>
                </a:solidFill>
                <a:effectLst/>
                <a:latin typeface="+mn-lt"/>
                <a:ea typeface="+mn-ea"/>
                <a:cs typeface="+mn-cs"/>
              </a:rPr>
              <a:t>, exonerar y extinguir tasas y contribuciones. Las tasas y contribuciones especiales se 			crearán y regularán de acuerdo con la ley.</a:t>
            </a:r>
          </a:p>
          <a:p>
            <a:r>
              <a:rPr lang="es-ES" sz="1200" b="0" i="0" kern="1200" dirty="0">
                <a:solidFill>
                  <a:schemeClr val="tx1"/>
                </a:solidFill>
                <a:effectLst/>
                <a:latin typeface="+mn-lt"/>
                <a:ea typeface="+mn-ea"/>
                <a:cs typeface="+mn-cs"/>
              </a:rPr>
              <a:t>ART.</a:t>
            </a:r>
            <a:r>
              <a:rPr lang="es-ES" sz="1200" b="0" i="0" kern="1200" baseline="0" dirty="0">
                <a:solidFill>
                  <a:schemeClr val="tx1"/>
                </a:solidFill>
                <a:effectLst/>
                <a:latin typeface="+mn-lt"/>
                <a:ea typeface="+mn-ea"/>
                <a:cs typeface="+mn-cs"/>
              </a:rPr>
              <a:t> 568 COOTAD.-	Servicios sujetos a tasas.- Las </a:t>
            </a:r>
            <a:r>
              <a:rPr lang="es-ES" sz="1200" b="0" i="0" u="sng" kern="1200" baseline="0" dirty="0">
                <a:solidFill>
                  <a:schemeClr val="tx1"/>
                </a:solidFill>
                <a:effectLst/>
                <a:latin typeface="+mn-lt"/>
                <a:ea typeface="+mn-ea"/>
                <a:cs typeface="+mn-cs"/>
              </a:rPr>
              <a:t>tasas serán reguladas mediante ordenanzas</a:t>
            </a:r>
            <a:r>
              <a:rPr lang="es-ES" sz="1200" b="0" i="0" kern="1200" baseline="0" dirty="0">
                <a:solidFill>
                  <a:schemeClr val="tx1"/>
                </a:solidFill>
                <a:effectLst/>
                <a:latin typeface="+mn-lt"/>
                <a:ea typeface="+mn-ea"/>
                <a:cs typeface="+mn-cs"/>
              </a:rPr>
              <a:t>, </a:t>
            </a:r>
            <a:r>
              <a:rPr lang="es-ES" sz="1200" b="0" i="0" u="sng" kern="1200" baseline="0" dirty="0">
                <a:solidFill>
                  <a:schemeClr val="tx1"/>
                </a:solidFill>
                <a:effectLst/>
                <a:latin typeface="+mn-lt"/>
                <a:ea typeface="+mn-ea"/>
                <a:cs typeface="+mn-cs"/>
              </a:rPr>
              <a:t>cuya iniciativa es privativa del alcalde</a:t>
            </a:r>
            <a:r>
              <a:rPr lang="es-ES" sz="1200" b="0" i="0" kern="1200" baseline="0" dirty="0">
                <a:solidFill>
                  <a:schemeClr val="tx1"/>
                </a:solidFill>
                <a:effectLst/>
                <a:latin typeface="+mn-lt"/>
                <a:ea typeface="+mn-ea"/>
                <a:cs typeface="+mn-cs"/>
              </a:rPr>
              <a:t> municipal o metropolitano, tramitada y 			aprobada por el respectivo concejo, para la prestación de los siguientes servicios: i) Otros servicios de cualquier naturaleza.</a:t>
            </a:r>
            <a:r>
              <a:rPr lang="es-ES" dirty="0"/>
              <a:t/>
            </a:r>
            <a:br>
              <a:rPr lang="es-ES" dirty="0"/>
            </a:br>
            <a:endParaRPr lang="es-ES" sz="1200" b="0" i="0" kern="1200" dirty="0">
              <a:solidFill>
                <a:schemeClr val="tx1"/>
              </a:solidFill>
              <a:effectLst/>
              <a:latin typeface="+mn-lt"/>
              <a:ea typeface="+mn-ea"/>
              <a:cs typeface="+mn-cs"/>
            </a:endParaRPr>
          </a:p>
          <a:p>
            <a:r>
              <a:rPr lang="es-ES" dirty="0"/>
              <a:t/>
            </a:r>
            <a:br>
              <a:rPr lang="es-ES" dirty="0"/>
            </a:br>
            <a:endParaRPr lang="es-E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a:latin typeface="Tahoma" panose="020B0604030504040204" pitchFamily="34" charset="0"/>
                <a:ea typeface="Tahoma" panose="020B0604030504040204" pitchFamily="34" charset="0"/>
                <a:cs typeface="Tahoma" panose="020B0604030504040204" pitchFamily="34" charset="0"/>
              </a:rPr>
              <a:t>Con Memorando No. EPMMOP-GJ-2024-0091-M, la GJ solicitó a GC </a:t>
            </a:r>
            <a:r>
              <a:rPr lang="es-ES" sz="1200" i="1" dirty="0">
                <a:latin typeface="Tahoma" panose="020B0604030504040204" pitchFamily="34" charset="0"/>
                <a:ea typeface="Tahoma" panose="020B0604030504040204" pitchFamily="34" charset="0"/>
                <a:cs typeface="Tahoma" panose="020B0604030504040204" pitchFamily="34" charset="0"/>
              </a:rPr>
              <a:t>“(…) se coordine el cumplimiento de la Sentencia en cuanto a la metodología de cálculo de la tasa del peaje Túnel Guayasamín (…)”. </a:t>
            </a:r>
            <a:endParaRPr lang="es-EC" sz="1200" b="1" dirty="0">
              <a:latin typeface="Tahoma" panose="020B0604030504040204" pitchFamily="34" charset="0"/>
              <a:ea typeface="Tahoma" panose="020B0604030504040204" pitchFamily="34" charset="0"/>
              <a:cs typeface="Tahoma" panose="020B0604030504040204" pitchFamily="34" charset="0"/>
            </a:endParaRPr>
          </a:p>
          <a:p>
            <a:endParaRPr lang="es-EC" dirty="0"/>
          </a:p>
        </p:txBody>
      </p:sp>
      <p:sp>
        <p:nvSpPr>
          <p:cNvPr id="4" name="Marcador de número de diapositiva 3">
            <a:extLst>
              <a:ext uri="{FF2B5EF4-FFF2-40B4-BE49-F238E27FC236}">
                <a16:creationId xmlns:a16="http://schemas.microsoft.com/office/drawing/2014/main" id="{1FAB02E6-F351-F1CE-DE73-C3702BF24D13}"/>
              </a:ext>
            </a:extLst>
          </p:cNvPr>
          <p:cNvSpPr>
            <a:spLocks noGrp="1"/>
          </p:cNvSpPr>
          <p:nvPr>
            <p:ph type="sldNum" sz="quarter" idx="10"/>
          </p:nvPr>
        </p:nvSpPr>
        <p:spPr/>
        <p:txBody>
          <a:bodyPr/>
          <a:lstStyle/>
          <a:p>
            <a:fld id="{C250C4DA-93C4-43E3-BE39-387AAABF18E1}" type="slidenum">
              <a:rPr lang="es-EC" smtClean="0"/>
              <a:t>10</a:t>
            </a:fld>
            <a:endParaRPr lang="es-EC" dirty="0"/>
          </a:p>
        </p:txBody>
      </p:sp>
    </p:spTree>
    <p:extLst>
      <p:ext uri="{BB962C8B-B14F-4D97-AF65-F5344CB8AC3E}">
        <p14:creationId xmlns:p14="http://schemas.microsoft.com/office/powerpoint/2010/main" val="128025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sz="2700" b="1" i="0">
                <a:solidFill>
                  <a:schemeClr val="bg1"/>
                </a:solidFill>
                <a:latin typeface="Tahoma"/>
                <a:cs typeface="Tahoma"/>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Tahoma"/>
                <a:cs typeface="Tahoma"/>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5/28/2024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82069" y="168939"/>
            <a:ext cx="8869013" cy="1024255"/>
          </a:xfrm>
          <a:prstGeom prst="rect">
            <a:avLst/>
          </a:prstGeom>
        </p:spPr>
        <p:txBody>
          <a:bodyPr wrap="square" lIns="0" tIns="0" rIns="0" bIns="0">
            <a:spAutoFit/>
          </a:bodyPr>
          <a:lstStyle>
            <a:lvl1pPr>
              <a:defRPr sz="2700" b="1" i="0">
                <a:solidFill>
                  <a:schemeClr val="bg1"/>
                </a:solidFill>
                <a:latin typeface="Tahoma"/>
                <a:cs typeface="Tahoma"/>
              </a:defRPr>
            </a:lvl1pPr>
          </a:lstStyle>
          <a:p>
            <a:endParaRPr/>
          </a:p>
        </p:txBody>
      </p:sp>
      <p:sp>
        <p:nvSpPr>
          <p:cNvPr id="3" name="Holder 3"/>
          <p:cNvSpPr>
            <a:spLocks noGrp="1"/>
          </p:cNvSpPr>
          <p:nvPr>
            <p:ph type="body" idx="1"/>
          </p:nvPr>
        </p:nvSpPr>
        <p:spPr>
          <a:xfrm>
            <a:off x="935075" y="2180132"/>
            <a:ext cx="10323195" cy="2546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5/28/2024</a:t>
            </a:fld>
            <a:endParaRPr lang="en-US" dirty="0"/>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2"/>
            <a:ext cx="12193193" cy="6857987"/>
            <a:chOff x="0" y="12"/>
            <a:chExt cx="12193193" cy="6857987"/>
          </a:xfrm>
        </p:grpSpPr>
        <p:pic>
          <p:nvPicPr>
            <p:cNvPr id="3" name="object 3"/>
            <p:cNvPicPr/>
            <p:nvPr/>
          </p:nvPicPr>
          <p:blipFill>
            <a:blip r:embed="rId2" cstate="print"/>
            <a:stretch>
              <a:fillRect/>
            </a:stretch>
          </p:blipFill>
          <p:spPr>
            <a:xfrm>
              <a:off x="0" y="12"/>
              <a:ext cx="12193193" cy="6857987"/>
            </a:xfrm>
            <a:prstGeom prst="rect">
              <a:avLst/>
            </a:prstGeom>
          </p:spPr>
        </p:pic>
        <p:sp>
          <p:nvSpPr>
            <p:cNvPr id="4" name="object 4"/>
            <p:cNvSpPr/>
            <p:nvPr/>
          </p:nvSpPr>
          <p:spPr>
            <a:xfrm>
              <a:off x="11763496" y="4855730"/>
              <a:ext cx="370205" cy="476884"/>
            </a:xfrm>
            <a:custGeom>
              <a:avLst/>
              <a:gdLst/>
              <a:ahLst/>
              <a:cxnLst/>
              <a:rect l="l" t="t" r="r" b="b"/>
              <a:pathLst>
                <a:path w="370204" h="476885">
                  <a:moveTo>
                    <a:pt x="369587" y="0"/>
                  </a:moveTo>
                  <a:lnTo>
                    <a:pt x="303858" y="17087"/>
                  </a:lnTo>
                  <a:lnTo>
                    <a:pt x="253824" y="28661"/>
                  </a:lnTo>
                  <a:lnTo>
                    <a:pt x="203541" y="39141"/>
                  </a:lnTo>
                  <a:lnTo>
                    <a:pt x="153013" y="48522"/>
                  </a:lnTo>
                  <a:lnTo>
                    <a:pt x="102243" y="56799"/>
                  </a:lnTo>
                  <a:lnTo>
                    <a:pt x="51238" y="63967"/>
                  </a:lnTo>
                  <a:lnTo>
                    <a:pt x="0" y="70018"/>
                  </a:lnTo>
                  <a:lnTo>
                    <a:pt x="14936" y="80826"/>
                  </a:lnTo>
                  <a:lnTo>
                    <a:pt x="59042" y="114392"/>
                  </a:lnTo>
                  <a:lnTo>
                    <a:pt x="101957" y="150032"/>
                  </a:lnTo>
                  <a:lnTo>
                    <a:pt x="142297" y="186309"/>
                  </a:lnTo>
                  <a:lnTo>
                    <a:pt x="180106" y="223278"/>
                  </a:lnTo>
                  <a:lnTo>
                    <a:pt x="215429" y="260992"/>
                  </a:lnTo>
                  <a:lnTo>
                    <a:pt x="248309" y="299507"/>
                  </a:lnTo>
                  <a:lnTo>
                    <a:pt x="278790" y="338877"/>
                  </a:lnTo>
                  <a:lnTo>
                    <a:pt x="306918" y="379157"/>
                  </a:lnTo>
                  <a:lnTo>
                    <a:pt x="332735" y="420401"/>
                  </a:lnTo>
                  <a:lnTo>
                    <a:pt x="356285" y="462664"/>
                  </a:lnTo>
                  <a:lnTo>
                    <a:pt x="362376" y="471540"/>
                  </a:lnTo>
                  <a:lnTo>
                    <a:pt x="369527" y="476618"/>
                  </a:lnTo>
                  <a:lnTo>
                    <a:pt x="369587" y="0"/>
                  </a:lnTo>
                  <a:close/>
                </a:path>
              </a:pathLst>
            </a:custGeom>
            <a:solidFill>
              <a:srgbClr val="939393">
                <a:alpha val="6599"/>
              </a:srgbClr>
            </a:solidFill>
          </p:spPr>
          <p:txBody>
            <a:bodyPr wrap="square" lIns="0" tIns="0" rIns="0" bIns="0" rtlCol="0"/>
            <a:lstStyle/>
            <a:p>
              <a:endParaRPr dirty="0"/>
            </a:p>
          </p:txBody>
        </p:sp>
        <p:pic>
          <p:nvPicPr>
            <p:cNvPr id="5" name="object 5"/>
            <p:cNvPicPr/>
            <p:nvPr/>
          </p:nvPicPr>
          <p:blipFill>
            <a:blip r:embed="rId3" cstate="print"/>
            <a:stretch>
              <a:fillRect/>
            </a:stretch>
          </p:blipFill>
          <p:spPr>
            <a:xfrm>
              <a:off x="0" y="8521"/>
              <a:ext cx="12193193" cy="6849478"/>
            </a:xfrm>
            <a:prstGeom prst="rect">
              <a:avLst/>
            </a:prstGeom>
          </p:spPr>
        </p:pic>
      </p:grpSp>
      <p:sp>
        <p:nvSpPr>
          <p:cNvPr id="14" name="object 14"/>
          <p:cNvSpPr txBox="1">
            <a:spLocks noGrp="1"/>
          </p:cNvSpPr>
          <p:nvPr>
            <p:ph type="title"/>
          </p:nvPr>
        </p:nvSpPr>
        <p:spPr>
          <a:xfrm>
            <a:off x="228600" y="257758"/>
            <a:ext cx="11534896" cy="1660711"/>
          </a:xfrm>
          <a:prstGeom prst="rect">
            <a:avLst/>
          </a:prstGeom>
        </p:spPr>
        <p:txBody>
          <a:bodyPr vert="horz" wrap="square" lIns="0" tIns="13970" rIns="0" bIns="0" rtlCol="0">
            <a:spAutoFit/>
          </a:bodyPr>
          <a:lstStyle/>
          <a:p>
            <a:pPr algn="ctr" rtl="0"/>
            <a:r>
              <a:rPr lang="es-ES" dirty="0"/>
              <a:t>Comisión de Presupuesto, Finanzas y Tributación</a:t>
            </a:r>
            <a:br>
              <a:rPr lang="es-ES" dirty="0"/>
            </a:br>
            <a:r>
              <a:rPr lang="es-EC" sz="4000" dirty="0">
                <a:latin typeface="Tahoma" panose="020B0604030504040204" pitchFamily="34" charset="0"/>
                <a:ea typeface="Tahoma" panose="020B0604030504040204" pitchFamily="34" charset="0"/>
                <a:cs typeface="Tahoma" panose="020B0604030504040204" pitchFamily="34" charset="0"/>
              </a:rPr>
              <a:t>Metodología de cálculo de la tasa de peaje corredor vial “Oswaldo Guayasamín”</a:t>
            </a:r>
            <a:endParaRPr sz="4000" dirty="0">
              <a:latin typeface="Tahoma" panose="020B0604030504040204" pitchFamily="34" charset="0"/>
              <a:ea typeface="Tahoma" panose="020B0604030504040204" pitchFamily="34" charset="0"/>
              <a:cs typeface="Tahoma" panose="020B0604030504040204" pitchFamily="34" charset="0"/>
            </a:endParaRPr>
          </a:p>
        </p:txBody>
      </p:sp>
      <p:pic>
        <p:nvPicPr>
          <p:cNvPr id="15" name="Imagen 14"/>
          <p:cNvPicPr>
            <a:picLocks noChangeAspect="1"/>
          </p:cNvPicPr>
          <p:nvPr/>
        </p:nvPicPr>
        <p:blipFill>
          <a:blip r:embed="rId4"/>
          <a:stretch>
            <a:fillRect/>
          </a:stretch>
        </p:blipFill>
        <p:spPr>
          <a:xfrm>
            <a:off x="4064924" y="6324600"/>
            <a:ext cx="2945476" cy="533548"/>
          </a:xfrm>
          <a:prstGeom prst="rect">
            <a:avLst/>
          </a:prstGeom>
        </p:spPr>
      </p:pic>
      <p:sp>
        <p:nvSpPr>
          <p:cNvPr id="37" name="object 28"/>
          <p:cNvSpPr txBox="1"/>
          <p:nvPr/>
        </p:nvSpPr>
        <p:spPr>
          <a:xfrm>
            <a:off x="7429076" y="4288349"/>
            <a:ext cx="2230549" cy="230832"/>
          </a:xfrm>
          <a:prstGeom prst="rect">
            <a:avLst/>
          </a:prstGeom>
        </p:spPr>
        <p:txBody>
          <a:bodyPr vert="horz" wrap="square" lIns="0" tIns="0" rIns="0" bIns="0" rtlCol="0">
            <a:spAutoFit/>
          </a:bodyPr>
          <a:lstStyle/>
          <a:p>
            <a:pPr marL="12700">
              <a:lnSpc>
                <a:spcPts val="1839"/>
              </a:lnSpc>
              <a:tabLst>
                <a:tab pos="340360" algn="l"/>
              </a:tabLst>
            </a:pPr>
            <a:r>
              <a:rPr lang="es-EC" sz="1650" b="1" spc="-535" dirty="0">
                <a:solidFill>
                  <a:srgbClr val="0069AC"/>
                </a:solidFill>
                <a:latin typeface="Verdana"/>
                <a:cs typeface="Tahoma"/>
              </a:rPr>
              <a:t> </a:t>
            </a:r>
            <a:r>
              <a:rPr lang="es-EC" sz="1400" b="1" dirty="0">
                <a:solidFill>
                  <a:srgbClr val="0069AC"/>
                </a:solidFill>
                <a:latin typeface="Tahoma"/>
                <a:cs typeface="Tahoma"/>
              </a:rPr>
              <a:t> </a:t>
            </a:r>
            <a:endParaRPr sz="1400" dirty="0">
              <a:latin typeface="Tahoma"/>
              <a:cs typeface="Tahoma"/>
            </a:endParaRPr>
          </a:p>
        </p:txBody>
      </p:sp>
      <p:pic>
        <p:nvPicPr>
          <p:cNvPr id="18" name="Imagen 17"/>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Lst>
          </a:blip>
          <a:stretch>
            <a:fillRect/>
          </a:stretch>
        </p:blipFill>
        <p:spPr>
          <a:xfrm>
            <a:off x="327930" y="1999943"/>
            <a:ext cx="5955343" cy="4019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929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11703" y="-9631"/>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p:cNvSpPr txBox="1"/>
          <p:nvPr/>
        </p:nvSpPr>
        <p:spPr>
          <a:xfrm>
            <a:off x="704914" y="871268"/>
            <a:ext cx="10801285" cy="4832092"/>
          </a:xfrm>
          <a:prstGeom prst="rect">
            <a:avLst/>
          </a:prstGeom>
          <a:noFill/>
        </p:spPr>
        <p:txBody>
          <a:bodyPr wrap="square" rtlCol="0">
            <a:spAutoFit/>
          </a:bodyPr>
          <a:lstStyle/>
          <a:p>
            <a:r>
              <a:rPr lang="es-EC" sz="1400" b="1" i="0" u="none" strike="noStrike"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IMPLEMENTACIÓN DE LA EXONERACIÓN:</a:t>
            </a:r>
          </a:p>
          <a:p>
            <a:endParaRPr lang="es-EC"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r>
              <a:rPr lang="es-ES" sz="1400" b="1" dirty="0" smtClean="0">
                <a:solidFill>
                  <a:srgbClr val="000000"/>
                </a:solidFill>
                <a:latin typeface="Tahoma" panose="020B0604030504040204" pitchFamily="34" charset="0"/>
                <a:ea typeface="Tahoma" panose="020B0604030504040204" pitchFamily="34" charset="0"/>
                <a:cs typeface="Tahoma" panose="020B0604030504040204" pitchFamily="34" charset="0"/>
              </a:rPr>
              <a:t>Requisitos para solicitar el beneficio como usuario frecuente.- </a:t>
            </a:r>
            <a:r>
              <a:rPr lang="es-E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Para acceder al beneficio de preferencia para transporte público, la Empresa Pública Metropolitana de Movilidad y Obras Públicas, podrá cuando lo considere necesario, hacer una o varias inspecciones que verifiquen la condición por la cual el usuario solicita este beneficio, asimismo aquel deberá presentar los siguientes requisitos para su habilitación:</a:t>
            </a:r>
          </a:p>
          <a:p>
            <a:endParaRPr lang="es-ES"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lphaLcParenR"/>
            </a:pPr>
            <a:r>
              <a:rPr lang="es-E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Identificación de la persona propietaria del vehículo; </a:t>
            </a:r>
            <a:endParaRPr lang="es-ES"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lphaLcParenR"/>
            </a:pPr>
            <a:r>
              <a:rPr lang="es-E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Matrícula del vehículo;</a:t>
            </a:r>
          </a:p>
          <a:p>
            <a:pPr marL="342900" indent="-342900">
              <a:buFont typeface="+mj-lt"/>
              <a:buAutoNum type="alphaLcParenR"/>
            </a:pPr>
            <a:r>
              <a:rPr lang="es-E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Las Cooperativas o Compañías de Transporte de Pasajeros deberán presentar, para cada vehículo, el Permiso de Operación emitido por la autoridad competente con indicación de los socios habilitados;</a:t>
            </a:r>
          </a:p>
          <a:p>
            <a:pPr marL="342900" indent="-342900">
              <a:buFont typeface="+mj-lt"/>
              <a:buAutoNum type="alphaLcParenR"/>
            </a:pPr>
            <a:r>
              <a:rPr lang="es-ES"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Los demás que estime necesarios la </a:t>
            </a:r>
            <a:r>
              <a:rPr lang="es-EC" sz="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Empresa Pública Metropolitana de Movilidad y Obras Públicas</a:t>
            </a:r>
          </a:p>
          <a:p>
            <a:endParaRPr lang="es-EC" sz="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s-ES" sz="1400" b="1" i="0" u="none" strike="noStrike"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Requisitos para solicitar el beneficio por discapacidad. - </a:t>
            </a:r>
            <a:r>
              <a:rPr lang="es-ES" sz="1400" b="0" i="0" u="none" strike="noStrike"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Para acceder a este beneficio el usuario deberá presentar los siguientes requisitos: </a:t>
            </a:r>
          </a:p>
          <a:p>
            <a:endParaRPr lang="es-ES" sz="1400" b="0" i="0" u="none" strike="noStrike"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lphaLcParenR"/>
            </a:pPr>
            <a:r>
              <a:rPr lang="es-ES" sz="1400" b="0" i="0" u="none" strike="noStrike"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Identificación de la persona propietaria del vehículo; </a:t>
            </a:r>
          </a:p>
          <a:p>
            <a:pPr marL="342900" indent="-342900">
              <a:buFont typeface="+mj-lt"/>
              <a:buAutoNum type="alphaLcParenR"/>
            </a:pPr>
            <a:r>
              <a:rPr lang="es-EC" sz="1400" b="0" i="0" u="none" strike="noStrike"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Matrícula del vehículo; </a:t>
            </a:r>
          </a:p>
          <a:p>
            <a:pPr marL="342900" indent="-342900">
              <a:buFont typeface="+mj-lt"/>
              <a:buAutoNum type="alphaLcParenR"/>
            </a:pPr>
            <a:r>
              <a:rPr lang="es-ES" sz="1400" b="0" i="0" u="none" strike="noStrike" baseline="0" smtClean="0">
                <a:solidFill>
                  <a:srgbClr val="000000"/>
                </a:solidFill>
                <a:latin typeface="Tahoma" panose="020B0604030504040204" pitchFamily="34" charset="0"/>
                <a:ea typeface="Tahoma" panose="020B0604030504040204" pitchFamily="34" charset="0"/>
                <a:cs typeface="Tahoma" panose="020B0604030504040204" pitchFamily="34" charset="0"/>
              </a:rPr>
              <a:t>Carné </a:t>
            </a:r>
            <a:r>
              <a:rPr lang="es-ES" sz="1400" b="0" i="0" u="none" strike="noStrike"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de discapacidad vigente, emitido </a:t>
            </a:r>
            <a:r>
              <a:rPr lang="es-ES" sz="1400" b="0" i="0" u="none" strike="noStrike" baseline="0" smtClean="0">
                <a:solidFill>
                  <a:srgbClr val="000000"/>
                </a:solidFill>
                <a:latin typeface="Tahoma" panose="020B0604030504040204" pitchFamily="34" charset="0"/>
                <a:ea typeface="Tahoma" panose="020B0604030504040204" pitchFamily="34" charset="0"/>
                <a:cs typeface="Tahoma" panose="020B0604030504040204" pitchFamily="34" charset="0"/>
              </a:rPr>
              <a:t>por la autoridad </a:t>
            </a:r>
            <a:r>
              <a:rPr lang="es-ES" sz="1400" b="0" i="0" u="none" strike="noStrike"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competente; y, </a:t>
            </a:r>
          </a:p>
          <a:p>
            <a:pPr marL="342900" indent="-342900">
              <a:buFont typeface="+mj-lt"/>
              <a:buAutoNum type="alphaLcParenR"/>
            </a:pPr>
            <a:r>
              <a:rPr lang="es-ES" sz="1400" b="0" i="0" u="none" strike="noStrike"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Los demás que estime necesarios la Empresa Pública Metropolitana de Movilidad y Obras Públicas.</a:t>
            </a:r>
          </a:p>
          <a:p>
            <a:endParaRPr lang="es-EC" sz="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s-ES" sz="1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922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a:extLst>
              <a:ext uri="{FF2B5EF4-FFF2-40B4-BE49-F238E27FC236}">
                <a16:creationId xmlns:a16="http://schemas.microsoft.com/office/drawing/2014/main" id="{2A96F64D-1554-DB91-378B-7FFA7650926B}"/>
              </a:ext>
            </a:extLst>
          </p:cNvPr>
          <p:cNvSpPr txBox="1"/>
          <p:nvPr/>
        </p:nvSpPr>
        <p:spPr>
          <a:xfrm>
            <a:off x="152400" y="609600"/>
            <a:ext cx="11277600" cy="1123384"/>
          </a:xfrm>
          <a:prstGeom prst="rect">
            <a:avLst/>
          </a:prstGeom>
          <a:noFill/>
        </p:spPr>
        <p:txBody>
          <a:bodyPr wrap="square" rtlCol="0">
            <a:spAutoFit/>
          </a:bodyPr>
          <a:lstStyle/>
          <a:p>
            <a:pPr algn="just"/>
            <a:r>
              <a:rPr lang="es-EC" sz="1800" b="1" i="1" u="sng" dirty="0"/>
              <a:t>Determinación de tarifa diferenciada para la composición del tráfico vehicular que circula por la Av. Oswaldo Guayasamín:</a:t>
            </a:r>
            <a:endParaRPr lang="es-EC" sz="1800" dirty="0"/>
          </a:p>
          <a:p>
            <a:pPr lvl="1" algn="just"/>
            <a:endParaRPr lang="es-EC" dirty="0"/>
          </a:p>
          <a:p>
            <a:pPr algn="just"/>
            <a:endParaRPr lang="es-EC" sz="1300" b="1" dirty="0">
              <a:latin typeface="Tahoma" panose="020B0604030504040204" pitchFamily="34" charset="0"/>
              <a:ea typeface="Tahoma" panose="020B0604030504040204" pitchFamily="34" charset="0"/>
              <a:cs typeface="Tahoma" panose="020B0604030504040204" pitchFamily="34" charset="0"/>
            </a:endParaRPr>
          </a:p>
        </p:txBody>
      </p:sp>
      <p:sp>
        <p:nvSpPr>
          <p:cNvPr id="12" name="CuadroTexto 11">
            <a:extLst>
              <a:ext uri="{FF2B5EF4-FFF2-40B4-BE49-F238E27FC236}">
                <a16:creationId xmlns:a16="http://schemas.microsoft.com/office/drawing/2014/main" id="{2A96F64D-1554-DB91-378B-7FFA7650926B}"/>
              </a:ext>
            </a:extLst>
          </p:cNvPr>
          <p:cNvSpPr txBox="1"/>
          <p:nvPr/>
        </p:nvSpPr>
        <p:spPr>
          <a:xfrm>
            <a:off x="145344" y="1348566"/>
            <a:ext cx="11277600" cy="1123384"/>
          </a:xfrm>
          <a:prstGeom prst="rect">
            <a:avLst/>
          </a:prstGeom>
          <a:noFill/>
        </p:spPr>
        <p:txBody>
          <a:bodyPr wrap="square" rtlCol="0">
            <a:spAutoFit/>
          </a:bodyPr>
          <a:lstStyle/>
          <a:p>
            <a:pPr algn="just"/>
            <a:r>
              <a:rPr lang="es-EC" sz="1800" b="1" dirty="0"/>
              <a:t>Categorías vehiculares MTOP/NEVI:</a:t>
            </a:r>
          </a:p>
          <a:p>
            <a:pPr algn="just"/>
            <a:endParaRPr lang="es-EC" b="1" dirty="0"/>
          </a:p>
          <a:p>
            <a:pPr lvl="1" algn="just"/>
            <a:endParaRPr lang="es-EC" dirty="0"/>
          </a:p>
          <a:p>
            <a:pPr algn="just"/>
            <a:endParaRPr lang="es-EC" sz="13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4099692216"/>
              </p:ext>
            </p:extLst>
          </p:nvPr>
        </p:nvGraphicFramePr>
        <p:xfrm>
          <a:off x="304800" y="2060299"/>
          <a:ext cx="5486400" cy="4151306"/>
        </p:xfrm>
        <a:graphic>
          <a:graphicData uri="http://schemas.openxmlformats.org/drawingml/2006/table">
            <a:tbl>
              <a:tblPr/>
              <a:tblGrid>
                <a:gridCol w="1752600">
                  <a:extLst>
                    <a:ext uri="{9D8B030D-6E8A-4147-A177-3AD203B41FA5}">
                      <a16:colId xmlns:a16="http://schemas.microsoft.com/office/drawing/2014/main" val="2401426713"/>
                    </a:ext>
                  </a:extLst>
                </a:gridCol>
                <a:gridCol w="1828800">
                  <a:extLst>
                    <a:ext uri="{9D8B030D-6E8A-4147-A177-3AD203B41FA5}">
                      <a16:colId xmlns:a16="http://schemas.microsoft.com/office/drawing/2014/main" val="1123402828"/>
                    </a:ext>
                  </a:extLst>
                </a:gridCol>
                <a:gridCol w="1905000">
                  <a:extLst>
                    <a:ext uri="{9D8B030D-6E8A-4147-A177-3AD203B41FA5}">
                      <a16:colId xmlns:a16="http://schemas.microsoft.com/office/drawing/2014/main" val="1190403453"/>
                    </a:ext>
                  </a:extLst>
                </a:gridCol>
              </a:tblGrid>
              <a:tr h="370327">
                <a:tc>
                  <a:txBody>
                    <a:bodyPr/>
                    <a:lstStyle/>
                    <a:p>
                      <a:pPr algn="ctr" fontAlgn="b"/>
                      <a:r>
                        <a:rPr lang="es-EC"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TIPO DE VEHICULO</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C"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DESGINACIÓN MTOP</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C"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TIPO DE EJE</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64857169"/>
                  </a:ext>
                </a:extLst>
              </a:tr>
              <a:tr h="663020">
                <a:tc>
                  <a:txBody>
                    <a:bodyPr/>
                    <a:lstStyle/>
                    <a:p>
                      <a:pPr algn="ctr" fontAlgn="ctr"/>
                      <a:r>
                        <a:rPr lang="es-E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Liviano "A1" y "A2" (automóviles y camionetas)</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Simple</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036179"/>
                  </a:ext>
                </a:extLst>
              </a:tr>
              <a:tr h="581642">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Buses: Bus colectivos, microbuses, busetas</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2DA</a:t>
                      </a:r>
                      <a:b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2D</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Delantero Simple rueda simple, posterior simple dual</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20909"/>
                  </a:ext>
                </a:extLst>
              </a:tr>
              <a:tr h="494634">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C1: (2 ejes simples): Camión, Volquete</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2DB</a:t>
                      </a:r>
                      <a:b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V 2DB</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Simple, dual</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6882042"/>
                  </a:ext>
                </a:extLst>
              </a:tr>
              <a:tr h="610401">
                <a:tc>
                  <a:txBody>
                    <a:bodyPr/>
                    <a:lstStyle/>
                    <a:p>
                      <a:pPr algn="ctr" fontAlgn="ctr"/>
                      <a:r>
                        <a:rPr lang="es-ES"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C2: (3 ejes ): Camión, Volquete</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3A</a:t>
                      </a:r>
                      <a:b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V3A</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Delantero simple rueda</a:t>
                      </a:r>
                      <a:b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simple. Posterior</a:t>
                      </a:r>
                      <a:b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Tamdem, dual</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872871"/>
                  </a:ext>
                </a:extLst>
              </a:tr>
              <a:tr h="526207">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C3: (4 ejes): Camiones</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4C</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Delantero: simple.</a:t>
                      </a:r>
                      <a:b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Posterior:Tridem, dual</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826991"/>
                  </a:ext>
                </a:extLst>
              </a:tr>
              <a:tr h="694592">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C4: Plataformas y remolques; 4 ejes o mas</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2S2 y 2S3</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Tamdem</a:t>
                      </a:r>
                      <a:r>
                        <a:rPr lang="pt-B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pt-BR"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direccional</a:t>
                      </a:r>
                      <a:r>
                        <a:rPr lang="pt-B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r>
                      <a:br>
                        <a:rPr lang="pt-B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pt-B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pt-BR"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tamdem</a:t>
                      </a:r>
                      <a:r>
                        <a:rPr lang="pt-B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posterior, o</a:t>
                      </a:r>
                      <a:br>
                        <a:rPr lang="pt-B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br>
                      <a:r>
                        <a:rPr lang="pt-BR"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remolque</a:t>
                      </a:r>
                      <a:r>
                        <a:rPr lang="pt-B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pt-BR"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con</a:t>
                      </a:r>
                      <a:r>
                        <a:rPr lang="pt-B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pt-BR" sz="1200" b="0" i="0" u="none" strike="noStrike"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tridem</a:t>
                      </a:r>
                      <a:endParaRPr lang="pt-BR"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4094211"/>
                  </a:ext>
                </a:extLst>
              </a:tr>
              <a:tr h="210483">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Otros (motos)</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670488"/>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786768879"/>
              </p:ext>
            </p:extLst>
          </p:nvPr>
        </p:nvGraphicFramePr>
        <p:xfrm>
          <a:off x="6362590" y="2071275"/>
          <a:ext cx="5287102" cy="4140330"/>
        </p:xfrm>
        <a:graphic>
          <a:graphicData uri="http://schemas.openxmlformats.org/drawingml/2006/table">
            <a:tbl>
              <a:tblPr/>
              <a:tblGrid>
                <a:gridCol w="2019410">
                  <a:extLst>
                    <a:ext uri="{9D8B030D-6E8A-4147-A177-3AD203B41FA5}">
                      <a16:colId xmlns:a16="http://schemas.microsoft.com/office/drawing/2014/main" val="2268353175"/>
                    </a:ext>
                  </a:extLst>
                </a:gridCol>
                <a:gridCol w="1638549">
                  <a:extLst>
                    <a:ext uri="{9D8B030D-6E8A-4147-A177-3AD203B41FA5}">
                      <a16:colId xmlns:a16="http://schemas.microsoft.com/office/drawing/2014/main" val="1343652601"/>
                    </a:ext>
                  </a:extLst>
                </a:gridCol>
                <a:gridCol w="1629143">
                  <a:extLst>
                    <a:ext uri="{9D8B030D-6E8A-4147-A177-3AD203B41FA5}">
                      <a16:colId xmlns:a16="http://schemas.microsoft.com/office/drawing/2014/main" val="1970129360"/>
                    </a:ext>
                  </a:extLst>
                </a:gridCol>
              </a:tblGrid>
              <a:tr h="414033">
                <a:tc>
                  <a:txBody>
                    <a:bodyPr/>
                    <a:lstStyle/>
                    <a:p>
                      <a:pPr algn="ctr" fontAlgn="ctr"/>
                      <a:r>
                        <a:rPr lang="es-EC"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TIPOLOGÍA/AV. OSWALDO GUAYASAMÍN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TPDA PROM.</a:t>
                      </a:r>
                      <a:r>
                        <a:rPr lang="es-EC" sz="1200" b="1" i="0" u="none" strike="noStrike" baseline="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EC"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C" sz="12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COMPOSICIÓN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660081867"/>
                  </a:ext>
                </a:extLst>
              </a:tr>
              <a:tr h="414033">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Livianos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39,525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91.01%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99560"/>
                  </a:ext>
                </a:extLst>
              </a:tr>
              <a:tr h="414033">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Buseta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025851"/>
                  </a:ext>
                </a:extLst>
              </a:tr>
              <a:tr h="414033">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Bus Colectivo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265565"/>
                  </a:ext>
                </a:extLst>
              </a:tr>
              <a:tr h="414033">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Camiones 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142416"/>
                  </a:ext>
                </a:extLst>
              </a:tr>
              <a:tr h="414033">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Camiones C-2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658551"/>
                  </a:ext>
                </a:extLst>
              </a:tr>
              <a:tr h="414033">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Camiones C-3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872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158856"/>
                  </a:ext>
                </a:extLst>
              </a:tr>
              <a:tr h="414033">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Plataformas C-4 o mayor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554102"/>
                  </a:ext>
                </a:extLst>
              </a:tr>
              <a:tr h="414033">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Otros (moto)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988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441012"/>
                  </a:ext>
                </a:extLst>
              </a:tr>
              <a:tr h="414033">
                <a:tc>
                  <a:txBody>
                    <a:bodyPr/>
                    <a:lstStyle/>
                    <a:p>
                      <a:pPr algn="ctr" fontAlgn="ctr"/>
                      <a:r>
                        <a:rPr lang="es-EC"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43,430.00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367832"/>
                  </a:ext>
                </a:extLst>
              </a:tr>
            </a:tbl>
          </a:graphicData>
        </a:graphic>
      </p:graphicFrame>
    </p:spTree>
    <p:extLst>
      <p:ext uri="{BB962C8B-B14F-4D97-AF65-F5344CB8AC3E}">
        <p14:creationId xmlns:p14="http://schemas.microsoft.com/office/powerpoint/2010/main" val="2487782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22911" y="0"/>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pic>
        <p:nvPicPr>
          <p:cNvPr id="16" name="Imagen 15"/>
          <p:cNvPicPr>
            <a:picLocks noChangeAspect="1"/>
          </p:cNvPicPr>
          <p:nvPr/>
        </p:nvPicPr>
        <p:blipFill>
          <a:blip r:embed="rId8"/>
          <a:stretch>
            <a:fillRect/>
          </a:stretch>
        </p:blipFill>
        <p:spPr>
          <a:xfrm>
            <a:off x="1712730" y="761391"/>
            <a:ext cx="8419048" cy="5357457"/>
          </a:xfrm>
          <a:prstGeom prst="rect">
            <a:avLst/>
          </a:prstGeom>
        </p:spPr>
      </p:pic>
    </p:spTree>
    <p:extLst>
      <p:ext uri="{BB962C8B-B14F-4D97-AF65-F5344CB8AC3E}">
        <p14:creationId xmlns:p14="http://schemas.microsoft.com/office/powerpoint/2010/main" val="2018996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1193" y="-62892"/>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164477356"/>
              </p:ext>
            </p:extLst>
          </p:nvPr>
        </p:nvGraphicFramePr>
        <p:xfrm>
          <a:off x="511087" y="885379"/>
          <a:ext cx="11125196" cy="2619821"/>
        </p:xfrm>
        <a:graphic>
          <a:graphicData uri="http://schemas.openxmlformats.org/drawingml/2006/table">
            <a:tbl>
              <a:tblPr/>
              <a:tblGrid>
                <a:gridCol w="1197177">
                  <a:extLst>
                    <a:ext uri="{9D8B030D-6E8A-4147-A177-3AD203B41FA5}">
                      <a16:colId xmlns:a16="http://schemas.microsoft.com/office/drawing/2014/main" val="3369378085"/>
                    </a:ext>
                  </a:extLst>
                </a:gridCol>
                <a:gridCol w="910709">
                  <a:extLst>
                    <a:ext uri="{9D8B030D-6E8A-4147-A177-3AD203B41FA5}">
                      <a16:colId xmlns:a16="http://schemas.microsoft.com/office/drawing/2014/main" val="2159781894"/>
                    </a:ext>
                  </a:extLst>
                </a:gridCol>
                <a:gridCol w="1522125">
                  <a:extLst>
                    <a:ext uri="{9D8B030D-6E8A-4147-A177-3AD203B41FA5}">
                      <a16:colId xmlns:a16="http://schemas.microsoft.com/office/drawing/2014/main" val="1138708613"/>
                    </a:ext>
                  </a:extLst>
                </a:gridCol>
                <a:gridCol w="598588">
                  <a:extLst>
                    <a:ext uri="{9D8B030D-6E8A-4147-A177-3AD203B41FA5}">
                      <a16:colId xmlns:a16="http://schemas.microsoft.com/office/drawing/2014/main" val="782030227"/>
                    </a:ext>
                  </a:extLst>
                </a:gridCol>
                <a:gridCol w="957741">
                  <a:extLst>
                    <a:ext uri="{9D8B030D-6E8A-4147-A177-3AD203B41FA5}">
                      <a16:colId xmlns:a16="http://schemas.microsoft.com/office/drawing/2014/main" val="685094381"/>
                    </a:ext>
                  </a:extLst>
                </a:gridCol>
                <a:gridCol w="1197177">
                  <a:extLst>
                    <a:ext uri="{9D8B030D-6E8A-4147-A177-3AD203B41FA5}">
                      <a16:colId xmlns:a16="http://schemas.microsoft.com/office/drawing/2014/main" val="1627593786"/>
                    </a:ext>
                  </a:extLst>
                </a:gridCol>
                <a:gridCol w="1190643">
                  <a:extLst>
                    <a:ext uri="{9D8B030D-6E8A-4147-A177-3AD203B41FA5}">
                      <a16:colId xmlns:a16="http://schemas.microsoft.com/office/drawing/2014/main" val="3902844847"/>
                    </a:ext>
                  </a:extLst>
                </a:gridCol>
                <a:gridCol w="964276">
                  <a:extLst>
                    <a:ext uri="{9D8B030D-6E8A-4147-A177-3AD203B41FA5}">
                      <a16:colId xmlns:a16="http://schemas.microsoft.com/office/drawing/2014/main" val="4027353132"/>
                    </a:ext>
                  </a:extLst>
                </a:gridCol>
                <a:gridCol w="906435">
                  <a:extLst>
                    <a:ext uri="{9D8B030D-6E8A-4147-A177-3AD203B41FA5}">
                      <a16:colId xmlns:a16="http://schemas.microsoft.com/office/drawing/2014/main" val="2765869867"/>
                    </a:ext>
                  </a:extLst>
                </a:gridCol>
                <a:gridCol w="654172">
                  <a:extLst>
                    <a:ext uri="{9D8B030D-6E8A-4147-A177-3AD203B41FA5}">
                      <a16:colId xmlns:a16="http://schemas.microsoft.com/office/drawing/2014/main" val="2768907225"/>
                    </a:ext>
                  </a:extLst>
                </a:gridCol>
                <a:gridCol w="1026153">
                  <a:extLst>
                    <a:ext uri="{9D8B030D-6E8A-4147-A177-3AD203B41FA5}">
                      <a16:colId xmlns:a16="http://schemas.microsoft.com/office/drawing/2014/main" val="1739287018"/>
                    </a:ext>
                  </a:extLst>
                </a:gridCol>
              </a:tblGrid>
              <a:tr h="654955">
                <a:tc>
                  <a:txBody>
                    <a:bodyPr/>
                    <a:lstStyle/>
                    <a:p>
                      <a:pPr algn="ctr" fontAlgn="ct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Categoría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Ton/ejes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Tipo de eje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#/ejes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Tarifa base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Factor</a:t>
                      </a:r>
                      <a:r>
                        <a:rPr lang="es-EC" sz="1200" b="1" i="0" u="none" strike="noStrike" baseline="0" dirty="0">
                          <a:solidFill>
                            <a:srgbClr val="FFFFFF"/>
                          </a:solidFill>
                          <a:effectLst/>
                          <a:latin typeface="Tahoma" panose="020B0604030504040204" pitchFamily="34" charset="0"/>
                          <a:ea typeface="Tahoma" panose="020B0604030504040204" pitchFamily="34" charset="0"/>
                          <a:cs typeface="Tahoma" panose="020B0604030504040204" pitchFamily="34" charset="0"/>
                        </a:rPr>
                        <a:t> eje Livianos/Buses</a:t>
                      </a:r>
                      <a:endPar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Factor</a:t>
                      </a:r>
                      <a:r>
                        <a:rPr lang="es-EC" sz="1200" b="1" i="0" u="none" strike="noStrike" baseline="0" dirty="0">
                          <a:solidFill>
                            <a:srgbClr val="FFFFFF"/>
                          </a:solidFill>
                          <a:effectLst/>
                          <a:latin typeface="Tahoma" panose="020B0604030504040204" pitchFamily="34" charset="0"/>
                          <a:ea typeface="Tahoma" panose="020B0604030504040204" pitchFamily="34" charset="0"/>
                          <a:cs typeface="Tahoma" panose="020B0604030504040204" pitchFamily="34" charset="0"/>
                        </a:rPr>
                        <a:t> L</a:t>
                      </a: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iviano/Moto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tarifa/eje simple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tarifa/eje dual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tarifa/moto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2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tarifa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154115242"/>
                  </a:ext>
                </a:extLst>
              </a:tr>
              <a:tr h="327478">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Liviano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&lt; = 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Simple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358472"/>
                  </a:ext>
                </a:extLst>
              </a:tr>
              <a:tr h="1309910">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Buses: Bus colectivos, microbuses, busetas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&gt; =7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Delantero Simple rueda simple, posterior simple dual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848679"/>
                  </a:ext>
                </a:extLst>
              </a:tr>
              <a:tr h="327478">
                <a:tc>
                  <a:txBody>
                    <a:bodyPr/>
                    <a:lstStyle/>
                    <a:p>
                      <a:pPr algn="ctr" fontAlgn="b"/>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Moto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&lt; = 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0.70</a:t>
                      </a:r>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0.15</a:t>
                      </a:r>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0.15</a:t>
                      </a:r>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53401"/>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110415298"/>
              </p:ext>
            </p:extLst>
          </p:nvPr>
        </p:nvGraphicFramePr>
        <p:xfrm>
          <a:off x="2743200" y="3801299"/>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724136940"/>
                    </a:ext>
                  </a:extLst>
                </a:gridCol>
                <a:gridCol w="3048000">
                  <a:extLst>
                    <a:ext uri="{9D8B030D-6E8A-4147-A177-3AD203B41FA5}">
                      <a16:colId xmlns:a16="http://schemas.microsoft.com/office/drawing/2014/main" val="3570075913"/>
                    </a:ext>
                  </a:extLst>
                </a:gridCol>
              </a:tblGrid>
              <a:tr h="370840">
                <a:tc>
                  <a:txBody>
                    <a:bodyPr/>
                    <a:lstStyle/>
                    <a:p>
                      <a:pPr algn="ctr"/>
                      <a:r>
                        <a:rPr lang="es-EC" dirty="0"/>
                        <a:t>CATEGORIA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s-EC" dirty="0"/>
                        <a:t>TASA (USD)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674729545"/>
                  </a:ext>
                </a:extLst>
              </a:tr>
              <a:tr h="370840">
                <a:tc>
                  <a:txBody>
                    <a:bodyPr/>
                    <a:lstStyle/>
                    <a:p>
                      <a:pPr algn="ctr"/>
                      <a:r>
                        <a:rPr lang="es-EC" dirty="0">
                          <a:solidFill>
                            <a:schemeClr val="tx1"/>
                          </a:solidFill>
                        </a:rPr>
                        <a:t>Livianos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a:t>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604491"/>
                  </a:ext>
                </a:extLst>
              </a:tr>
              <a:tr h="370840">
                <a:tc>
                  <a:txBody>
                    <a:bodyPr/>
                    <a:lstStyle/>
                    <a:p>
                      <a:pPr algn="ctr"/>
                      <a:r>
                        <a:rPr lang="es-EC" dirty="0" smtClean="0"/>
                        <a:t>Minibuses </a:t>
                      </a:r>
                      <a:r>
                        <a:rPr lang="es-EC" dirty="0"/>
                        <a:t>de 2 ejes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a:t>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644619"/>
                  </a:ext>
                </a:extLst>
              </a:tr>
              <a:tr h="370840">
                <a:tc>
                  <a:txBody>
                    <a:bodyPr/>
                    <a:lstStyle/>
                    <a:p>
                      <a:pPr algn="ctr"/>
                      <a:r>
                        <a:rPr lang="es-EC" dirty="0"/>
                        <a:t>Motos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smtClean="0"/>
                        <a:t>0.15</a:t>
                      </a:r>
                      <a:endParaRPr lang="es-EC"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0954025"/>
                  </a:ext>
                </a:extLst>
              </a:tr>
            </a:tbl>
          </a:graphicData>
        </a:graphic>
      </p:graphicFrame>
      <p:pic>
        <p:nvPicPr>
          <p:cNvPr id="12" name="Imagen 11"/>
          <p:cNvPicPr>
            <a:picLocks noChangeAspect="1"/>
          </p:cNvPicPr>
          <p:nvPr/>
        </p:nvPicPr>
        <p:blipFill>
          <a:blip r:embed="rId8"/>
          <a:stretch>
            <a:fillRect/>
          </a:stretch>
        </p:blipFill>
        <p:spPr>
          <a:xfrm>
            <a:off x="240779" y="4072508"/>
            <a:ext cx="1956842" cy="940941"/>
          </a:xfrm>
          <a:prstGeom prst="rect">
            <a:avLst/>
          </a:prstGeom>
        </p:spPr>
      </p:pic>
    </p:spTree>
    <p:extLst>
      <p:ext uri="{BB962C8B-B14F-4D97-AF65-F5344CB8AC3E}">
        <p14:creationId xmlns:p14="http://schemas.microsoft.com/office/powerpoint/2010/main" val="34094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1193" y="-9631"/>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pic>
        <p:nvPicPr>
          <p:cNvPr id="9" name="Imagen 8"/>
          <p:cNvPicPr>
            <a:picLocks noChangeAspect="1"/>
          </p:cNvPicPr>
          <p:nvPr/>
        </p:nvPicPr>
        <p:blipFill>
          <a:blip r:embed="rId8"/>
          <a:stretch>
            <a:fillRect/>
          </a:stretch>
        </p:blipFill>
        <p:spPr>
          <a:xfrm>
            <a:off x="1851778" y="940815"/>
            <a:ext cx="7495297" cy="5176311"/>
          </a:xfrm>
          <a:prstGeom prst="rect">
            <a:avLst/>
          </a:prstGeom>
        </p:spPr>
      </p:pic>
      <p:sp>
        <p:nvSpPr>
          <p:cNvPr id="12" name="CuadroTexto 11"/>
          <p:cNvSpPr txBox="1"/>
          <p:nvPr/>
        </p:nvSpPr>
        <p:spPr>
          <a:xfrm>
            <a:off x="144517" y="6192343"/>
            <a:ext cx="10668000" cy="261610"/>
          </a:xfrm>
          <a:prstGeom prst="rect">
            <a:avLst/>
          </a:prstGeom>
          <a:noFill/>
        </p:spPr>
        <p:txBody>
          <a:bodyPr wrap="square" rtlCol="0">
            <a:spAutoFit/>
          </a:bodyPr>
          <a:lstStyle/>
          <a:p>
            <a:r>
              <a:rPr lang="es-EC" sz="1100" b="1" i="1" dirty="0"/>
              <a:t>Fuente: </a:t>
            </a:r>
            <a:r>
              <a:rPr lang="es-EC" sz="1100" i="1" dirty="0"/>
              <a:t>Caracterización de las importaciones de vehículos por personas por discapacidad, base de datos SENAE (2008-2015</a:t>
            </a:r>
            <a:r>
              <a:rPr lang="es-EC" sz="1100" i="1" dirty="0" smtClean="0"/>
              <a:t>)</a:t>
            </a:r>
            <a:endParaRPr lang="es-EC" sz="1100" i="1" dirty="0"/>
          </a:p>
        </p:txBody>
      </p:sp>
      <p:sp>
        <p:nvSpPr>
          <p:cNvPr id="14" name="CuadroTexto 13">
            <a:extLst>
              <a:ext uri="{FF2B5EF4-FFF2-40B4-BE49-F238E27FC236}">
                <a16:creationId xmlns:a16="http://schemas.microsoft.com/office/drawing/2014/main" id="{2A96F64D-1554-DB91-378B-7FFA7650926B}"/>
              </a:ext>
            </a:extLst>
          </p:cNvPr>
          <p:cNvSpPr txBox="1"/>
          <p:nvPr/>
        </p:nvSpPr>
        <p:spPr>
          <a:xfrm>
            <a:off x="152400" y="609600"/>
            <a:ext cx="11201400" cy="846386"/>
          </a:xfrm>
          <a:prstGeom prst="rect">
            <a:avLst/>
          </a:prstGeom>
          <a:noFill/>
        </p:spPr>
        <p:txBody>
          <a:bodyPr wrap="square" rtlCol="0">
            <a:spAutoFit/>
          </a:bodyPr>
          <a:lstStyle/>
          <a:p>
            <a:pPr algn="just"/>
            <a:r>
              <a:rPr lang="es-EC" sz="1800" b="1" i="1" u="sng" dirty="0" err="1" smtClean="0"/>
              <a:t>Analisis</a:t>
            </a:r>
            <a:r>
              <a:rPr lang="es-EC" sz="1800" b="1" i="1" u="sng" dirty="0" smtClean="0"/>
              <a:t> y </a:t>
            </a:r>
            <a:r>
              <a:rPr lang="es-EC" sz="1800" b="1" i="1" u="sng" dirty="0" err="1" smtClean="0"/>
              <a:t>porpuesta</a:t>
            </a:r>
            <a:r>
              <a:rPr lang="es-EC" sz="1800" b="1" i="1" u="sng" dirty="0" smtClean="0"/>
              <a:t> de exoneración personas con discapacidad:</a:t>
            </a:r>
            <a:endParaRPr lang="es-EC" sz="1800" dirty="0"/>
          </a:p>
          <a:p>
            <a:pPr lvl="1" algn="just"/>
            <a:endParaRPr lang="es-EC" dirty="0"/>
          </a:p>
          <a:p>
            <a:pPr algn="just"/>
            <a:endParaRPr lang="es-EC" sz="13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184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1193" y="-20851"/>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pic>
        <p:nvPicPr>
          <p:cNvPr id="10" name="Imagen 9"/>
          <p:cNvPicPr>
            <a:picLocks noChangeAspect="1"/>
          </p:cNvPicPr>
          <p:nvPr/>
        </p:nvPicPr>
        <p:blipFill>
          <a:blip r:embed="rId8"/>
          <a:stretch>
            <a:fillRect/>
          </a:stretch>
        </p:blipFill>
        <p:spPr>
          <a:xfrm>
            <a:off x="837782" y="920503"/>
            <a:ext cx="10471805" cy="4352925"/>
          </a:xfrm>
          <a:prstGeom prst="rect">
            <a:avLst/>
          </a:prstGeom>
        </p:spPr>
      </p:pic>
      <p:sp>
        <p:nvSpPr>
          <p:cNvPr id="14" name="CuadroTexto 13"/>
          <p:cNvSpPr txBox="1"/>
          <p:nvPr/>
        </p:nvSpPr>
        <p:spPr>
          <a:xfrm>
            <a:off x="342900" y="5628318"/>
            <a:ext cx="10668000" cy="261610"/>
          </a:xfrm>
          <a:prstGeom prst="rect">
            <a:avLst/>
          </a:prstGeom>
          <a:noFill/>
        </p:spPr>
        <p:txBody>
          <a:bodyPr wrap="square" rtlCol="0">
            <a:spAutoFit/>
          </a:bodyPr>
          <a:lstStyle/>
          <a:p>
            <a:r>
              <a:rPr lang="es-EC" sz="1100" b="1" i="1" dirty="0"/>
              <a:t>Fuente: </a:t>
            </a:r>
            <a:r>
              <a:rPr lang="es-ES" sz="1100" i="1" dirty="0"/>
              <a:t>Asociación de Empresas Automotrices del Ecuador, Anuario 2023.</a:t>
            </a:r>
            <a:r>
              <a:rPr lang="es-EC" sz="1100" i="1" dirty="0"/>
              <a:t> </a:t>
            </a:r>
          </a:p>
        </p:txBody>
      </p:sp>
    </p:spTree>
    <p:extLst>
      <p:ext uri="{BB962C8B-B14F-4D97-AF65-F5344CB8AC3E}">
        <p14:creationId xmlns:p14="http://schemas.microsoft.com/office/powerpoint/2010/main" val="118016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1193" y="-12259"/>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Gráfico 11"/>
          <p:cNvGraphicFramePr>
            <a:graphicFrameLocks/>
          </p:cNvGraphicFramePr>
          <p:nvPr>
            <p:extLst>
              <p:ext uri="{D42A27DB-BD31-4B8C-83A1-F6EECF244321}">
                <p14:modId xmlns:p14="http://schemas.microsoft.com/office/powerpoint/2010/main" val="3429246692"/>
              </p:ext>
            </p:extLst>
          </p:nvPr>
        </p:nvGraphicFramePr>
        <p:xfrm>
          <a:off x="2552700" y="1119733"/>
          <a:ext cx="6248400" cy="3815241"/>
        </p:xfrm>
        <a:graphic>
          <a:graphicData uri="http://schemas.openxmlformats.org/drawingml/2006/chart">
            <c:chart xmlns:c="http://schemas.openxmlformats.org/drawingml/2006/chart" xmlns:r="http://schemas.openxmlformats.org/officeDocument/2006/relationships" r:id="rId8"/>
          </a:graphicData>
        </a:graphic>
      </p:graphicFrame>
      <p:sp>
        <p:nvSpPr>
          <p:cNvPr id="15" name="CuadroTexto 14"/>
          <p:cNvSpPr txBox="1"/>
          <p:nvPr/>
        </p:nvSpPr>
        <p:spPr>
          <a:xfrm>
            <a:off x="2819400" y="5275638"/>
            <a:ext cx="5336297" cy="369332"/>
          </a:xfrm>
          <a:prstGeom prst="rect">
            <a:avLst/>
          </a:prstGeom>
          <a:noFill/>
        </p:spPr>
        <p:txBody>
          <a:bodyPr wrap="square" rtlCol="0">
            <a:spAutoFit/>
          </a:bodyPr>
          <a:lstStyle/>
          <a:p>
            <a:r>
              <a:rPr lang="es-EC" sz="1400" i="1" dirty="0"/>
              <a:t>Porcentaje de vehículos exonerados por discapacidad: </a:t>
            </a:r>
            <a:r>
              <a:rPr lang="es-EC" b="0" i="0" dirty="0">
                <a:solidFill>
                  <a:srgbClr val="040C28"/>
                </a:solidFill>
                <a:effectLst/>
                <a:latin typeface="Google Sans"/>
              </a:rPr>
              <a:t>≈</a:t>
            </a:r>
            <a:r>
              <a:rPr lang="es-EC" sz="1400" b="0" i="0" dirty="0">
                <a:solidFill>
                  <a:srgbClr val="040C28"/>
                </a:solidFill>
                <a:effectLst/>
                <a:latin typeface="Google Sans"/>
              </a:rPr>
              <a:t> </a:t>
            </a:r>
            <a:r>
              <a:rPr lang="es-EC" sz="1400" b="1" i="1" dirty="0">
                <a:solidFill>
                  <a:srgbClr val="040C28"/>
                </a:solidFill>
                <a:latin typeface="Google Sans"/>
              </a:rPr>
              <a:t>5</a:t>
            </a:r>
            <a:r>
              <a:rPr lang="es-EC" sz="1400" b="1" i="1" dirty="0" smtClean="0"/>
              <a:t>%</a:t>
            </a:r>
            <a:endParaRPr lang="es-EC" sz="1400" i="1" dirty="0"/>
          </a:p>
        </p:txBody>
      </p:sp>
    </p:spTree>
    <p:extLst>
      <p:ext uri="{BB962C8B-B14F-4D97-AF65-F5344CB8AC3E}">
        <p14:creationId xmlns:p14="http://schemas.microsoft.com/office/powerpoint/2010/main" val="9511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1193" y="66569"/>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6" name="Tabla 15"/>
          <p:cNvGraphicFramePr>
            <a:graphicFrameLocks noGrp="1"/>
          </p:cNvGraphicFramePr>
          <p:nvPr>
            <p:extLst>
              <p:ext uri="{D42A27DB-BD31-4B8C-83A1-F6EECF244321}">
                <p14:modId xmlns:p14="http://schemas.microsoft.com/office/powerpoint/2010/main" val="3551317017"/>
              </p:ext>
            </p:extLst>
          </p:nvPr>
        </p:nvGraphicFramePr>
        <p:xfrm>
          <a:off x="1523999" y="1312350"/>
          <a:ext cx="8610600" cy="1341135"/>
        </p:xfrm>
        <a:graphic>
          <a:graphicData uri="http://schemas.openxmlformats.org/drawingml/2006/table">
            <a:tbl>
              <a:tblPr/>
              <a:tblGrid>
                <a:gridCol w="2765449">
                  <a:extLst>
                    <a:ext uri="{9D8B030D-6E8A-4147-A177-3AD203B41FA5}">
                      <a16:colId xmlns:a16="http://schemas.microsoft.com/office/drawing/2014/main" val="1362482261"/>
                    </a:ext>
                  </a:extLst>
                </a:gridCol>
                <a:gridCol w="1806552">
                  <a:extLst>
                    <a:ext uri="{9D8B030D-6E8A-4147-A177-3AD203B41FA5}">
                      <a16:colId xmlns:a16="http://schemas.microsoft.com/office/drawing/2014/main" val="2147430484"/>
                    </a:ext>
                  </a:extLst>
                </a:gridCol>
                <a:gridCol w="2451608">
                  <a:extLst>
                    <a:ext uri="{9D8B030D-6E8A-4147-A177-3AD203B41FA5}">
                      <a16:colId xmlns:a16="http://schemas.microsoft.com/office/drawing/2014/main" val="2999373637"/>
                    </a:ext>
                  </a:extLst>
                </a:gridCol>
                <a:gridCol w="1586991">
                  <a:extLst>
                    <a:ext uri="{9D8B030D-6E8A-4147-A177-3AD203B41FA5}">
                      <a16:colId xmlns:a16="http://schemas.microsoft.com/office/drawing/2014/main" val="1372870183"/>
                    </a:ext>
                  </a:extLst>
                </a:gridCol>
              </a:tblGrid>
              <a:tr h="278851">
                <a:tc gridSpan="4">
                  <a:txBody>
                    <a:bodyPr/>
                    <a:lstStyle/>
                    <a:p>
                      <a:pPr algn="ctr" fontAlgn="b"/>
                      <a:r>
                        <a:rPr lang="es-EC" sz="16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EVALUACIÓN</a:t>
                      </a:r>
                      <a:r>
                        <a:rPr lang="es-EC" sz="1600" b="1" i="0" u="none" strike="noStrike"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ECONÓMICA</a:t>
                      </a:r>
                      <a:r>
                        <a:rPr lang="es-EC" sz="16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s-EC" sz="16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EN EL MODELO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72751319"/>
                  </a:ext>
                </a:extLst>
              </a:tr>
              <a:tr h="265571">
                <a:tc>
                  <a:txBody>
                    <a:bodyPr/>
                    <a:lstStyle/>
                    <a:p>
                      <a:pPr algn="ctr" fontAlgn="ctr"/>
                      <a:r>
                        <a:rPr lang="es-EC" sz="1400" b="1" i="0" u="none" strike="noStrike">
                          <a:solidFill>
                            <a:schemeClr val="bg1"/>
                          </a:solidFill>
                          <a:effectLst/>
                          <a:latin typeface="Tahoma" panose="020B0604030504040204" pitchFamily="34" charset="0"/>
                          <a:ea typeface="Tahoma" panose="020B0604030504040204" pitchFamily="34" charset="0"/>
                          <a:cs typeface="Tahoma" panose="020B0604030504040204" pitchFamily="34" charset="0"/>
                        </a:rPr>
                        <a:t>Tipo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400" b="1" i="0" u="none" strike="noStrike">
                          <a:solidFill>
                            <a:schemeClr val="bg1"/>
                          </a:solidFill>
                          <a:effectLst/>
                          <a:latin typeface="Tahoma" panose="020B0604030504040204" pitchFamily="34" charset="0"/>
                          <a:ea typeface="Tahoma" panose="020B0604030504040204" pitchFamily="34" charset="0"/>
                          <a:cs typeface="Tahoma" panose="020B0604030504040204" pitchFamily="34" charset="0"/>
                        </a:rPr>
                        <a:t>Tarifa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Ingresos (20 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EC"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Participación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8690349"/>
                  </a:ext>
                </a:extLst>
              </a:tr>
              <a:tr h="265571">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Livianos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C"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142,584,019.72 </a:t>
                      </a:r>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95.41%</a:t>
                      </a:r>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228542"/>
                  </a:ext>
                </a:extLst>
              </a:tr>
              <a:tr h="265571">
                <a:tc>
                  <a:txBody>
                    <a:bodyPr/>
                    <a:lstStyle/>
                    <a:p>
                      <a:pPr algn="ctr" fontAlgn="ctr"/>
                      <a:r>
                        <a:rPr lang="es-EC"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Minibuses</a:t>
                      </a:r>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0.30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C"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2,612,640.72 </a:t>
                      </a:r>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1.75%</a:t>
                      </a:r>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760776"/>
                  </a:ext>
                </a:extLst>
              </a:tr>
              <a:tr h="265571">
                <a:tc>
                  <a:txBody>
                    <a:bodyPr/>
                    <a:lstStyle/>
                    <a:p>
                      <a:pPr algn="ctr" fontAlgn="ctr"/>
                      <a:r>
                        <a:rPr lang="es-EC" sz="14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Motos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0.15</a:t>
                      </a:r>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EC"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4,240,597.01 </a:t>
                      </a:r>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2.84%</a:t>
                      </a:r>
                      <a:endParaRPr lang="es-EC"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524939"/>
                  </a:ext>
                </a:extLst>
              </a:tr>
            </a:tbl>
          </a:graphicData>
        </a:graphic>
      </p:graphicFrame>
      <p:sp>
        <p:nvSpPr>
          <p:cNvPr id="18" name="Rectángulo 17"/>
          <p:cNvSpPr/>
          <p:nvPr/>
        </p:nvSpPr>
        <p:spPr>
          <a:xfrm>
            <a:off x="2285998" y="3147185"/>
            <a:ext cx="7696202" cy="923330"/>
          </a:xfrm>
          <a:prstGeom prst="rect">
            <a:avLst/>
          </a:prstGeom>
        </p:spPr>
        <p:txBody>
          <a:bodyPr wrap="square">
            <a:spAutoFit/>
          </a:bodyPr>
          <a:lstStyle/>
          <a:p>
            <a:r>
              <a:rPr lang="es-EC" dirty="0">
                <a:latin typeface="Tahoma" panose="020B0604030504040204" pitchFamily="34" charset="0"/>
                <a:ea typeface="Tahoma" panose="020B0604030504040204" pitchFamily="34" charset="0"/>
                <a:cs typeface="Tahoma" panose="020B0604030504040204" pitchFamily="34" charset="0"/>
              </a:rPr>
              <a:t>Total gastos (20 años):				 $149,437,257.43 </a:t>
            </a:r>
          </a:p>
          <a:p>
            <a:r>
              <a:rPr lang="es-EC" dirty="0">
                <a:latin typeface="Tahoma" panose="020B0604030504040204" pitchFamily="34" charset="0"/>
                <a:ea typeface="Tahoma" panose="020B0604030504040204" pitchFamily="34" charset="0"/>
                <a:cs typeface="Tahoma" panose="020B0604030504040204" pitchFamily="34" charset="0"/>
              </a:rPr>
              <a:t>Total recaudo (20 años):				 $</a:t>
            </a:r>
            <a:r>
              <a:rPr lang="es-EC" dirty="0" smtClean="0">
                <a:latin typeface="Tahoma" panose="020B0604030504040204" pitchFamily="34" charset="0"/>
                <a:ea typeface="Tahoma" panose="020B0604030504040204" pitchFamily="34" charset="0"/>
                <a:cs typeface="Tahoma" panose="020B0604030504040204" pitchFamily="34" charset="0"/>
              </a:rPr>
              <a:t>149,437,257.43 </a:t>
            </a:r>
            <a:endParaRPr lang="es-EC" dirty="0">
              <a:latin typeface="Tahoma" panose="020B0604030504040204" pitchFamily="34" charset="0"/>
              <a:ea typeface="Tahoma" panose="020B0604030504040204" pitchFamily="34" charset="0"/>
              <a:cs typeface="Tahoma" panose="020B0604030504040204" pitchFamily="34" charset="0"/>
            </a:endParaRPr>
          </a:p>
          <a:p>
            <a:r>
              <a:rPr lang="es-EC" dirty="0">
                <a:latin typeface="Tahoma" panose="020B0604030504040204" pitchFamily="34" charset="0"/>
                <a:ea typeface="Tahoma" panose="020B0604030504040204" pitchFamily="34" charset="0"/>
                <a:cs typeface="Tahoma" panose="020B0604030504040204" pitchFamily="34" charset="0"/>
              </a:rPr>
              <a:t>Total demanda (livianos, </a:t>
            </a:r>
            <a:r>
              <a:rPr lang="es-EC" dirty="0" smtClean="0">
                <a:latin typeface="Tahoma" panose="020B0604030504040204" pitchFamily="34" charset="0"/>
                <a:ea typeface="Tahoma" panose="020B0604030504040204" pitchFamily="34" charset="0"/>
                <a:cs typeface="Tahoma" panose="020B0604030504040204" pitchFamily="34" charset="0"/>
              </a:rPr>
              <a:t>minibuses, </a:t>
            </a:r>
            <a:r>
              <a:rPr lang="es-EC" dirty="0">
                <a:latin typeface="Tahoma" panose="020B0604030504040204" pitchFamily="34" charset="0"/>
                <a:ea typeface="Tahoma" panose="020B0604030504040204" pitchFamily="34" charset="0"/>
                <a:cs typeface="Tahoma" panose="020B0604030504040204" pitchFamily="34" charset="0"/>
              </a:rPr>
              <a:t>motos):	    </a:t>
            </a:r>
            <a:r>
              <a:rPr lang="es-EC" dirty="0" smtClean="0">
                <a:latin typeface="Tahoma" panose="020B0604030504040204" pitchFamily="34" charset="0"/>
                <a:ea typeface="Tahoma" panose="020B0604030504040204" pitchFamily="34" charset="0"/>
                <a:cs typeface="Tahoma" panose="020B0604030504040204" pitchFamily="34" charset="0"/>
              </a:rPr>
              <a:t>390,539,200</a:t>
            </a:r>
            <a:endParaRPr lang="es-EC"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846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CB14F-9A03-8B7D-E8B4-4325FF01EFCA}"/>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F6EAB002-C7ED-11B6-ACDB-2EE8DCCE64E0}"/>
              </a:ext>
            </a:extLst>
          </p:cNvPr>
          <p:cNvGrpSpPr/>
          <p:nvPr/>
        </p:nvGrpSpPr>
        <p:grpSpPr>
          <a:xfrm>
            <a:off x="-11703" y="-9631"/>
            <a:ext cx="12193193" cy="6867631"/>
            <a:chOff x="0" y="0"/>
            <a:chExt cx="12193193" cy="6867631"/>
          </a:xfrm>
        </p:grpSpPr>
        <p:pic>
          <p:nvPicPr>
            <p:cNvPr id="3" name="object 3">
              <a:extLst>
                <a:ext uri="{FF2B5EF4-FFF2-40B4-BE49-F238E27FC236}">
                  <a16:creationId xmlns:a16="http://schemas.microsoft.com/office/drawing/2014/main" id="{4A37E565-E578-E923-C4EE-634E617E31B3}"/>
                </a:ext>
              </a:extLst>
            </p:cNvPr>
            <p:cNvPicPr/>
            <p:nvPr/>
          </p:nvPicPr>
          <p:blipFill>
            <a:blip r:embed="rId3" cstate="print"/>
            <a:stretch>
              <a:fillRect/>
            </a:stretch>
          </p:blipFill>
          <p:spPr>
            <a:xfrm>
              <a:off x="0" y="0"/>
              <a:ext cx="12193193" cy="6858000"/>
            </a:xfrm>
            <a:prstGeom prst="rect">
              <a:avLst/>
            </a:prstGeom>
          </p:spPr>
        </p:pic>
        <p:pic>
          <p:nvPicPr>
            <p:cNvPr id="4" name="object 4">
              <a:hlinkClick r:id="" action="ppaction://noaction"/>
              <a:extLst>
                <a:ext uri="{FF2B5EF4-FFF2-40B4-BE49-F238E27FC236}">
                  <a16:creationId xmlns:a16="http://schemas.microsoft.com/office/drawing/2014/main" id="{A5B671F6-C04F-7C7A-1A21-F66B04331F52}"/>
                </a:ext>
              </a:extLst>
            </p:cNvPr>
            <p:cNvPicPr/>
            <p:nvPr/>
          </p:nvPicPr>
          <p:blipFill>
            <a:blip r:embed="rId4" cstate="print"/>
            <a:stretch>
              <a:fillRect/>
            </a:stretch>
          </p:blipFill>
          <p:spPr>
            <a:xfrm>
              <a:off x="22911" y="6563276"/>
              <a:ext cx="2618701" cy="304355"/>
            </a:xfrm>
            <a:prstGeom prst="rect">
              <a:avLst/>
            </a:prstGeom>
          </p:spPr>
        </p:pic>
        <p:pic>
          <p:nvPicPr>
            <p:cNvPr id="5" name="object 5">
              <a:extLst>
                <a:ext uri="{FF2B5EF4-FFF2-40B4-BE49-F238E27FC236}">
                  <a16:creationId xmlns:a16="http://schemas.microsoft.com/office/drawing/2014/main" id="{34A07E2E-DF98-B00F-AEBB-031D30FEAE8D}"/>
                </a:ext>
              </a:extLst>
            </p:cNvPr>
            <p:cNvPicPr/>
            <p:nvPr/>
          </p:nvPicPr>
          <p:blipFill>
            <a:blip r:embed="rId5" cstate="print"/>
            <a:stretch>
              <a:fillRect/>
            </a:stretch>
          </p:blipFill>
          <p:spPr>
            <a:xfrm>
              <a:off x="10666124" y="6211605"/>
              <a:ext cx="1316271" cy="477520"/>
            </a:xfrm>
            <a:prstGeom prst="rect">
              <a:avLst/>
            </a:prstGeom>
          </p:spPr>
        </p:pic>
        <p:pic>
          <p:nvPicPr>
            <p:cNvPr id="6" name="object 6">
              <a:extLst>
                <a:ext uri="{FF2B5EF4-FFF2-40B4-BE49-F238E27FC236}">
                  <a16:creationId xmlns:a16="http://schemas.microsoft.com/office/drawing/2014/main" id="{4D47B7A2-BD5D-40CA-799E-964E836CC455}"/>
                </a:ext>
              </a:extLst>
            </p:cNvPr>
            <p:cNvPicPr/>
            <p:nvPr/>
          </p:nvPicPr>
          <p:blipFill>
            <a:blip r:embed="rId6" cstate="print"/>
            <a:stretch>
              <a:fillRect/>
            </a:stretch>
          </p:blipFill>
          <p:spPr>
            <a:xfrm>
              <a:off x="9369986" y="6315280"/>
              <a:ext cx="1127859" cy="223520"/>
            </a:xfrm>
            <a:prstGeom prst="rect">
              <a:avLst/>
            </a:prstGeom>
          </p:spPr>
        </p:pic>
        <p:sp>
          <p:nvSpPr>
            <p:cNvPr id="7" name="object 7">
              <a:extLst>
                <a:ext uri="{FF2B5EF4-FFF2-40B4-BE49-F238E27FC236}">
                  <a16:creationId xmlns:a16="http://schemas.microsoft.com/office/drawing/2014/main" id="{E8E1F350-FAF7-6F5A-DED8-416D88E01F90}"/>
                </a:ext>
              </a:extLst>
            </p:cNvPr>
            <p:cNvSpPr/>
            <p:nvPr/>
          </p:nvSpPr>
          <p:spPr>
            <a:xfrm>
              <a:off x="9258948" y="6275413"/>
              <a:ext cx="5080" cy="349885"/>
            </a:xfrm>
            <a:custGeom>
              <a:avLst/>
              <a:gdLst/>
              <a:ahLst/>
              <a:cxnLst/>
              <a:rect l="l" t="t" r="r" b="b"/>
              <a:pathLst>
                <a:path w="5079" h="349884">
                  <a:moveTo>
                    <a:pt x="5016" y="0"/>
                  </a:moveTo>
                  <a:lnTo>
                    <a:pt x="0" y="0"/>
                  </a:lnTo>
                  <a:lnTo>
                    <a:pt x="0" y="349656"/>
                  </a:lnTo>
                  <a:lnTo>
                    <a:pt x="5016" y="349656"/>
                  </a:lnTo>
                  <a:lnTo>
                    <a:pt x="5016" y="0"/>
                  </a:lnTo>
                  <a:close/>
                </a:path>
              </a:pathLst>
            </a:custGeom>
            <a:solidFill>
              <a:srgbClr val="233779"/>
            </a:solidFill>
          </p:spPr>
          <p:txBody>
            <a:bodyPr wrap="square" lIns="0" tIns="0" rIns="0" bIns="0" rtlCol="0"/>
            <a:lstStyle/>
            <a:p>
              <a:endParaRPr sz="2800" dirty="0"/>
            </a:p>
          </p:txBody>
        </p:sp>
        <p:pic>
          <p:nvPicPr>
            <p:cNvPr id="8" name="object 8">
              <a:extLst>
                <a:ext uri="{FF2B5EF4-FFF2-40B4-BE49-F238E27FC236}">
                  <a16:creationId xmlns:a16="http://schemas.microsoft.com/office/drawing/2014/main" id="{76100E06-1A4B-1BE1-3FD7-982E3F09497E}"/>
                </a:ext>
              </a:extLst>
            </p:cNvPr>
            <p:cNvPicPr/>
            <p:nvPr/>
          </p:nvPicPr>
          <p:blipFill>
            <a:blip r:embed="rId7" cstate="print"/>
            <a:stretch>
              <a:fillRect/>
            </a:stretch>
          </p:blipFill>
          <p:spPr>
            <a:xfrm>
              <a:off x="8178609" y="6316789"/>
              <a:ext cx="948966" cy="267223"/>
            </a:xfrm>
            <a:prstGeom prst="rect">
              <a:avLst/>
            </a:prstGeom>
          </p:spPr>
        </p:pic>
      </p:grpSp>
      <p:sp>
        <p:nvSpPr>
          <p:cNvPr id="13" name="object 13">
            <a:extLst>
              <a:ext uri="{FF2B5EF4-FFF2-40B4-BE49-F238E27FC236}">
                <a16:creationId xmlns:a16="http://schemas.microsoft.com/office/drawing/2014/main" id="{5FEB8B22-46CC-F3F4-0617-A0993B34FEDB}"/>
              </a:ext>
            </a:extLst>
          </p:cNvPr>
          <p:cNvSpPr/>
          <p:nvPr/>
        </p:nvSpPr>
        <p:spPr>
          <a:xfrm>
            <a:off x="1219200" y="152400"/>
            <a:ext cx="8915400" cy="414068"/>
          </a:xfrm>
          <a:custGeom>
            <a:avLst/>
            <a:gdLst/>
            <a:ahLst/>
            <a:cxnLst/>
            <a:rect l="l" t="t" r="r" b="b"/>
            <a:pathLst>
              <a:path w="2746375" h="569594">
                <a:moveTo>
                  <a:pt x="2513368" y="0"/>
                </a:moveTo>
                <a:lnTo>
                  <a:pt x="0" y="0"/>
                </a:lnTo>
                <a:lnTo>
                  <a:pt x="0" y="336892"/>
                </a:lnTo>
                <a:lnTo>
                  <a:pt x="4723" y="383745"/>
                </a:lnTo>
                <a:lnTo>
                  <a:pt x="18270" y="427384"/>
                </a:lnTo>
                <a:lnTo>
                  <a:pt x="39705" y="466873"/>
                </a:lnTo>
                <a:lnTo>
                  <a:pt x="68094" y="501278"/>
                </a:lnTo>
                <a:lnTo>
                  <a:pt x="102501" y="529665"/>
                </a:lnTo>
                <a:lnTo>
                  <a:pt x="141992" y="551098"/>
                </a:lnTo>
                <a:lnTo>
                  <a:pt x="185632" y="564643"/>
                </a:lnTo>
                <a:lnTo>
                  <a:pt x="232486" y="569366"/>
                </a:lnTo>
                <a:lnTo>
                  <a:pt x="2745854" y="569366"/>
                </a:lnTo>
                <a:lnTo>
                  <a:pt x="2745854" y="232486"/>
                </a:lnTo>
                <a:lnTo>
                  <a:pt x="2741130" y="185632"/>
                </a:lnTo>
                <a:lnTo>
                  <a:pt x="2727584" y="141992"/>
                </a:lnTo>
                <a:lnTo>
                  <a:pt x="2706148" y="102501"/>
                </a:lnTo>
                <a:lnTo>
                  <a:pt x="2677760" y="68094"/>
                </a:lnTo>
                <a:lnTo>
                  <a:pt x="2643352" y="39705"/>
                </a:lnTo>
                <a:lnTo>
                  <a:pt x="2603861" y="18270"/>
                </a:lnTo>
                <a:lnTo>
                  <a:pt x="2560221" y="4723"/>
                </a:lnTo>
                <a:lnTo>
                  <a:pt x="2513368" y="0"/>
                </a:lnTo>
                <a:close/>
              </a:path>
            </a:pathLst>
          </a:custGeom>
          <a:solidFill>
            <a:srgbClr val="002060"/>
          </a:solidFill>
        </p:spPr>
        <p:txBody>
          <a:bodyPr wrap="square" lIns="0" tIns="0" rIns="0" bIns="0" rtlCol="0"/>
          <a:lstStyle/>
          <a:p>
            <a:pPr algn="ctr" fontAlgn="ctr"/>
            <a:r>
              <a:rPr lang="es-ES" sz="2400" b="1" dirty="0">
                <a:solidFill>
                  <a:schemeClr val="bg1"/>
                </a:solidFill>
                <a:latin typeface="Tahoma" panose="020B0604030504040204" pitchFamily="34" charset="0"/>
                <a:ea typeface="Tahoma" panose="020B0604030504040204" pitchFamily="34" charset="0"/>
                <a:cs typeface="Tahoma" panose="020B0604030504040204" pitchFamily="34" charset="0"/>
              </a:rPr>
              <a:t>ATENCIÓN A REQUERIMIENTOS DE LA MESA</a:t>
            </a:r>
            <a:endParaRPr lang="es-ES" sz="2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ctr" fontAlgn="ctr"/>
            <a:endParaRPr lang="es-ES"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dirty="0">
              <a:latin typeface="Tahoma" panose="020B0604030504040204" pitchFamily="34" charset="0"/>
              <a:ea typeface="Tahoma" panose="020B0604030504040204" pitchFamily="34" charset="0"/>
              <a:cs typeface="Tahoma" panose="020B0604030504040204" pitchFamily="34" charset="0"/>
            </a:endParaRPr>
          </a:p>
        </p:txBody>
      </p:sp>
      <p:sp>
        <p:nvSpPr>
          <p:cNvPr id="11" name="CuadroTexto 10"/>
          <p:cNvSpPr txBox="1"/>
          <p:nvPr/>
        </p:nvSpPr>
        <p:spPr>
          <a:xfrm>
            <a:off x="704914" y="871268"/>
            <a:ext cx="10801285" cy="4616648"/>
          </a:xfrm>
          <a:prstGeom prst="rect">
            <a:avLst/>
          </a:prstGeom>
          <a:noFill/>
        </p:spPr>
        <p:txBody>
          <a:bodyPr wrap="square" rtlCol="0">
            <a:spAutoFit/>
          </a:bodyPr>
          <a:lstStyle/>
          <a:p>
            <a:r>
              <a:rPr lang="es-ES" sz="1400" b="1"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REBAJAS Y EXONERACIONES DEL PAGO DE LA TASA DE PEAJE </a:t>
            </a:r>
          </a:p>
          <a:p>
            <a:endParaRPr lang="es-ES" sz="1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lphaLcParenR"/>
            </a:pPr>
            <a:r>
              <a:rPr lang="es-ES" sz="1400" b="1"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Rebaja de peaje a usuarios que realicen actividades económicas de transporte de pasajeros.- </a:t>
            </a:r>
            <a:r>
              <a:rPr lang="es-ES" sz="1400" dirty="0">
                <a:solidFill>
                  <a:srgbClr val="000000"/>
                </a:solidFill>
                <a:latin typeface="Tahoma" panose="020B0604030504040204" pitchFamily="34" charset="0"/>
                <a:ea typeface="Tahoma" panose="020B0604030504040204" pitchFamily="34" charset="0"/>
                <a:cs typeface="Tahoma" panose="020B0604030504040204" pitchFamily="34" charset="0"/>
              </a:rPr>
              <a:t>Conforme los señalado en el Artículo 37 del Reglamento a la Ley Orgánica del Sistema de Infraestructura Vial del Transporte, t</a:t>
            </a:r>
            <a:r>
              <a:rPr lang="es-ES" sz="1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endrán derecho a una rebaja del 50% del peaje que corresponda según el tipo de automotor, los usuarios que demuestren ejercer actividades de servicio público de transporte masivo de pasajeros, que deban usar diaria y reiteradamente el paso por los puntos de peaje. Los usuarios beneficiarios deberán registrarse en el Sistema</a:t>
            </a:r>
            <a:r>
              <a:rPr lang="es-ES" sz="1400" b="0" i="0" u="none" strike="noStrike" dirty="0">
                <a:solidFill>
                  <a:srgbClr val="000000"/>
                </a:solidFill>
                <a:latin typeface="Tahoma" panose="020B0604030504040204" pitchFamily="34" charset="0"/>
                <a:ea typeface="Tahoma" panose="020B0604030504040204" pitchFamily="34" charset="0"/>
                <a:cs typeface="Tahoma" panose="020B0604030504040204" pitchFamily="34" charset="0"/>
              </a:rPr>
              <a:t> para la aplicación del beneficio.</a:t>
            </a:r>
          </a:p>
          <a:p>
            <a:pPr marL="342900" indent="-342900" algn="just">
              <a:buFont typeface="+mj-lt"/>
              <a:buAutoNum type="alphaLcParenR"/>
            </a:pPr>
            <a:endParaRPr lang="es-ES"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lphaLcParenR"/>
            </a:pPr>
            <a:r>
              <a:rPr lang="es-ES" sz="1400" b="1" dirty="0">
                <a:solidFill>
                  <a:srgbClr val="000000"/>
                </a:solidFill>
                <a:latin typeface="Tahoma" panose="020B0604030504040204" pitchFamily="34" charset="0"/>
                <a:ea typeface="Tahoma" panose="020B0604030504040204" pitchFamily="34" charset="0"/>
                <a:cs typeface="Tahoma" panose="020B0604030504040204" pitchFamily="34" charset="0"/>
              </a:rPr>
              <a:t>Exoneración a vehículos de emergencia e institucionales. - </a:t>
            </a:r>
            <a:r>
              <a:rPr lang="es-ES" sz="1400" dirty="0">
                <a:solidFill>
                  <a:srgbClr val="000000"/>
                </a:solidFill>
                <a:latin typeface="Tahoma" panose="020B0604030504040204" pitchFamily="34" charset="0"/>
                <a:ea typeface="Tahoma" panose="020B0604030504040204" pitchFamily="34" charset="0"/>
                <a:cs typeface="Tahoma" panose="020B0604030504040204" pitchFamily="34" charset="0"/>
              </a:rPr>
              <a:t>Conforme los señalado en el Artículo 38 del Reglamento a la Ley Orgánica del Sistema de Infraestructura Vial del Transporte, tendrán derecho a exoneración de la tasa de peaje,</a:t>
            </a:r>
            <a:r>
              <a:rPr lang="es-EC" sz="1400" dirty="0">
                <a:solidFill>
                  <a:srgbClr val="000000"/>
                </a:solidFill>
                <a:latin typeface="Tahoma" panose="020B0604030504040204" pitchFamily="34" charset="0"/>
                <a:ea typeface="Tahoma" panose="020B0604030504040204" pitchFamily="34" charset="0"/>
                <a:cs typeface="Tahoma" panose="020B0604030504040204" pitchFamily="34" charset="0"/>
              </a:rPr>
              <a:t> los vehículos de emergencia pertenecientes, a la Policía Nacional, Bomberos, Cruz Roja, Secretaría Nacional de Riesgos, Ambulancias públicas o privadas, a los vehículos de uso oficial para el control de tránsito pertenecientes a la Agencia Metropolitana de Tránsito (AMT), los vehículos de la EPMMOP y aquellos automotores que realizan actividades de mantenimiento y conservación del Acceso Centro Norte y su área de influencia vial. </a:t>
            </a:r>
          </a:p>
          <a:p>
            <a:pPr algn="just"/>
            <a:endParaRPr lang="es-ES"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mj-lt"/>
              <a:buAutoNum type="alphaLcParenR"/>
            </a:pPr>
            <a:r>
              <a:rPr lang="es-ES" sz="1400" b="1"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Exoneración a vehículos de propiedad de personas con discapacidad.- </a:t>
            </a:r>
            <a:r>
              <a:rPr lang="es-ES" sz="1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Se exonera del pago de peaje, a los vehículos de propiedad de personas con discapacidad, que justifiquen su derecho a la dispensa legal. Para acceder a este beneficio las personas deberán tener al menos el 30% de discapacidad, de acuerdo a la calificación y documentación entregada por la autoridad competente. La exención total y permanente se establece a favor de solo un vehículo, no comercial, de propiedad de la persona con discapacidad. Para solicitar acceso a este beneficio, el usuario deberá haberse registrado en el Sistema de Pago y adquirido el dispositivo electrónico de pago. </a:t>
            </a:r>
          </a:p>
        </p:txBody>
      </p:sp>
    </p:spTree>
    <p:extLst>
      <p:ext uri="{BB962C8B-B14F-4D97-AF65-F5344CB8AC3E}">
        <p14:creationId xmlns:p14="http://schemas.microsoft.com/office/powerpoint/2010/main" val="723649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11435</TotalTime>
  <Words>966</Words>
  <Application>Microsoft Office PowerPoint</Application>
  <PresentationFormat>Panorámica</PresentationFormat>
  <Paragraphs>274</Paragraphs>
  <Slides>10</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Calibri</vt:lpstr>
      <vt:lpstr>Google Sans</vt:lpstr>
      <vt:lpstr>Tahoma</vt:lpstr>
      <vt:lpstr>Verdana</vt:lpstr>
      <vt:lpstr>Office Theme</vt:lpstr>
      <vt:lpstr>Comisión de Presupuesto, Finanzas y Tributación Metodología de cálculo de la tasa de peaje corredor vial “Oswaldo Guayasamín”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2023_10_30_PRESENTACION_FINAL_GG</dc:title>
  <dc:creator>Cesar Oswaldo Aguilar Ortiz</dc:creator>
  <cp:lastModifiedBy>Roberto Xavier Roman Roman</cp:lastModifiedBy>
  <cp:revision>682</cp:revision>
  <cp:lastPrinted>2024-03-06T17:56:38Z</cp:lastPrinted>
  <dcterms:created xsi:type="dcterms:W3CDTF">2023-12-12T21:08:37Z</dcterms:created>
  <dcterms:modified xsi:type="dcterms:W3CDTF">2024-05-28T16:51:27Z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2023-10-30T00:00:00Z</vt:filetime>
  </property>
  <property fmtid="{D5CDD505-2E9C-101B-9397-08002B2CF9AE}" pid="3" name="Creator">
    <vt:lpwstr>Adobe Illustrator 27.9 (Macintosh)</vt:lpwstr>
  </property>
  <property fmtid="{D5CDD505-2E9C-101B-9397-08002B2CF9AE}" pid="4" name="LastSaved">
    <vt:filetime>2023-12-12T00:00:00Z</vt:filetime>
  </property>
  <property fmtid="{D5CDD505-2E9C-101B-9397-08002B2CF9AE}" pid="5" name="Producer">
    <vt:lpwstr>Adobe PDF library 17.00</vt:lpwstr>
  </property>
</Properties>
</file>