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79" r:id="rId3"/>
    <p:sldId id="273" r:id="rId4"/>
    <p:sldId id="262" r:id="rId5"/>
    <p:sldId id="274" r:id="rId6"/>
    <p:sldId id="278" r:id="rId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09E"/>
    <a:srgbClr val="8BBFCF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64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4B633-FE53-4635-A0D6-EA0E4435173D}" type="datetimeFigureOut">
              <a:rPr lang="es-EC" smtClean="0"/>
              <a:t>4/6/2024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C5678-A6CD-4109-9BE3-E0D32884BC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368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7358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721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32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92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54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B8C-B233-43BC-812B-81DE19EDD713}" type="datetimeFigureOut">
              <a:rPr lang="es-EC" smtClean="0"/>
              <a:t>4/6/2024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0A82-35D6-49D7-A097-24E2CD8481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954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B8C-B233-43BC-812B-81DE19EDD713}" type="datetimeFigureOut">
              <a:rPr lang="es-EC" smtClean="0"/>
              <a:t>4/6/2024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0A82-35D6-49D7-A097-24E2CD8481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124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B8C-B233-43BC-812B-81DE19EDD713}" type="datetimeFigureOut">
              <a:rPr lang="es-EC" smtClean="0"/>
              <a:t>4/6/2024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0A82-35D6-49D7-A097-24E2CD8481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3249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41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B8C-B233-43BC-812B-81DE19EDD713}" type="datetimeFigureOut">
              <a:rPr lang="es-EC" smtClean="0"/>
              <a:t>4/6/2024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0A82-35D6-49D7-A097-24E2CD8481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6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B8C-B233-43BC-812B-81DE19EDD713}" type="datetimeFigureOut">
              <a:rPr lang="es-EC" smtClean="0"/>
              <a:t>4/6/2024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0A82-35D6-49D7-A097-24E2CD8481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207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B8C-B233-43BC-812B-81DE19EDD713}" type="datetimeFigureOut">
              <a:rPr lang="es-EC" smtClean="0"/>
              <a:t>4/6/2024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0A82-35D6-49D7-A097-24E2CD8481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888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B8C-B233-43BC-812B-81DE19EDD713}" type="datetimeFigureOut">
              <a:rPr lang="es-EC" smtClean="0"/>
              <a:t>4/6/2024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0A82-35D6-49D7-A097-24E2CD8481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811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B8C-B233-43BC-812B-81DE19EDD713}" type="datetimeFigureOut">
              <a:rPr lang="es-EC" smtClean="0"/>
              <a:t>4/6/2024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0A82-35D6-49D7-A097-24E2CD8481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574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B8C-B233-43BC-812B-81DE19EDD713}" type="datetimeFigureOut">
              <a:rPr lang="es-EC" smtClean="0"/>
              <a:t>4/6/2024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0A82-35D6-49D7-A097-24E2CD8481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270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B8C-B233-43BC-812B-81DE19EDD713}" type="datetimeFigureOut">
              <a:rPr lang="es-EC" smtClean="0"/>
              <a:t>4/6/2024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0A82-35D6-49D7-A097-24E2CD8481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726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B8C-B233-43BC-812B-81DE19EDD713}" type="datetimeFigureOut">
              <a:rPr lang="es-EC" smtClean="0"/>
              <a:t>4/6/2024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0A82-35D6-49D7-A097-24E2CD8481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412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EB8C-B233-43BC-812B-81DE19EDD713}" type="datetimeFigureOut">
              <a:rPr lang="es-EC" smtClean="0"/>
              <a:t>4/6/2024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0A82-35D6-49D7-A097-24E2CD8481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602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BB1FBD27-7334-635D-A667-7E5C2D187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EB96976-1E6D-CA33-5A2D-24EF5BBB9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41" y="5054007"/>
            <a:ext cx="5111659" cy="1572818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76391AE-F1EB-5B43-0A23-1E57318A5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2435232"/>
            <a:ext cx="8293100" cy="2387600"/>
          </a:xfrm>
        </p:spPr>
        <p:txBody>
          <a:bodyPr anchor="ctr">
            <a:normAutofit fontScale="90000"/>
          </a:bodyPr>
          <a:lstStyle/>
          <a:p>
            <a:pPr lvl="0"/>
            <a:r>
              <a:rPr lang="es-MX" b="1" dirty="0" smtClean="0">
                <a:solidFill>
                  <a:schemeClr val="bg1"/>
                </a:solidFill>
              </a:rPr>
              <a:t>RESULTADOS PROCESO DE REMISIÓN</a:t>
            </a:r>
            <a:br>
              <a:rPr lang="es-MX" b="1" dirty="0" smtClean="0">
                <a:solidFill>
                  <a:schemeClr val="bg1"/>
                </a:solidFill>
              </a:rPr>
            </a:br>
            <a:r>
              <a:rPr lang="es-MX" b="1" dirty="0" smtClean="0">
                <a:solidFill>
                  <a:schemeClr val="bg1"/>
                </a:solidFill>
              </a:rPr>
              <a:t/>
            </a:r>
            <a:br>
              <a:rPr lang="es-MX" b="1" dirty="0" smtClean="0">
                <a:solidFill>
                  <a:schemeClr val="bg1"/>
                </a:solidFill>
              </a:rPr>
            </a:br>
            <a:r>
              <a:rPr lang="es-MX" sz="4900" b="1" dirty="0" smtClean="0">
                <a:solidFill>
                  <a:schemeClr val="bg1"/>
                </a:solidFill>
              </a:rPr>
              <a:t>Mayo 2024</a:t>
            </a:r>
            <a:r>
              <a:rPr lang="es-MX" sz="2200" b="1" dirty="0">
                <a:solidFill>
                  <a:schemeClr val="bg1"/>
                </a:solidFill>
              </a:rPr>
              <a:t/>
            </a:r>
            <a:br>
              <a:rPr lang="es-MX" sz="2200" b="1" dirty="0">
                <a:solidFill>
                  <a:schemeClr val="bg1"/>
                </a:solidFill>
              </a:rPr>
            </a:br>
            <a:r>
              <a:rPr lang="es-ES" sz="2200" dirty="0">
                <a:solidFill>
                  <a:schemeClr val="bg1"/>
                </a:solidFill>
              </a:rPr>
              <a:t/>
            </a:r>
            <a:br>
              <a:rPr lang="es-ES" sz="2200" dirty="0">
                <a:solidFill>
                  <a:schemeClr val="bg1"/>
                </a:solidFill>
              </a:rPr>
            </a:b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8320" y="6101206"/>
            <a:ext cx="1655216" cy="6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/>
          <p:nvPr/>
        </p:nvSpPr>
        <p:spPr>
          <a:xfrm>
            <a:off x="844766" y="900068"/>
            <a:ext cx="594746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2F5496"/>
                </a:solidFill>
                <a:latin typeface="Montserrat"/>
                <a:sym typeface="Montserrat"/>
              </a:rPr>
              <a:t>ASPECTOS GENERALES</a:t>
            </a:r>
            <a:endParaRPr sz="2000" dirty="0"/>
          </a:p>
        </p:txBody>
      </p:sp>
      <p:sp>
        <p:nvSpPr>
          <p:cNvPr id="98" name="Google Shape;98;p4"/>
          <p:cNvSpPr/>
          <p:nvPr/>
        </p:nvSpPr>
        <p:spPr>
          <a:xfrm>
            <a:off x="1478611" y="1584186"/>
            <a:ext cx="9577317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MX" sz="2000" dirty="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 </a:t>
            </a:r>
            <a:r>
              <a:rPr lang="es-MX" sz="2000" b="0" i="0" u="none" strike="noStrike" cap="none" dirty="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Remisión 100% de intereses, multas y recargos</a:t>
            </a:r>
            <a:r>
              <a:rPr lang="es-MX" sz="2000" dirty="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 para impuestos, tasas y contribuciones especiales de mejoras.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s-MX" sz="2000" dirty="0">
              <a:solidFill>
                <a:srgbClr val="2F5496"/>
              </a:solidFill>
              <a:latin typeface="Montserrat"/>
              <a:ea typeface="Montserrat"/>
              <a:cs typeface="Montserrat"/>
              <a:sym typeface="Wingdings" panose="05000000000000000000" pitchFamily="2" charset="2"/>
            </a:endParaRPr>
          </a:p>
          <a:p>
            <a:pPr algn="just"/>
            <a:r>
              <a:rPr lang="es-MX" sz="2000" dirty="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 Obligaciones tributarias generadas al </a:t>
            </a:r>
            <a:r>
              <a:rPr lang="es-MX" sz="2000" b="1" dirty="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31 de diciembre del 2023</a:t>
            </a:r>
            <a:r>
              <a:rPr lang="es-MX" sz="2000" dirty="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.</a:t>
            </a:r>
          </a:p>
          <a:p>
            <a:pPr algn="just"/>
            <a:endParaRPr lang="es-MX" sz="2000" dirty="0">
              <a:solidFill>
                <a:srgbClr val="2F5496"/>
              </a:solidFill>
              <a:latin typeface="Montserrat"/>
              <a:ea typeface="Montserrat"/>
              <a:cs typeface="Montserrat"/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s-MX" sz="2000" dirty="0" smtClean="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Tributos </a:t>
            </a:r>
            <a:r>
              <a:rPr lang="es-MX" sz="2000" dirty="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administrados por Municipio de Quito, sus empresas públicas, agencias, instituciones y entidades adscritas</a:t>
            </a:r>
            <a:r>
              <a:rPr lang="es-MX" sz="2000" dirty="0" smtClean="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es-MX" sz="2000" dirty="0">
              <a:solidFill>
                <a:srgbClr val="2F5496"/>
              </a:solidFill>
              <a:latin typeface="Montserrat"/>
              <a:ea typeface="Montserrat"/>
              <a:cs typeface="Montserrat"/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s-MX" sz="2000" dirty="0" smtClean="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La Ordenanza Metropolitana No. 069 – 2024 se publica el 27 de febrero de 2024. </a:t>
            </a:r>
            <a:endParaRPr lang="es-MX" sz="2000" dirty="0">
              <a:solidFill>
                <a:srgbClr val="2F5496"/>
              </a:solidFill>
              <a:latin typeface="Montserrat"/>
              <a:ea typeface="Montserrat"/>
              <a:cs typeface="Montserrat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s-MX" sz="2000" dirty="0">
              <a:solidFill>
                <a:srgbClr val="2F5496"/>
              </a:solidFill>
              <a:latin typeface="Montserrat"/>
              <a:ea typeface="Montserrat"/>
              <a:cs typeface="Montserrat"/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s-MX" sz="2000" dirty="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Los pagos pueden ser parciales o totales del capital hasta </a:t>
            </a:r>
            <a:r>
              <a:rPr lang="es-MX" sz="2000" b="1" u="sng" dirty="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el </a:t>
            </a:r>
            <a:r>
              <a:rPr lang="es-MX" sz="2000" b="1" u="sng" dirty="0" smtClean="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30 </a:t>
            </a:r>
            <a:r>
              <a:rPr lang="es-MX" sz="2000" b="1" u="sng" dirty="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de julio de 2024.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es-MX" sz="2000" dirty="0">
              <a:solidFill>
                <a:srgbClr val="2F5496"/>
              </a:solidFill>
              <a:latin typeface="Montserrat"/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s-MX" sz="2000" u="sng" dirty="0">
                <a:solidFill>
                  <a:srgbClr val="2F5496"/>
                </a:solidFill>
                <a:latin typeface="Montserrat"/>
              </a:rPr>
              <a:t>Si al </a:t>
            </a:r>
            <a:r>
              <a:rPr lang="es-MX" sz="2000" u="sng" dirty="0" smtClean="0">
                <a:solidFill>
                  <a:srgbClr val="2F5496"/>
                </a:solidFill>
                <a:latin typeface="Montserrat"/>
              </a:rPr>
              <a:t>30 </a:t>
            </a:r>
            <a:r>
              <a:rPr lang="es-MX" sz="2000" u="sng" dirty="0">
                <a:solidFill>
                  <a:srgbClr val="2F5496"/>
                </a:solidFill>
                <a:latin typeface="Montserrat"/>
              </a:rPr>
              <a:t>de julio de 2024</a:t>
            </a:r>
            <a:r>
              <a:rPr lang="es-MX" sz="2000" dirty="0">
                <a:solidFill>
                  <a:srgbClr val="2F5496"/>
                </a:solidFill>
                <a:latin typeface="Montserrat"/>
              </a:rPr>
              <a:t>, el contribuyente no efectuó el pago total del capital, se activarán los intereses, multas y recargos </a:t>
            </a:r>
            <a:r>
              <a:rPr lang="es-MX" sz="2000" b="1" dirty="0">
                <a:solidFill>
                  <a:srgbClr val="2F5496"/>
                </a:solidFill>
                <a:latin typeface="Montserrat"/>
              </a:rPr>
              <a:t>sobre el saldo</a:t>
            </a:r>
            <a:r>
              <a:rPr lang="es-MX" sz="2000" dirty="0">
                <a:solidFill>
                  <a:srgbClr val="2F5496"/>
                </a:solidFill>
                <a:latin typeface="Montserrat"/>
              </a:rPr>
              <a:t>.</a:t>
            </a:r>
            <a:endParaRPr lang="es-EC" sz="2000" dirty="0">
              <a:solidFill>
                <a:srgbClr val="2F5496"/>
              </a:solidFill>
              <a:latin typeface="Montserrat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es-MX" sz="2000" b="1" dirty="0">
              <a:solidFill>
                <a:srgbClr val="2F5496"/>
              </a:solidFill>
              <a:latin typeface="Montserrat"/>
              <a:ea typeface="Montserrat"/>
              <a:cs typeface="Montserrat"/>
              <a:sym typeface="Wingdings" panose="05000000000000000000" pitchFamily="2" charset="2"/>
            </a:endParaRPr>
          </a:p>
          <a:p>
            <a:pPr algn="just"/>
            <a:endParaRPr lang="es-MX" sz="2000" b="1" dirty="0">
              <a:solidFill>
                <a:srgbClr val="2F5496"/>
              </a:solidFill>
              <a:latin typeface="Montserrat"/>
              <a:ea typeface="Montserrat"/>
              <a:cs typeface="Montserrat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s-MX" sz="2000" dirty="0">
              <a:solidFill>
                <a:srgbClr val="2F5496"/>
              </a:solidFill>
              <a:latin typeface="Montserrat"/>
              <a:ea typeface="Montserrat"/>
              <a:cs typeface="Montserrat"/>
              <a:sym typeface="Wingdings" panose="05000000000000000000" pitchFamily="2" charset="2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endParaRPr sz="20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8860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49" y="6515993"/>
            <a:ext cx="1172231" cy="3170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448018" y="377433"/>
            <a:ext cx="11442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DATOS GENERALES DE REMISIÓN</a:t>
            </a:r>
          </a:p>
        </p:txBody>
      </p:sp>
      <p:pic>
        <p:nvPicPr>
          <p:cNvPr id="25" name="Google Shape;1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7667" y="4818667"/>
            <a:ext cx="863829" cy="7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7581" y="3784072"/>
            <a:ext cx="834725" cy="9346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29" name="CuadroTexto 28"/>
          <p:cNvSpPr txBox="1"/>
          <p:nvPr/>
        </p:nvSpPr>
        <p:spPr>
          <a:xfrm>
            <a:off x="2872113" y="4969905"/>
            <a:ext cx="367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</a:rPr>
              <a:t>Contribuyentes</a:t>
            </a:r>
            <a:endParaRPr lang="es-MX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890587" y="3794124"/>
            <a:ext cx="3934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</a:rPr>
              <a:t>Recaudación</a:t>
            </a:r>
          </a:p>
          <a:p>
            <a:r>
              <a:rPr lang="es-MX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MX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</a:rPr>
              <a:t>Ahorro por remisión</a:t>
            </a:r>
            <a:endParaRPr lang="es-MX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767183" y="4949499"/>
            <a:ext cx="278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61.479</a:t>
            </a:r>
            <a:endParaRPr lang="es-EC" sz="28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5667018" y="3778198"/>
            <a:ext cx="278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USD 16,8 MM</a:t>
            </a:r>
            <a:endParaRPr lang="es-EC" sz="28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5767183" y="4325038"/>
            <a:ext cx="278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USD 9,2 MM</a:t>
            </a:r>
            <a:endParaRPr lang="es-EC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8695110" y="3819746"/>
            <a:ext cx="361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USD 2,71 </a:t>
            </a:r>
            <a:r>
              <a:rPr lang="es-MX" sz="1400" dirty="0" smtClean="0"/>
              <a:t>MM</a:t>
            </a:r>
            <a:r>
              <a:rPr lang="es-MX" dirty="0" smtClean="0"/>
              <a:t> </a:t>
            </a:r>
            <a:r>
              <a:rPr lang="es-MX" dirty="0" err="1" smtClean="0"/>
              <a:t>Coactivados</a:t>
            </a:r>
            <a:endParaRPr lang="es-EC" dirty="0"/>
          </a:p>
        </p:txBody>
      </p:sp>
      <p:sp>
        <p:nvSpPr>
          <p:cNvPr id="41" name="CuadroTexto 40"/>
          <p:cNvSpPr txBox="1"/>
          <p:nvPr/>
        </p:nvSpPr>
        <p:spPr>
          <a:xfrm>
            <a:off x="8740835" y="4433151"/>
            <a:ext cx="361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USD 2,14 </a:t>
            </a:r>
            <a:r>
              <a:rPr lang="es-MX" sz="1400" dirty="0" smtClean="0"/>
              <a:t>MM</a:t>
            </a:r>
            <a:r>
              <a:rPr lang="es-MX" dirty="0" smtClean="0"/>
              <a:t> </a:t>
            </a:r>
            <a:r>
              <a:rPr lang="es-MX" dirty="0" err="1" smtClean="0"/>
              <a:t>Coactivados</a:t>
            </a:r>
            <a:endParaRPr lang="es-EC" dirty="0"/>
          </a:p>
        </p:txBody>
      </p:sp>
      <p:sp>
        <p:nvSpPr>
          <p:cNvPr id="42" name="CuadroTexto 41"/>
          <p:cNvSpPr txBox="1"/>
          <p:nvPr/>
        </p:nvSpPr>
        <p:spPr>
          <a:xfrm>
            <a:off x="8499781" y="5026443"/>
            <a:ext cx="313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2.896 </a:t>
            </a:r>
            <a:r>
              <a:rPr lang="es-MX" dirty="0" err="1" smtClean="0"/>
              <a:t>Coactivados</a:t>
            </a:r>
            <a:endParaRPr lang="es-EC" dirty="0"/>
          </a:p>
        </p:txBody>
      </p:sp>
      <p:pic>
        <p:nvPicPr>
          <p:cNvPr id="22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11487187" y="-123689"/>
            <a:ext cx="615142" cy="862519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147810" y="1500084"/>
            <a:ext cx="10055893" cy="1317007"/>
            <a:chOff x="796833" y="1209654"/>
            <a:chExt cx="10055893" cy="141063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6833" y="1964935"/>
              <a:ext cx="10055893" cy="655352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8"/>
            <a:srcRect l="29204" t="30907" r="20738" b="62272"/>
            <a:stretch/>
          </p:blipFill>
          <p:spPr>
            <a:xfrm>
              <a:off x="796833" y="1209654"/>
              <a:ext cx="10055893" cy="761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6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21673" y="365757"/>
            <a:ext cx="114429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600" b="1" dirty="0" smtClean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ANÁLISIS DE RECAUDACIÓN POR RANGOS</a:t>
            </a:r>
            <a:endParaRPr lang="es-EC" sz="2600" dirty="0" smtClean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740728" y="-119533"/>
            <a:ext cx="365758" cy="604822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253277"/>
              </p:ext>
            </p:extLst>
          </p:nvPr>
        </p:nvGraphicFramePr>
        <p:xfrm>
          <a:off x="221673" y="1082792"/>
          <a:ext cx="11831781" cy="4630562"/>
        </p:xfrm>
        <a:graphic>
          <a:graphicData uri="http://schemas.openxmlformats.org/drawingml/2006/table">
            <a:tbl>
              <a:tblPr/>
              <a:tblGrid>
                <a:gridCol w="786165">
                  <a:extLst>
                    <a:ext uri="{9D8B030D-6E8A-4147-A177-3AD203B41FA5}">
                      <a16:colId xmlns:a16="http://schemas.microsoft.com/office/drawing/2014/main" val="1531131645"/>
                    </a:ext>
                  </a:extLst>
                </a:gridCol>
                <a:gridCol w="1901617">
                  <a:extLst>
                    <a:ext uri="{9D8B030D-6E8A-4147-A177-3AD203B41FA5}">
                      <a16:colId xmlns:a16="http://schemas.microsoft.com/office/drawing/2014/main" val="2222999232"/>
                    </a:ext>
                  </a:extLst>
                </a:gridCol>
                <a:gridCol w="1560945">
                  <a:extLst>
                    <a:ext uri="{9D8B030D-6E8A-4147-A177-3AD203B41FA5}">
                      <a16:colId xmlns:a16="http://schemas.microsoft.com/office/drawing/2014/main" val="2602234729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950532233"/>
                    </a:ext>
                  </a:extLst>
                </a:gridCol>
                <a:gridCol w="1283855">
                  <a:extLst>
                    <a:ext uri="{9D8B030D-6E8A-4147-A177-3AD203B41FA5}">
                      <a16:colId xmlns:a16="http://schemas.microsoft.com/office/drawing/2014/main" val="1849672258"/>
                    </a:ext>
                  </a:extLst>
                </a:gridCol>
                <a:gridCol w="1413163">
                  <a:extLst>
                    <a:ext uri="{9D8B030D-6E8A-4147-A177-3AD203B41FA5}">
                      <a16:colId xmlns:a16="http://schemas.microsoft.com/office/drawing/2014/main" val="1950227544"/>
                    </a:ext>
                  </a:extLst>
                </a:gridCol>
                <a:gridCol w="1570827">
                  <a:extLst>
                    <a:ext uri="{9D8B030D-6E8A-4147-A177-3AD203B41FA5}">
                      <a16:colId xmlns:a16="http://schemas.microsoft.com/office/drawing/2014/main" val="465340853"/>
                    </a:ext>
                  </a:extLst>
                </a:gridCol>
                <a:gridCol w="1035117">
                  <a:extLst>
                    <a:ext uri="{9D8B030D-6E8A-4147-A177-3AD203B41FA5}">
                      <a16:colId xmlns:a16="http://schemas.microsoft.com/office/drawing/2014/main" val="433269983"/>
                    </a:ext>
                  </a:extLst>
                </a:gridCol>
                <a:gridCol w="1310274">
                  <a:extLst>
                    <a:ext uri="{9D8B030D-6E8A-4147-A177-3AD203B41FA5}">
                      <a16:colId xmlns:a16="http://schemas.microsoft.com/office/drawing/2014/main" val="2273525171"/>
                    </a:ext>
                  </a:extLst>
                </a:gridCol>
              </a:tblGrid>
              <a:tr h="869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ORDEN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RANGOS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A RECAUDAR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PENDIENTE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CONTRIBUYENTES PENDIENTES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RECAUDADO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RECAUDADO ACUMULADO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RECAUDADO ACUMULADO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CONTRIBUYENTES RECAUDADO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86030"/>
                  </a:ext>
                </a:extLst>
              </a:tr>
              <a:tr h="3459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A $100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51.655.430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294.561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5.421.067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5.421.067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59.690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886392"/>
                  </a:ext>
                </a:extLst>
              </a:tr>
              <a:tr h="3459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 A $300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40.092.054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49.458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2.127.855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7.548.921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5.477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049336"/>
                  </a:ext>
                </a:extLst>
              </a:tr>
              <a:tr h="44974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 A $500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17.926.708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13.151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931.931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8.480.853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1.252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65785"/>
                  </a:ext>
                </a:extLst>
              </a:tr>
              <a:tr h="3459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 A $1.000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25.941.004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10.414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1.256.929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9.737.782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735561"/>
                  </a:ext>
                </a:extLst>
              </a:tr>
              <a:tr h="3459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$1.000 A $2.000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23.910.930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5.399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1.238.677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10.976.458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97484"/>
                  </a:ext>
                </a:extLst>
              </a:tr>
              <a:tr h="3459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$2.000 A $5.000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31.882.478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2.061.176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13.037.635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38771"/>
                  </a:ext>
                </a:extLst>
              </a:tr>
              <a:tr h="3459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$5.000 A $10.000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29.344.449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1.766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1.789.090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14.826.725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57033"/>
                  </a:ext>
                </a:extLst>
              </a:tr>
              <a:tr h="3459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$10.000 A $100.000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42.723.845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1.847.382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16.674.107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444592"/>
                  </a:ext>
                </a:extLst>
              </a:tr>
              <a:tr h="4590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$100.000 A $1.000.000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7.814.416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106.750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16.780.857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669396"/>
                  </a:ext>
                </a:extLst>
              </a:tr>
              <a:tr h="430154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271.291.313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311.853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16.780.857 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62.610</a:t>
                      </a:r>
                    </a:p>
                  </a:txBody>
                  <a:tcPr marL="5823" marR="5823" marT="5823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01928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21673" y="5937946"/>
            <a:ext cx="4074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Fecha de corte: </a:t>
            </a:r>
            <a:r>
              <a:rPr lang="es-MX" sz="1400" dirty="0" smtClean="0"/>
              <a:t>03 de junio de 2024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8318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40142" y="108617"/>
            <a:ext cx="114429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600" b="1" dirty="0" smtClean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ANÁLISIS DE RECAUDACIÓN POR ACTIVIDAD ECONÓMICA</a:t>
            </a:r>
            <a:endParaRPr lang="es-EC" sz="2600" dirty="0" smtClean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857102" y="-94595"/>
            <a:ext cx="274321" cy="46350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431136"/>
              </p:ext>
            </p:extLst>
          </p:nvPr>
        </p:nvGraphicFramePr>
        <p:xfrm>
          <a:off x="240142" y="601060"/>
          <a:ext cx="11728336" cy="6096648"/>
        </p:xfrm>
        <a:graphic>
          <a:graphicData uri="http://schemas.openxmlformats.org/drawingml/2006/table">
            <a:tbl>
              <a:tblPr/>
              <a:tblGrid>
                <a:gridCol w="781021">
                  <a:extLst>
                    <a:ext uri="{9D8B030D-6E8A-4147-A177-3AD203B41FA5}">
                      <a16:colId xmlns:a16="http://schemas.microsoft.com/office/drawing/2014/main" val="2562922427"/>
                    </a:ext>
                  </a:extLst>
                </a:gridCol>
                <a:gridCol w="3761920">
                  <a:extLst>
                    <a:ext uri="{9D8B030D-6E8A-4147-A177-3AD203B41FA5}">
                      <a16:colId xmlns:a16="http://schemas.microsoft.com/office/drawing/2014/main" val="905356842"/>
                    </a:ext>
                  </a:extLst>
                </a:gridCol>
                <a:gridCol w="1731265">
                  <a:extLst>
                    <a:ext uri="{9D8B030D-6E8A-4147-A177-3AD203B41FA5}">
                      <a16:colId xmlns:a16="http://schemas.microsoft.com/office/drawing/2014/main" val="999655083"/>
                    </a:ext>
                  </a:extLst>
                </a:gridCol>
                <a:gridCol w="1119463">
                  <a:extLst>
                    <a:ext uri="{9D8B030D-6E8A-4147-A177-3AD203B41FA5}">
                      <a16:colId xmlns:a16="http://schemas.microsoft.com/office/drawing/2014/main" val="236427747"/>
                    </a:ext>
                  </a:extLst>
                </a:gridCol>
                <a:gridCol w="1171531">
                  <a:extLst>
                    <a:ext uri="{9D8B030D-6E8A-4147-A177-3AD203B41FA5}">
                      <a16:colId xmlns:a16="http://schemas.microsoft.com/office/drawing/2014/main" val="2425447370"/>
                    </a:ext>
                  </a:extLst>
                </a:gridCol>
                <a:gridCol w="1197566">
                  <a:extLst>
                    <a:ext uri="{9D8B030D-6E8A-4147-A177-3AD203B41FA5}">
                      <a16:colId xmlns:a16="http://schemas.microsoft.com/office/drawing/2014/main" val="560260465"/>
                    </a:ext>
                  </a:extLst>
                </a:gridCol>
                <a:gridCol w="781021">
                  <a:extLst>
                    <a:ext uri="{9D8B030D-6E8A-4147-A177-3AD203B41FA5}">
                      <a16:colId xmlns:a16="http://schemas.microsoft.com/office/drawing/2014/main" val="326412658"/>
                    </a:ext>
                  </a:extLst>
                </a:gridCol>
                <a:gridCol w="1184549">
                  <a:extLst>
                    <a:ext uri="{9D8B030D-6E8A-4147-A177-3AD203B41FA5}">
                      <a16:colId xmlns:a16="http://schemas.microsoft.com/office/drawing/2014/main" val="1369155925"/>
                    </a:ext>
                  </a:extLst>
                </a:gridCol>
              </a:tblGrid>
              <a:tr h="367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 RECAUDAR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FRENTE AL TOTAL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RECAUDADO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FRENTE AL TOTAL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TÍTULOS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CONTRIBUYENTES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470307"/>
                  </a:ext>
                </a:extLst>
              </a:tr>
              <a:tr h="2847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ACTIVIDAD ECONÓMICA / SIN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RUCs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165.208.984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6.787.625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122.225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25.553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327891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 PROFESIONALES, CIENTÍFICAS Y TÉCNICAS.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7.713.882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1.663.660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27.973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8.778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45119"/>
                  </a:ext>
                </a:extLst>
              </a:tr>
              <a:tr h="303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COMERCIO AL POR MAYOR Y AL POR MENOR; REPARACIÓN DE VEHÍCULOS AUTOMOTORES Y MOTOCICLETAS.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8.850.636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1.480.000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20.748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7.824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250095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 INMOBILIARIAS.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8.624.384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957.550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9.323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2.290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91533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5.676.709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936.388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5.954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211385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MANUFACTURERAS.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6.447.518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781.538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6.636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346253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ACTIVIDADES DE SERVICIOS.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3.706.272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778.660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10.925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3.824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490163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 FINANCIERAS Y DE SEGUROS.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8.406.728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722.257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2.216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756221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Y ALMACENAMIENTO.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1.834.368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489.864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14.385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4.178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993935"/>
                  </a:ext>
                </a:extLst>
              </a:tr>
              <a:tr h="303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 DE ATENCIÓN DE LA SALUD HUMANA Y DE ASISTENCIA SOCIAL.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2.637.742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393.715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6.785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2.182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023543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 Y COMUNICACIÓN.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1.935.040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313.835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1.775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290743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 DE SERVICIOS ADMINISTRATIVOS Y DE APOYO.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1.556.904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313.827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2.099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400957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 DE ALOJAMIENTO Y DE SERVICIO DE COMIDAS.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1.172.606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293.732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2.679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355520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ENSEÑANZA.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1.180.776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231.659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3.980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00369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ARTES, ENTRETENIMIENTO Y RECREACIÓN.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2.099.263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129.766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2.752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616657"/>
                  </a:ext>
                </a:extLst>
              </a:tr>
              <a:tr h="303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PÚBLICA Y DEFENSA; PLANES DE SEGURIDAD SOCIAL DE AFILIACIÓN OBLIGATORIA.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3.702.389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107.243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1.433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916727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AGRICULTURA, GANADERÍA,  SILVICULTURA Y PESCA.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2.281.791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68.463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261259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EXPLOTACIÓN DE MINAS Y CANTERAS.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330.478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37.790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79609"/>
                  </a:ext>
                </a:extLst>
              </a:tr>
              <a:tr h="303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DISTRIBUCIÓN DE AGUA; ALCANTARILLADO, GESTIÓN DE DESECHOS Y ACTIVIDADES DE SANEAMIENTO.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246.268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5.441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572167"/>
                  </a:ext>
                </a:extLst>
              </a:tr>
              <a:tr h="455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 DE LOS HOGARES COMO EMPLEADORES; ACTIVIDADES NO DIFERENCIADAS DE LOS HOGARES COMO PRODUCTORES DE BIENES Y SERVICIOS PARA USO PROPIO.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 2.016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1.177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87966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 DE ORGANIZACIONES Y ÓRGANOS EXTRATERRITORIALES.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23.816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1.103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391603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DE ELECTRICIDAD, GAS, VAPOR Y AIRE ACONDICIONADO.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117.489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1.046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731990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 RELACION DE DEPENDENCIA SECTOR PRIVADO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15.163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795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932466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ACTIVIDAD ECONOMICA - CIIU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 1.800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457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509884"/>
                  </a:ext>
                </a:extLst>
              </a:tr>
              <a:tr h="18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 RELACION DE DEPENDENCIA SECTOR PUBLICO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     165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33 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56" marR="4556" marT="4556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770070"/>
                  </a:ext>
                </a:extLst>
              </a:tr>
              <a:tr h="234149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6" marR="4556" marT="455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233.773.189 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16.497.624 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62.159 </a:t>
                      </a:r>
                    </a:p>
                  </a:txBody>
                  <a:tcPr marL="4556" marR="4556" marT="45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065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2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1404" y="195208"/>
            <a:ext cx="11442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ACCIONES EFECTUADAS</a:t>
            </a:r>
            <a:endParaRPr lang="es-EC" sz="2800" dirty="0" smtClean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3" name="Title text information"/>
          <p:cNvSpPr/>
          <p:nvPr/>
        </p:nvSpPr>
        <p:spPr>
          <a:xfrm>
            <a:off x="452896" y="906338"/>
            <a:ext cx="11508732" cy="38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defTabSz="825500">
              <a:lnSpc>
                <a:spcPct val="80000"/>
              </a:lnSpc>
              <a:spcBef>
                <a:spcPts val="0"/>
              </a:spcBef>
              <a:defRPr sz="2600" b="1">
                <a:solidFill>
                  <a:srgbClr val="34393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just"/>
            <a:r>
              <a:rPr lang="es-MX" sz="2200" dirty="0" smtClean="0">
                <a:latin typeface="+mn-lt"/>
              </a:rPr>
              <a:t>Grandes Contribuyentes:  </a:t>
            </a:r>
            <a:r>
              <a:rPr lang="es-MX" sz="2200" b="0" dirty="0" smtClean="0">
                <a:latin typeface="+mn-lt"/>
              </a:rPr>
              <a:t>47,3 millones de dólares gestionados con oficios entregados a 200 contribuyentes y persuasivas efectuadas.</a:t>
            </a:r>
          </a:p>
          <a:p>
            <a:pPr algn="just"/>
            <a:endParaRPr lang="es-MX" sz="2200" dirty="0">
              <a:latin typeface="+mn-lt"/>
            </a:endParaRPr>
          </a:p>
          <a:p>
            <a:pPr algn="just"/>
            <a:r>
              <a:rPr lang="es-MX" sz="2200" dirty="0" err="1" smtClean="0">
                <a:latin typeface="+mn-lt"/>
              </a:rPr>
              <a:t>Call</a:t>
            </a:r>
            <a:r>
              <a:rPr lang="es-MX" sz="2200" dirty="0" smtClean="0">
                <a:latin typeface="+mn-lt"/>
              </a:rPr>
              <a:t> Center: </a:t>
            </a:r>
            <a:r>
              <a:rPr lang="es-MX" sz="2200" b="0" dirty="0" smtClean="0">
                <a:latin typeface="+mn-lt"/>
              </a:rPr>
              <a:t>20 millones de dólares a través de 504 llamadas a contribuyentes con deudas de 45.000 a 92.000 y total cartera </a:t>
            </a:r>
            <a:r>
              <a:rPr lang="es-MX" sz="2200" b="0" dirty="0" err="1" smtClean="0">
                <a:latin typeface="+mn-lt"/>
              </a:rPr>
              <a:t>coactivada</a:t>
            </a:r>
            <a:r>
              <a:rPr lang="es-MX" sz="2200" b="0" dirty="0" smtClean="0">
                <a:latin typeface="+mn-lt"/>
              </a:rPr>
              <a:t>. </a:t>
            </a:r>
          </a:p>
          <a:p>
            <a:pPr algn="just"/>
            <a:endParaRPr lang="es-MX" sz="2200" dirty="0">
              <a:latin typeface="+mn-lt"/>
            </a:endParaRPr>
          </a:p>
          <a:p>
            <a:pPr algn="just"/>
            <a:r>
              <a:rPr lang="es-MX" sz="2200" dirty="0" smtClean="0">
                <a:latin typeface="+mn-lt"/>
              </a:rPr>
              <a:t>Persuasivas de inscripción y declaración: </a:t>
            </a:r>
            <a:r>
              <a:rPr lang="es-MX" sz="2200" b="0" dirty="0" smtClean="0">
                <a:latin typeface="+mn-lt"/>
              </a:rPr>
              <a:t>potencial de 14,7 millones con 188 mil mails remitidos. </a:t>
            </a:r>
          </a:p>
          <a:p>
            <a:pPr algn="just"/>
            <a:endParaRPr lang="es-MX" sz="2200" dirty="0">
              <a:latin typeface="+mn-lt"/>
            </a:endParaRPr>
          </a:p>
          <a:p>
            <a:pPr algn="just"/>
            <a:r>
              <a:rPr lang="es-MX" sz="2200" dirty="0" smtClean="0">
                <a:latin typeface="+mn-lt"/>
              </a:rPr>
              <a:t>Persuasivas de pago: </a:t>
            </a:r>
            <a:r>
              <a:rPr lang="es-MX" sz="2200" b="0" dirty="0" smtClean="0">
                <a:latin typeface="+mn-lt"/>
              </a:rPr>
              <a:t>potencial de 118,9 millones con mails a contribuyentes con deudas hasta 20 mil dólares.  </a:t>
            </a:r>
          </a:p>
          <a:p>
            <a:pPr algn="just"/>
            <a:endParaRPr lang="es-MX" sz="2200" dirty="0">
              <a:latin typeface="+mn-lt"/>
            </a:endParaRPr>
          </a:p>
          <a:p>
            <a:pPr algn="just"/>
            <a:r>
              <a:rPr lang="es-MX" sz="2200" dirty="0" smtClean="0">
                <a:latin typeface="+mn-lt"/>
              </a:rPr>
              <a:t>Depuración de cartera: </a:t>
            </a:r>
            <a:r>
              <a:rPr lang="es-MX" sz="2200" b="0" dirty="0" smtClean="0">
                <a:latin typeface="+mn-lt"/>
              </a:rPr>
              <a:t>baja de obligaciones tributarias por gestión catastral y reclamos tributarios por 2.5 millones de dólares.</a:t>
            </a:r>
          </a:p>
          <a:p>
            <a:pPr algn="just"/>
            <a:endParaRPr lang="es-MX" sz="2200" dirty="0">
              <a:latin typeface="+mn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1404" y="4666038"/>
            <a:ext cx="11442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ACCIONES PLANIFICADAS HASTA EL 30 DE JULIO 2024</a:t>
            </a:r>
            <a:endParaRPr lang="es-EC" sz="2800" dirty="0" smtClean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52896" y="5400702"/>
            <a:ext cx="10355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Insistencias a persuasivas de inscripción, declaración y pago diaria</a:t>
            </a:r>
            <a:r>
              <a:rPr lang="es-EC" sz="2400" dirty="0" smtClean="0"/>
              <a:t>s</a:t>
            </a:r>
          </a:p>
          <a:p>
            <a:endParaRPr lang="es-MX" sz="2400" dirty="0"/>
          </a:p>
          <a:p>
            <a:r>
              <a:rPr lang="es-MX" sz="2400" dirty="0" smtClean="0"/>
              <a:t>Llamadas de seguimiento a los grandes contribuyentes </a:t>
            </a:r>
          </a:p>
        </p:txBody>
      </p:sp>
    </p:spTree>
    <p:extLst>
      <p:ext uri="{BB962C8B-B14F-4D97-AF65-F5344CB8AC3E}">
        <p14:creationId xmlns:p14="http://schemas.microsoft.com/office/powerpoint/2010/main" val="21464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1063</Words>
  <Application>Microsoft Office PowerPoint</Application>
  <PresentationFormat>Panorámica</PresentationFormat>
  <Paragraphs>362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HGSMinchoE</vt:lpstr>
      <vt:lpstr>Montserrat</vt:lpstr>
      <vt:lpstr>Montserrat ExtraBold</vt:lpstr>
      <vt:lpstr>Wingdings</vt:lpstr>
      <vt:lpstr>Tema de Office</vt:lpstr>
      <vt:lpstr>RESULTADOS PROCESO DE REMISIÓN  Mayo 2024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Municipal General   a) Datos generales del personal de Código de Trabajo. b) Resumen de impactos Programa Municipal General  b.1) Escenarios de incremento para jubilación patronal 5%.  b.2) Simulación incremento RMU Código de Trabajo.  b.3) Implementación de COESCOP para procesos de ascenso.</dc:title>
  <dc:creator>Grace Ximena Rivera Yanez</dc:creator>
  <cp:lastModifiedBy>Norma Karina Villavicencio Rivadeneira</cp:lastModifiedBy>
  <cp:revision>102</cp:revision>
  <dcterms:created xsi:type="dcterms:W3CDTF">2024-05-29T19:47:28Z</dcterms:created>
  <dcterms:modified xsi:type="dcterms:W3CDTF">2024-06-04T17:49:31Z</dcterms:modified>
</cp:coreProperties>
</file>