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386" r:id="rId3"/>
    <p:sldId id="383" r:id="rId4"/>
    <p:sldId id="389" r:id="rId5"/>
    <p:sldId id="382" r:id="rId6"/>
    <p:sldId id="385" r:id="rId7"/>
    <p:sldId id="384" r:id="rId8"/>
    <p:sldId id="261" r:id="rId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Eduardo Fonseca Cabrera" initials="JEFC" lastIdx="1" clrIdx="0">
    <p:extLst>
      <p:ext uri="{19B8F6BF-5375-455C-9EA6-DF929625EA0E}">
        <p15:presenceInfo xmlns:p15="http://schemas.microsoft.com/office/powerpoint/2012/main" userId="S-1-5-21-963181265-2144685413-1445773775-2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3689" autoAdjust="0"/>
  </p:normalViewPr>
  <p:slideViewPr>
    <p:cSldViewPr snapToGrid="0">
      <p:cViewPr varScale="1">
        <p:scale>
          <a:sx n="82" d="100"/>
          <a:sy n="82" d="100"/>
        </p:scale>
        <p:origin x="63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s-EC" b="1"/>
              <a:t>PERDIDA EJERCICIO ECONÓMICO EMGIRS-EP</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EC"/>
        </a:p>
      </c:txPr>
    </c:title>
    <c:autoTitleDeleted val="0"/>
    <c:plotArea>
      <c:layout/>
      <c:barChart>
        <c:barDir val="col"/>
        <c:grouping val="clustered"/>
        <c:varyColors val="0"/>
        <c:ser>
          <c:idx val="0"/>
          <c:order val="0"/>
          <c:tx>
            <c:strRef>
              <c:f>GRÁFICOS!$O$4</c:f>
              <c:strCache>
                <c:ptCount val="1"/>
                <c:pt idx="0">
                  <c:v>Sin Actualización de Tasas</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GRÁFICOS!$P$2:$U$3</c:f>
              <c:strCache>
                <c:ptCount val="6"/>
                <c:pt idx="0">
                  <c:v>2023</c:v>
                </c:pt>
                <c:pt idx="1">
                  <c:v>2024</c:v>
                </c:pt>
                <c:pt idx="2">
                  <c:v>2025</c:v>
                </c:pt>
                <c:pt idx="3">
                  <c:v>2026</c:v>
                </c:pt>
                <c:pt idx="4">
                  <c:v>2027</c:v>
                </c:pt>
                <c:pt idx="5">
                  <c:v>2028</c:v>
                </c:pt>
              </c:strCache>
            </c:strRef>
          </c:cat>
          <c:val>
            <c:numRef>
              <c:f>GRÁFICOS!$P$4:$U$4</c:f>
              <c:numCache>
                <c:formatCode>"$"#,##0.00_);[Red]\("$"#,##0.00\)</c:formatCode>
                <c:ptCount val="6"/>
                <c:pt idx="0">
                  <c:v>695563.74000000581</c:v>
                </c:pt>
                <c:pt idx="1">
                  <c:v>642060.58999999985</c:v>
                </c:pt>
                <c:pt idx="2">
                  <c:v>1467086.8899999969</c:v>
                </c:pt>
                <c:pt idx="3">
                  <c:v>934903.74000000209</c:v>
                </c:pt>
                <c:pt idx="4">
                  <c:v>1014683.7399999984</c:v>
                </c:pt>
                <c:pt idx="5">
                  <c:v>1138891.4566666745</c:v>
                </c:pt>
              </c:numCache>
            </c:numRef>
          </c:val>
          <c:extLst>
            <c:ext xmlns:c16="http://schemas.microsoft.com/office/drawing/2014/chart" uri="{C3380CC4-5D6E-409C-BE32-E72D297353CC}">
              <c16:uniqueId val="{00000000-9560-45C8-BC04-3733FF4203B9}"/>
            </c:ext>
          </c:extLst>
        </c:ser>
        <c:ser>
          <c:idx val="1"/>
          <c:order val="1"/>
          <c:tx>
            <c:strRef>
              <c:f>GRÁFICOS!$O$5</c:f>
              <c:strCache>
                <c:ptCount val="1"/>
                <c:pt idx="0">
                  <c:v>Con Actualización de Tasas</c:v>
                </c:pt>
              </c:strCache>
            </c:strRef>
          </c:tx>
          <c:spPr>
            <a:solidFill>
              <a:srgbClr val="002060"/>
            </a:solidFill>
            <a:ln>
              <a:noFill/>
            </a:ln>
            <a:effectLst/>
          </c:spPr>
          <c:invertIfNegative val="0"/>
          <c:dLbls>
            <c:dLbl>
              <c:idx val="2"/>
              <c:layout>
                <c:manualLayout>
                  <c:x val="6.3988294676676945E-3"/>
                  <c:y val="-4.85674475416215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60-45C8-BC04-3733FF4203B9}"/>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GRÁFICOS!$P$2:$U$3</c:f>
              <c:strCache>
                <c:ptCount val="6"/>
                <c:pt idx="0">
                  <c:v>2023</c:v>
                </c:pt>
                <c:pt idx="1">
                  <c:v>2024</c:v>
                </c:pt>
                <c:pt idx="2">
                  <c:v>2025</c:v>
                </c:pt>
                <c:pt idx="3">
                  <c:v>2026</c:v>
                </c:pt>
                <c:pt idx="4">
                  <c:v>2027</c:v>
                </c:pt>
                <c:pt idx="5">
                  <c:v>2028</c:v>
                </c:pt>
              </c:strCache>
            </c:strRef>
          </c:cat>
          <c:val>
            <c:numRef>
              <c:f>GRÁFICOS!$P$5:$U$5</c:f>
              <c:numCache>
                <c:formatCode>"$"#,##0.00_);[Red]\("$"#,##0.00\)</c:formatCode>
                <c:ptCount val="6"/>
                <c:pt idx="0">
                  <c:v>218356.98875412717</c:v>
                </c:pt>
                <c:pt idx="1">
                  <c:v>195931.99939397722</c:v>
                </c:pt>
                <c:pt idx="2">
                  <c:v>1093575.6667730995</c:v>
                </c:pt>
                <c:pt idx="3">
                  <c:v>502621.55164040253</c:v>
                </c:pt>
                <c:pt idx="4">
                  <c:v>597376.40593582764</c:v>
                </c:pt>
                <c:pt idx="5">
                  <c:v>731191.20811644569</c:v>
                </c:pt>
              </c:numCache>
            </c:numRef>
          </c:val>
          <c:extLst>
            <c:ext xmlns:c16="http://schemas.microsoft.com/office/drawing/2014/chart" uri="{C3380CC4-5D6E-409C-BE32-E72D297353CC}">
              <c16:uniqueId val="{00000001-9560-45C8-BC04-3733FF4203B9}"/>
            </c:ext>
          </c:extLst>
        </c:ser>
        <c:dLbls>
          <c:showLegendKey val="0"/>
          <c:showVal val="0"/>
          <c:showCatName val="0"/>
          <c:showSerName val="0"/>
          <c:showPercent val="0"/>
          <c:showBubbleSize val="0"/>
        </c:dLbls>
        <c:gapWidth val="219"/>
        <c:overlap val="-27"/>
        <c:axId val="744716543"/>
        <c:axId val="744720703"/>
      </c:barChart>
      <c:catAx>
        <c:axId val="74471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EC"/>
          </a:p>
        </c:txPr>
        <c:crossAx val="744720703"/>
        <c:crosses val="autoZero"/>
        <c:auto val="1"/>
        <c:lblAlgn val="ctr"/>
        <c:lblOffset val="100"/>
        <c:noMultiLvlLbl val="0"/>
      </c:catAx>
      <c:valAx>
        <c:axId val="744720703"/>
        <c:scaling>
          <c:orientation val="minMax"/>
        </c:scaling>
        <c:delete val="1"/>
        <c:axPos val="l"/>
        <c:numFmt formatCode="&quot;$&quot;#,##0.00_);[Red]\(&quot;$&quot;#,##0.00\)" sourceLinked="1"/>
        <c:majorTickMark val="none"/>
        <c:minorTickMark val="none"/>
        <c:tickLblPos val="nextTo"/>
        <c:crossAx val="744716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noFill/>
    <a:ln w="12700" cap="flat" cmpd="sng" algn="ctr">
      <a:solidFill>
        <a:srgbClr val="4472C4"/>
      </a:solidFill>
      <a:prstDash val="solid"/>
      <a:miter lim="800000"/>
    </a:ln>
    <a:effectLst/>
  </c:spPr>
  <c:txPr>
    <a:bodyPr/>
    <a:lstStyle/>
    <a:p>
      <a:pPr>
        <a:defRPr>
          <a:solidFill>
            <a:sysClr val="windowText" lastClr="000000"/>
          </a:solidFill>
          <a:latin typeface="+mn-lt"/>
          <a:ea typeface="+mn-ea"/>
          <a:cs typeface="+mn-cs"/>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3C138-60DB-465A-97CE-CB22F2A6214A}" type="datetimeFigureOut">
              <a:rPr lang="es-EC" smtClean="0"/>
              <a:t>15/1/2024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616F9-6EA2-472B-BD2B-E23A4A08D280}" type="slidenum">
              <a:rPr lang="es-EC" smtClean="0"/>
              <a:t>‹Nº›</a:t>
            </a:fld>
            <a:endParaRPr lang="es-EC"/>
          </a:p>
        </p:txBody>
      </p:sp>
    </p:spTree>
    <p:extLst>
      <p:ext uri="{BB962C8B-B14F-4D97-AF65-F5344CB8AC3E}">
        <p14:creationId xmlns:p14="http://schemas.microsoft.com/office/powerpoint/2010/main" val="43177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051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05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54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b="1" dirty="0">
                <a:solidFill>
                  <a:srgbClr val="FF0000"/>
                </a:solidFill>
              </a:rPr>
              <a:t>Este es el Valor</a:t>
            </a:r>
            <a:r>
              <a:rPr lang="es-EC" b="1" baseline="0" dirty="0">
                <a:solidFill>
                  <a:srgbClr val="FF0000"/>
                </a:solidFill>
              </a:rPr>
              <a:t> que reduciría la perdida de la EMGIRS-EP: </a:t>
            </a:r>
            <a:r>
              <a:rPr lang="es-EC" b="1" dirty="0">
                <a:solidFill>
                  <a:srgbClr val="FF0000"/>
                </a:solidFill>
              </a:rPr>
              <a:t>$2,554.136,34 </a:t>
            </a: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03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b="1" dirty="0">
                <a:solidFill>
                  <a:srgbClr val="FF0000"/>
                </a:solidFill>
              </a:rPr>
              <a:t>Este es el Valor</a:t>
            </a:r>
            <a:r>
              <a:rPr lang="es-EC" b="1" baseline="0" dirty="0">
                <a:solidFill>
                  <a:srgbClr val="FF0000"/>
                </a:solidFill>
              </a:rPr>
              <a:t> que reduciría la perdida de la EMGIRS-EP: </a:t>
            </a:r>
            <a:r>
              <a:rPr lang="es-EC" b="1" dirty="0">
                <a:solidFill>
                  <a:srgbClr val="FF0000"/>
                </a:solidFill>
              </a:rPr>
              <a:t>$2,554.136,34 </a:t>
            </a: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9079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178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A99EA765-ED90-46AD-9E8C-64DD5A72ECCB}" type="datetimeFigureOut">
              <a:rPr lang="es-EC" smtClean="0"/>
              <a:t>15/1/2024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2384513-88EC-4C23-8CCB-E7DD7D3CC67B}" type="slidenum">
              <a:rPr lang="es-EC" smtClean="0"/>
              <a:t>‹Nº›</a:t>
            </a:fld>
            <a:endParaRPr lang="es-EC"/>
          </a:p>
        </p:txBody>
      </p:sp>
    </p:spTree>
    <p:extLst>
      <p:ext uri="{BB962C8B-B14F-4D97-AF65-F5344CB8AC3E}">
        <p14:creationId xmlns:p14="http://schemas.microsoft.com/office/powerpoint/2010/main" val="366782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99EA765-ED90-46AD-9E8C-64DD5A72ECCB}" type="datetimeFigureOut">
              <a:rPr lang="es-EC" smtClean="0"/>
              <a:t>15/1/2024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2384513-88EC-4C23-8CCB-E7DD7D3CC67B}" type="slidenum">
              <a:rPr lang="es-EC" smtClean="0"/>
              <a:t>‹Nº›</a:t>
            </a:fld>
            <a:endParaRPr lang="es-EC"/>
          </a:p>
        </p:txBody>
      </p:sp>
    </p:spTree>
    <p:extLst>
      <p:ext uri="{BB962C8B-B14F-4D97-AF65-F5344CB8AC3E}">
        <p14:creationId xmlns:p14="http://schemas.microsoft.com/office/powerpoint/2010/main" val="337300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99EA765-ED90-46AD-9E8C-64DD5A72ECCB}" type="datetimeFigureOut">
              <a:rPr lang="es-EC" smtClean="0"/>
              <a:t>15/1/2024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2384513-88EC-4C23-8CCB-E7DD7D3CC67B}" type="slidenum">
              <a:rPr lang="es-EC" smtClean="0"/>
              <a:t>‹Nº›</a:t>
            </a:fld>
            <a:endParaRPr lang="es-EC"/>
          </a:p>
        </p:txBody>
      </p:sp>
    </p:spTree>
    <p:extLst>
      <p:ext uri="{BB962C8B-B14F-4D97-AF65-F5344CB8AC3E}">
        <p14:creationId xmlns:p14="http://schemas.microsoft.com/office/powerpoint/2010/main" val="257240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99EA765-ED90-46AD-9E8C-64DD5A72ECCB}" type="datetimeFigureOut">
              <a:rPr lang="es-EC" smtClean="0"/>
              <a:t>15/1/2024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2384513-88EC-4C23-8CCB-E7DD7D3CC67B}" type="slidenum">
              <a:rPr lang="es-EC" smtClean="0"/>
              <a:t>‹Nº›</a:t>
            </a:fld>
            <a:endParaRPr lang="es-EC"/>
          </a:p>
        </p:txBody>
      </p:sp>
    </p:spTree>
    <p:extLst>
      <p:ext uri="{BB962C8B-B14F-4D97-AF65-F5344CB8AC3E}">
        <p14:creationId xmlns:p14="http://schemas.microsoft.com/office/powerpoint/2010/main" val="72581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A99EA765-ED90-46AD-9E8C-64DD5A72ECCB}" type="datetimeFigureOut">
              <a:rPr lang="es-EC" smtClean="0"/>
              <a:t>15/1/2024</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82384513-88EC-4C23-8CCB-E7DD7D3CC67B}" type="slidenum">
              <a:rPr lang="es-EC" smtClean="0"/>
              <a:t>‹Nº›</a:t>
            </a:fld>
            <a:endParaRPr lang="es-EC"/>
          </a:p>
        </p:txBody>
      </p:sp>
    </p:spTree>
    <p:extLst>
      <p:ext uri="{BB962C8B-B14F-4D97-AF65-F5344CB8AC3E}">
        <p14:creationId xmlns:p14="http://schemas.microsoft.com/office/powerpoint/2010/main" val="241464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A99EA765-ED90-46AD-9E8C-64DD5A72ECCB}" type="datetimeFigureOut">
              <a:rPr lang="es-EC" smtClean="0"/>
              <a:t>15/1/2024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2384513-88EC-4C23-8CCB-E7DD7D3CC67B}" type="slidenum">
              <a:rPr lang="es-EC" smtClean="0"/>
              <a:t>‹Nº›</a:t>
            </a:fld>
            <a:endParaRPr lang="es-EC"/>
          </a:p>
        </p:txBody>
      </p:sp>
    </p:spTree>
    <p:extLst>
      <p:ext uri="{BB962C8B-B14F-4D97-AF65-F5344CB8AC3E}">
        <p14:creationId xmlns:p14="http://schemas.microsoft.com/office/powerpoint/2010/main" val="300257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A99EA765-ED90-46AD-9E8C-64DD5A72ECCB}" type="datetimeFigureOut">
              <a:rPr lang="es-EC" smtClean="0"/>
              <a:t>15/1/2024</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82384513-88EC-4C23-8CCB-E7DD7D3CC67B}" type="slidenum">
              <a:rPr lang="es-EC" smtClean="0"/>
              <a:t>‹Nº›</a:t>
            </a:fld>
            <a:endParaRPr lang="es-EC"/>
          </a:p>
        </p:txBody>
      </p:sp>
    </p:spTree>
    <p:extLst>
      <p:ext uri="{BB962C8B-B14F-4D97-AF65-F5344CB8AC3E}">
        <p14:creationId xmlns:p14="http://schemas.microsoft.com/office/powerpoint/2010/main" val="366790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A99EA765-ED90-46AD-9E8C-64DD5A72ECCB}" type="datetimeFigureOut">
              <a:rPr lang="es-EC" smtClean="0"/>
              <a:t>15/1/2024</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82384513-88EC-4C23-8CCB-E7DD7D3CC67B}" type="slidenum">
              <a:rPr lang="es-EC" smtClean="0"/>
              <a:t>‹Nº›</a:t>
            </a:fld>
            <a:endParaRPr lang="es-EC"/>
          </a:p>
        </p:txBody>
      </p:sp>
    </p:spTree>
    <p:extLst>
      <p:ext uri="{BB962C8B-B14F-4D97-AF65-F5344CB8AC3E}">
        <p14:creationId xmlns:p14="http://schemas.microsoft.com/office/powerpoint/2010/main" val="3614478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99EA765-ED90-46AD-9E8C-64DD5A72ECCB}" type="datetimeFigureOut">
              <a:rPr lang="es-EC" smtClean="0"/>
              <a:t>15/1/2024</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82384513-88EC-4C23-8CCB-E7DD7D3CC67B}" type="slidenum">
              <a:rPr lang="es-EC" smtClean="0"/>
              <a:t>‹Nº›</a:t>
            </a:fld>
            <a:endParaRPr lang="es-EC"/>
          </a:p>
        </p:txBody>
      </p:sp>
    </p:spTree>
    <p:extLst>
      <p:ext uri="{BB962C8B-B14F-4D97-AF65-F5344CB8AC3E}">
        <p14:creationId xmlns:p14="http://schemas.microsoft.com/office/powerpoint/2010/main" val="330046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99EA765-ED90-46AD-9E8C-64DD5A72ECCB}" type="datetimeFigureOut">
              <a:rPr lang="es-EC" smtClean="0"/>
              <a:t>15/1/2024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2384513-88EC-4C23-8CCB-E7DD7D3CC67B}" type="slidenum">
              <a:rPr lang="es-EC" smtClean="0"/>
              <a:t>‹Nº›</a:t>
            </a:fld>
            <a:endParaRPr lang="es-EC"/>
          </a:p>
        </p:txBody>
      </p:sp>
    </p:spTree>
    <p:extLst>
      <p:ext uri="{BB962C8B-B14F-4D97-AF65-F5344CB8AC3E}">
        <p14:creationId xmlns:p14="http://schemas.microsoft.com/office/powerpoint/2010/main" val="210032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99EA765-ED90-46AD-9E8C-64DD5A72ECCB}" type="datetimeFigureOut">
              <a:rPr lang="es-EC" smtClean="0"/>
              <a:t>15/1/2024</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82384513-88EC-4C23-8CCB-E7DD7D3CC67B}" type="slidenum">
              <a:rPr lang="es-EC" smtClean="0"/>
              <a:t>‹Nº›</a:t>
            </a:fld>
            <a:endParaRPr lang="es-EC"/>
          </a:p>
        </p:txBody>
      </p:sp>
    </p:spTree>
    <p:extLst>
      <p:ext uri="{BB962C8B-B14F-4D97-AF65-F5344CB8AC3E}">
        <p14:creationId xmlns:p14="http://schemas.microsoft.com/office/powerpoint/2010/main" val="208540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EA765-ED90-46AD-9E8C-64DD5A72ECCB}" type="datetimeFigureOut">
              <a:rPr lang="es-EC" smtClean="0"/>
              <a:t>15/1/2024</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84513-88EC-4C23-8CCB-E7DD7D3CC67B}" type="slidenum">
              <a:rPr lang="es-EC" smtClean="0"/>
              <a:t>‹Nº›</a:t>
            </a:fld>
            <a:endParaRPr lang="es-EC"/>
          </a:p>
        </p:txBody>
      </p:sp>
    </p:spTree>
    <p:extLst>
      <p:ext uri="{BB962C8B-B14F-4D97-AF65-F5344CB8AC3E}">
        <p14:creationId xmlns:p14="http://schemas.microsoft.com/office/powerpoint/2010/main" val="2293414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4283" y="5696742"/>
            <a:ext cx="2476905" cy="587248"/>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3382" y="3558741"/>
            <a:ext cx="5338618" cy="1338821"/>
          </a:xfrm>
          <a:prstGeom prst="rect">
            <a:avLst/>
          </a:prstGeom>
        </p:spPr>
      </p:pic>
      <p:sp>
        <p:nvSpPr>
          <p:cNvPr id="11" name="CuadroTexto 10"/>
          <p:cNvSpPr txBox="1"/>
          <p:nvPr/>
        </p:nvSpPr>
        <p:spPr>
          <a:xfrm>
            <a:off x="427182" y="1108867"/>
            <a:ext cx="10852570" cy="1015663"/>
          </a:xfrm>
          <a:prstGeom prst="rect">
            <a:avLst/>
          </a:prstGeom>
          <a:noFill/>
        </p:spPr>
        <p:txBody>
          <a:bodyPr wrap="square" rtlCol="0">
            <a:spAutoFit/>
          </a:bodyPr>
          <a:lstStyle/>
          <a:p>
            <a:pPr algn="ctr"/>
            <a:r>
              <a:rPr lang="es-MX" sz="6000" b="1" dirty="0">
                <a:solidFill>
                  <a:schemeClr val="bg1"/>
                </a:solidFill>
              </a:rPr>
              <a:t>CORRIDA FINANCIERA EMGIRS-EP</a:t>
            </a:r>
            <a:endParaRPr lang="es-EC" sz="6600" b="1" dirty="0">
              <a:solidFill>
                <a:schemeClr val="bg1"/>
              </a:solidFill>
            </a:endParaRPr>
          </a:p>
        </p:txBody>
      </p:sp>
      <p:sp>
        <p:nvSpPr>
          <p:cNvPr id="7" name="CuadroTexto 6"/>
          <p:cNvSpPr txBox="1"/>
          <p:nvPr/>
        </p:nvSpPr>
        <p:spPr>
          <a:xfrm>
            <a:off x="163022" y="5297868"/>
            <a:ext cx="4921819" cy="1200329"/>
          </a:xfrm>
          <a:prstGeom prst="rect">
            <a:avLst/>
          </a:prstGeom>
          <a:noFill/>
        </p:spPr>
        <p:txBody>
          <a:bodyPr wrap="square" rtlCol="0">
            <a:spAutoFit/>
          </a:bodyPr>
          <a:lstStyle>
            <a:defPPr>
              <a:defRPr lang="es-EC"/>
            </a:defPPr>
            <a:lvl1pPr marR="0" lvl="0" indent="0" fontAlgn="auto">
              <a:lnSpc>
                <a:spcPct val="100000"/>
              </a:lnSpc>
              <a:spcBef>
                <a:spcPts val="0"/>
              </a:spcBef>
              <a:spcAft>
                <a:spcPts val="0"/>
              </a:spcAft>
              <a:buClrTx/>
              <a:buSzTx/>
              <a:buFontTx/>
              <a:buNone/>
              <a:tabLst/>
              <a:defRPr kumimoji="0" sz="2800" b="0" i="0" u="none" strike="noStrike" kern="0" cap="none" spc="0" normalizeH="0" baseline="0">
                <a:ln>
                  <a:noFill/>
                </a:ln>
                <a:solidFill>
                  <a:prstClr val="white"/>
                </a:solidFill>
                <a:effectLst/>
                <a:uLnTx/>
                <a:uFillTx/>
                <a:latin typeface="Montserrat SemiBold"/>
                <a:cs typeface="Arial"/>
              </a:defRPr>
            </a:lvl1pPr>
          </a:lstStyle>
          <a:p>
            <a:pPr algn="ctr"/>
            <a:r>
              <a:rPr lang="es-MX" sz="2400" dirty="0"/>
              <a:t>OCTUBRE 2023</a:t>
            </a:r>
          </a:p>
          <a:p>
            <a:pPr algn="ctr"/>
            <a:r>
              <a:rPr lang="es-MX" sz="2400" dirty="0"/>
              <a:t>Ing. Santiago Andrade</a:t>
            </a:r>
          </a:p>
          <a:p>
            <a:pPr algn="ctr"/>
            <a:r>
              <a:rPr lang="es-MX" sz="2400" dirty="0"/>
              <a:t>Gerente General</a:t>
            </a:r>
            <a:endParaRPr lang="es-EC" sz="2400" dirty="0"/>
          </a:p>
        </p:txBody>
      </p:sp>
    </p:spTree>
    <p:extLst>
      <p:ext uri="{BB962C8B-B14F-4D97-AF65-F5344CB8AC3E}">
        <p14:creationId xmlns:p14="http://schemas.microsoft.com/office/powerpoint/2010/main" val="77639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7" name="Imagen 26"/>
          <p:cNvPicPr>
            <a:picLocks noChangeAspect="1"/>
          </p:cNvPicPr>
          <p:nvPr/>
        </p:nvPicPr>
        <p:blipFill rotWithShape="1">
          <a:blip r:embed="rId3"/>
          <a:srcRect l="20578" t="18671" r="6654" b="8998"/>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96F22804-0301-4561-8512-4EBE1298F25E}"/>
              </a:ext>
            </a:extLst>
          </p:cNvPr>
          <p:cNvSpPr/>
          <p:nvPr/>
        </p:nvSpPr>
        <p:spPr>
          <a:xfrm>
            <a:off x="1542772" y="44685"/>
            <a:ext cx="9378796" cy="523220"/>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s-ES" sz="2800" b="1" kern="0" dirty="0">
                <a:solidFill>
                  <a:srgbClr val="2E74B5"/>
                </a:solidFill>
                <a:latin typeface="Tw Cen MT" panose="020B0602020104020603" pitchFamily="34" charset="0"/>
                <a:ea typeface="Times New Roman" panose="02020603050405020304" pitchFamily="18" charset="0"/>
                <a:cs typeface="Times New Roman" panose="02020603050405020304" pitchFamily="18" charset="0"/>
              </a:rPr>
              <a:t>SUPUESTOS</a:t>
            </a:r>
            <a:endParaRPr kumimoji="0" lang="es-ES" sz="2800" b="1" i="0" u="none" strike="noStrike" kern="0" cap="none" spc="0" normalizeH="0" baseline="0" noProof="0" dirty="0">
              <a:ln>
                <a:noFill/>
              </a:ln>
              <a:solidFill>
                <a:srgbClr val="2E74B5"/>
              </a:solidFill>
              <a:effectLst/>
              <a:uLnTx/>
              <a:uFillTx/>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8" name="CuadroTexto 7"/>
          <p:cNvSpPr txBox="1"/>
          <p:nvPr/>
        </p:nvSpPr>
        <p:spPr>
          <a:xfrm>
            <a:off x="708237" y="700696"/>
            <a:ext cx="11243618" cy="5016758"/>
          </a:xfrm>
          <a:prstGeom prst="rect">
            <a:avLst/>
          </a:prstGeom>
          <a:noFill/>
          <a:ln>
            <a:solidFill>
              <a:schemeClr val="tx1"/>
            </a:solidFill>
          </a:ln>
        </p:spPr>
        <p:txBody>
          <a:bodyPr wrap="square" rtlCol="0">
            <a:spAutoFit/>
          </a:bodyPr>
          <a:lstStyle/>
          <a:p>
            <a:pPr marL="285750" indent="-285750" algn="just">
              <a:buFont typeface="Arial" panose="020B0604020202020204" pitchFamily="34" charset="0"/>
              <a:buChar char="•"/>
            </a:pPr>
            <a:r>
              <a:rPr lang="es-EC" sz="1600" dirty="0"/>
              <a:t>Se utilizó los Estados de Resultados de EMGIRS-EP en los años 19, 20, 21 y 22 debido a que reflejan el Ingreso y desembolso de gastos </a:t>
            </a:r>
            <a:r>
              <a:rPr lang="es-EC" sz="1600" b="1" dirty="0"/>
              <a:t>REAL</a:t>
            </a:r>
            <a:r>
              <a:rPr lang="es-EC" sz="1600" dirty="0"/>
              <a:t> de la Institución durante el ejercicio fiscal.</a:t>
            </a:r>
          </a:p>
          <a:p>
            <a:pPr algn="just"/>
            <a:endParaRPr lang="es-EC" sz="1600" dirty="0"/>
          </a:p>
          <a:p>
            <a:pPr marL="285750" indent="-285750" algn="just">
              <a:buFont typeface="Arial" panose="020B0604020202020204" pitchFamily="34" charset="0"/>
              <a:buChar char="•"/>
            </a:pPr>
            <a:r>
              <a:rPr lang="es-EC" sz="1600" dirty="0"/>
              <a:t>El POA Institucional es una estimación presupuestaría tanto de Ingresos y Gastos que se realiza antes de que concluya el ejercicio fiscal en curso, mientras que los Estados de Resultados reflejan la estructura financiera de la EMGIRS-EP con datos ejecutados en el periodo fiscal.</a:t>
            </a:r>
          </a:p>
          <a:p>
            <a:pPr marL="285750" indent="-285750" algn="just">
              <a:buFont typeface="Arial" panose="020B0604020202020204" pitchFamily="34" charset="0"/>
              <a:buChar char="•"/>
            </a:pPr>
            <a:endParaRPr lang="es-EC" sz="1600" dirty="0"/>
          </a:p>
          <a:p>
            <a:pPr marL="285750" indent="-285750" algn="just">
              <a:buFont typeface="Arial" panose="020B0604020202020204" pitchFamily="34" charset="0"/>
              <a:buChar char="•"/>
            </a:pPr>
            <a:r>
              <a:rPr lang="es-EC" sz="1600" dirty="0"/>
              <a:t>Para la proyección de los Balances se baso en el: “Código Orgánico de Organización Territorial, Autonomía y Descentralización </a:t>
            </a:r>
            <a:r>
              <a:rPr lang="es-EC" sz="1600" dirty="0" err="1"/>
              <a:t>COOTAD</a:t>
            </a:r>
            <a:r>
              <a:rPr lang="es-EC" sz="1600" dirty="0"/>
              <a:t> Art. 236: </a:t>
            </a:r>
            <a:r>
              <a:rPr lang="es-EC" sz="1600" b="1" i="1" dirty="0"/>
              <a:t>“L</a:t>
            </a:r>
            <a:r>
              <a:rPr lang="es-MX" sz="1600" b="1" i="1" dirty="0"/>
              <a:t>a base para la estimación de los ingresos será la suma resultante del promedio de los incrementos de recaudación de los últimos tres años más la recaudación efectiva del año inmediato anterior.”</a:t>
            </a:r>
            <a:endParaRPr lang="es-EC" sz="1600" b="1" i="1" dirty="0"/>
          </a:p>
          <a:p>
            <a:pPr algn="just"/>
            <a:endParaRPr lang="es-EC" sz="1600" dirty="0"/>
          </a:p>
          <a:p>
            <a:pPr marL="285750" indent="-285750" algn="just">
              <a:buFont typeface="Arial" panose="020B0604020202020204" pitchFamily="34" charset="0"/>
              <a:buChar char="•"/>
            </a:pPr>
            <a:r>
              <a:rPr lang="es-EC" sz="1600" dirty="0"/>
              <a:t>Para la proyección de las líneas de los Estados de Resultados Institucionales se utilizó la media móvil de los 3 años previos correspondiente a los Estados Financieros.</a:t>
            </a:r>
          </a:p>
          <a:p>
            <a:pPr marL="285750" indent="-285750" algn="just">
              <a:buFont typeface="Arial" panose="020B0604020202020204" pitchFamily="34" charset="0"/>
              <a:buChar char="•"/>
            </a:pPr>
            <a:endParaRPr lang="es-EC" sz="1600" dirty="0"/>
          </a:p>
          <a:p>
            <a:pPr marL="285750" indent="-285750" algn="just">
              <a:buFont typeface="Arial" panose="020B0604020202020204" pitchFamily="34" charset="0"/>
              <a:buChar char="•"/>
            </a:pPr>
            <a:r>
              <a:rPr lang="es-EC" sz="1600" dirty="0"/>
              <a:t>En los Ingresos de los Estados de Resultados, la línea que se busca actualizar con la </a:t>
            </a:r>
            <a:r>
              <a:rPr lang="es-EC" sz="1600" b="1" i="1" dirty="0"/>
              <a:t>“Ordenanza de Actualización de TASAS de la EMGIRS-EP” </a:t>
            </a:r>
            <a:r>
              <a:rPr lang="es-EC" sz="1600" dirty="0"/>
              <a:t>es la correspondiente a  </a:t>
            </a:r>
            <a:r>
              <a:rPr lang="es-EC" sz="1600" b="1" u="sng" dirty="0"/>
              <a:t>Venta de Bienes y Servicios</a:t>
            </a:r>
            <a:r>
              <a:rPr lang="es-EC" sz="1600" dirty="0"/>
              <a:t>.</a:t>
            </a:r>
          </a:p>
          <a:p>
            <a:pPr marL="285750" indent="-285750" algn="just">
              <a:buFont typeface="Arial" panose="020B0604020202020204" pitchFamily="34" charset="0"/>
              <a:buChar char="•"/>
            </a:pPr>
            <a:endParaRPr lang="es-EC" sz="1600" dirty="0"/>
          </a:p>
          <a:p>
            <a:pPr marL="285750" indent="-285750" algn="just">
              <a:buFont typeface="Arial" panose="020B0604020202020204" pitchFamily="34" charset="0"/>
              <a:buChar char="•"/>
            </a:pPr>
            <a:r>
              <a:rPr lang="es-EC" sz="1600" dirty="0"/>
              <a:t>Para la proyección de Ingresos correspondiente a la línea </a:t>
            </a:r>
            <a:r>
              <a:rPr lang="es-EC" sz="1600" b="1" u="sng" dirty="0"/>
              <a:t>Venta de Bienes y Servicios</a:t>
            </a:r>
            <a:r>
              <a:rPr lang="es-EC" sz="1600" dirty="0"/>
              <a:t> se utilizó las nuevas tasas propuestas en la Ordenanza.</a:t>
            </a:r>
            <a:endParaRPr lang="es-EC" sz="1600" b="1" u="sng" dirty="0"/>
          </a:p>
          <a:p>
            <a:pPr marL="285750" indent="-285750" algn="just">
              <a:buFont typeface="Arial" panose="020B0604020202020204" pitchFamily="34" charset="0"/>
              <a:buChar char="•"/>
            </a:pPr>
            <a:endParaRPr lang="es-EC" sz="1600" dirty="0"/>
          </a:p>
        </p:txBody>
      </p:sp>
    </p:spTree>
    <p:extLst>
      <p:ext uri="{BB962C8B-B14F-4D97-AF65-F5344CB8AC3E}">
        <p14:creationId xmlns:p14="http://schemas.microsoft.com/office/powerpoint/2010/main" val="107921624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7" name="Imagen 26"/>
          <p:cNvPicPr>
            <a:picLocks noChangeAspect="1"/>
          </p:cNvPicPr>
          <p:nvPr/>
        </p:nvPicPr>
        <p:blipFill rotWithShape="1">
          <a:blip r:embed="rId3"/>
          <a:srcRect l="20578" t="18671" r="6654" b="8998"/>
          <a:stretch/>
        </p:blipFill>
        <p:spPr>
          <a:xfrm>
            <a:off x="-6" y="0"/>
            <a:ext cx="12192000" cy="6858000"/>
          </a:xfrm>
          <a:prstGeom prst="rect">
            <a:avLst/>
          </a:prstGeom>
        </p:spPr>
      </p:pic>
      <p:sp>
        <p:nvSpPr>
          <p:cNvPr id="6" name="Rectángulo 5">
            <a:extLst>
              <a:ext uri="{FF2B5EF4-FFF2-40B4-BE49-F238E27FC236}">
                <a16:creationId xmlns:a16="http://schemas.microsoft.com/office/drawing/2014/main" id="{96F22804-0301-4561-8512-4EBE1298F25E}"/>
              </a:ext>
            </a:extLst>
          </p:cNvPr>
          <p:cNvSpPr/>
          <p:nvPr/>
        </p:nvSpPr>
        <p:spPr>
          <a:xfrm>
            <a:off x="1542772" y="44685"/>
            <a:ext cx="9378796" cy="523220"/>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s-ES" sz="2800" b="1" kern="0" noProof="0" dirty="0">
                <a:solidFill>
                  <a:srgbClr val="2E74B5"/>
                </a:solidFill>
                <a:latin typeface="Tw Cen MT" panose="020B0602020104020603" pitchFamily="34" charset="0"/>
                <a:ea typeface="Times New Roman" panose="02020603050405020304" pitchFamily="18" charset="0"/>
                <a:cs typeface="Times New Roman" panose="02020603050405020304" pitchFamily="18" charset="0"/>
              </a:rPr>
              <a:t>ESTADOS DE RESULTADOS EMGIRS-EP</a:t>
            </a:r>
            <a:endParaRPr kumimoji="0" lang="es-ES" sz="2800" b="1" i="0" u="none" strike="noStrike" kern="0" cap="none" spc="0" normalizeH="0" baseline="0" noProof="0" dirty="0">
              <a:ln>
                <a:noFill/>
              </a:ln>
              <a:solidFill>
                <a:srgbClr val="2E74B5"/>
              </a:solidFill>
              <a:effectLst/>
              <a:uLnTx/>
              <a:uFillTx/>
              <a:latin typeface="Tw Cen MT" panose="020B0602020104020603" pitchFamily="34" charset="0"/>
              <a:ea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808018036"/>
              </p:ext>
            </p:extLst>
          </p:nvPr>
        </p:nvGraphicFramePr>
        <p:xfrm>
          <a:off x="2334696" y="752602"/>
          <a:ext cx="7522595" cy="4599864"/>
        </p:xfrm>
        <a:graphic>
          <a:graphicData uri="http://schemas.openxmlformats.org/drawingml/2006/table">
            <a:tbl>
              <a:tblPr/>
              <a:tblGrid>
                <a:gridCol w="3248591">
                  <a:extLst>
                    <a:ext uri="{9D8B030D-6E8A-4147-A177-3AD203B41FA5}">
                      <a16:colId xmlns:a16="http://schemas.microsoft.com/office/drawing/2014/main" val="4155189770"/>
                    </a:ext>
                  </a:extLst>
                </a:gridCol>
                <a:gridCol w="1068501">
                  <a:extLst>
                    <a:ext uri="{9D8B030D-6E8A-4147-A177-3AD203B41FA5}">
                      <a16:colId xmlns:a16="http://schemas.microsoft.com/office/drawing/2014/main" val="2943945464"/>
                    </a:ext>
                  </a:extLst>
                </a:gridCol>
                <a:gridCol w="1068501">
                  <a:extLst>
                    <a:ext uri="{9D8B030D-6E8A-4147-A177-3AD203B41FA5}">
                      <a16:colId xmlns:a16="http://schemas.microsoft.com/office/drawing/2014/main" val="1268167147"/>
                    </a:ext>
                  </a:extLst>
                </a:gridCol>
                <a:gridCol w="1068501">
                  <a:extLst>
                    <a:ext uri="{9D8B030D-6E8A-4147-A177-3AD203B41FA5}">
                      <a16:colId xmlns:a16="http://schemas.microsoft.com/office/drawing/2014/main" val="2644008490"/>
                    </a:ext>
                  </a:extLst>
                </a:gridCol>
                <a:gridCol w="1068501">
                  <a:extLst>
                    <a:ext uri="{9D8B030D-6E8A-4147-A177-3AD203B41FA5}">
                      <a16:colId xmlns:a16="http://schemas.microsoft.com/office/drawing/2014/main" val="2517430100"/>
                    </a:ext>
                  </a:extLst>
                </a:gridCol>
              </a:tblGrid>
              <a:tr h="149189">
                <a:tc gridSpan="5">
                  <a:txBody>
                    <a:bodyPr/>
                    <a:lstStyle/>
                    <a:p>
                      <a:pPr algn="ctr" fontAlgn="b"/>
                      <a:r>
                        <a:rPr lang="es-EC" sz="1000" b="1" i="0" u="none" strike="noStrike">
                          <a:solidFill>
                            <a:srgbClr val="FFFFFF"/>
                          </a:solidFill>
                          <a:effectLst/>
                          <a:latin typeface="Calibri" panose="020F0502020204030204" pitchFamily="34" charset="0"/>
                        </a:rPr>
                        <a:t>ESTADO DE RESULTADO EMPRESA PÚBLICA METROPOLITANA DE GESTIÓN INTEGRAL DE RESIDUOS SÓLIDOS EMGIRS -EP TASAS VIGENTES</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20219323"/>
                  </a:ext>
                </a:extLst>
              </a:tr>
              <a:tr h="149189">
                <a:tc>
                  <a:txBody>
                    <a:bodyPr/>
                    <a:lstStyle/>
                    <a:p>
                      <a:pPr algn="ctr" fontAlgn="b"/>
                      <a:r>
                        <a:rPr lang="es-EC" sz="1000" b="1" i="0" u="none" strike="noStrike">
                          <a:solidFill>
                            <a:srgbClr val="000000"/>
                          </a:solidFill>
                          <a:effectLst/>
                          <a:latin typeface="Calibri" panose="020F0502020204030204" pitchFamily="34" charset="0"/>
                        </a:rPr>
                        <a:t>DETALLE</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00" b="1" i="0" u="none" strike="noStrike">
                          <a:solidFill>
                            <a:srgbClr val="000000"/>
                          </a:solidFill>
                          <a:effectLst/>
                          <a:latin typeface="Calibri" panose="020F0502020204030204" pitchFamily="34" charset="0"/>
                        </a:rPr>
                        <a:t>2019</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00" b="1" i="0" u="none" strike="noStrike">
                          <a:solidFill>
                            <a:srgbClr val="000000"/>
                          </a:solidFill>
                          <a:effectLst/>
                          <a:latin typeface="Calibri" panose="020F0502020204030204" pitchFamily="34" charset="0"/>
                        </a:rPr>
                        <a:t>2020</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00" b="1" i="0" u="none" strike="noStrike">
                          <a:solidFill>
                            <a:srgbClr val="000000"/>
                          </a:solidFill>
                          <a:effectLst/>
                          <a:latin typeface="Calibri" panose="020F0502020204030204" pitchFamily="34" charset="0"/>
                        </a:rPr>
                        <a:t>2021</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00" b="1" i="0" u="none" strike="noStrike">
                          <a:solidFill>
                            <a:srgbClr val="000000"/>
                          </a:solidFill>
                          <a:effectLst/>
                          <a:latin typeface="Calibri" panose="020F0502020204030204" pitchFamily="34" charset="0"/>
                        </a:rPr>
                        <a:t>2022</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64604993"/>
                  </a:ext>
                </a:extLst>
              </a:tr>
              <a:tr h="149189">
                <a:tc gridSpan="5">
                  <a:txBody>
                    <a:bodyPr/>
                    <a:lstStyle/>
                    <a:p>
                      <a:pPr algn="ctr" fontAlgn="b"/>
                      <a:r>
                        <a:rPr lang="es-EC" sz="1000" b="1" i="0" u="none" strike="noStrike">
                          <a:solidFill>
                            <a:srgbClr val="000000"/>
                          </a:solidFill>
                          <a:effectLst/>
                          <a:latin typeface="Calibri" panose="020F0502020204030204" pitchFamily="34" charset="0"/>
                        </a:rPr>
                        <a:t>INGRESOS</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56294571"/>
                  </a:ext>
                </a:extLst>
              </a:tr>
              <a:tr h="149189">
                <a:tc>
                  <a:txBody>
                    <a:bodyPr/>
                    <a:lstStyle/>
                    <a:p>
                      <a:pPr algn="l" fontAlgn="b"/>
                      <a:r>
                        <a:rPr lang="es-MX" sz="1000" b="0" i="0" u="none" strike="noStrike">
                          <a:solidFill>
                            <a:srgbClr val="000000"/>
                          </a:solidFill>
                          <a:effectLst/>
                          <a:latin typeface="Calibri" panose="020F0502020204030204" pitchFamily="34" charset="0"/>
                        </a:rPr>
                        <a:t>Tasas y Contribuciones (Recaudación Tasa Energia Eectrica)</a:t>
                      </a:r>
                    </a:p>
                  </a:txBody>
                  <a:tcPr marL="6216" marR="6216" marT="621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00" b="0" i="0" u="none" strike="noStrike">
                          <a:solidFill>
                            <a:srgbClr val="000000"/>
                          </a:solidFill>
                          <a:effectLst/>
                          <a:latin typeface="Calibri" panose="020F0502020204030204" pitchFamily="34" charset="0"/>
                        </a:rPr>
                        <a:t>$12.167.157,68</a:t>
                      </a:r>
                    </a:p>
                  </a:txBody>
                  <a:tcPr marL="6216" marR="6216" marT="62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00" b="0" i="0" u="none" strike="noStrike">
                          <a:solidFill>
                            <a:srgbClr val="000000"/>
                          </a:solidFill>
                          <a:effectLst/>
                          <a:latin typeface="Calibri" panose="020F0502020204030204" pitchFamily="34" charset="0"/>
                        </a:rPr>
                        <a:t>$10.287.995,64</a:t>
                      </a:r>
                    </a:p>
                  </a:txBody>
                  <a:tcPr marL="6216" marR="6216" marT="62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00" b="0" i="0" u="none" strike="noStrike">
                          <a:solidFill>
                            <a:srgbClr val="000000"/>
                          </a:solidFill>
                          <a:effectLst/>
                          <a:latin typeface="Calibri" panose="020F0502020204030204" pitchFamily="34" charset="0"/>
                        </a:rPr>
                        <a:t>$13.970.758,17</a:t>
                      </a:r>
                    </a:p>
                  </a:txBody>
                  <a:tcPr marL="6216" marR="6216" marT="62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00" b="0" i="0" u="none" strike="noStrike">
                          <a:solidFill>
                            <a:srgbClr val="000000"/>
                          </a:solidFill>
                          <a:effectLst/>
                          <a:latin typeface="Calibri" panose="020F0502020204030204" pitchFamily="34" charset="0"/>
                        </a:rPr>
                        <a:t>$13.122.706,03</a:t>
                      </a:r>
                    </a:p>
                  </a:txBody>
                  <a:tcPr marL="6216" marR="6216" marT="621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80875151"/>
                  </a:ext>
                </a:extLst>
              </a:tr>
              <a:tr h="149189">
                <a:tc>
                  <a:txBody>
                    <a:bodyPr/>
                    <a:lstStyle/>
                    <a:p>
                      <a:pPr algn="l" fontAlgn="b"/>
                      <a:r>
                        <a:rPr lang="es-MX" sz="1000" b="0" i="0" u="none" strike="noStrike">
                          <a:solidFill>
                            <a:srgbClr val="000000"/>
                          </a:solidFill>
                          <a:effectLst/>
                          <a:latin typeface="Calibri" panose="020F0502020204030204" pitchFamily="34" charset="0"/>
                        </a:rPr>
                        <a:t>Venta de Bienes y Servicios</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$5.185.647,30</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$4.368.850,17</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$5.085.242,78</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$4.515.550,17</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57778930"/>
                  </a:ext>
                </a:extLst>
              </a:tr>
              <a:tr h="149189">
                <a:tc>
                  <a:txBody>
                    <a:bodyPr/>
                    <a:lstStyle/>
                    <a:p>
                      <a:pPr algn="l" fontAlgn="b"/>
                      <a:r>
                        <a:rPr lang="es-EC" sz="1000" b="0" i="0" u="none" strike="noStrike">
                          <a:solidFill>
                            <a:srgbClr val="000000"/>
                          </a:solidFill>
                          <a:effectLst/>
                          <a:latin typeface="Calibri" panose="020F0502020204030204" pitchFamily="34" charset="0"/>
                        </a:rPr>
                        <a:t>Transferencias Recibidas Municipio DMQ</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$4.993.000,00</a:t>
                      </a:r>
                    </a:p>
                  </a:txBody>
                  <a:tcPr marL="6216" marR="6216" marT="6216" marB="0" anchor="ctr">
                    <a:lnL>
                      <a:noFill/>
                    </a:lnL>
                    <a:lnR>
                      <a:noFill/>
                    </a:lnR>
                    <a:lnT>
                      <a:noFill/>
                    </a:lnT>
                    <a:lnB>
                      <a:noFill/>
                    </a:lnB>
                    <a:noFill/>
                  </a:tcPr>
                </a:tc>
                <a:tc>
                  <a:txBody>
                    <a:bodyPr/>
                    <a:lstStyle/>
                    <a:p>
                      <a:pPr algn="r" fontAlgn="b"/>
                      <a:r>
                        <a:rPr lang="es-EC" sz="1000" b="0" i="0" u="none" strike="noStrike">
                          <a:solidFill>
                            <a:srgbClr val="000000"/>
                          </a:solidFill>
                          <a:effectLst/>
                          <a:latin typeface="Calibri" panose="020F0502020204030204" pitchFamily="34" charset="0"/>
                        </a:rPr>
                        <a:t>$5.631.248,61</a:t>
                      </a:r>
                    </a:p>
                  </a:txBody>
                  <a:tcPr marL="6216" marR="6216" marT="6216" marB="0" anchor="ctr">
                    <a:lnL>
                      <a:noFill/>
                    </a:lnL>
                    <a:lnR>
                      <a:noFill/>
                    </a:lnR>
                    <a:lnT>
                      <a:noFill/>
                    </a:lnT>
                    <a:lnB>
                      <a:noFill/>
                    </a:lnB>
                    <a:noFill/>
                  </a:tcPr>
                </a:tc>
                <a:tc>
                  <a:txBody>
                    <a:bodyPr/>
                    <a:lstStyle/>
                    <a:p>
                      <a:pPr algn="r" fontAlgn="b"/>
                      <a:r>
                        <a:rPr lang="es-EC" sz="1000" b="0" i="0" u="none" strike="noStrike">
                          <a:solidFill>
                            <a:srgbClr val="000000"/>
                          </a:solidFill>
                          <a:effectLst/>
                          <a:latin typeface="Calibri" panose="020F0502020204030204" pitchFamily="34" charset="0"/>
                        </a:rPr>
                        <a:t>$3.750.000,00</a:t>
                      </a:r>
                    </a:p>
                  </a:txBody>
                  <a:tcPr marL="6216" marR="6216" marT="6216" marB="0" anchor="ctr">
                    <a:lnL>
                      <a:noFill/>
                    </a:lnL>
                    <a:lnR>
                      <a:noFill/>
                    </a:lnR>
                    <a:lnT>
                      <a:noFill/>
                    </a:lnT>
                    <a:lnB>
                      <a:noFill/>
                    </a:lnB>
                    <a:noFill/>
                  </a:tcPr>
                </a:tc>
                <a:tc>
                  <a:txBody>
                    <a:bodyPr/>
                    <a:lstStyle/>
                    <a:p>
                      <a:pPr algn="r" fontAlgn="b"/>
                      <a:r>
                        <a:rPr lang="es-EC" sz="1000" b="0" i="0" u="none" strike="noStrike" dirty="0">
                          <a:solidFill>
                            <a:srgbClr val="000000"/>
                          </a:solidFill>
                          <a:effectLst/>
                          <a:latin typeface="Calibri" panose="020F0502020204030204" pitchFamily="34" charset="0"/>
                        </a:rPr>
                        <a:t>$2.726.001,85</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819877"/>
                  </a:ext>
                </a:extLst>
              </a:tr>
              <a:tr h="149189">
                <a:tc>
                  <a:txBody>
                    <a:bodyPr/>
                    <a:lstStyle/>
                    <a:p>
                      <a:pPr algn="l" fontAlgn="b"/>
                      <a:r>
                        <a:rPr lang="es-EC" sz="1000" b="0" i="0" u="none" strike="noStrike">
                          <a:solidFill>
                            <a:srgbClr val="000000"/>
                          </a:solidFill>
                          <a:effectLst/>
                          <a:latin typeface="Calibri" panose="020F0502020204030204" pitchFamily="34" charset="0"/>
                        </a:rPr>
                        <a:t>Otros Ingresos No Clasificados</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$0,00</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$0,00</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$37.894,98</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$33.555,11</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0831320"/>
                  </a:ext>
                </a:extLst>
              </a:tr>
              <a:tr h="149189">
                <a:tc>
                  <a:txBody>
                    <a:bodyPr/>
                    <a:lstStyle/>
                    <a:p>
                      <a:pPr algn="l" fontAlgn="b"/>
                      <a:r>
                        <a:rPr lang="es-MX" sz="1000" b="0" i="0" u="none" strike="noStrike">
                          <a:solidFill>
                            <a:srgbClr val="000000"/>
                          </a:solidFill>
                          <a:effectLst/>
                          <a:latin typeface="Calibri" panose="020F0502020204030204" pitchFamily="34" charset="0"/>
                        </a:rPr>
                        <a:t>Actualización Propiedad, Planta y Equipo</a:t>
                      </a:r>
                    </a:p>
                  </a:txBody>
                  <a:tcPr marL="6216" marR="6216" marT="621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$0,00</a:t>
                      </a:r>
                    </a:p>
                  </a:txBody>
                  <a:tcPr marL="6216" marR="6216" marT="62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$0,00</a:t>
                      </a:r>
                    </a:p>
                  </a:txBody>
                  <a:tcPr marL="6216" marR="6216" marT="62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$0,00</a:t>
                      </a:r>
                    </a:p>
                  </a:txBody>
                  <a:tcPr marL="6216" marR="6216" marT="62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$4.271,09</a:t>
                      </a:r>
                    </a:p>
                  </a:txBody>
                  <a:tcPr marL="6216" marR="6216" marT="621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079138"/>
                  </a:ext>
                </a:extLst>
              </a:tr>
              <a:tr h="155405">
                <a:tc>
                  <a:txBody>
                    <a:bodyPr/>
                    <a:lstStyle/>
                    <a:p>
                      <a:pPr algn="l" fontAlgn="b"/>
                      <a:r>
                        <a:rPr lang="es-EC" sz="1000" b="1" i="1" u="none" strike="noStrike">
                          <a:solidFill>
                            <a:srgbClr val="002060"/>
                          </a:solidFill>
                          <a:effectLst/>
                          <a:latin typeface="Calibri" panose="020F0502020204030204" pitchFamily="34" charset="0"/>
                        </a:rPr>
                        <a:t>Total de Ingresos</a:t>
                      </a:r>
                    </a:p>
                  </a:txBody>
                  <a:tcPr marL="6216" marR="6216" marT="621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00" b="1" i="1" u="none" strike="noStrike">
                          <a:solidFill>
                            <a:srgbClr val="002060"/>
                          </a:solidFill>
                          <a:effectLst/>
                          <a:latin typeface="Calibri" panose="020F0502020204030204" pitchFamily="34" charset="0"/>
                        </a:rPr>
                        <a:t>$22.345.804,98</a:t>
                      </a:r>
                    </a:p>
                  </a:txBody>
                  <a:tcPr marL="6216" marR="6216" marT="621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00" b="1" i="1" u="none" strike="noStrike">
                          <a:solidFill>
                            <a:srgbClr val="002060"/>
                          </a:solidFill>
                          <a:effectLst/>
                          <a:latin typeface="Calibri" panose="020F0502020204030204" pitchFamily="34" charset="0"/>
                        </a:rPr>
                        <a:t>$20.288.094,42</a:t>
                      </a:r>
                    </a:p>
                  </a:txBody>
                  <a:tcPr marL="6216" marR="6216" marT="621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00" b="1" i="1" u="none" strike="noStrike">
                          <a:solidFill>
                            <a:srgbClr val="002060"/>
                          </a:solidFill>
                          <a:effectLst/>
                          <a:latin typeface="Calibri" panose="020F0502020204030204" pitchFamily="34" charset="0"/>
                        </a:rPr>
                        <a:t>$22.843.895,93</a:t>
                      </a:r>
                    </a:p>
                  </a:txBody>
                  <a:tcPr marL="6216" marR="6216" marT="621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00" b="1" i="1" u="none" strike="noStrike" dirty="0">
                          <a:solidFill>
                            <a:srgbClr val="002060"/>
                          </a:solidFill>
                          <a:effectLst/>
                          <a:latin typeface="Calibri" panose="020F0502020204030204" pitchFamily="34" charset="0"/>
                        </a:rPr>
                        <a:t>$20.402.084,25</a:t>
                      </a:r>
                    </a:p>
                  </a:txBody>
                  <a:tcPr marL="6216" marR="6216" marT="621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078758315"/>
                  </a:ext>
                </a:extLst>
              </a:tr>
              <a:tr h="155405">
                <a:tc>
                  <a:txBody>
                    <a:bodyPr/>
                    <a:lstStyle/>
                    <a:p>
                      <a:pPr algn="l" fontAlgn="b"/>
                      <a:endParaRPr lang="es-EC" sz="1000" b="0" i="0" u="none" strike="noStrike">
                        <a:solidFill>
                          <a:srgbClr val="000000"/>
                        </a:solidFill>
                        <a:effectLst/>
                        <a:latin typeface="Calibri" panose="020F0502020204030204" pitchFamily="34" charset="0"/>
                      </a:endParaRPr>
                    </a:p>
                  </a:txBody>
                  <a:tcPr marL="6216" marR="6216" marT="6216"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6216" marR="6216" marT="6216"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6216" marR="6216" marT="6216"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6216" marR="6216" marT="6216"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6216" marR="6216" marT="6216"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081645"/>
                  </a:ext>
                </a:extLst>
              </a:tr>
              <a:tr h="149189">
                <a:tc gridSpan="5">
                  <a:txBody>
                    <a:bodyPr/>
                    <a:lstStyle/>
                    <a:p>
                      <a:pPr algn="ctr" fontAlgn="b"/>
                      <a:r>
                        <a:rPr lang="es-EC" sz="1000" b="1" i="0" u="none" strike="noStrike">
                          <a:solidFill>
                            <a:srgbClr val="000000"/>
                          </a:solidFill>
                          <a:effectLst/>
                          <a:latin typeface="Calibri" panose="020F0502020204030204" pitchFamily="34" charset="0"/>
                        </a:rPr>
                        <a:t>EGRESOS</a:t>
                      </a:r>
                    </a:p>
                  </a:txBody>
                  <a:tcPr marL="6216" marR="6216" marT="62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59780631"/>
                  </a:ext>
                </a:extLst>
              </a:tr>
              <a:tr h="149189">
                <a:tc>
                  <a:txBody>
                    <a:bodyPr/>
                    <a:lstStyle/>
                    <a:p>
                      <a:pPr algn="l" fontAlgn="b"/>
                      <a:r>
                        <a:rPr lang="es-EC" sz="1000" b="0" i="0" u="none" strike="noStrike">
                          <a:solidFill>
                            <a:srgbClr val="000000"/>
                          </a:solidFill>
                          <a:effectLst/>
                          <a:latin typeface="Calibri" panose="020F0502020204030204" pitchFamily="34" charset="0"/>
                        </a:rPr>
                        <a:t>Gasto en Inversiones Públicas</a:t>
                      </a:r>
                    </a:p>
                  </a:txBody>
                  <a:tcPr marL="6216" marR="6216" marT="621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00" b="0" i="0" u="none" strike="noStrike">
                          <a:solidFill>
                            <a:srgbClr val="000000"/>
                          </a:solidFill>
                          <a:effectLst/>
                          <a:latin typeface="Calibri" panose="020F0502020204030204" pitchFamily="34" charset="0"/>
                        </a:rPr>
                        <a:t>$98.985,67</a:t>
                      </a:r>
                    </a:p>
                  </a:txBody>
                  <a:tcPr marL="6216" marR="6216" marT="621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s-EC" sz="1000" b="0" i="0" u="none" strike="noStrike">
                          <a:solidFill>
                            <a:srgbClr val="000000"/>
                          </a:solidFill>
                          <a:effectLst/>
                          <a:latin typeface="Calibri" panose="020F0502020204030204" pitchFamily="34" charset="0"/>
                        </a:rPr>
                        <a:t>$0,00</a:t>
                      </a:r>
                    </a:p>
                  </a:txBody>
                  <a:tcPr marL="6216" marR="6216" marT="62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00" b="0" i="0" u="none" strike="noStrike">
                          <a:solidFill>
                            <a:srgbClr val="000000"/>
                          </a:solidFill>
                          <a:effectLst/>
                          <a:latin typeface="Calibri" panose="020F0502020204030204" pitchFamily="34" charset="0"/>
                        </a:rPr>
                        <a:t>$53.715,98</a:t>
                      </a:r>
                    </a:p>
                  </a:txBody>
                  <a:tcPr marL="6216" marR="6216" marT="621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00" b="0" i="0" u="none" strike="noStrike">
                          <a:solidFill>
                            <a:srgbClr val="000000"/>
                          </a:solidFill>
                          <a:effectLst/>
                          <a:latin typeface="Calibri" panose="020F0502020204030204" pitchFamily="34" charset="0"/>
                        </a:rPr>
                        <a:t>$5.788.817,32</a:t>
                      </a:r>
                    </a:p>
                  </a:txBody>
                  <a:tcPr marL="6216" marR="6216" marT="621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23680575"/>
                  </a:ext>
                </a:extLst>
              </a:tr>
              <a:tr h="149189">
                <a:tc>
                  <a:txBody>
                    <a:bodyPr/>
                    <a:lstStyle/>
                    <a:p>
                      <a:pPr algn="l" fontAlgn="b"/>
                      <a:r>
                        <a:rPr lang="es-EC" sz="1000" b="0" i="0" u="none" strike="noStrike">
                          <a:solidFill>
                            <a:srgbClr val="000000"/>
                          </a:solidFill>
                          <a:effectLst/>
                          <a:latin typeface="Calibri" panose="020F0502020204030204" pitchFamily="34" charset="0"/>
                        </a:rPr>
                        <a:t>Gasto en Remuneraciones</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$6.433.208,09</a:t>
                      </a:r>
                    </a:p>
                  </a:txBody>
                  <a:tcPr marL="6216" marR="6216" marT="6216" marB="0" anchor="ctr">
                    <a:lnL>
                      <a:noFill/>
                    </a:lnL>
                    <a:lnR>
                      <a:noFill/>
                    </a:lnR>
                    <a:lnT>
                      <a:noFill/>
                    </a:lnT>
                    <a:lnB>
                      <a:noFill/>
                    </a:lnB>
                    <a:noFill/>
                  </a:tcPr>
                </a:tc>
                <a:tc>
                  <a:txBody>
                    <a:bodyPr/>
                    <a:lstStyle/>
                    <a:p>
                      <a:pPr algn="r" fontAlgn="b"/>
                      <a:r>
                        <a:rPr lang="es-EC" sz="1000" b="0" i="0" u="none" strike="noStrike">
                          <a:solidFill>
                            <a:srgbClr val="000000"/>
                          </a:solidFill>
                          <a:effectLst/>
                          <a:latin typeface="Calibri" panose="020F0502020204030204" pitchFamily="34" charset="0"/>
                        </a:rPr>
                        <a:t>$6.604.426,82</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$6.758.921,45</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$7.337.719,15</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5369410"/>
                  </a:ext>
                </a:extLst>
              </a:tr>
              <a:tr h="149189">
                <a:tc>
                  <a:txBody>
                    <a:bodyPr/>
                    <a:lstStyle/>
                    <a:p>
                      <a:pPr algn="l" fontAlgn="b"/>
                      <a:r>
                        <a:rPr lang="es-EC" sz="1000" b="0" i="0" u="none" strike="noStrike">
                          <a:solidFill>
                            <a:srgbClr val="000000"/>
                          </a:solidFill>
                          <a:effectLst/>
                          <a:latin typeface="Calibri" panose="020F0502020204030204" pitchFamily="34" charset="0"/>
                        </a:rPr>
                        <a:t>Servicios Básicos</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$217.533,38</a:t>
                      </a:r>
                    </a:p>
                  </a:txBody>
                  <a:tcPr marL="6216" marR="6216" marT="6216" marB="0" anchor="ctr">
                    <a:lnL>
                      <a:noFill/>
                    </a:lnL>
                    <a:lnR>
                      <a:noFill/>
                    </a:lnR>
                    <a:lnT>
                      <a:noFill/>
                    </a:lnT>
                    <a:lnB>
                      <a:noFill/>
                    </a:lnB>
                    <a:noFill/>
                  </a:tcPr>
                </a:tc>
                <a:tc>
                  <a:txBody>
                    <a:bodyPr/>
                    <a:lstStyle/>
                    <a:p>
                      <a:pPr algn="r" fontAlgn="b"/>
                      <a:r>
                        <a:rPr lang="es-EC" sz="1000" b="0" i="0" u="none" strike="noStrike">
                          <a:solidFill>
                            <a:srgbClr val="000000"/>
                          </a:solidFill>
                          <a:effectLst/>
                          <a:latin typeface="Calibri" panose="020F0502020204030204" pitchFamily="34" charset="0"/>
                        </a:rPr>
                        <a:t>$143.073,57</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$160.993,91</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$147.231,71</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08368509"/>
                  </a:ext>
                </a:extLst>
              </a:tr>
              <a:tr h="149189">
                <a:tc>
                  <a:txBody>
                    <a:bodyPr/>
                    <a:lstStyle/>
                    <a:p>
                      <a:pPr algn="l" fontAlgn="b"/>
                      <a:r>
                        <a:rPr lang="es-EC" sz="1000" b="0" i="0" u="none" strike="noStrike">
                          <a:solidFill>
                            <a:srgbClr val="000000"/>
                          </a:solidFill>
                          <a:effectLst/>
                          <a:latin typeface="Calibri" panose="020F0502020204030204" pitchFamily="34" charset="0"/>
                        </a:rPr>
                        <a:t>Servicios Generales</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$648.420,10</a:t>
                      </a:r>
                    </a:p>
                  </a:txBody>
                  <a:tcPr marL="6216" marR="6216" marT="6216" marB="0" anchor="ctr">
                    <a:lnL>
                      <a:noFill/>
                    </a:lnL>
                    <a:lnR>
                      <a:noFill/>
                    </a:lnR>
                    <a:lnT>
                      <a:noFill/>
                    </a:lnT>
                    <a:lnB>
                      <a:noFill/>
                    </a:lnB>
                    <a:noFill/>
                  </a:tcPr>
                </a:tc>
                <a:tc>
                  <a:txBody>
                    <a:bodyPr/>
                    <a:lstStyle/>
                    <a:p>
                      <a:pPr algn="r" fontAlgn="b"/>
                      <a:r>
                        <a:rPr lang="es-EC" sz="1000" b="0" i="0" u="none" strike="noStrike">
                          <a:solidFill>
                            <a:srgbClr val="000000"/>
                          </a:solidFill>
                          <a:effectLst/>
                          <a:latin typeface="Calibri" panose="020F0502020204030204" pitchFamily="34" charset="0"/>
                        </a:rPr>
                        <a:t>$556.666,83</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$779.115,29</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$885.770,05</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87080240"/>
                  </a:ext>
                </a:extLst>
              </a:tr>
              <a:tr h="149189">
                <a:tc>
                  <a:txBody>
                    <a:bodyPr/>
                    <a:lstStyle/>
                    <a:p>
                      <a:pPr algn="l" fontAlgn="b"/>
                      <a:r>
                        <a:rPr lang="es-MX" sz="1000" b="0" i="0" u="none" strike="noStrike">
                          <a:solidFill>
                            <a:srgbClr val="000000"/>
                          </a:solidFill>
                          <a:effectLst/>
                          <a:latin typeface="Calibri" panose="020F0502020204030204" pitchFamily="34" charset="0"/>
                        </a:rPr>
                        <a:t>Traslado Instalaciones Viáticos y Subsistencias</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$383,93</a:t>
                      </a:r>
                    </a:p>
                  </a:txBody>
                  <a:tcPr marL="6216" marR="6216" marT="6216" marB="0" anchor="ctr">
                    <a:lnL>
                      <a:noFill/>
                    </a:lnL>
                    <a:lnR>
                      <a:noFill/>
                    </a:lnR>
                    <a:lnT>
                      <a:noFill/>
                    </a:lnT>
                    <a:lnB>
                      <a:noFill/>
                    </a:lnB>
                    <a:noFill/>
                  </a:tcPr>
                </a:tc>
                <a:tc>
                  <a:txBody>
                    <a:bodyPr/>
                    <a:lstStyle/>
                    <a:p>
                      <a:pPr algn="r" fontAlgn="b"/>
                      <a:r>
                        <a:rPr lang="es-EC" sz="1000" b="0" i="0" u="none" strike="noStrike">
                          <a:solidFill>
                            <a:srgbClr val="000000"/>
                          </a:solidFill>
                          <a:effectLst/>
                          <a:latin typeface="Calibri" panose="020F0502020204030204" pitchFamily="34" charset="0"/>
                        </a:rPr>
                        <a:t>$325,30</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$1.682,47</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$370,19</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62857253"/>
                  </a:ext>
                </a:extLst>
              </a:tr>
              <a:tr h="149189">
                <a:tc>
                  <a:txBody>
                    <a:bodyPr/>
                    <a:lstStyle/>
                    <a:p>
                      <a:pPr algn="l" fontAlgn="b"/>
                      <a:r>
                        <a:rPr lang="es-EC" sz="1000" b="0" i="0" u="none" strike="noStrike">
                          <a:solidFill>
                            <a:srgbClr val="000000"/>
                          </a:solidFill>
                          <a:effectLst/>
                          <a:latin typeface="Calibri" panose="020F0502020204030204" pitchFamily="34" charset="0"/>
                        </a:rPr>
                        <a:t>Instalación Mantenimiento y Reparaciones</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$837.857,64</a:t>
                      </a:r>
                    </a:p>
                  </a:txBody>
                  <a:tcPr marL="6216" marR="6216" marT="6216" marB="0" anchor="ctr">
                    <a:lnL>
                      <a:noFill/>
                    </a:lnL>
                    <a:lnR>
                      <a:noFill/>
                    </a:lnR>
                    <a:lnT>
                      <a:noFill/>
                    </a:lnT>
                    <a:lnB>
                      <a:noFill/>
                    </a:lnB>
                    <a:noFill/>
                  </a:tcPr>
                </a:tc>
                <a:tc>
                  <a:txBody>
                    <a:bodyPr/>
                    <a:lstStyle/>
                    <a:p>
                      <a:pPr algn="r" fontAlgn="b"/>
                      <a:r>
                        <a:rPr lang="es-EC" sz="1000" b="0" i="0" u="none" strike="noStrike">
                          <a:solidFill>
                            <a:srgbClr val="000000"/>
                          </a:solidFill>
                          <a:effectLst/>
                          <a:latin typeface="Calibri" panose="020F0502020204030204" pitchFamily="34" charset="0"/>
                        </a:rPr>
                        <a:t>$942.264,10</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$571.998,38</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$202.228,67</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4315381"/>
                  </a:ext>
                </a:extLst>
              </a:tr>
              <a:tr h="149189">
                <a:tc>
                  <a:txBody>
                    <a:bodyPr/>
                    <a:lstStyle/>
                    <a:p>
                      <a:pPr algn="l" fontAlgn="b"/>
                      <a:r>
                        <a:rPr lang="es-EC" sz="1000" b="0" i="0" u="none" strike="noStrike">
                          <a:solidFill>
                            <a:srgbClr val="000000"/>
                          </a:solidFill>
                          <a:effectLst/>
                          <a:latin typeface="Calibri" panose="020F0502020204030204" pitchFamily="34" charset="0"/>
                        </a:rPr>
                        <a:t>Arrendamiento de Bienes</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$360.224,13</a:t>
                      </a:r>
                    </a:p>
                  </a:txBody>
                  <a:tcPr marL="6216" marR="6216" marT="6216" marB="0" anchor="ctr">
                    <a:lnL>
                      <a:noFill/>
                    </a:lnL>
                    <a:lnR>
                      <a:noFill/>
                    </a:lnR>
                    <a:lnT>
                      <a:noFill/>
                    </a:lnT>
                    <a:lnB>
                      <a:noFill/>
                    </a:lnB>
                    <a:noFill/>
                  </a:tcPr>
                </a:tc>
                <a:tc>
                  <a:txBody>
                    <a:bodyPr/>
                    <a:lstStyle/>
                    <a:p>
                      <a:pPr algn="r" fontAlgn="b"/>
                      <a:r>
                        <a:rPr lang="es-EC" sz="1000" b="0" i="0" u="none" strike="noStrike">
                          <a:solidFill>
                            <a:srgbClr val="000000"/>
                          </a:solidFill>
                          <a:effectLst/>
                          <a:latin typeface="Calibri" panose="020F0502020204030204" pitchFamily="34" charset="0"/>
                        </a:rPr>
                        <a:t>$542.666,81</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$126.435,30</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$76.684,34</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32739047"/>
                  </a:ext>
                </a:extLst>
              </a:tr>
              <a:tr h="149189">
                <a:tc>
                  <a:txBody>
                    <a:bodyPr/>
                    <a:lstStyle/>
                    <a:p>
                      <a:pPr algn="l" fontAlgn="b"/>
                      <a:r>
                        <a:rPr lang="es-MX" sz="1000" b="0" i="0" u="none" strike="noStrike">
                          <a:solidFill>
                            <a:srgbClr val="000000"/>
                          </a:solidFill>
                          <a:effectLst/>
                          <a:latin typeface="Calibri" panose="020F0502020204030204" pitchFamily="34" charset="0"/>
                        </a:rPr>
                        <a:t>Contración de Estudios e Investigaciones</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$4.609.738,21</a:t>
                      </a:r>
                    </a:p>
                  </a:txBody>
                  <a:tcPr marL="6216" marR="6216" marT="6216" marB="0" anchor="ctr">
                    <a:lnL>
                      <a:noFill/>
                    </a:lnL>
                    <a:lnR>
                      <a:noFill/>
                    </a:lnR>
                    <a:lnT>
                      <a:noFill/>
                    </a:lnT>
                    <a:lnB>
                      <a:noFill/>
                    </a:lnB>
                    <a:noFill/>
                  </a:tcPr>
                </a:tc>
                <a:tc>
                  <a:txBody>
                    <a:bodyPr/>
                    <a:lstStyle/>
                    <a:p>
                      <a:pPr algn="r" fontAlgn="b"/>
                      <a:r>
                        <a:rPr lang="es-EC" sz="1000" b="0" i="0" u="none" strike="noStrike">
                          <a:solidFill>
                            <a:srgbClr val="000000"/>
                          </a:solidFill>
                          <a:effectLst/>
                          <a:latin typeface="Calibri" panose="020F0502020204030204" pitchFamily="34" charset="0"/>
                        </a:rPr>
                        <a:t>$2.326.112,88</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$2.308.226,92</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$644.281,25</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34382529"/>
                  </a:ext>
                </a:extLst>
              </a:tr>
              <a:tr h="149189">
                <a:tc>
                  <a:txBody>
                    <a:bodyPr/>
                    <a:lstStyle/>
                    <a:p>
                      <a:pPr algn="l" fontAlgn="b"/>
                      <a:r>
                        <a:rPr lang="es-EC" sz="1000" b="0" i="0" u="none" strike="noStrike">
                          <a:solidFill>
                            <a:srgbClr val="000000"/>
                          </a:solidFill>
                          <a:effectLst/>
                          <a:latin typeface="Calibri" panose="020F0502020204030204" pitchFamily="34" charset="0"/>
                        </a:rPr>
                        <a:t>Gastos en Informática</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$16.627,73</a:t>
                      </a:r>
                    </a:p>
                  </a:txBody>
                  <a:tcPr marL="6216" marR="6216" marT="6216" marB="0" anchor="ctr">
                    <a:lnL>
                      <a:noFill/>
                    </a:lnL>
                    <a:lnR>
                      <a:noFill/>
                    </a:lnR>
                    <a:lnT>
                      <a:noFill/>
                    </a:lnT>
                    <a:lnB>
                      <a:noFill/>
                    </a:lnB>
                    <a:noFill/>
                  </a:tcPr>
                </a:tc>
                <a:tc>
                  <a:txBody>
                    <a:bodyPr/>
                    <a:lstStyle/>
                    <a:p>
                      <a:pPr algn="r" fontAlgn="b"/>
                      <a:r>
                        <a:rPr lang="es-EC" sz="1000" b="0" i="0" u="none" strike="noStrike">
                          <a:solidFill>
                            <a:srgbClr val="000000"/>
                          </a:solidFill>
                          <a:effectLst/>
                          <a:latin typeface="Calibri" panose="020F0502020204030204" pitchFamily="34" charset="0"/>
                        </a:rPr>
                        <a:t>$26.052,98</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$17.494,38</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$11.375,46</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16364185"/>
                  </a:ext>
                </a:extLst>
              </a:tr>
              <a:tr h="149189">
                <a:tc>
                  <a:txBody>
                    <a:bodyPr/>
                    <a:lstStyle/>
                    <a:p>
                      <a:pPr algn="l" fontAlgn="b"/>
                      <a:r>
                        <a:rPr lang="es-MX" sz="1000" b="0" i="0" u="none" strike="noStrike">
                          <a:solidFill>
                            <a:srgbClr val="000000"/>
                          </a:solidFill>
                          <a:effectLst/>
                          <a:latin typeface="Calibri" panose="020F0502020204030204" pitchFamily="34" charset="0"/>
                        </a:rPr>
                        <a:t>Bienes de Uso y Consumo Corriente</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$3.096.863,99</a:t>
                      </a:r>
                    </a:p>
                  </a:txBody>
                  <a:tcPr marL="6216" marR="6216" marT="6216" marB="0" anchor="ctr">
                    <a:lnL>
                      <a:noFill/>
                    </a:lnL>
                    <a:lnR>
                      <a:noFill/>
                    </a:lnR>
                    <a:lnT>
                      <a:noFill/>
                    </a:lnT>
                    <a:lnB>
                      <a:noFill/>
                    </a:lnB>
                    <a:noFill/>
                  </a:tcPr>
                </a:tc>
                <a:tc>
                  <a:txBody>
                    <a:bodyPr/>
                    <a:lstStyle/>
                    <a:p>
                      <a:pPr algn="r" fontAlgn="b"/>
                      <a:r>
                        <a:rPr lang="es-EC" sz="1000" b="0" i="0" u="none" strike="noStrike">
                          <a:solidFill>
                            <a:srgbClr val="000000"/>
                          </a:solidFill>
                          <a:effectLst/>
                          <a:latin typeface="Calibri" panose="020F0502020204030204" pitchFamily="34" charset="0"/>
                        </a:rPr>
                        <a:t>$3.323.429,79</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$3.240.099,56</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$978.359,43</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77788164"/>
                  </a:ext>
                </a:extLst>
              </a:tr>
              <a:tr h="149189">
                <a:tc>
                  <a:txBody>
                    <a:bodyPr/>
                    <a:lstStyle/>
                    <a:p>
                      <a:pPr algn="l" fontAlgn="b"/>
                      <a:r>
                        <a:rPr lang="es-EC" sz="1000" b="0" i="0" u="none" strike="noStrike">
                          <a:solidFill>
                            <a:srgbClr val="000000"/>
                          </a:solidFill>
                          <a:effectLst/>
                          <a:latin typeface="Calibri" panose="020F0502020204030204" pitchFamily="34" charset="0"/>
                        </a:rPr>
                        <a:t>Bienes Muebles no Depreciables</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$107.730,53</a:t>
                      </a:r>
                    </a:p>
                  </a:txBody>
                  <a:tcPr marL="6216" marR="6216" marT="6216" marB="0" anchor="ctr">
                    <a:lnL>
                      <a:noFill/>
                    </a:lnL>
                    <a:lnR>
                      <a:noFill/>
                    </a:lnR>
                    <a:lnT>
                      <a:noFill/>
                    </a:lnT>
                    <a:lnB>
                      <a:noFill/>
                    </a:lnB>
                    <a:noFill/>
                  </a:tcPr>
                </a:tc>
                <a:tc>
                  <a:txBody>
                    <a:bodyPr/>
                    <a:lstStyle/>
                    <a:p>
                      <a:pPr algn="r" fontAlgn="b"/>
                      <a:r>
                        <a:rPr lang="es-EC" sz="1000" b="0" i="0" u="none" strike="noStrike">
                          <a:solidFill>
                            <a:srgbClr val="000000"/>
                          </a:solidFill>
                          <a:effectLst/>
                          <a:latin typeface="Calibri" panose="020F0502020204030204" pitchFamily="34" charset="0"/>
                        </a:rPr>
                        <a:t>$266.095,26</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$255.797,66</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$159.173,50</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3187498"/>
                  </a:ext>
                </a:extLst>
              </a:tr>
              <a:tr h="149189">
                <a:tc>
                  <a:txBody>
                    <a:bodyPr/>
                    <a:lstStyle/>
                    <a:p>
                      <a:pPr algn="l" fontAlgn="b"/>
                      <a:r>
                        <a:rPr lang="es-EC" sz="1000" b="0" i="0" u="none" strike="noStrike">
                          <a:solidFill>
                            <a:srgbClr val="000000"/>
                          </a:solidFill>
                          <a:effectLst/>
                          <a:latin typeface="Calibri" panose="020F0502020204030204" pitchFamily="34" charset="0"/>
                        </a:rPr>
                        <a:t>Bienes Biológicos No Depreciables</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$0,00</a:t>
                      </a:r>
                    </a:p>
                  </a:txBody>
                  <a:tcPr marL="6216" marR="6216" marT="6216" marB="0" anchor="ctr">
                    <a:lnL>
                      <a:noFill/>
                    </a:lnL>
                    <a:lnR>
                      <a:noFill/>
                    </a:lnR>
                    <a:lnT>
                      <a:noFill/>
                    </a:lnT>
                    <a:lnB>
                      <a:noFill/>
                    </a:lnB>
                    <a:noFill/>
                  </a:tcPr>
                </a:tc>
                <a:tc>
                  <a:txBody>
                    <a:bodyPr/>
                    <a:lstStyle/>
                    <a:p>
                      <a:pPr algn="r" fontAlgn="b"/>
                      <a:r>
                        <a:rPr lang="es-EC" sz="1000" b="0" i="0" u="none" strike="noStrike">
                          <a:solidFill>
                            <a:srgbClr val="000000"/>
                          </a:solidFill>
                          <a:effectLst/>
                          <a:latin typeface="Calibri" panose="020F0502020204030204" pitchFamily="34" charset="0"/>
                        </a:rPr>
                        <a:t>$7.065,15</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$0,00</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$387,00</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52412940"/>
                  </a:ext>
                </a:extLst>
              </a:tr>
              <a:tr h="149189">
                <a:tc>
                  <a:txBody>
                    <a:bodyPr/>
                    <a:lstStyle/>
                    <a:p>
                      <a:pPr algn="l" fontAlgn="b"/>
                      <a:r>
                        <a:rPr lang="es-EC" sz="1000" b="0" i="0" u="none" strike="noStrike">
                          <a:solidFill>
                            <a:srgbClr val="000000"/>
                          </a:solidFill>
                          <a:effectLst/>
                          <a:latin typeface="Calibri" panose="020F0502020204030204" pitchFamily="34" charset="0"/>
                        </a:rPr>
                        <a:t>Gastos Financieros y Otros</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$1.521.482,15</a:t>
                      </a:r>
                    </a:p>
                  </a:txBody>
                  <a:tcPr marL="6216" marR="6216" marT="6216" marB="0" anchor="ctr">
                    <a:lnL>
                      <a:noFill/>
                    </a:lnL>
                    <a:lnR>
                      <a:noFill/>
                    </a:lnR>
                    <a:lnT>
                      <a:noFill/>
                    </a:lnT>
                    <a:lnB>
                      <a:noFill/>
                    </a:lnB>
                    <a:noFill/>
                  </a:tcPr>
                </a:tc>
                <a:tc>
                  <a:txBody>
                    <a:bodyPr/>
                    <a:lstStyle/>
                    <a:p>
                      <a:pPr algn="r" fontAlgn="b"/>
                      <a:r>
                        <a:rPr lang="es-EC" sz="1000" b="0" i="0" u="none" strike="noStrike">
                          <a:solidFill>
                            <a:srgbClr val="000000"/>
                          </a:solidFill>
                          <a:effectLst/>
                          <a:latin typeface="Calibri" panose="020F0502020204030204" pitchFamily="34" charset="0"/>
                        </a:rPr>
                        <a:t>$1.324.617,91</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$1.444.821,94</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$1.643.261,92</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16902174"/>
                  </a:ext>
                </a:extLst>
              </a:tr>
              <a:tr h="149189">
                <a:tc>
                  <a:txBody>
                    <a:bodyPr/>
                    <a:lstStyle/>
                    <a:p>
                      <a:pPr algn="l" fontAlgn="b"/>
                      <a:r>
                        <a:rPr lang="es-EC" sz="1000" b="0" i="0" u="none" strike="noStrike">
                          <a:solidFill>
                            <a:srgbClr val="000000"/>
                          </a:solidFill>
                          <a:effectLst/>
                          <a:latin typeface="Calibri" panose="020F0502020204030204" pitchFamily="34" charset="0"/>
                        </a:rPr>
                        <a:t>Transferencias Entregadas (Fondos de Compensación)</a:t>
                      </a:r>
                    </a:p>
                  </a:txBody>
                  <a:tcPr marL="6216" marR="6216" marT="621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$781.786,56</a:t>
                      </a:r>
                    </a:p>
                  </a:txBody>
                  <a:tcPr marL="6216" marR="6216" marT="6216" marB="0" anchor="ctr">
                    <a:lnL>
                      <a:noFill/>
                    </a:lnL>
                    <a:lnR>
                      <a:noFill/>
                    </a:lnR>
                    <a:lnT>
                      <a:noFill/>
                    </a:lnT>
                    <a:lnB>
                      <a:noFill/>
                    </a:lnB>
                    <a:noFill/>
                  </a:tcPr>
                </a:tc>
                <a:tc>
                  <a:txBody>
                    <a:bodyPr/>
                    <a:lstStyle/>
                    <a:p>
                      <a:pPr algn="r" fontAlgn="b"/>
                      <a:r>
                        <a:rPr lang="es-EC" sz="1000" b="0" i="0" u="none" strike="noStrike">
                          <a:solidFill>
                            <a:srgbClr val="000000"/>
                          </a:solidFill>
                          <a:effectLst/>
                          <a:latin typeface="Calibri" panose="020F0502020204030204" pitchFamily="34" charset="0"/>
                        </a:rPr>
                        <a:t>$841.860,24</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$866.571,99</a:t>
                      </a:r>
                    </a:p>
                  </a:txBody>
                  <a:tcPr marL="6216" marR="6216" marT="6216" marB="0" anchor="ctr">
                    <a:lnL>
                      <a:noFill/>
                    </a:lnL>
                    <a:lnR>
                      <a:noFill/>
                    </a:lnR>
                    <a:lnT>
                      <a:noFill/>
                    </a:lnT>
                    <a:lnB>
                      <a:noFill/>
                    </a:lnB>
                  </a:tcPr>
                </a:tc>
                <a:tc>
                  <a:txBody>
                    <a:bodyPr/>
                    <a:lstStyle/>
                    <a:p>
                      <a:pPr algn="r" fontAlgn="b"/>
                      <a:r>
                        <a:rPr lang="es-EC" sz="1000" b="0" i="0" u="none" strike="noStrike">
                          <a:solidFill>
                            <a:srgbClr val="000000"/>
                          </a:solidFill>
                          <a:effectLst/>
                          <a:latin typeface="Calibri" panose="020F0502020204030204" pitchFamily="34" charset="0"/>
                        </a:rPr>
                        <a:t>$847.734,81</a:t>
                      </a:r>
                    </a:p>
                  </a:txBody>
                  <a:tcPr marL="6216" marR="6216" marT="6216"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96413764"/>
                  </a:ext>
                </a:extLst>
              </a:tr>
              <a:tr h="149189">
                <a:tc>
                  <a:txBody>
                    <a:bodyPr/>
                    <a:lstStyle/>
                    <a:p>
                      <a:pPr algn="l" fontAlgn="b"/>
                      <a:r>
                        <a:rPr lang="es-EC" sz="1000" b="0" i="0" u="none" strike="noStrike">
                          <a:solidFill>
                            <a:srgbClr val="000000"/>
                          </a:solidFill>
                          <a:effectLst/>
                          <a:latin typeface="Calibri" panose="020F0502020204030204" pitchFamily="34" charset="0"/>
                        </a:rPr>
                        <a:t>Otros Gastos</a:t>
                      </a:r>
                    </a:p>
                  </a:txBody>
                  <a:tcPr marL="6216" marR="6216" marT="621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$3.924.211,76</a:t>
                      </a:r>
                    </a:p>
                  </a:txBody>
                  <a:tcPr marL="6216" marR="6216" marT="6216"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EC" sz="1000" b="0" i="0" u="none" strike="noStrike">
                          <a:solidFill>
                            <a:srgbClr val="000000"/>
                          </a:solidFill>
                          <a:effectLst/>
                          <a:latin typeface="Calibri" panose="020F0502020204030204" pitchFamily="34" charset="0"/>
                        </a:rPr>
                        <a:t>$4.239.509,97</a:t>
                      </a:r>
                    </a:p>
                  </a:txBody>
                  <a:tcPr marL="6216" marR="6216" marT="62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$4.425.002,39</a:t>
                      </a:r>
                    </a:p>
                  </a:txBody>
                  <a:tcPr marL="6216" marR="6216" marT="621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$4.742.325,79</a:t>
                      </a:r>
                    </a:p>
                  </a:txBody>
                  <a:tcPr marL="6216" marR="6216" marT="621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327647"/>
                  </a:ext>
                </a:extLst>
              </a:tr>
              <a:tr h="155405">
                <a:tc>
                  <a:txBody>
                    <a:bodyPr/>
                    <a:lstStyle/>
                    <a:p>
                      <a:pPr algn="l" fontAlgn="b"/>
                      <a:r>
                        <a:rPr lang="es-EC" sz="1000" b="1" i="1" u="none" strike="noStrike">
                          <a:solidFill>
                            <a:srgbClr val="FF0000"/>
                          </a:solidFill>
                          <a:effectLst/>
                          <a:latin typeface="Calibri" panose="020F0502020204030204" pitchFamily="34" charset="0"/>
                        </a:rPr>
                        <a:t>Total de Egresos</a:t>
                      </a:r>
                    </a:p>
                  </a:txBody>
                  <a:tcPr marL="6216" marR="6216" marT="621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s-EC" sz="1000" b="1" i="1" u="none" strike="noStrike">
                          <a:solidFill>
                            <a:srgbClr val="FF0000"/>
                          </a:solidFill>
                          <a:effectLst/>
                          <a:latin typeface="Calibri" panose="020F0502020204030204" pitchFamily="34" charset="0"/>
                        </a:rPr>
                        <a:t>$22.655.053,87</a:t>
                      </a:r>
                    </a:p>
                  </a:txBody>
                  <a:tcPr marL="6216" marR="6216" marT="621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s-EC" sz="1000" b="1" i="1" u="none" strike="noStrike">
                          <a:solidFill>
                            <a:srgbClr val="FF0000"/>
                          </a:solidFill>
                          <a:effectLst/>
                          <a:latin typeface="Calibri" panose="020F0502020204030204" pitchFamily="34" charset="0"/>
                        </a:rPr>
                        <a:t>$21.144.167,61</a:t>
                      </a:r>
                    </a:p>
                  </a:txBody>
                  <a:tcPr marL="6216" marR="6216" marT="621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s-EC" sz="1000" b="1" i="1" u="none" strike="noStrike">
                          <a:solidFill>
                            <a:srgbClr val="FF0000"/>
                          </a:solidFill>
                          <a:effectLst/>
                          <a:latin typeface="Calibri" panose="020F0502020204030204" pitchFamily="34" charset="0"/>
                        </a:rPr>
                        <a:t>$21.010.877,62</a:t>
                      </a:r>
                    </a:p>
                  </a:txBody>
                  <a:tcPr marL="6216" marR="6216" marT="621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s-EC" sz="1000" b="1" i="1" u="none" strike="noStrike">
                          <a:solidFill>
                            <a:srgbClr val="FF0000"/>
                          </a:solidFill>
                          <a:effectLst/>
                          <a:latin typeface="Calibri" panose="020F0502020204030204" pitchFamily="34" charset="0"/>
                        </a:rPr>
                        <a:t>$23.465.720,59</a:t>
                      </a:r>
                    </a:p>
                  </a:txBody>
                  <a:tcPr marL="6216" marR="6216" marT="621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6665056"/>
                  </a:ext>
                </a:extLst>
              </a:tr>
              <a:tr h="149189">
                <a:tc>
                  <a:txBody>
                    <a:bodyPr/>
                    <a:lstStyle/>
                    <a:p>
                      <a:pPr algn="l" fontAlgn="b"/>
                      <a:endParaRPr lang="es-EC" sz="1000" b="0" i="0" u="none" strike="noStrike">
                        <a:solidFill>
                          <a:srgbClr val="000000"/>
                        </a:solidFill>
                        <a:effectLst/>
                        <a:latin typeface="Calibri" panose="020F0502020204030204" pitchFamily="34" charset="0"/>
                      </a:endParaRPr>
                    </a:p>
                  </a:txBody>
                  <a:tcPr marL="6216" marR="6216" marT="621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6216" marR="6216" marT="621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6216" marR="6216" marT="621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6216" marR="6216" marT="621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6216" marR="6216" marT="621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813401"/>
                  </a:ext>
                </a:extLst>
              </a:tr>
              <a:tr h="155405">
                <a:tc>
                  <a:txBody>
                    <a:bodyPr/>
                    <a:lstStyle/>
                    <a:p>
                      <a:pPr algn="l" fontAlgn="b"/>
                      <a:r>
                        <a:rPr lang="es-EC" sz="1000" b="1" i="0" u="none" strike="noStrike">
                          <a:solidFill>
                            <a:srgbClr val="000000"/>
                          </a:solidFill>
                          <a:effectLst/>
                          <a:latin typeface="Calibri" panose="020F0502020204030204" pitchFamily="34" charset="0"/>
                        </a:rPr>
                        <a:t>UTILIDAD/PERDIDO DE EJERCICIO</a:t>
                      </a:r>
                    </a:p>
                  </a:txBody>
                  <a:tcPr marL="6216" marR="6216" marT="621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00" b="1" i="0" u="none" strike="noStrike">
                          <a:solidFill>
                            <a:srgbClr val="000000"/>
                          </a:solidFill>
                          <a:effectLst/>
                          <a:latin typeface="Calibri" panose="020F0502020204030204" pitchFamily="34" charset="0"/>
                        </a:rPr>
                        <a:t>$-309.248,89</a:t>
                      </a:r>
                    </a:p>
                  </a:txBody>
                  <a:tcPr marL="6216" marR="6216" marT="621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00" b="1" i="0" u="none" strike="noStrike">
                          <a:solidFill>
                            <a:srgbClr val="000000"/>
                          </a:solidFill>
                          <a:effectLst/>
                          <a:latin typeface="Calibri" panose="020F0502020204030204" pitchFamily="34" charset="0"/>
                        </a:rPr>
                        <a:t>$-856.073,19</a:t>
                      </a:r>
                    </a:p>
                  </a:txBody>
                  <a:tcPr marL="6216" marR="6216" marT="621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00" b="1" i="0" u="none" strike="noStrike">
                          <a:solidFill>
                            <a:srgbClr val="000000"/>
                          </a:solidFill>
                          <a:effectLst/>
                          <a:latin typeface="Calibri" panose="020F0502020204030204" pitchFamily="34" charset="0"/>
                        </a:rPr>
                        <a:t>$1.833.018,31</a:t>
                      </a:r>
                    </a:p>
                  </a:txBody>
                  <a:tcPr marL="6216" marR="6216" marT="621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00" b="1" i="0" u="none" strike="noStrike" dirty="0">
                          <a:solidFill>
                            <a:srgbClr val="000000"/>
                          </a:solidFill>
                          <a:effectLst/>
                          <a:latin typeface="Calibri" panose="020F0502020204030204" pitchFamily="34" charset="0"/>
                        </a:rPr>
                        <a:t>$-3.063.636,34</a:t>
                      </a:r>
                    </a:p>
                  </a:txBody>
                  <a:tcPr marL="6216" marR="6216" marT="621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956074988"/>
                  </a:ext>
                </a:extLst>
              </a:tr>
            </a:tbl>
          </a:graphicData>
        </a:graphic>
      </p:graphicFrame>
    </p:spTree>
    <p:extLst>
      <p:ext uri="{BB962C8B-B14F-4D97-AF65-F5344CB8AC3E}">
        <p14:creationId xmlns:p14="http://schemas.microsoft.com/office/powerpoint/2010/main" val="290972686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7" name="Imagen 26"/>
          <p:cNvPicPr>
            <a:picLocks noChangeAspect="1"/>
          </p:cNvPicPr>
          <p:nvPr/>
        </p:nvPicPr>
        <p:blipFill rotWithShape="1">
          <a:blip r:embed="rId3"/>
          <a:srcRect l="20578" t="18671" r="6654" b="8998"/>
          <a:stretch/>
        </p:blipFill>
        <p:spPr>
          <a:xfrm>
            <a:off x="-6" y="0"/>
            <a:ext cx="12192000" cy="6858000"/>
          </a:xfrm>
          <a:prstGeom prst="rect">
            <a:avLst/>
          </a:prstGeom>
        </p:spPr>
      </p:pic>
      <p:sp>
        <p:nvSpPr>
          <p:cNvPr id="6" name="Rectángulo 5">
            <a:extLst>
              <a:ext uri="{FF2B5EF4-FFF2-40B4-BE49-F238E27FC236}">
                <a16:creationId xmlns:a16="http://schemas.microsoft.com/office/drawing/2014/main" id="{96F22804-0301-4561-8512-4EBE1298F25E}"/>
              </a:ext>
            </a:extLst>
          </p:cNvPr>
          <p:cNvSpPr/>
          <p:nvPr/>
        </p:nvSpPr>
        <p:spPr>
          <a:xfrm>
            <a:off x="1542772" y="44685"/>
            <a:ext cx="9378796" cy="523220"/>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s-ES" sz="2800" b="1" kern="0" noProof="0" dirty="0">
                <a:solidFill>
                  <a:srgbClr val="2E74B5"/>
                </a:solidFill>
                <a:latin typeface="Tw Cen MT" panose="020B0602020104020603" pitchFamily="34" charset="0"/>
                <a:ea typeface="Times New Roman" panose="02020603050405020304" pitchFamily="18" charset="0"/>
                <a:cs typeface="Times New Roman" panose="02020603050405020304" pitchFamily="18" charset="0"/>
              </a:rPr>
              <a:t>PROYECCIONES DEL ESTADO DE RESULTADOS</a:t>
            </a:r>
            <a:endParaRPr kumimoji="0" lang="es-ES" sz="2800" b="1" i="0" u="none" strike="noStrike" kern="0" cap="none" spc="0" normalizeH="0" baseline="0" noProof="0" dirty="0">
              <a:ln>
                <a:noFill/>
              </a:ln>
              <a:solidFill>
                <a:srgbClr val="2E74B5"/>
              </a:solidFill>
              <a:effectLst/>
              <a:uLnTx/>
              <a:uFillTx/>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4" name="CuadroTexto 13"/>
          <p:cNvSpPr txBox="1"/>
          <p:nvPr/>
        </p:nvSpPr>
        <p:spPr>
          <a:xfrm>
            <a:off x="-753861" y="804867"/>
            <a:ext cx="4593265" cy="369332"/>
          </a:xfrm>
          <a:prstGeom prst="rect">
            <a:avLst/>
          </a:prstGeom>
          <a:noFill/>
        </p:spPr>
        <p:txBody>
          <a:bodyPr wrap="square" rtlCol="0">
            <a:spAutoFit/>
          </a:bodyPr>
          <a:lstStyle/>
          <a:p>
            <a:pPr marL="285750" indent="-285750" algn="ctr">
              <a:buFont typeface="Arial" panose="020B0604020202020204" pitchFamily="34" charset="0"/>
              <a:buChar char="•"/>
            </a:pPr>
            <a:r>
              <a:rPr lang="es-EC" b="1" dirty="0"/>
              <a:t>TASAS ACTUALES</a:t>
            </a:r>
          </a:p>
        </p:txBody>
      </p:sp>
      <p:grpSp>
        <p:nvGrpSpPr>
          <p:cNvPr id="15" name="Grupo 14"/>
          <p:cNvGrpSpPr/>
          <p:nvPr/>
        </p:nvGrpSpPr>
        <p:grpSpPr>
          <a:xfrm>
            <a:off x="5346288" y="5175676"/>
            <a:ext cx="1979422" cy="1540434"/>
            <a:chOff x="9937899" y="2413241"/>
            <a:chExt cx="2357966" cy="1988814"/>
          </a:xfrm>
        </p:grpSpPr>
        <p:sp>
          <p:nvSpPr>
            <p:cNvPr id="16" name="Google Shape;108;gfa343c31fa_1_21"/>
            <p:cNvSpPr txBox="1">
              <a:spLocks/>
            </p:cNvSpPr>
            <p:nvPr/>
          </p:nvSpPr>
          <p:spPr bwMode="auto">
            <a:xfrm>
              <a:off x="9937899" y="2413241"/>
              <a:ext cx="2357966" cy="1739269"/>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srgbClr val="2F2C81"/>
                </a:buClr>
                <a:buSzPts val="4400"/>
                <a:buFont typeface="Arial"/>
                <a:buNone/>
                <a:tabLst/>
                <a:defRPr/>
              </a:pPr>
              <a:r>
                <a:rPr lang="es-MX" sz="1600" b="1" dirty="0">
                  <a:solidFill>
                    <a:srgbClr val="FF0000"/>
                  </a:solidFill>
                  <a:latin typeface="+mn-lt"/>
                  <a:ea typeface="Arial"/>
                  <a:cs typeface="Arial"/>
                  <a:sym typeface="Arial"/>
                </a:rPr>
                <a:t>$5.893.190,16</a:t>
              </a:r>
              <a:endParaRPr lang="es-EC" sz="3600" b="1" dirty="0">
                <a:solidFill>
                  <a:srgbClr val="FF0000"/>
                </a:solidFill>
                <a:latin typeface="+mn-lt"/>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2F2C81"/>
                </a:buClr>
                <a:buSzPts val="4400"/>
                <a:buFont typeface="Arial"/>
                <a:buNone/>
                <a:tabLst/>
                <a:defRPr/>
              </a:pPr>
              <a:r>
                <a:rPr lang="es-EC" sz="1400" b="1" dirty="0">
                  <a:solidFill>
                    <a:srgbClr val="2F2C81"/>
                  </a:solidFill>
                  <a:latin typeface="+mn-lt"/>
                  <a:ea typeface="Arial"/>
                  <a:cs typeface="Arial"/>
                  <a:sym typeface="Arial"/>
                </a:rPr>
                <a:t>PERDIDA TOTAL</a:t>
              </a:r>
              <a:endParaRPr kumimoji="0" lang="es-EC" sz="1400" b="1" i="0" u="none" strike="noStrike" kern="1200" cap="none" spc="0" normalizeH="0" baseline="0" noProof="0" dirty="0">
                <a:ln>
                  <a:noFill/>
                </a:ln>
                <a:solidFill>
                  <a:schemeClr val="accent5">
                    <a:lumMod val="50000"/>
                  </a:schemeClr>
                </a:solidFill>
                <a:effectLst/>
                <a:uLnTx/>
                <a:uFillTx/>
                <a:latin typeface="+mn-lt"/>
                <a:ea typeface="Arial"/>
                <a:cs typeface="Arial"/>
                <a:sym typeface="Arial"/>
              </a:endParaRPr>
            </a:p>
          </p:txBody>
        </p:sp>
        <p:grpSp>
          <p:nvGrpSpPr>
            <p:cNvPr id="17" name="Grupo 16"/>
            <p:cNvGrpSpPr/>
            <p:nvPr/>
          </p:nvGrpSpPr>
          <p:grpSpPr>
            <a:xfrm>
              <a:off x="10108867" y="2462421"/>
              <a:ext cx="2016021" cy="1939634"/>
              <a:chOff x="10108867" y="2462421"/>
              <a:chExt cx="2016021" cy="1939634"/>
            </a:xfrm>
          </p:grpSpPr>
          <p:sp>
            <p:nvSpPr>
              <p:cNvPr id="18" name="Rectangle 77">
                <a:extLst>
                  <a:ext uri="{FF2B5EF4-FFF2-40B4-BE49-F238E27FC236}">
                    <a16:creationId xmlns:a16="http://schemas.microsoft.com/office/drawing/2014/main" id="{C074DFFC-151B-4C6B-99FF-2415F9A89CD0}"/>
                  </a:ext>
                </a:extLst>
              </p:cNvPr>
              <p:cNvSpPr/>
              <p:nvPr/>
            </p:nvSpPr>
            <p:spPr>
              <a:xfrm>
                <a:off x="10183148" y="3551128"/>
                <a:ext cx="1867464" cy="278154"/>
              </a:xfrm>
              <a:prstGeom prst="rect">
                <a:avLst/>
              </a:prstGeom>
            </p:spPr>
            <p:txBody>
              <a:bodyPr wrap="square" lIns="0" tIns="0" rIns="0" bIns="0" anchor="t">
                <a:spAutoFit/>
              </a:bodyPr>
              <a:lstStyle/>
              <a:p>
                <a:pPr algn="ctr"/>
                <a:r>
                  <a:rPr lang="es-EC" sz="1400" b="1" dirty="0"/>
                  <a:t>5 AÑOS</a:t>
                </a:r>
              </a:p>
            </p:txBody>
          </p:sp>
          <p:sp>
            <p:nvSpPr>
              <p:cNvPr id="19" name="Conector 18"/>
              <p:cNvSpPr/>
              <p:nvPr/>
            </p:nvSpPr>
            <p:spPr>
              <a:xfrm>
                <a:off x="10108867" y="2462421"/>
                <a:ext cx="2016021" cy="1939634"/>
              </a:xfrm>
              <a:prstGeom prst="flowChartConnector">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a:p>
            </p:txBody>
          </p:sp>
        </p:grpSp>
      </p:grpSp>
      <p:sp>
        <p:nvSpPr>
          <p:cNvPr id="3" name="CuadroTexto 2"/>
          <p:cNvSpPr txBox="1"/>
          <p:nvPr/>
        </p:nvSpPr>
        <p:spPr>
          <a:xfrm>
            <a:off x="11030287" y="1960224"/>
            <a:ext cx="1240221" cy="261610"/>
          </a:xfrm>
          <a:prstGeom prst="rect">
            <a:avLst/>
          </a:prstGeom>
          <a:noFill/>
        </p:spPr>
        <p:txBody>
          <a:bodyPr wrap="square" rtlCol="0">
            <a:spAutoFit/>
          </a:bodyPr>
          <a:lstStyle/>
          <a:p>
            <a:pPr algn="ctr"/>
            <a:r>
              <a:rPr lang="es-EC" sz="1100" b="1" u="sng" dirty="0"/>
              <a:t>TASAS VIGENTES</a:t>
            </a:r>
          </a:p>
        </p:txBody>
      </p:sp>
      <p:sp>
        <p:nvSpPr>
          <p:cNvPr id="7" name="Flecha derecha 6"/>
          <p:cNvSpPr/>
          <p:nvPr/>
        </p:nvSpPr>
        <p:spPr>
          <a:xfrm>
            <a:off x="10651915" y="1960224"/>
            <a:ext cx="378372"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4" name="Tabla 3"/>
          <p:cNvGraphicFramePr>
            <a:graphicFrameLocks noGrp="1"/>
          </p:cNvGraphicFramePr>
          <p:nvPr>
            <p:extLst>
              <p:ext uri="{D42A27DB-BD31-4B8C-83A1-F6EECF244321}">
                <p14:modId xmlns:p14="http://schemas.microsoft.com/office/powerpoint/2010/main" val="787801978"/>
              </p:ext>
            </p:extLst>
          </p:nvPr>
        </p:nvGraphicFramePr>
        <p:xfrm>
          <a:off x="204104" y="1270430"/>
          <a:ext cx="10248902" cy="3886200"/>
        </p:xfrm>
        <a:graphic>
          <a:graphicData uri="http://schemas.openxmlformats.org/drawingml/2006/table">
            <a:tbl>
              <a:tblPr/>
              <a:tblGrid>
                <a:gridCol w="3757293">
                  <a:extLst>
                    <a:ext uri="{9D8B030D-6E8A-4147-A177-3AD203B41FA5}">
                      <a16:colId xmlns:a16="http://schemas.microsoft.com/office/drawing/2014/main" val="4075880883"/>
                    </a:ext>
                  </a:extLst>
                </a:gridCol>
                <a:gridCol w="1089902">
                  <a:extLst>
                    <a:ext uri="{9D8B030D-6E8A-4147-A177-3AD203B41FA5}">
                      <a16:colId xmlns:a16="http://schemas.microsoft.com/office/drawing/2014/main" val="3466479809"/>
                    </a:ext>
                  </a:extLst>
                </a:gridCol>
                <a:gridCol w="1089902">
                  <a:extLst>
                    <a:ext uri="{9D8B030D-6E8A-4147-A177-3AD203B41FA5}">
                      <a16:colId xmlns:a16="http://schemas.microsoft.com/office/drawing/2014/main" val="4033898513"/>
                    </a:ext>
                  </a:extLst>
                </a:gridCol>
                <a:gridCol w="1089902">
                  <a:extLst>
                    <a:ext uri="{9D8B030D-6E8A-4147-A177-3AD203B41FA5}">
                      <a16:colId xmlns:a16="http://schemas.microsoft.com/office/drawing/2014/main" val="223650445"/>
                    </a:ext>
                  </a:extLst>
                </a:gridCol>
                <a:gridCol w="1089902">
                  <a:extLst>
                    <a:ext uri="{9D8B030D-6E8A-4147-A177-3AD203B41FA5}">
                      <a16:colId xmlns:a16="http://schemas.microsoft.com/office/drawing/2014/main" val="3933320663"/>
                    </a:ext>
                  </a:extLst>
                </a:gridCol>
                <a:gridCol w="1089902">
                  <a:extLst>
                    <a:ext uri="{9D8B030D-6E8A-4147-A177-3AD203B41FA5}">
                      <a16:colId xmlns:a16="http://schemas.microsoft.com/office/drawing/2014/main" val="3945236401"/>
                    </a:ext>
                  </a:extLst>
                </a:gridCol>
                <a:gridCol w="1042099">
                  <a:extLst>
                    <a:ext uri="{9D8B030D-6E8A-4147-A177-3AD203B41FA5}">
                      <a16:colId xmlns:a16="http://schemas.microsoft.com/office/drawing/2014/main" val="454323764"/>
                    </a:ext>
                  </a:extLst>
                </a:gridCol>
              </a:tblGrid>
              <a:tr h="182880">
                <a:tc gridSpan="7">
                  <a:txBody>
                    <a:bodyPr/>
                    <a:lstStyle/>
                    <a:p>
                      <a:pPr algn="ctr" fontAlgn="b"/>
                      <a:r>
                        <a:rPr lang="es-MX" sz="1050" b="1" i="0" u="none" strike="noStrike">
                          <a:solidFill>
                            <a:srgbClr val="FFFFFF"/>
                          </a:solidFill>
                          <a:effectLst/>
                          <a:latin typeface="Calibri" panose="020F0502020204030204" pitchFamily="34" charset="0"/>
                        </a:rPr>
                        <a:t>PROYECCIÓN DE INGRESOS CON LAS MISMAS TASAS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29669492"/>
                  </a:ext>
                </a:extLst>
              </a:tr>
              <a:tr h="182880">
                <a:tc>
                  <a:txBody>
                    <a:bodyPr/>
                    <a:lstStyle/>
                    <a:p>
                      <a:pPr algn="ctr" fontAlgn="b"/>
                      <a:r>
                        <a:rPr lang="es-EC" sz="1050" b="1" i="0" u="none" strike="noStrike">
                          <a:solidFill>
                            <a:srgbClr val="000000"/>
                          </a:solidFill>
                          <a:effectLst/>
                          <a:latin typeface="Calibri" panose="020F0502020204030204" pitchFamily="34" charset="0"/>
                        </a:rPr>
                        <a:t>DETALLE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50" b="1" i="0" u="none" strike="noStrike">
                          <a:solidFill>
                            <a:srgbClr val="000000"/>
                          </a:solidFill>
                          <a:effectLst/>
                          <a:latin typeface="Calibri" panose="020F0502020204030204" pitchFamily="34" charset="0"/>
                        </a:rPr>
                        <a:t>2023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50" b="1" i="0" u="none" strike="noStrike">
                          <a:solidFill>
                            <a:srgbClr val="000000"/>
                          </a:solidFill>
                          <a:effectLst/>
                          <a:latin typeface="Calibri" panose="020F0502020204030204" pitchFamily="34" charset="0"/>
                        </a:rPr>
                        <a:t>2024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50" b="1" i="0" u="none" strike="noStrike">
                          <a:solidFill>
                            <a:srgbClr val="000000"/>
                          </a:solidFill>
                          <a:effectLst/>
                          <a:latin typeface="Calibri" panose="020F0502020204030204" pitchFamily="34" charset="0"/>
                        </a:rPr>
                        <a:t>2025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50" b="1" i="0" u="none" strike="noStrike">
                          <a:solidFill>
                            <a:srgbClr val="000000"/>
                          </a:solidFill>
                          <a:effectLst/>
                          <a:latin typeface="Calibri" panose="020F0502020204030204" pitchFamily="34" charset="0"/>
                        </a:rPr>
                        <a:t>2026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50" b="1" i="0" u="none" strike="noStrike">
                          <a:solidFill>
                            <a:srgbClr val="000000"/>
                          </a:solidFill>
                          <a:effectLst/>
                          <a:latin typeface="Calibri" panose="020F0502020204030204" pitchFamily="34" charset="0"/>
                        </a:rPr>
                        <a:t>2027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50" b="1" i="0" u="none" strike="noStrike">
                          <a:solidFill>
                            <a:srgbClr val="000000"/>
                          </a:solidFill>
                          <a:effectLst/>
                          <a:latin typeface="Calibri" panose="020F0502020204030204" pitchFamily="34" charset="0"/>
                        </a:rPr>
                        <a:t>2028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83573630"/>
                  </a:ext>
                </a:extLst>
              </a:tr>
              <a:tr h="182880">
                <a:tc gridSpan="7">
                  <a:txBody>
                    <a:bodyPr/>
                    <a:lstStyle/>
                    <a:p>
                      <a:pPr algn="ctr" fontAlgn="b"/>
                      <a:r>
                        <a:rPr lang="es-EC" sz="1050" b="1" i="0" u="none" strike="noStrike">
                          <a:solidFill>
                            <a:srgbClr val="000000"/>
                          </a:solidFill>
                          <a:effectLst/>
                          <a:latin typeface="Calibri" panose="020F0502020204030204" pitchFamily="34" charset="0"/>
                        </a:rPr>
                        <a:t>INGRESOS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828504446"/>
                  </a:ext>
                </a:extLst>
              </a:tr>
              <a:tr h="182880">
                <a:tc>
                  <a:txBody>
                    <a:bodyPr/>
                    <a:lstStyle/>
                    <a:p>
                      <a:pPr algn="l" fontAlgn="b"/>
                      <a:r>
                        <a:rPr lang="es-MX" sz="1050" b="0" i="0" u="none" strike="noStrike">
                          <a:solidFill>
                            <a:srgbClr val="000000"/>
                          </a:solidFill>
                          <a:effectLst/>
                          <a:latin typeface="Calibri" panose="020F0502020204030204" pitchFamily="34" charset="0"/>
                        </a:rPr>
                        <a:t>Tasas y Contribuciones (Recaudación Tasa Energia Eectrica)</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$12.460.486,61</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$13.184.650,27</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$12.922.614,30</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$12.855.917,06</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$12.987.727,21</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$12.922.086,19</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8454675"/>
                  </a:ext>
                </a:extLst>
              </a:tr>
              <a:tr h="182880">
                <a:tc>
                  <a:txBody>
                    <a:bodyPr/>
                    <a:lstStyle/>
                    <a:p>
                      <a:pPr algn="l" fontAlgn="b"/>
                      <a:r>
                        <a:rPr lang="es-MX" sz="1050" b="0" i="0" u="none" strike="noStrike">
                          <a:solidFill>
                            <a:srgbClr val="000000"/>
                          </a:solidFill>
                          <a:effectLst/>
                          <a:latin typeface="Calibri" panose="020F0502020204030204" pitchFamily="34" charset="0"/>
                        </a:rPr>
                        <a:t>Venta de Bienes y Servicios</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s-EC" sz="1050" b="0" i="0" u="none" strike="noStrike">
                          <a:solidFill>
                            <a:srgbClr val="000000"/>
                          </a:solidFill>
                          <a:effectLst/>
                          <a:latin typeface="Calibri" panose="020F0502020204030204" pitchFamily="34" charset="0"/>
                        </a:rPr>
                        <a:t>$4.656.547,71</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b"/>
                      <a:r>
                        <a:rPr lang="es-EC" sz="1050" b="0" i="0" u="none" strike="noStrike">
                          <a:solidFill>
                            <a:srgbClr val="000000"/>
                          </a:solidFill>
                          <a:effectLst/>
                          <a:latin typeface="Calibri" panose="020F0502020204030204" pitchFamily="34" charset="0"/>
                        </a:rPr>
                        <a:t>$4.752.446,89</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b"/>
                      <a:r>
                        <a:rPr lang="es-EC" sz="1050" b="0" i="0" u="none" strike="noStrike">
                          <a:solidFill>
                            <a:srgbClr val="000000"/>
                          </a:solidFill>
                          <a:effectLst/>
                          <a:latin typeface="Calibri" panose="020F0502020204030204" pitchFamily="34" charset="0"/>
                        </a:rPr>
                        <a:t>$4.641.514,92</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b"/>
                      <a:r>
                        <a:rPr lang="es-EC" sz="1050" b="0" i="0" u="none" strike="noStrike">
                          <a:solidFill>
                            <a:srgbClr val="000000"/>
                          </a:solidFill>
                          <a:effectLst/>
                          <a:latin typeface="Calibri" panose="020F0502020204030204" pitchFamily="34" charset="0"/>
                        </a:rPr>
                        <a:t>$4.683.503,17</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b"/>
                      <a:r>
                        <a:rPr lang="es-EC" sz="1050" b="0" i="0" u="none" strike="noStrike">
                          <a:solidFill>
                            <a:srgbClr val="000000"/>
                          </a:solidFill>
                          <a:effectLst/>
                          <a:latin typeface="Calibri" panose="020F0502020204030204" pitchFamily="34" charset="0"/>
                        </a:rPr>
                        <a:t>$4.692.488,33</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b"/>
                      <a:r>
                        <a:rPr lang="es-EC" sz="1050" b="0" i="0" u="none" strike="noStrike" dirty="0">
                          <a:solidFill>
                            <a:srgbClr val="000000"/>
                          </a:solidFill>
                          <a:effectLst/>
                          <a:latin typeface="Calibri" panose="020F0502020204030204" pitchFamily="34" charset="0"/>
                        </a:rPr>
                        <a:t>$4.672.502,14</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extLst>
                  <a:ext uri="{0D108BD9-81ED-4DB2-BD59-A6C34878D82A}">
                    <a16:rowId xmlns:a16="http://schemas.microsoft.com/office/drawing/2014/main" val="1102508686"/>
                  </a:ext>
                </a:extLst>
              </a:tr>
              <a:tr h="182880">
                <a:tc>
                  <a:txBody>
                    <a:bodyPr/>
                    <a:lstStyle/>
                    <a:p>
                      <a:pPr algn="l" fontAlgn="b"/>
                      <a:r>
                        <a:rPr lang="es-EC" sz="1050" b="0" i="0" u="none" strike="noStrike">
                          <a:solidFill>
                            <a:srgbClr val="000000"/>
                          </a:solidFill>
                          <a:effectLst/>
                          <a:latin typeface="Calibri" panose="020F0502020204030204" pitchFamily="34" charset="0"/>
                        </a:rPr>
                        <a:t>Transferencias Recibidas Municipio DMQ</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$4.035.750,15</a:t>
                      </a:r>
                    </a:p>
                  </a:txBody>
                  <a:tcPr marL="7620" marR="7620" marT="7620" marB="0" anchor="ctr">
                    <a:lnL>
                      <a:noFill/>
                    </a:lnL>
                    <a:lnR>
                      <a:noFill/>
                    </a:lnR>
                    <a:lnT>
                      <a:noFill/>
                    </a:lnT>
                    <a:lnB>
                      <a:noFill/>
                    </a:lnB>
                    <a:noFill/>
                  </a:tcPr>
                </a:tc>
                <a:tc>
                  <a:txBody>
                    <a:bodyPr/>
                    <a:lstStyle/>
                    <a:p>
                      <a:pPr algn="r" fontAlgn="b"/>
                      <a:r>
                        <a:rPr lang="es-EC" sz="1050" b="0" i="0" u="none" strike="noStrike">
                          <a:solidFill>
                            <a:srgbClr val="000000"/>
                          </a:solidFill>
                          <a:effectLst/>
                          <a:latin typeface="Calibri" panose="020F0502020204030204" pitchFamily="34" charset="0"/>
                        </a:rPr>
                        <a:t>$3.503.917,33</a:t>
                      </a:r>
                    </a:p>
                  </a:txBody>
                  <a:tcPr marL="7620" marR="7620" marT="7620" marB="0" anchor="ctr">
                    <a:lnL>
                      <a:noFill/>
                    </a:lnL>
                    <a:lnR>
                      <a:noFill/>
                    </a:lnR>
                    <a:lnT>
                      <a:noFill/>
                    </a:lnT>
                    <a:lnB>
                      <a:noFill/>
                    </a:lnB>
                    <a:noFill/>
                  </a:tcPr>
                </a:tc>
                <a:tc>
                  <a:txBody>
                    <a:bodyPr/>
                    <a:lstStyle/>
                    <a:p>
                      <a:pPr algn="r" fontAlgn="b"/>
                      <a:r>
                        <a:rPr lang="es-EC" sz="1050" b="0" i="0" u="none" strike="noStrike">
                          <a:solidFill>
                            <a:srgbClr val="000000"/>
                          </a:solidFill>
                          <a:effectLst/>
                          <a:latin typeface="Calibri" panose="020F0502020204030204" pitchFamily="34" charset="0"/>
                        </a:rPr>
                        <a:t>$3.421.889,78</a:t>
                      </a:r>
                    </a:p>
                  </a:txBody>
                  <a:tcPr marL="7620" marR="7620" marT="7620" marB="0" anchor="ctr">
                    <a:lnL>
                      <a:noFill/>
                    </a:lnL>
                    <a:lnR>
                      <a:noFill/>
                    </a:lnR>
                    <a:lnT>
                      <a:noFill/>
                    </a:lnT>
                    <a:lnB>
                      <a:noFill/>
                    </a:lnB>
                    <a:noFill/>
                  </a:tcPr>
                </a:tc>
                <a:tc>
                  <a:txBody>
                    <a:bodyPr/>
                    <a:lstStyle/>
                    <a:p>
                      <a:pPr algn="r" fontAlgn="b"/>
                      <a:r>
                        <a:rPr lang="es-EC" sz="1050" b="0" i="0" u="none" strike="noStrike">
                          <a:solidFill>
                            <a:srgbClr val="000000"/>
                          </a:solidFill>
                          <a:effectLst/>
                          <a:latin typeface="Calibri" panose="020F0502020204030204" pitchFamily="34" charset="0"/>
                        </a:rPr>
                        <a:t>$3.653.852,42</a:t>
                      </a:r>
                    </a:p>
                  </a:txBody>
                  <a:tcPr marL="7620" marR="7620" marT="7620" marB="0" anchor="ctr">
                    <a:lnL>
                      <a:noFill/>
                    </a:lnL>
                    <a:lnR>
                      <a:noFill/>
                    </a:lnR>
                    <a:lnT>
                      <a:noFill/>
                    </a:lnT>
                    <a:lnB>
                      <a:noFill/>
                    </a:lnB>
                    <a:noFill/>
                  </a:tcPr>
                </a:tc>
                <a:tc>
                  <a:txBody>
                    <a:bodyPr/>
                    <a:lstStyle/>
                    <a:p>
                      <a:pPr algn="r" fontAlgn="b"/>
                      <a:r>
                        <a:rPr lang="es-EC" sz="1050" b="0" i="0" u="none" strike="noStrike">
                          <a:solidFill>
                            <a:srgbClr val="000000"/>
                          </a:solidFill>
                          <a:effectLst/>
                          <a:latin typeface="Calibri" panose="020F0502020204030204" pitchFamily="34" charset="0"/>
                        </a:rPr>
                        <a:t>$3.526.553,18</a:t>
                      </a:r>
                    </a:p>
                  </a:txBody>
                  <a:tcPr marL="7620" marR="7620" marT="7620" marB="0" anchor="ctr">
                    <a:lnL>
                      <a:noFill/>
                    </a:lnL>
                    <a:lnR>
                      <a:noFill/>
                    </a:lnR>
                    <a:lnT>
                      <a:noFill/>
                    </a:lnT>
                    <a:lnB>
                      <a:noFill/>
                    </a:lnB>
                    <a:noFill/>
                  </a:tcPr>
                </a:tc>
                <a:tc>
                  <a:txBody>
                    <a:bodyPr/>
                    <a:lstStyle/>
                    <a:p>
                      <a:pPr algn="r" fontAlgn="b"/>
                      <a:r>
                        <a:rPr lang="es-EC" sz="1050" b="0" i="0" u="none" strike="noStrike" dirty="0">
                          <a:solidFill>
                            <a:srgbClr val="000000"/>
                          </a:solidFill>
                          <a:effectLst/>
                          <a:latin typeface="Calibri" panose="020F0502020204030204" pitchFamily="34" charset="0"/>
                        </a:rPr>
                        <a:t>$3.534.098,46</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7234549"/>
                  </a:ext>
                </a:extLst>
              </a:tr>
              <a:tr h="182880">
                <a:tc>
                  <a:txBody>
                    <a:bodyPr/>
                    <a:lstStyle/>
                    <a:p>
                      <a:pPr algn="l" fontAlgn="b"/>
                      <a:r>
                        <a:rPr lang="es-EC" sz="1050" b="0" i="0" u="none" strike="noStrike">
                          <a:solidFill>
                            <a:srgbClr val="000000"/>
                          </a:solidFill>
                          <a:effectLst/>
                          <a:latin typeface="Calibri" panose="020F0502020204030204" pitchFamily="34" charset="0"/>
                        </a:rPr>
                        <a:t>Otros Ingresos</a:t>
                      </a: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$25.240,39</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EC" sz="1050" b="0" i="0" u="none" strike="noStrike">
                          <a:solidFill>
                            <a:srgbClr val="000000"/>
                          </a:solidFill>
                          <a:effectLst/>
                          <a:latin typeface="Calibri" panose="020F0502020204030204" pitchFamily="34" charset="0"/>
                        </a:rPr>
                        <a:t>$33.653,86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EC" sz="1050" b="0" i="0" u="none" strike="noStrike">
                          <a:solidFill>
                            <a:srgbClr val="000000"/>
                          </a:solidFill>
                          <a:effectLst/>
                          <a:latin typeface="Calibri" panose="020F0502020204030204" pitchFamily="34" charset="0"/>
                        </a:rPr>
                        <a:t>$32.240,15</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EC" sz="1050" b="0" i="0" u="none" strike="noStrike">
                          <a:solidFill>
                            <a:srgbClr val="000000"/>
                          </a:solidFill>
                          <a:effectLst/>
                          <a:latin typeface="Calibri" panose="020F0502020204030204" pitchFamily="34" charset="0"/>
                        </a:rPr>
                        <a:t>$30.378,13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EC" sz="1050" b="0" i="0" u="none" strike="noStrike">
                          <a:solidFill>
                            <a:srgbClr val="000000"/>
                          </a:solidFill>
                          <a:effectLst/>
                          <a:latin typeface="Calibri" panose="020F0502020204030204" pitchFamily="34" charset="0"/>
                        </a:rPr>
                        <a:t>$32.090,71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EC" sz="1050" b="0" i="0" u="none" strike="noStrike" dirty="0">
                          <a:solidFill>
                            <a:srgbClr val="000000"/>
                          </a:solidFill>
                          <a:effectLst/>
                          <a:latin typeface="Calibri" panose="020F0502020204030204" pitchFamily="34" charset="0"/>
                        </a:rPr>
                        <a:t>$31.569,67</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0274209"/>
                  </a:ext>
                </a:extLst>
              </a:tr>
              <a:tr h="190500">
                <a:tc>
                  <a:txBody>
                    <a:bodyPr/>
                    <a:lstStyle/>
                    <a:p>
                      <a:pPr algn="l" fontAlgn="b"/>
                      <a:r>
                        <a:rPr lang="es-EC" sz="1050" b="1" i="1" u="none" strike="noStrike">
                          <a:solidFill>
                            <a:srgbClr val="002060"/>
                          </a:solidFill>
                          <a:effectLst/>
                          <a:latin typeface="Calibri" panose="020F0502020204030204" pitchFamily="34" charset="0"/>
                        </a:rPr>
                        <a:t>Total de Ingresos</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1" u="none" strike="noStrike">
                          <a:solidFill>
                            <a:srgbClr val="002060"/>
                          </a:solidFill>
                          <a:effectLst/>
                          <a:latin typeface="Calibri" panose="020F0502020204030204" pitchFamily="34" charset="0"/>
                        </a:rPr>
                        <a:t>$21.178.024,87</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1" u="none" strike="noStrike">
                          <a:solidFill>
                            <a:srgbClr val="002060"/>
                          </a:solidFill>
                          <a:effectLst/>
                          <a:latin typeface="Calibri" panose="020F0502020204030204" pitchFamily="34" charset="0"/>
                        </a:rPr>
                        <a:t>$21.474.668,35</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1" u="none" strike="noStrike">
                          <a:solidFill>
                            <a:srgbClr val="002060"/>
                          </a:solidFill>
                          <a:effectLst/>
                          <a:latin typeface="Calibri" panose="020F0502020204030204" pitchFamily="34" charset="0"/>
                        </a:rPr>
                        <a:t>$21.018.259,16</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1" u="none" strike="noStrike">
                          <a:solidFill>
                            <a:srgbClr val="002060"/>
                          </a:solidFill>
                          <a:effectLst/>
                          <a:latin typeface="Calibri" panose="020F0502020204030204" pitchFamily="34" charset="0"/>
                        </a:rPr>
                        <a:t>$21.223.650,79</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1" u="none" strike="noStrike">
                          <a:solidFill>
                            <a:srgbClr val="002060"/>
                          </a:solidFill>
                          <a:effectLst/>
                          <a:latin typeface="Calibri" panose="020F0502020204030204" pitchFamily="34" charset="0"/>
                        </a:rPr>
                        <a:t>$21.238.859,43</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1" u="none" strike="noStrike" dirty="0">
                          <a:solidFill>
                            <a:srgbClr val="002060"/>
                          </a:solidFill>
                          <a:effectLst/>
                          <a:latin typeface="Calibri" panose="020F0502020204030204" pitchFamily="34" charset="0"/>
                        </a:rPr>
                        <a:t>$21.160.256,46</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266182418"/>
                  </a:ext>
                </a:extLst>
              </a:tr>
              <a:tr h="190500">
                <a:tc>
                  <a:txBody>
                    <a:bodyPr/>
                    <a:lstStyle/>
                    <a:p>
                      <a:pPr algn="l" fontAlgn="b"/>
                      <a:r>
                        <a:rPr lang="es-EC" sz="1050" b="0" i="0" u="none" strike="noStrike" dirty="0">
                          <a:solidFill>
                            <a:srgbClr val="000000"/>
                          </a:solidFill>
                          <a:effectLst/>
                          <a:latin typeface="Calibri" panose="020F0502020204030204" pitchFamily="34" charset="0"/>
                        </a:rPr>
                        <a:t> </a:t>
                      </a: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dirty="0">
                        <a:solidFill>
                          <a:srgbClr val="000000"/>
                        </a:solidFill>
                        <a:effectLst/>
                        <a:latin typeface="Calibri" panose="020F0502020204030204" pitchFamily="34" charset="0"/>
                      </a:endParaRP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093354"/>
                  </a:ext>
                </a:extLst>
              </a:tr>
              <a:tr h="182880">
                <a:tc gridSpan="7">
                  <a:txBody>
                    <a:bodyPr/>
                    <a:lstStyle/>
                    <a:p>
                      <a:pPr algn="ctr" fontAlgn="b"/>
                      <a:r>
                        <a:rPr lang="es-EC" sz="1050" b="1" i="0" u="none" strike="noStrike">
                          <a:solidFill>
                            <a:srgbClr val="000000"/>
                          </a:solidFill>
                          <a:effectLst/>
                          <a:latin typeface="Calibri" panose="020F0502020204030204" pitchFamily="34" charset="0"/>
                        </a:rPr>
                        <a:t>EGRESOS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505376653"/>
                  </a:ext>
                </a:extLst>
              </a:tr>
              <a:tr h="182880">
                <a:tc>
                  <a:txBody>
                    <a:bodyPr/>
                    <a:lstStyle/>
                    <a:p>
                      <a:pPr algn="l" fontAlgn="b"/>
                      <a:r>
                        <a:rPr lang="es-EC" sz="1050" b="0" i="0" u="none" strike="noStrike">
                          <a:solidFill>
                            <a:srgbClr val="000000"/>
                          </a:solidFill>
                          <a:effectLst/>
                          <a:latin typeface="Calibri" panose="020F0502020204030204" pitchFamily="34" charset="0"/>
                        </a:rPr>
                        <a:t>Gasto en Inversiones Públicas</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$1.947.511,10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$2.596.681,47</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$3.444.336,63</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$2.662.843,07</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$2.901.287,05</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$3.002.822,25</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94258081"/>
                  </a:ext>
                </a:extLst>
              </a:tr>
              <a:tr h="182880">
                <a:tc>
                  <a:txBody>
                    <a:bodyPr/>
                    <a:lstStyle/>
                    <a:p>
                      <a:pPr algn="l" fontAlgn="b"/>
                      <a:r>
                        <a:rPr lang="es-EC" sz="1050" b="0" i="0" u="none" strike="noStrike">
                          <a:solidFill>
                            <a:srgbClr val="000000"/>
                          </a:solidFill>
                          <a:effectLst/>
                          <a:latin typeface="Calibri" panose="020F0502020204030204" pitchFamily="34" charset="0"/>
                        </a:rPr>
                        <a:t>Gasto en Remuneraciones</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$6.900.355,81</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$6.998.998,80</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$7.079.024,59</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$6.992.793,07</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$7.023.605,48</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$7.031.807,71</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9911716"/>
                  </a:ext>
                </a:extLst>
              </a:tr>
              <a:tr h="182880">
                <a:tc>
                  <a:txBody>
                    <a:bodyPr/>
                    <a:lstStyle/>
                    <a:p>
                      <a:pPr algn="l" fontAlgn="b"/>
                      <a:r>
                        <a:rPr lang="es-EC" sz="1050" b="0" i="0" u="none" strike="noStrike">
                          <a:solidFill>
                            <a:srgbClr val="000000"/>
                          </a:solidFill>
                          <a:effectLst/>
                          <a:latin typeface="Calibri" panose="020F0502020204030204" pitchFamily="34" charset="0"/>
                        </a:rPr>
                        <a:t>Gastos Administrativos</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$9.841.961,95</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$9.646.114,75</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$9.377.672,03</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$9.621.916,24</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$9.548.567,67</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$9.516.051,98</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88753208"/>
                  </a:ext>
                </a:extLst>
              </a:tr>
              <a:tr h="182880">
                <a:tc>
                  <a:txBody>
                    <a:bodyPr/>
                    <a:lstStyle/>
                    <a:p>
                      <a:pPr algn="l" fontAlgn="b"/>
                      <a:r>
                        <a:rPr lang="es-EC" sz="1050" b="0" i="0" u="none" strike="noStrike">
                          <a:solidFill>
                            <a:srgbClr val="000000"/>
                          </a:solidFill>
                          <a:effectLst/>
                          <a:latin typeface="Calibri" panose="020F0502020204030204" pitchFamily="34" charset="0"/>
                        </a:rPr>
                        <a:t>Instalación Mantenimiento y Reparaciones</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$572.163,72</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$448.796,92</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$407.729,77</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$476.230,14</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$444.252,28</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$442.737,39</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165144"/>
                  </a:ext>
                </a:extLst>
              </a:tr>
              <a:tr h="182880">
                <a:tc>
                  <a:txBody>
                    <a:bodyPr/>
                    <a:lstStyle/>
                    <a:p>
                      <a:pPr algn="l" fontAlgn="b"/>
                      <a:r>
                        <a:rPr lang="es-MX" sz="1050" b="0" i="0" u="none" strike="noStrike">
                          <a:solidFill>
                            <a:srgbClr val="000000"/>
                          </a:solidFill>
                          <a:effectLst/>
                          <a:latin typeface="Calibri" panose="020F0502020204030204" pitchFamily="34" charset="0"/>
                        </a:rPr>
                        <a:t>Contración de Estudios e Investigaciones Consultorías</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$1.759.540,35</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$1.570.682,84</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$1.324.834,81</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$1.551.686,00</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$1.482.401,22</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$1.452.974,01</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2945273"/>
                  </a:ext>
                </a:extLst>
              </a:tr>
              <a:tr h="182880">
                <a:tc>
                  <a:txBody>
                    <a:bodyPr/>
                    <a:lstStyle/>
                    <a:p>
                      <a:pPr algn="l" fontAlgn="b"/>
                      <a:r>
                        <a:rPr lang="es-EC" sz="1050" b="0" i="0" u="none" strike="noStrike">
                          <a:solidFill>
                            <a:srgbClr val="000000"/>
                          </a:solidFill>
                          <a:effectLst/>
                          <a:latin typeface="Calibri" panose="020F0502020204030204" pitchFamily="34" charset="0"/>
                        </a:rPr>
                        <a:t>Transferencias Entregadas (Fondos de Compensación)</a:t>
                      </a: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$852.055,68</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$855.454,16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$851.748,22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$853.086,02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$853.429,47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$852.754,57</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318656"/>
                  </a:ext>
                </a:extLst>
              </a:tr>
              <a:tr h="190500">
                <a:tc>
                  <a:txBody>
                    <a:bodyPr/>
                    <a:lstStyle/>
                    <a:p>
                      <a:pPr algn="l" fontAlgn="b"/>
                      <a:r>
                        <a:rPr lang="es-EC" sz="1050" b="1" i="1" u="none" strike="noStrike">
                          <a:solidFill>
                            <a:srgbClr val="FF0000"/>
                          </a:solidFill>
                          <a:effectLst/>
                          <a:latin typeface="Calibri" panose="020F0502020204030204" pitchFamily="34" charset="0"/>
                        </a:rPr>
                        <a:t>Total de Egresos</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s-EC" sz="1050" b="1" i="1" u="none" strike="noStrike">
                          <a:solidFill>
                            <a:srgbClr val="FF0000"/>
                          </a:solidFill>
                          <a:effectLst/>
                          <a:latin typeface="Calibri" panose="020F0502020204030204" pitchFamily="34" charset="0"/>
                        </a:rPr>
                        <a:t>$21.873.588,61</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050" b="1" i="1" u="none" strike="noStrike">
                          <a:solidFill>
                            <a:srgbClr val="FF0000"/>
                          </a:solidFill>
                          <a:effectLst/>
                          <a:latin typeface="Calibri" panose="020F0502020204030204" pitchFamily="34" charset="0"/>
                        </a:rPr>
                        <a:t>$22.116.728,94</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050" b="1" i="1" u="none" strike="noStrike">
                          <a:solidFill>
                            <a:srgbClr val="FF0000"/>
                          </a:solidFill>
                          <a:effectLst/>
                          <a:latin typeface="Calibri" panose="020F0502020204030204" pitchFamily="34" charset="0"/>
                        </a:rPr>
                        <a:t>$22.485.346,05</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050" b="1" i="1" u="none" strike="noStrike">
                          <a:solidFill>
                            <a:srgbClr val="FF0000"/>
                          </a:solidFill>
                          <a:effectLst/>
                          <a:latin typeface="Calibri" panose="020F0502020204030204" pitchFamily="34" charset="0"/>
                        </a:rPr>
                        <a:t>$22.158.554,53</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050" b="1" i="1" u="none" strike="noStrike">
                          <a:solidFill>
                            <a:srgbClr val="FF0000"/>
                          </a:solidFill>
                          <a:effectLst/>
                          <a:latin typeface="Calibri" panose="020F0502020204030204" pitchFamily="34" charset="0"/>
                        </a:rPr>
                        <a:t>$22.253.543,17</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050" b="1" i="1" u="none" strike="noStrike">
                          <a:solidFill>
                            <a:srgbClr val="FF0000"/>
                          </a:solidFill>
                          <a:effectLst/>
                          <a:latin typeface="Calibri" panose="020F0502020204030204" pitchFamily="34" charset="0"/>
                        </a:rPr>
                        <a:t>$22.299.147,92</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870826"/>
                  </a:ext>
                </a:extLst>
              </a:tr>
              <a:tr h="182880">
                <a:tc>
                  <a:txBody>
                    <a:bodyPr/>
                    <a:lstStyle/>
                    <a:p>
                      <a:pPr algn="l" fontAlgn="b"/>
                      <a:r>
                        <a:rPr lang="es-EC" sz="1050" b="0" i="0" u="none" strike="noStrike">
                          <a:solidFill>
                            <a:srgbClr val="000000"/>
                          </a:solidFill>
                          <a:effectLst/>
                          <a:latin typeface="Calibri" panose="020F0502020204030204" pitchFamily="34" charset="0"/>
                        </a:rPr>
                        <a:t> </a:t>
                      </a:r>
                    </a:p>
                  </a:txBody>
                  <a:tcPr marL="7620" marR="7620" marT="762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818081"/>
                  </a:ext>
                </a:extLst>
              </a:tr>
              <a:tr h="190500">
                <a:tc>
                  <a:txBody>
                    <a:bodyPr/>
                    <a:lstStyle/>
                    <a:p>
                      <a:pPr algn="l" fontAlgn="b"/>
                      <a:r>
                        <a:rPr lang="es-EC" sz="1050" b="1" i="0" u="none" strike="noStrike">
                          <a:solidFill>
                            <a:srgbClr val="000000"/>
                          </a:solidFill>
                          <a:effectLst/>
                          <a:latin typeface="Calibri" panose="020F0502020204030204" pitchFamily="34" charset="0"/>
                        </a:rPr>
                        <a:t>UTILIDAD/PERDIDO DE EJERCICIO</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0" u="none" strike="noStrike">
                          <a:solidFill>
                            <a:srgbClr val="000000"/>
                          </a:solidFill>
                          <a:effectLst/>
                          <a:latin typeface="Calibri" panose="020F0502020204030204" pitchFamily="34" charset="0"/>
                        </a:rPr>
                        <a:t>$-695.563,74</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0" u="none" strike="noStrike">
                          <a:solidFill>
                            <a:srgbClr val="000000"/>
                          </a:solidFill>
                          <a:effectLst/>
                          <a:latin typeface="Calibri" panose="020F0502020204030204" pitchFamily="34" charset="0"/>
                        </a:rPr>
                        <a:t>$-642.060,59</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0" u="none" strike="noStrike">
                          <a:solidFill>
                            <a:srgbClr val="000000"/>
                          </a:solidFill>
                          <a:effectLst/>
                          <a:latin typeface="Calibri" panose="020F0502020204030204" pitchFamily="34" charset="0"/>
                        </a:rPr>
                        <a:t>$-1.467.086,89</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0" u="none" strike="noStrike">
                          <a:solidFill>
                            <a:srgbClr val="000000"/>
                          </a:solidFill>
                          <a:effectLst/>
                          <a:latin typeface="Calibri" panose="020F0502020204030204" pitchFamily="34" charset="0"/>
                        </a:rPr>
                        <a:t>$-934.903,74</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0" u="none" strike="noStrike">
                          <a:solidFill>
                            <a:srgbClr val="000000"/>
                          </a:solidFill>
                          <a:effectLst/>
                          <a:latin typeface="Calibri" panose="020F0502020204030204" pitchFamily="34" charset="0"/>
                        </a:rPr>
                        <a:t>$-1.014.683,74</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0" u="none" strike="noStrike">
                          <a:solidFill>
                            <a:srgbClr val="000000"/>
                          </a:solidFill>
                          <a:effectLst/>
                          <a:latin typeface="Calibri" panose="020F0502020204030204" pitchFamily="34" charset="0"/>
                        </a:rPr>
                        <a:t>$-1.138.891,46</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542979929"/>
                  </a:ext>
                </a:extLst>
              </a:tr>
              <a:tr h="190500">
                <a:tc>
                  <a:txBody>
                    <a:bodyPr/>
                    <a:lstStyle/>
                    <a:p>
                      <a:pPr algn="l" fontAlgn="b"/>
                      <a:r>
                        <a:rPr lang="es-EC" sz="1050" b="1" i="0" u="none" strike="noStrike">
                          <a:solidFill>
                            <a:srgbClr val="000000"/>
                          </a:solidFill>
                          <a:effectLst/>
                          <a:latin typeface="Calibri" panose="020F0502020204030204" pitchFamily="34" charset="0"/>
                        </a:rPr>
                        <a:t> </a:t>
                      </a: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C" sz="1050" b="1" i="0" u="none" strike="noStrike">
                          <a:solidFill>
                            <a:srgbClr val="000000"/>
                          </a:solidFill>
                          <a:effectLst/>
                          <a:latin typeface="Calibri" panose="020F0502020204030204" pitchFamily="34" charset="0"/>
                        </a:rPr>
                        <a:t> </a:t>
                      </a: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C" sz="1050" b="1" i="0" u="none" strike="noStrike">
                          <a:solidFill>
                            <a:srgbClr val="000000"/>
                          </a:solidFill>
                          <a:effectLst/>
                          <a:latin typeface="Calibri" panose="020F0502020204030204" pitchFamily="34" charset="0"/>
                        </a:rPr>
                        <a:t> </a:t>
                      </a:r>
                    </a:p>
                  </a:txBody>
                  <a:tcPr marL="7620" marR="7620" marT="762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s-EC" sz="1050" b="1" i="0" u="none" strike="noStrike">
                          <a:solidFill>
                            <a:srgbClr val="000000"/>
                          </a:solidFill>
                          <a:effectLst/>
                          <a:latin typeface="Calibri" panose="020F0502020204030204" pitchFamily="34" charset="0"/>
                        </a:rPr>
                        <a:t> </a:t>
                      </a:r>
                    </a:p>
                  </a:txBody>
                  <a:tcPr marL="7620" marR="7620" marT="762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s-EC" sz="1050" b="1" i="0" u="none" strike="noStrike">
                          <a:solidFill>
                            <a:srgbClr val="000000"/>
                          </a:solidFill>
                          <a:effectLst/>
                          <a:latin typeface="Calibri" panose="020F0502020204030204" pitchFamily="34" charset="0"/>
                        </a:rPr>
                        <a:t> </a:t>
                      </a:r>
                    </a:p>
                  </a:txBody>
                  <a:tcPr marL="7620" marR="7620" marT="762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s-EC" sz="1050" b="1" i="0" u="none" strike="noStrike">
                          <a:solidFill>
                            <a:srgbClr val="000000"/>
                          </a:solidFill>
                          <a:effectLst/>
                          <a:latin typeface="Calibri" panose="020F0502020204030204" pitchFamily="34" charset="0"/>
                        </a:rPr>
                        <a:t> </a:t>
                      </a:r>
                    </a:p>
                  </a:txBody>
                  <a:tcPr marL="7620" marR="7620" marT="7620"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s-EC" sz="1050" b="1" i="0" u="none" strike="noStrike">
                          <a:solidFill>
                            <a:srgbClr val="000000"/>
                          </a:solidFill>
                          <a:effectLst/>
                          <a:latin typeface="Calibri" panose="020F0502020204030204" pitchFamily="34" charset="0"/>
                        </a:rPr>
                        <a:t> </a:t>
                      </a:r>
                    </a:p>
                  </a:txBody>
                  <a:tcPr marL="7620" marR="7620" marT="7620" marB="0" anchor="ctr">
                    <a:lnL>
                      <a:noFill/>
                    </a:lnL>
                    <a:lnR>
                      <a:noFill/>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81850444"/>
                  </a:ext>
                </a:extLst>
              </a:tr>
              <a:tr h="190500">
                <a:tc>
                  <a:txBody>
                    <a:bodyPr/>
                    <a:lstStyle/>
                    <a:p>
                      <a:pPr algn="l" fontAlgn="b"/>
                      <a:r>
                        <a:rPr lang="es-EC" sz="1050" b="1" i="0" u="none" strike="noStrike">
                          <a:solidFill>
                            <a:srgbClr val="FF0000"/>
                          </a:solidFill>
                          <a:effectLst/>
                          <a:latin typeface="Calibri" panose="020F0502020204030204" pitchFamily="34" charset="0"/>
                        </a:rPr>
                        <a:t>PÉRDIDA ACUMULADA PROYECCIÓN</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1" u="none" strike="noStrike">
                          <a:solidFill>
                            <a:srgbClr val="000000"/>
                          </a:solidFill>
                          <a:effectLst/>
                          <a:latin typeface="Calibri" panose="020F0502020204030204" pitchFamily="34" charset="0"/>
                        </a:rPr>
                        <a:t>$-5.893.190,16</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s-EC" sz="1050" b="1"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noFill/>
                  </a:tcPr>
                </a:tc>
                <a:tc>
                  <a:txBody>
                    <a:bodyPr/>
                    <a:lstStyle/>
                    <a:p>
                      <a:pPr algn="l" fontAlgn="b"/>
                      <a:r>
                        <a:rPr lang="es-EC" sz="1050" b="1"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noFill/>
                  </a:tcPr>
                </a:tc>
                <a:tc>
                  <a:txBody>
                    <a:bodyPr/>
                    <a:lstStyle/>
                    <a:p>
                      <a:pPr algn="l" fontAlgn="b"/>
                      <a:r>
                        <a:rPr lang="es-EC" sz="1050" b="1"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noFill/>
                  </a:tcPr>
                </a:tc>
                <a:tc>
                  <a:txBody>
                    <a:bodyPr/>
                    <a:lstStyle/>
                    <a:p>
                      <a:pPr algn="l" fontAlgn="b"/>
                      <a:r>
                        <a:rPr lang="es-EC" sz="1050" b="1"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noFill/>
                  </a:tcPr>
                </a:tc>
                <a:tc>
                  <a:txBody>
                    <a:bodyPr/>
                    <a:lstStyle/>
                    <a:p>
                      <a:pPr algn="l" fontAlgn="b"/>
                      <a:r>
                        <a:rPr lang="es-EC" sz="1050" b="1" i="0" u="none" strike="noStrike" dirty="0">
                          <a:solidFill>
                            <a:srgbClr val="000000"/>
                          </a:solidFill>
                          <a:effectLst/>
                          <a:latin typeface="Calibri" panose="020F0502020204030204" pitchFamily="34" charset="0"/>
                        </a:rPr>
                        <a:t> </a:t>
                      </a:r>
                    </a:p>
                  </a:txBody>
                  <a:tcPr marL="7620" marR="7620" marT="7620" marB="0" anchor="ctr">
                    <a:lnL>
                      <a:noFill/>
                    </a:lnL>
                    <a:lnR>
                      <a:noFill/>
                    </a:lnR>
                    <a:lnT>
                      <a:noFill/>
                    </a:lnT>
                    <a:lnB>
                      <a:noFill/>
                    </a:lnB>
                    <a:noFill/>
                  </a:tcPr>
                </a:tc>
                <a:extLst>
                  <a:ext uri="{0D108BD9-81ED-4DB2-BD59-A6C34878D82A}">
                    <a16:rowId xmlns:a16="http://schemas.microsoft.com/office/drawing/2014/main" val="2223548157"/>
                  </a:ext>
                </a:extLst>
              </a:tr>
            </a:tbl>
          </a:graphicData>
        </a:graphic>
      </p:graphicFrame>
    </p:spTree>
    <p:extLst>
      <p:ext uri="{BB962C8B-B14F-4D97-AF65-F5344CB8AC3E}">
        <p14:creationId xmlns:p14="http://schemas.microsoft.com/office/powerpoint/2010/main" val="87769652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7" name="Imagen 26"/>
          <p:cNvPicPr>
            <a:picLocks noChangeAspect="1"/>
          </p:cNvPicPr>
          <p:nvPr/>
        </p:nvPicPr>
        <p:blipFill rotWithShape="1">
          <a:blip r:embed="rId3"/>
          <a:srcRect l="20578" t="18671" r="6654" b="8998"/>
          <a:stretch/>
        </p:blipFill>
        <p:spPr>
          <a:xfrm>
            <a:off x="-6" y="0"/>
            <a:ext cx="12192000" cy="6858000"/>
          </a:xfrm>
          <a:prstGeom prst="rect">
            <a:avLst/>
          </a:prstGeom>
        </p:spPr>
      </p:pic>
      <p:sp>
        <p:nvSpPr>
          <p:cNvPr id="6" name="Rectángulo 5">
            <a:extLst>
              <a:ext uri="{FF2B5EF4-FFF2-40B4-BE49-F238E27FC236}">
                <a16:creationId xmlns:a16="http://schemas.microsoft.com/office/drawing/2014/main" id="{96F22804-0301-4561-8512-4EBE1298F25E}"/>
              </a:ext>
            </a:extLst>
          </p:cNvPr>
          <p:cNvSpPr/>
          <p:nvPr/>
        </p:nvSpPr>
        <p:spPr>
          <a:xfrm>
            <a:off x="1542772" y="44685"/>
            <a:ext cx="9378796" cy="523220"/>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s-ES" sz="2800" b="1" kern="0" noProof="0" dirty="0">
                <a:solidFill>
                  <a:srgbClr val="2E74B5"/>
                </a:solidFill>
                <a:latin typeface="Tw Cen MT" panose="020B0602020104020603" pitchFamily="34" charset="0"/>
                <a:ea typeface="Times New Roman" panose="02020603050405020304" pitchFamily="18" charset="0"/>
                <a:cs typeface="Times New Roman" panose="02020603050405020304" pitchFamily="18" charset="0"/>
              </a:rPr>
              <a:t>PROYECCIONES DEL ESTADO DE RESULTADOS</a:t>
            </a:r>
            <a:endParaRPr kumimoji="0" lang="es-ES" sz="2800" b="1" i="0" u="none" strike="noStrike" kern="0" cap="none" spc="0" normalizeH="0" baseline="0" noProof="0" dirty="0">
              <a:ln>
                <a:noFill/>
              </a:ln>
              <a:solidFill>
                <a:srgbClr val="2E74B5"/>
              </a:solidFill>
              <a:effectLst/>
              <a:uLnTx/>
              <a:uFillTx/>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14" name="CuadroTexto 13"/>
          <p:cNvSpPr txBox="1"/>
          <p:nvPr/>
        </p:nvSpPr>
        <p:spPr>
          <a:xfrm>
            <a:off x="-753861" y="938240"/>
            <a:ext cx="4593265" cy="369332"/>
          </a:xfrm>
          <a:prstGeom prst="rect">
            <a:avLst/>
          </a:prstGeom>
          <a:noFill/>
        </p:spPr>
        <p:txBody>
          <a:bodyPr wrap="square" rtlCol="0">
            <a:spAutoFit/>
          </a:bodyPr>
          <a:lstStyle/>
          <a:p>
            <a:pPr marL="285750" indent="-285750" algn="ctr">
              <a:buFont typeface="Arial" panose="020B0604020202020204" pitchFamily="34" charset="0"/>
              <a:buChar char="•"/>
            </a:pPr>
            <a:r>
              <a:rPr lang="es-EC" b="1" dirty="0"/>
              <a:t>ACTUALIZACIÓN DE TASAS</a:t>
            </a:r>
          </a:p>
        </p:txBody>
      </p:sp>
      <p:grpSp>
        <p:nvGrpSpPr>
          <p:cNvPr id="15" name="Grupo 14"/>
          <p:cNvGrpSpPr/>
          <p:nvPr/>
        </p:nvGrpSpPr>
        <p:grpSpPr>
          <a:xfrm>
            <a:off x="5682619" y="5122114"/>
            <a:ext cx="1979422" cy="1540434"/>
            <a:chOff x="9937899" y="2413241"/>
            <a:chExt cx="2357966" cy="1988814"/>
          </a:xfrm>
        </p:grpSpPr>
        <p:sp>
          <p:nvSpPr>
            <p:cNvPr id="16" name="Google Shape;108;gfa343c31fa_1_21"/>
            <p:cNvSpPr txBox="1">
              <a:spLocks/>
            </p:cNvSpPr>
            <p:nvPr/>
          </p:nvSpPr>
          <p:spPr bwMode="auto">
            <a:xfrm>
              <a:off x="9937899" y="2413241"/>
              <a:ext cx="2357966" cy="1739269"/>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srgbClr val="2F2C81"/>
                </a:buClr>
                <a:buSzPts val="4400"/>
                <a:buFont typeface="Arial"/>
                <a:buNone/>
                <a:tabLst/>
                <a:defRPr/>
              </a:pPr>
              <a:r>
                <a:rPr lang="es-MX" sz="1600" b="1" dirty="0">
                  <a:solidFill>
                    <a:srgbClr val="FF0000"/>
                  </a:solidFill>
                  <a:latin typeface="+mn-lt"/>
                  <a:ea typeface="Arial"/>
                  <a:cs typeface="Arial"/>
                  <a:sym typeface="Arial"/>
                </a:rPr>
                <a:t>$3.339.053,82</a:t>
              </a:r>
              <a:endParaRPr lang="es-EC" sz="3600" b="1" dirty="0">
                <a:solidFill>
                  <a:srgbClr val="FF0000"/>
                </a:solidFill>
                <a:latin typeface="+mn-lt"/>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2F2C81"/>
                </a:buClr>
                <a:buSzPts val="4400"/>
                <a:buFont typeface="Arial"/>
                <a:buNone/>
                <a:tabLst/>
                <a:defRPr/>
              </a:pPr>
              <a:r>
                <a:rPr lang="es-EC" sz="1400" b="1" dirty="0">
                  <a:solidFill>
                    <a:srgbClr val="2F2C81"/>
                  </a:solidFill>
                  <a:latin typeface="+mn-lt"/>
                  <a:ea typeface="Arial"/>
                  <a:cs typeface="Arial"/>
                  <a:sym typeface="Arial"/>
                </a:rPr>
                <a:t>PERDIDA TOTAL</a:t>
              </a:r>
              <a:endParaRPr kumimoji="0" lang="es-EC" sz="1400" b="1" i="0" u="none" strike="noStrike" kern="1200" cap="none" spc="0" normalizeH="0" baseline="0" noProof="0" dirty="0">
                <a:ln>
                  <a:noFill/>
                </a:ln>
                <a:solidFill>
                  <a:schemeClr val="accent5">
                    <a:lumMod val="50000"/>
                  </a:schemeClr>
                </a:solidFill>
                <a:effectLst/>
                <a:uLnTx/>
                <a:uFillTx/>
                <a:latin typeface="+mn-lt"/>
                <a:ea typeface="Arial"/>
                <a:cs typeface="Arial"/>
                <a:sym typeface="Arial"/>
              </a:endParaRPr>
            </a:p>
          </p:txBody>
        </p:sp>
        <p:grpSp>
          <p:nvGrpSpPr>
            <p:cNvPr id="17" name="Grupo 16"/>
            <p:cNvGrpSpPr/>
            <p:nvPr/>
          </p:nvGrpSpPr>
          <p:grpSpPr>
            <a:xfrm>
              <a:off x="10108867" y="2462421"/>
              <a:ext cx="2016021" cy="1939634"/>
              <a:chOff x="10108867" y="2462421"/>
              <a:chExt cx="2016021" cy="1939634"/>
            </a:xfrm>
          </p:grpSpPr>
          <p:sp>
            <p:nvSpPr>
              <p:cNvPr id="18" name="Rectangle 77">
                <a:extLst>
                  <a:ext uri="{FF2B5EF4-FFF2-40B4-BE49-F238E27FC236}">
                    <a16:creationId xmlns:a16="http://schemas.microsoft.com/office/drawing/2014/main" id="{C074DFFC-151B-4C6B-99FF-2415F9A89CD0}"/>
                  </a:ext>
                </a:extLst>
              </p:cNvPr>
              <p:cNvSpPr/>
              <p:nvPr/>
            </p:nvSpPr>
            <p:spPr>
              <a:xfrm>
                <a:off x="10183148" y="3551128"/>
                <a:ext cx="1867464" cy="278154"/>
              </a:xfrm>
              <a:prstGeom prst="rect">
                <a:avLst/>
              </a:prstGeom>
            </p:spPr>
            <p:txBody>
              <a:bodyPr wrap="square" lIns="0" tIns="0" rIns="0" bIns="0" anchor="t">
                <a:spAutoFit/>
              </a:bodyPr>
              <a:lstStyle/>
              <a:p>
                <a:pPr algn="ctr"/>
                <a:r>
                  <a:rPr lang="es-EC" sz="1400" b="1" dirty="0"/>
                  <a:t>5 AÑOS</a:t>
                </a:r>
              </a:p>
            </p:txBody>
          </p:sp>
          <p:sp>
            <p:nvSpPr>
              <p:cNvPr id="19" name="Conector 18"/>
              <p:cNvSpPr/>
              <p:nvPr/>
            </p:nvSpPr>
            <p:spPr>
              <a:xfrm>
                <a:off x="10108867" y="2462421"/>
                <a:ext cx="2016021" cy="1939634"/>
              </a:xfrm>
              <a:prstGeom prst="flowChartConnector">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a:p>
            </p:txBody>
          </p:sp>
        </p:grpSp>
      </p:grpSp>
      <p:sp>
        <p:nvSpPr>
          <p:cNvPr id="30" name="CuadroTexto 29"/>
          <p:cNvSpPr txBox="1"/>
          <p:nvPr/>
        </p:nvSpPr>
        <p:spPr>
          <a:xfrm>
            <a:off x="10951779" y="1996437"/>
            <a:ext cx="1240221" cy="430887"/>
          </a:xfrm>
          <a:prstGeom prst="rect">
            <a:avLst/>
          </a:prstGeom>
          <a:noFill/>
        </p:spPr>
        <p:txBody>
          <a:bodyPr wrap="square" rtlCol="0">
            <a:spAutoFit/>
          </a:bodyPr>
          <a:lstStyle/>
          <a:p>
            <a:pPr algn="ctr"/>
            <a:r>
              <a:rPr lang="es-EC" sz="1100" b="1" dirty="0"/>
              <a:t>TASAS ACTUALIZADAS</a:t>
            </a:r>
          </a:p>
        </p:txBody>
      </p:sp>
      <p:sp>
        <p:nvSpPr>
          <p:cNvPr id="31" name="Flecha derecha 30"/>
          <p:cNvSpPr/>
          <p:nvPr/>
        </p:nvSpPr>
        <p:spPr>
          <a:xfrm>
            <a:off x="10573401" y="2091029"/>
            <a:ext cx="378372"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 name="Tabla 1"/>
          <p:cNvGraphicFramePr>
            <a:graphicFrameLocks noGrp="1"/>
          </p:cNvGraphicFramePr>
          <p:nvPr>
            <p:extLst>
              <p:ext uri="{D42A27DB-BD31-4B8C-83A1-F6EECF244321}">
                <p14:modId xmlns:p14="http://schemas.microsoft.com/office/powerpoint/2010/main" val="1908363223"/>
              </p:ext>
            </p:extLst>
          </p:nvPr>
        </p:nvGraphicFramePr>
        <p:xfrm>
          <a:off x="162247" y="1380519"/>
          <a:ext cx="10248902" cy="3505200"/>
        </p:xfrm>
        <a:graphic>
          <a:graphicData uri="http://schemas.openxmlformats.org/drawingml/2006/table">
            <a:tbl>
              <a:tblPr/>
              <a:tblGrid>
                <a:gridCol w="3757293">
                  <a:extLst>
                    <a:ext uri="{9D8B030D-6E8A-4147-A177-3AD203B41FA5}">
                      <a16:colId xmlns:a16="http://schemas.microsoft.com/office/drawing/2014/main" val="759053421"/>
                    </a:ext>
                  </a:extLst>
                </a:gridCol>
                <a:gridCol w="1089902">
                  <a:extLst>
                    <a:ext uri="{9D8B030D-6E8A-4147-A177-3AD203B41FA5}">
                      <a16:colId xmlns:a16="http://schemas.microsoft.com/office/drawing/2014/main" val="1865553472"/>
                    </a:ext>
                  </a:extLst>
                </a:gridCol>
                <a:gridCol w="1089902">
                  <a:extLst>
                    <a:ext uri="{9D8B030D-6E8A-4147-A177-3AD203B41FA5}">
                      <a16:colId xmlns:a16="http://schemas.microsoft.com/office/drawing/2014/main" val="2714256264"/>
                    </a:ext>
                  </a:extLst>
                </a:gridCol>
                <a:gridCol w="1089902">
                  <a:extLst>
                    <a:ext uri="{9D8B030D-6E8A-4147-A177-3AD203B41FA5}">
                      <a16:colId xmlns:a16="http://schemas.microsoft.com/office/drawing/2014/main" val="2527402256"/>
                    </a:ext>
                  </a:extLst>
                </a:gridCol>
                <a:gridCol w="1089902">
                  <a:extLst>
                    <a:ext uri="{9D8B030D-6E8A-4147-A177-3AD203B41FA5}">
                      <a16:colId xmlns:a16="http://schemas.microsoft.com/office/drawing/2014/main" val="316260261"/>
                    </a:ext>
                  </a:extLst>
                </a:gridCol>
                <a:gridCol w="1089902">
                  <a:extLst>
                    <a:ext uri="{9D8B030D-6E8A-4147-A177-3AD203B41FA5}">
                      <a16:colId xmlns:a16="http://schemas.microsoft.com/office/drawing/2014/main" val="3334351901"/>
                    </a:ext>
                  </a:extLst>
                </a:gridCol>
                <a:gridCol w="1042099">
                  <a:extLst>
                    <a:ext uri="{9D8B030D-6E8A-4147-A177-3AD203B41FA5}">
                      <a16:colId xmlns:a16="http://schemas.microsoft.com/office/drawing/2014/main" val="1476317655"/>
                    </a:ext>
                  </a:extLst>
                </a:gridCol>
              </a:tblGrid>
              <a:tr h="182880">
                <a:tc gridSpan="7">
                  <a:txBody>
                    <a:bodyPr/>
                    <a:lstStyle/>
                    <a:p>
                      <a:pPr algn="ctr" fontAlgn="b"/>
                      <a:r>
                        <a:rPr lang="es-MX" sz="1050" b="1" i="0" u="none" strike="noStrike">
                          <a:solidFill>
                            <a:srgbClr val="FFFFFF"/>
                          </a:solidFill>
                          <a:effectLst/>
                          <a:latin typeface="Calibri" panose="020F0502020204030204" pitchFamily="34" charset="0"/>
                        </a:rPr>
                        <a:t>PROYECCIÓN DE INGRESOS CON ACTUALIZACIÓN DE TASAS</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756532149"/>
                  </a:ext>
                </a:extLst>
              </a:tr>
              <a:tr h="182880">
                <a:tc>
                  <a:txBody>
                    <a:bodyPr/>
                    <a:lstStyle/>
                    <a:p>
                      <a:pPr algn="ctr" fontAlgn="b"/>
                      <a:r>
                        <a:rPr lang="es-EC" sz="1050" b="1" i="0" u="none" strike="noStrike">
                          <a:solidFill>
                            <a:srgbClr val="000000"/>
                          </a:solidFill>
                          <a:effectLst/>
                          <a:latin typeface="Calibri" panose="020F0502020204030204" pitchFamily="34" charset="0"/>
                        </a:rPr>
                        <a:t>DETALLE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50" b="1" i="0" u="none" strike="noStrike">
                          <a:solidFill>
                            <a:srgbClr val="000000"/>
                          </a:solidFill>
                          <a:effectLst/>
                          <a:latin typeface="Calibri" panose="020F0502020204030204" pitchFamily="34" charset="0"/>
                        </a:rPr>
                        <a:t>2023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50" b="1" i="0" u="none" strike="noStrike">
                          <a:solidFill>
                            <a:srgbClr val="000000"/>
                          </a:solidFill>
                          <a:effectLst/>
                          <a:latin typeface="Calibri" panose="020F0502020204030204" pitchFamily="34" charset="0"/>
                        </a:rPr>
                        <a:t>2024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50" b="1" i="0" u="none" strike="noStrike">
                          <a:solidFill>
                            <a:srgbClr val="000000"/>
                          </a:solidFill>
                          <a:effectLst/>
                          <a:latin typeface="Calibri" panose="020F0502020204030204" pitchFamily="34" charset="0"/>
                        </a:rPr>
                        <a:t>2025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50" b="1" i="0" u="none" strike="noStrike">
                          <a:solidFill>
                            <a:srgbClr val="000000"/>
                          </a:solidFill>
                          <a:effectLst/>
                          <a:latin typeface="Calibri" panose="020F0502020204030204" pitchFamily="34" charset="0"/>
                        </a:rPr>
                        <a:t>2026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50" b="1" i="0" u="none" strike="noStrike">
                          <a:solidFill>
                            <a:srgbClr val="000000"/>
                          </a:solidFill>
                          <a:effectLst/>
                          <a:latin typeface="Calibri" panose="020F0502020204030204" pitchFamily="34" charset="0"/>
                        </a:rPr>
                        <a:t>2027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050" b="1" i="0" u="none" strike="noStrike">
                          <a:solidFill>
                            <a:srgbClr val="000000"/>
                          </a:solidFill>
                          <a:effectLst/>
                          <a:latin typeface="Calibri" panose="020F0502020204030204" pitchFamily="34" charset="0"/>
                        </a:rPr>
                        <a:t>2028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780891724"/>
                  </a:ext>
                </a:extLst>
              </a:tr>
              <a:tr h="182880">
                <a:tc gridSpan="7">
                  <a:txBody>
                    <a:bodyPr/>
                    <a:lstStyle/>
                    <a:p>
                      <a:pPr algn="ctr" fontAlgn="b"/>
                      <a:r>
                        <a:rPr lang="es-EC" sz="1050" b="1" i="0" u="none" strike="noStrike">
                          <a:solidFill>
                            <a:srgbClr val="000000"/>
                          </a:solidFill>
                          <a:effectLst/>
                          <a:latin typeface="Calibri" panose="020F0502020204030204" pitchFamily="34" charset="0"/>
                        </a:rPr>
                        <a:t>INGRESOS</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106066993"/>
                  </a:ext>
                </a:extLst>
              </a:tr>
              <a:tr h="182880">
                <a:tc>
                  <a:txBody>
                    <a:bodyPr/>
                    <a:lstStyle/>
                    <a:p>
                      <a:pPr algn="l" fontAlgn="b"/>
                      <a:r>
                        <a:rPr lang="es-MX" sz="1050" b="0" i="0" u="none" strike="noStrike">
                          <a:solidFill>
                            <a:srgbClr val="000000"/>
                          </a:solidFill>
                          <a:effectLst/>
                          <a:latin typeface="Calibri" panose="020F0502020204030204" pitchFamily="34" charset="0"/>
                        </a:rPr>
                        <a:t>Tasas y Contribuciones (Recaudación Tasa Energia Eectrica)</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$12.460.486,61</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$13.184.650,27</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$12.922.614,30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$12.855.917,06</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$12.987.727,21</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$12.922.086,19</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14525812"/>
                  </a:ext>
                </a:extLst>
              </a:tr>
              <a:tr h="182880">
                <a:tc>
                  <a:txBody>
                    <a:bodyPr/>
                    <a:lstStyle/>
                    <a:p>
                      <a:pPr algn="l" fontAlgn="b"/>
                      <a:r>
                        <a:rPr lang="es-MX" sz="1050" b="0" i="0" u="none" strike="noStrike">
                          <a:solidFill>
                            <a:srgbClr val="000000"/>
                          </a:solidFill>
                          <a:effectLst/>
                          <a:latin typeface="Calibri" panose="020F0502020204030204" pitchFamily="34" charset="0"/>
                        </a:rPr>
                        <a:t>Venta de Bienes y Servicios</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solidFill>
                      <a:schemeClr val="accent1">
                        <a:lumMod val="20000"/>
                        <a:lumOff val="80000"/>
                      </a:schemeClr>
                    </a:solidFill>
                  </a:tcPr>
                </a:tc>
                <a:tc>
                  <a:txBody>
                    <a:bodyPr/>
                    <a:lstStyle/>
                    <a:p>
                      <a:pPr algn="r" fontAlgn="b"/>
                      <a:r>
                        <a:rPr lang="es-EC" sz="1050" b="0" i="0" u="none" strike="noStrike">
                          <a:solidFill>
                            <a:srgbClr val="000000"/>
                          </a:solidFill>
                          <a:effectLst/>
                          <a:latin typeface="Calibri" panose="020F0502020204030204" pitchFamily="34" charset="0"/>
                        </a:rPr>
                        <a:t>$5.264.553,64</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b"/>
                      <a:r>
                        <a:rPr lang="es-EC" sz="1050" b="0" i="0" u="none" strike="noStrike">
                          <a:solidFill>
                            <a:srgbClr val="000000"/>
                          </a:solidFill>
                          <a:effectLst/>
                          <a:latin typeface="Calibri" panose="020F0502020204030204" pitchFamily="34" charset="0"/>
                        </a:rPr>
                        <a:t>$5.372.974,38</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b"/>
                      <a:r>
                        <a:rPr lang="es-EC" sz="1050" b="0" i="0" u="none" strike="noStrike">
                          <a:solidFill>
                            <a:srgbClr val="000000"/>
                          </a:solidFill>
                          <a:effectLst/>
                          <a:latin typeface="Calibri" panose="020F0502020204030204" pitchFamily="34" charset="0"/>
                        </a:rPr>
                        <a:t>$5.247.558,02</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b"/>
                      <a:r>
                        <a:rPr lang="es-EC" sz="1050" b="0" i="0" u="none" strike="noStrike">
                          <a:solidFill>
                            <a:srgbClr val="000000"/>
                          </a:solidFill>
                          <a:effectLst/>
                          <a:latin typeface="Calibri" panose="020F0502020204030204" pitchFamily="34" charset="0"/>
                        </a:rPr>
                        <a:t>$5.295.028,68</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b"/>
                      <a:r>
                        <a:rPr lang="es-EC" sz="1050" b="0" i="0" u="none" strike="noStrike">
                          <a:solidFill>
                            <a:srgbClr val="000000"/>
                          </a:solidFill>
                          <a:effectLst/>
                          <a:latin typeface="Calibri" panose="020F0502020204030204" pitchFamily="34" charset="0"/>
                        </a:rPr>
                        <a:t>$5.305.187,03</a:t>
                      </a:r>
                    </a:p>
                  </a:txBody>
                  <a:tcPr marL="7620" marR="7620" marT="7620" marB="0" anchor="ctr">
                    <a:lnL>
                      <a:noFill/>
                    </a:lnL>
                    <a:lnR>
                      <a:noFill/>
                    </a:lnR>
                    <a:lnT>
                      <a:noFill/>
                    </a:lnT>
                    <a:lnB>
                      <a:noFill/>
                    </a:lnB>
                    <a:solidFill>
                      <a:schemeClr val="accent1">
                        <a:lumMod val="20000"/>
                        <a:lumOff val="80000"/>
                      </a:schemeClr>
                    </a:solidFill>
                  </a:tcPr>
                </a:tc>
                <a:tc>
                  <a:txBody>
                    <a:bodyPr/>
                    <a:lstStyle/>
                    <a:p>
                      <a:pPr algn="r" fontAlgn="b"/>
                      <a:r>
                        <a:rPr lang="es-EC" sz="1050" b="0" i="0" u="none" strike="noStrike" dirty="0">
                          <a:solidFill>
                            <a:srgbClr val="000000"/>
                          </a:solidFill>
                          <a:effectLst/>
                          <a:latin typeface="Calibri" panose="020F0502020204030204" pitchFamily="34" charset="0"/>
                        </a:rPr>
                        <a:t>$5.282.591,24</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extLst>
                  <a:ext uri="{0D108BD9-81ED-4DB2-BD59-A6C34878D82A}">
                    <a16:rowId xmlns:a16="http://schemas.microsoft.com/office/drawing/2014/main" val="2698214376"/>
                  </a:ext>
                </a:extLst>
              </a:tr>
              <a:tr h="182880">
                <a:tc>
                  <a:txBody>
                    <a:bodyPr/>
                    <a:lstStyle/>
                    <a:p>
                      <a:pPr algn="l" fontAlgn="b"/>
                      <a:r>
                        <a:rPr lang="es-EC" sz="1050" b="0" i="0" u="none" strike="noStrike">
                          <a:solidFill>
                            <a:srgbClr val="000000"/>
                          </a:solidFill>
                          <a:effectLst/>
                          <a:latin typeface="Calibri" panose="020F0502020204030204" pitchFamily="34" charset="0"/>
                        </a:rPr>
                        <a:t>Transferencias Recibidas Municipio DMQ</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$4.035.750,15</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$3.503.917,33</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$3.421.889,78</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$3.653.852,42</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$3.526.553,18</a:t>
                      </a:r>
                    </a:p>
                  </a:txBody>
                  <a:tcPr marL="7620" marR="7620" marT="7620" marB="0" anchor="ctr">
                    <a:lnL>
                      <a:noFill/>
                    </a:lnL>
                    <a:lnR>
                      <a:noFill/>
                    </a:lnR>
                    <a:lnT>
                      <a:noFill/>
                    </a:lnT>
                    <a:lnB>
                      <a:noFill/>
                    </a:lnB>
                  </a:tcPr>
                </a:tc>
                <a:tc>
                  <a:txBody>
                    <a:bodyPr/>
                    <a:lstStyle/>
                    <a:p>
                      <a:pPr algn="r" fontAlgn="b"/>
                      <a:r>
                        <a:rPr lang="es-EC" sz="1050" b="0" i="0" u="none" strike="noStrike" dirty="0">
                          <a:solidFill>
                            <a:srgbClr val="000000"/>
                          </a:solidFill>
                          <a:effectLst/>
                          <a:latin typeface="Calibri" panose="020F0502020204030204" pitchFamily="34" charset="0"/>
                        </a:rPr>
                        <a:t>$3.534.098,46</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53937734"/>
                  </a:ext>
                </a:extLst>
              </a:tr>
              <a:tr h="182880">
                <a:tc>
                  <a:txBody>
                    <a:bodyPr/>
                    <a:lstStyle/>
                    <a:p>
                      <a:pPr algn="l" fontAlgn="b"/>
                      <a:r>
                        <a:rPr lang="es-EC" sz="1050" b="0" i="0" u="none" strike="noStrike">
                          <a:solidFill>
                            <a:srgbClr val="000000"/>
                          </a:solidFill>
                          <a:effectLst/>
                          <a:latin typeface="Calibri" panose="020F0502020204030204" pitchFamily="34" charset="0"/>
                        </a:rPr>
                        <a:t>Otros Ingresos</a:t>
                      </a: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$25.240,39</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$33.653,86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$32.240,15</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$30.378,13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$32.090,71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$31.569,67</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824342"/>
                  </a:ext>
                </a:extLst>
              </a:tr>
              <a:tr h="190500">
                <a:tc>
                  <a:txBody>
                    <a:bodyPr/>
                    <a:lstStyle/>
                    <a:p>
                      <a:pPr algn="l" fontAlgn="b"/>
                      <a:r>
                        <a:rPr lang="es-EC" sz="1050" b="1" i="1" u="none" strike="noStrike">
                          <a:solidFill>
                            <a:srgbClr val="002060"/>
                          </a:solidFill>
                          <a:effectLst/>
                          <a:latin typeface="Calibri" panose="020F0502020204030204" pitchFamily="34" charset="0"/>
                        </a:rPr>
                        <a:t>Total de Ingresos</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1" u="none" strike="noStrike">
                          <a:solidFill>
                            <a:srgbClr val="002060"/>
                          </a:solidFill>
                          <a:effectLst/>
                          <a:latin typeface="Calibri" panose="020F0502020204030204" pitchFamily="34" charset="0"/>
                        </a:rPr>
                        <a:t>$21.786.030,80</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1" u="none" strike="noStrike">
                          <a:solidFill>
                            <a:srgbClr val="002060"/>
                          </a:solidFill>
                          <a:effectLst/>
                          <a:latin typeface="Calibri" panose="020F0502020204030204" pitchFamily="34" charset="0"/>
                        </a:rPr>
                        <a:t>$22.095.195,85</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1" u="none" strike="noStrike">
                          <a:solidFill>
                            <a:srgbClr val="002060"/>
                          </a:solidFill>
                          <a:effectLst/>
                          <a:latin typeface="Calibri" panose="020F0502020204030204" pitchFamily="34" charset="0"/>
                        </a:rPr>
                        <a:t>$21.624.302,25</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1" u="none" strike="noStrike">
                          <a:solidFill>
                            <a:srgbClr val="002060"/>
                          </a:solidFill>
                          <a:effectLst/>
                          <a:latin typeface="Calibri" panose="020F0502020204030204" pitchFamily="34" charset="0"/>
                        </a:rPr>
                        <a:t>$21.835.176,30</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1" u="none" strike="noStrike">
                          <a:solidFill>
                            <a:srgbClr val="002060"/>
                          </a:solidFill>
                          <a:effectLst/>
                          <a:latin typeface="Calibri" panose="020F0502020204030204" pitchFamily="34" charset="0"/>
                        </a:rPr>
                        <a:t>$21.851.558,13</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1" u="none" strike="noStrike">
                          <a:solidFill>
                            <a:srgbClr val="002060"/>
                          </a:solidFill>
                          <a:effectLst/>
                          <a:latin typeface="Calibri" panose="020F0502020204030204" pitchFamily="34" charset="0"/>
                        </a:rPr>
                        <a:t>$21.770.345,56</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745279947"/>
                  </a:ext>
                </a:extLst>
              </a:tr>
              <a:tr h="190500">
                <a:tc>
                  <a:txBody>
                    <a:bodyPr/>
                    <a:lstStyle/>
                    <a:p>
                      <a:pPr algn="l" fontAlgn="b"/>
                      <a:r>
                        <a:rPr lang="es-EC" sz="1050" b="0" i="0" u="none" strike="noStrike" dirty="0">
                          <a:solidFill>
                            <a:srgbClr val="000000"/>
                          </a:solidFill>
                          <a:effectLst/>
                          <a:latin typeface="Calibri" panose="020F0502020204030204" pitchFamily="34" charset="0"/>
                        </a:rPr>
                        <a:t> </a:t>
                      </a: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C" sz="1050" b="0" i="0" u="none" strike="noStrike" dirty="0">
                        <a:solidFill>
                          <a:srgbClr val="000000"/>
                        </a:solidFill>
                        <a:effectLst/>
                        <a:latin typeface="Calibri" panose="020F0502020204030204" pitchFamily="34" charset="0"/>
                      </a:endParaRP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dirty="0">
                        <a:solidFill>
                          <a:srgbClr val="000000"/>
                        </a:solidFill>
                        <a:effectLst/>
                        <a:latin typeface="Calibri" panose="020F0502020204030204" pitchFamily="34" charset="0"/>
                      </a:endParaRP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dirty="0">
                        <a:solidFill>
                          <a:srgbClr val="000000"/>
                        </a:solidFill>
                        <a:effectLst/>
                        <a:latin typeface="Calibri" panose="020F0502020204030204" pitchFamily="34" charset="0"/>
                      </a:endParaRP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dirty="0">
                        <a:solidFill>
                          <a:srgbClr val="000000"/>
                        </a:solidFill>
                        <a:effectLst/>
                        <a:latin typeface="Calibri" panose="020F0502020204030204" pitchFamily="34" charset="0"/>
                      </a:endParaRP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dirty="0">
                        <a:solidFill>
                          <a:srgbClr val="000000"/>
                        </a:solidFill>
                        <a:effectLst/>
                        <a:latin typeface="Calibri" panose="020F0502020204030204" pitchFamily="34" charset="0"/>
                      </a:endParaRP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dirty="0">
                        <a:solidFill>
                          <a:srgbClr val="000000"/>
                        </a:solidFill>
                        <a:effectLst/>
                        <a:latin typeface="Calibri" panose="020F0502020204030204" pitchFamily="34" charset="0"/>
                      </a:endParaRPr>
                    </a:p>
                  </a:txBody>
                  <a:tcPr marL="7620" marR="7620" marT="7620"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430618"/>
                  </a:ext>
                </a:extLst>
              </a:tr>
              <a:tr h="182880">
                <a:tc gridSpan="7">
                  <a:txBody>
                    <a:bodyPr/>
                    <a:lstStyle/>
                    <a:p>
                      <a:pPr algn="ctr" fontAlgn="b"/>
                      <a:r>
                        <a:rPr lang="es-EC" sz="1050" b="1" i="0" u="none" strike="noStrike">
                          <a:solidFill>
                            <a:srgbClr val="000000"/>
                          </a:solidFill>
                          <a:effectLst/>
                          <a:latin typeface="Calibri" panose="020F0502020204030204" pitchFamily="34" charset="0"/>
                        </a:rPr>
                        <a:t>EGRESOS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557794313"/>
                  </a:ext>
                </a:extLst>
              </a:tr>
              <a:tr h="182880">
                <a:tc>
                  <a:txBody>
                    <a:bodyPr/>
                    <a:lstStyle/>
                    <a:p>
                      <a:pPr algn="l" fontAlgn="b"/>
                      <a:r>
                        <a:rPr lang="es-EC" sz="1050" b="0" i="0" u="none" strike="noStrike">
                          <a:solidFill>
                            <a:srgbClr val="000000"/>
                          </a:solidFill>
                          <a:effectLst/>
                          <a:latin typeface="Calibri" panose="020F0502020204030204" pitchFamily="34" charset="0"/>
                        </a:rPr>
                        <a:t>Gasto en Inversiones Públicas</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$2.078.310,28</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$2.771.080,37</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$3.676.868,50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$2.842.086,39</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$3.096.678,42</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EC" sz="1050" b="0" i="0" u="none" strike="noStrike">
                          <a:solidFill>
                            <a:srgbClr val="000000"/>
                          </a:solidFill>
                          <a:effectLst/>
                          <a:latin typeface="Calibri" panose="020F0502020204030204" pitchFamily="34" charset="0"/>
                        </a:rPr>
                        <a:t>$3.205.211,10</a:t>
                      </a:r>
                    </a:p>
                  </a:txBody>
                  <a:tcPr marL="7620" marR="7620" marT="76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53703192"/>
                  </a:ext>
                </a:extLst>
              </a:tr>
              <a:tr h="182880">
                <a:tc>
                  <a:txBody>
                    <a:bodyPr/>
                    <a:lstStyle/>
                    <a:p>
                      <a:pPr algn="l" fontAlgn="b"/>
                      <a:r>
                        <a:rPr lang="es-EC" sz="1050" b="0" i="0" u="none" strike="noStrike">
                          <a:solidFill>
                            <a:srgbClr val="000000"/>
                          </a:solidFill>
                          <a:effectLst/>
                          <a:latin typeface="Calibri" panose="020F0502020204030204" pitchFamily="34" charset="0"/>
                        </a:rPr>
                        <a:t>Gasto en Remuneraciones</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$6.900.355,81</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$6.998.998,80</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$7.079.024,59</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$6.992.793,07</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$7.023.605,48</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$7.031.807,71</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28234003"/>
                  </a:ext>
                </a:extLst>
              </a:tr>
              <a:tr h="182880">
                <a:tc>
                  <a:txBody>
                    <a:bodyPr/>
                    <a:lstStyle/>
                    <a:p>
                      <a:pPr algn="l" fontAlgn="b"/>
                      <a:r>
                        <a:rPr lang="es-EC" sz="1050" b="0" i="0" u="none" strike="noStrike">
                          <a:solidFill>
                            <a:srgbClr val="000000"/>
                          </a:solidFill>
                          <a:effectLst/>
                          <a:latin typeface="Calibri" panose="020F0502020204030204" pitchFamily="34" charset="0"/>
                        </a:rPr>
                        <a:t>Gastos Administrativos</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$9.841.961,95</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$9.646.114,75</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$9.377.672,03</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$9.621.916,24</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$9.548.567,67</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$9.516.051,98</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4422519"/>
                  </a:ext>
                </a:extLst>
              </a:tr>
              <a:tr h="182880">
                <a:tc>
                  <a:txBody>
                    <a:bodyPr/>
                    <a:lstStyle/>
                    <a:p>
                      <a:pPr algn="l" fontAlgn="b"/>
                      <a:r>
                        <a:rPr lang="es-EC" sz="1050" b="0" i="0" u="none" strike="noStrike">
                          <a:solidFill>
                            <a:srgbClr val="000000"/>
                          </a:solidFill>
                          <a:effectLst/>
                          <a:latin typeface="Calibri" panose="020F0502020204030204" pitchFamily="34" charset="0"/>
                        </a:rPr>
                        <a:t>Instalación Mantenimiento y Reparaciones</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$572.163,72</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$448.796,92</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$407.729,77</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$476.230,14</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$444.252,28</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$442.737,39</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60881073"/>
                  </a:ext>
                </a:extLst>
              </a:tr>
              <a:tr h="182880">
                <a:tc>
                  <a:txBody>
                    <a:bodyPr/>
                    <a:lstStyle/>
                    <a:p>
                      <a:pPr algn="l" fontAlgn="b"/>
                      <a:r>
                        <a:rPr lang="es-MX" sz="1050" b="0" i="0" u="none" strike="noStrike">
                          <a:solidFill>
                            <a:srgbClr val="000000"/>
                          </a:solidFill>
                          <a:effectLst/>
                          <a:latin typeface="Calibri" panose="020F0502020204030204" pitchFamily="34" charset="0"/>
                        </a:rPr>
                        <a:t>Contración de Estudios e Investigaciones Consultorías</a:t>
                      </a: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$1.759.540,35</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$1.570.682,84</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$1.324.834,81</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$1.551.686,00</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$1.482.401,22</a:t>
                      </a:r>
                    </a:p>
                  </a:txBody>
                  <a:tcPr marL="7620" marR="7620" marT="7620" marB="0" anchor="ctr">
                    <a:lnL>
                      <a:noFill/>
                    </a:lnL>
                    <a:lnR>
                      <a:noFill/>
                    </a:lnR>
                    <a:lnT>
                      <a:noFill/>
                    </a:lnT>
                    <a:lnB>
                      <a:noFill/>
                    </a:lnB>
                  </a:tcPr>
                </a:tc>
                <a:tc>
                  <a:txBody>
                    <a:bodyPr/>
                    <a:lstStyle/>
                    <a:p>
                      <a:pPr algn="r" fontAlgn="b"/>
                      <a:r>
                        <a:rPr lang="es-EC" sz="1050" b="0" i="0" u="none" strike="noStrike">
                          <a:solidFill>
                            <a:srgbClr val="000000"/>
                          </a:solidFill>
                          <a:effectLst/>
                          <a:latin typeface="Calibri" panose="020F0502020204030204" pitchFamily="34" charset="0"/>
                        </a:rPr>
                        <a:t>$1.452.974,01</a:t>
                      </a: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04772860"/>
                  </a:ext>
                </a:extLst>
              </a:tr>
              <a:tr h="182880">
                <a:tc>
                  <a:txBody>
                    <a:bodyPr/>
                    <a:lstStyle/>
                    <a:p>
                      <a:pPr algn="l" fontAlgn="b"/>
                      <a:r>
                        <a:rPr lang="es-EC" sz="1050" b="0" i="0" u="none" strike="noStrike">
                          <a:solidFill>
                            <a:srgbClr val="000000"/>
                          </a:solidFill>
                          <a:effectLst/>
                          <a:latin typeface="Calibri" panose="020F0502020204030204" pitchFamily="34" charset="0"/>
                        </a:rPr>
                        <a:t>Transferencias Entregadas (Fondos de Compensación)</a:t>
                      </a:r>
                    </a:p>
                  </a:txBody>
                  <a:tcPr marL="7620" marR="7620" marT="762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$852.055,68</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$855.454,16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$851.748,22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$853.086,02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$853.429,47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050" b="0" i="0" u="none" strike="noStrike">
                          <a:solidFill>
                            <a:srgbClr val="000000"/>
                          </a:solidFill>
                          <a:effectLst/>
                          <a:latin typeface="Calibri" panose="020F0502020204030204" pitchFamily="34" charset="0"/>
                        </a:rPr>
                        <a:t>$852.754,57</a:t>
                      </a: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030811"/>
                  </a:ext>
                </a:extLst>
              </a:tr>
              <a:tr h="190500">
                <a:tc>
                  <a:txBody>
                    <a:bodyPr/>
                    <a:lstStyle/>
                    <a:p>
                      <a:pPr algn="l" fontAlgn="b"/>
                      <a:r>
                        <a:rPr lang="es-EC" sz="1050" b="1" i="1" u="none" strike="noStrike">
                          <a:solidFill>
                            <a:srgbClr val="FF0000"/>
                          </a:solidFill>
                          <a:effectLst/>
                          <a:latin typeface="Calibri" panose="020F0502020204030204" pitchFamily="34" charset="0"/>
                        </a:rPr>
                        <a:t>Total de Egresos</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s-EC" sz="1050" b="1" i="1" u="none" strike="noStrike">
                          <a:solidFill>
                            <a:srgbClr val="FF0000"/>
                          </a:solidFill>
                          <a:effectLst/>
                          <a:latin typeface="Calibri" panose="020F0502020204030204" pitchFamily="34" charset="0"/>
                        </a:rPr>
                        <a:t>$22.004.387,79</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050" b="1" i="1" u="none" strike="noStrike">
                          <a:solidFill>
                            <a:srgbClr val="FF0000"/>
                          </a:solidFill>
                          <a:effectLst/>
                          <a:latin typeface="Calibri" panose="020F0502020204030204" pitchFamily="34" charset="0"/>
                        </a:rPr>
                        <a:t>$22.291.127,85</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050" b="1" i="1" u="none" strike="noStrike">
                          <a:solidFill>
                            <a:srgbClr val="FF0000"/>
                          </a:solidFill>
                          <a:effectLst/>
                          <a:latin typeface="Calibri" panose="020F0502020204030204" pitchFamily="34" charset="0"/>
                        </a:rPr>
                        <a:t>$22.717.877,92</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050" b="1" i="1" u="none" strike="noStrike">
                          <a:solidFill>
                            <a:srgbClr val="FF0000"/>
                          </a:solidFill>
                          <a:effectLst/>
                          <a:latin typeface="Calibri" panose="020F0502020204030204" pitchFamily="34" charset="0"/>
                        </a:rPr>
                        <a:t>$22.337.797,85</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050" b="1" i="1" u="none" strike="noStrike">
                          <a:solidFill>
                            <a:srgbClr val="FF0000"/>
                          </a:solidFill>
                          <a:effectLst/>
                          <a:latin typeface="Calibri" panose="020F0502020204030204" pitchFamily="34" charset="0"/>
                        </a:rPr>
                        <a:t>$22.448.934,54</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050" b="1" i="1" u="none" strike="noStrike">
                          <a:solidFill>
                            <a:srgbClr val="FF0000"/>
                          </a:solidFill>
                          <a:effectLst/>
                          <a:latin typeface="Calibri" panose="020F0502020204030204" pitchFamily="34" charset="0"/>
                        </a:rPr>
                        <a:t>$22.501.536,77</a:t>
                      </a:r>
                    </a:p>
                  </a:txBody>
                  <a:tcPr marL="7620" marR="7620" marT="762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64842"/>
                  </a:ext>
                </a:extLst>
              </a:tr>
              <a:tr h="182880">
                <a:tc>
                  <a:txBody>
                    <a:bodyPr/>
                    <a:lstStyle/>
                    <a:p>
                      <a:pPr algn="l" fontAlgn="b"/>
                      <a:r>
                        <a:rPr lang="es-EC" sz="1050" b="0" i="0" u="none" strike="noStrike">
                          <a:solidFill>
                            <a:srgbClr val="000000"/>
                          </a:solidFill>
                          <a:effectLst/>
                          <a:latin typeface="Calibri" panose="020F0502020204030204" pitchFamily="34" charset="0"/>
                        </a:rPr>
                        <a:t> </a:t>
                      </a:r>
                    </a:p>
                  </a:txBody>
                  <a:tcPr marL="7620" marR="7620" marT="762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050" b="0" i="0" u="none" strike="noStrike">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145818"/>
                  </a:ext>
                </a:extLst>
              </a:tr>
              <a:tr h="190500">
                <a:tc>
                  <a:txBody>
                    <a:bodyPr/>
                    <a:lstStyle/>
                    <a:p>
                      <a:pPr algn="l" fontAlgn="b"/>
                      <a:r>
                        <a:rPr lang="es-EC" sz="1050" b="1" i="0" u="none" strike="noStrike">
                          <a:solidFill>
                            <a:srgbClr val="000000"/>
                          </a:solidFill>
                          <a:effectLst/>
                          <a:latin typeface="Calibri" panose="020F0502020204030204" pitchFamily="34" charset="0"/>
                        </a:rPr>
                        <a:t>UTILIDAD/PERDIDO DE EJERCICIO</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0" u="none" strike="noStrike">
                          <a:solidFill>
                            <a:srgbClr val="000000"/>
                          </a:solidFill>
                          <a:effectLst/>
                          <a:latin typeface="Calibri" panose="020F0502020204030204" pitchFamily="34" charset="0"/>
                        </a:rPr>
                        <a:t>$-218.356,99</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0" u="none" strike="noStrike">
                          <a:solidFill>
                            <a:srgbClr val="000000"/>
                          </a:solidFill>
                          <a:effectLst/>
                          <a:latin typeface="Calibri" panose="020F0502020204030204" pitchFamily="34" charset="0"/>
                        </a:rPr>
                        <a:t>$-195.932,00</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0" u="none" strike="noStrike">
                          <a:solidFill>
                            <a:srgbClr val="000000"/>
                          </a:solidFill>
                          <a:effectLst/>
                          <a:latin typeface="Calibri" panose="020F0502020204030204" pitchFamily="34" charset="0"/>
                        </a:rPr>
                        <a:t>$-1.093.575,67</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0" u="none" strike="noStrike">
                          <a:solidFill>
                            <a:srgbClr val="000000"/>
                          </a:solidFill>
                          <a:effectLst/>
                          <a:latin typeface="Calibri" panose="020F0502020204030204" pitchFamily="34" charset="0"/>
                        </a:rPr>
                        <a:t>$-502.621,55</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0" u="none" strike="noStrike">
                          <a:solidFill>
                            <a:srgbClr val="000000"/>
                          </a:solidFill>
                          <a:effectLst/>
                          <a:latin typeface="Calibri" panose="020F0502020204030204" pitchFamily="34" charset="0"/>
                        </a:rPr>
                        <a:t>$-597.376,41</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r>
                        <a:rPr lang="es-EC" sz="1050" b="1" i="0" u="none" strike="noStrike" dirty="0">
                          <a:solidFill>
                            <a:srgbClr val="000000"/>
                          </a:solidFill>
                          <a:effectLst/>
                          <a:latin typeface="Calibri" panose="020F0502020204030204" pitchFamily="34" charset="0"/>
                        </a:rPr>
                        <a:t>$-731.191,21</a:t>
                      </a:r>
                    </a:p>
                  </a:txBody>
                  <a:tcPr marL="7620" marR="7620" marT="762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4140102536"/>
                  </a:ext>
                </a:extLst>
              </a:tr>
            </a:tbl>
          </a:graphicData>
        </a:graphic>
      </p:graphicFrame>
    </p:spTree>
    <p:extLst>
      <p:ext uri="{BB962C8B-B14F-4D97-AF65-F5344CB8AC3E}">
        <p14:creationId xmlns:p14="http://schemas.microsoft.com/office/powerpoint/2010/main" val="318400096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7" name="Imagen 26"/>
          <p:cNvPicPr>
            <a:picLocks noChangeAspect="1"/>
          </p:cNvPicPr>
          <p:nvPr/>
        </p:nvPicPr>
        <p:blipFill rotWithShape="1">
          <a:blip r:embed="rId3"/>
          <a:srcRect l="20578" t="18671" r="6654" b="8998"/>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96F22804-0301-4561-8512-4EBE1298F25E}"/>
              </a:ext>
            </a:extLst>
          </p:cNvPr>
          <p:cNvSpPr/>
          <p:nvPr/>
        </p:nvSpPr>
        <p:spPr>
          <a:xfrm>
            <a:off x="1542772" y="118256"/>
            <a:ext cx="9378796" cy="523220"/>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s-ES" sz="2800" b="1" kern="0" noProof="0" dirty="0">
                <a:solidFill>
                  <a:srgbClr val="2E74B5"/>
                </a:solidFill>
                <a:latin typeface="Tw Cen MT" panose="020B0602020104020603" pitchFamily="34" charset="0"/>
                <a:ea typeface="Times New Roman" panose="02020603050405020304" pitchFamily="18" charset="0"/>
                <a:cs typeface="Times New Roman" panose="02020603050405020304" pitchFamily="18" charset="0"/>
              </a:rPr>
              <a:t>COMPARATIVO PÉRDIDA ECONÓMICA EMGIRS-EP</a:t>
            </a:r>
            <a:endParaRPr kumimoji="0" lang="es-ES" sz="2800" b="1" i="0" u="none" strike="noStrike" kern="0" cap="none" spc="0" normalizeH="0" baseline="0" noProof="0" dirty="0">
              <a:ln>
                <a:noFill/>
              </a:ln>
              <a:solidFill>
                <a:srgbClr val="2E74B5"/>
              </a:solidFill>
              <a:effectLst/>
              <a:uLnTx/>
              <a:uFillTx/>
              <a:latin typeface="Tw Cen MT" panose="020B0602020104020603" pitchFamily="34" charset="0"/>
              <a:ea typeface="Times New Roman" panose="02020603050405020304" pitchFamily="18" charset="0"/>
              <a:cs typeface="Times New Roman" panose="02020603050405020304" pitchFamily="18" charset="0"/>
            </a:endParaRPr>
          </a:p>
        </p:txBody>
      </p:sp>
      <p:graphicFrame>
        <p:nvGraphicFramePr>
          <p:cNvPr id="5" name="Gráfico 4"/>
          <p:cNvGraphicFramePr>
            <a:graphicFrameLocks/>
          </p:cNvGraphicFramePr>
          <p:nvPr>
            <p:extLst>
              <p:ext uri="{D42A27DB-BD31-4B8C-83A1-F6EECF244321}">
                <p14:modId xmlns:p14="http://schemas.microsoft.com/office/powerpoint/2010/main" val="3868669618"/>
              </p:ext>
            </p:extLst>
          </p:nvPr>
        </p:nvGraphicFramePr>
        <p:xfrm>
          <a:off x="0" y="643826"/>
          <a:ext cx="11908428" cy="4417701"/>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upo 6"/>
          <p:cNvGrpSpPr/>
          <p:nvPr/>
        </p:nvGrpSpPr>
        <p:grpSpPr>
          <a:xfrm>
            <a:off x="5421744" y="5181601"/>
            <a:ext cx="1976583" cy="1618262"/>
            <a:chOff x="9937899" y="2413241"/>
            <a:chExt cx="2357966" cy="1988814"/>
          </a:xfrm>
        </p:grpSpPr>
        <p:sp>
          <p:nvSpPr>
            <p:cNvPr id="8" name="Google Shape;108;gfa343c31fa_1_21"/>
            <p:cNvSpPr txBox="1">
              <a:spLocks/>
            </p:cNvSpPr>
            <p:nvPr/>
          </p:nvSpPr>
          <p:spPr bwMode="auto">
            <a:xfrm>
              <a:off x="9937899" y="2413241"/>
              <a:ext cx="2357966" cy="1739269"/>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
                  <a:srgbClr val="2F2C81"/>
                </a:buClr>
                <a:buSzPts val="4400"/>
                <a:buFont typeface="Arial"/>
                <a:buNone/>
                <a:tabLst/>
                <a:defRPr/>
              </a:pPr>
              <a:r>
                <a:rPr lang="es-MX" sz="1500" b="1" dirty="0">
                  <a:solidFill>
                    <a:srgbClr val="FF0000"/>
                  </a:solidFill>
                  <a:latin typeface="+mn-lt"/>
                  <a:ea typeface="Arial"/>
                  <a:cs typeface="Arial"/>
                  <a:sym typeface="Arial"/>
                </a:rPr>
                <a:t>$2.554.136,34</a:t>
              </a:r>
              <a:endParaRPr lang="es-EC" sz="1500" b="1" dirty="0">
                <a:solidFill>
                  <a:srgbClr val="FF0000"/>
                </a:solidFill>
                <a:latin typeface="+mn-lt"/>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2F2C81"/>
                </a:buClr>
                <a:buSzPts val="4400"/>
                <a:buFont typeface="Arial"/>
                <a:buNone/>
                <a:tabLst/>
                <a:defRPr/>
              </a:pPr>
              <a:r>
                <a:rPr lang="es-EC" sz="1200" b="1" dirty="0">
                  <a:solidFill>
                    <a:srgbClr val="2F2C81"/>
                  </a:solidFill>
                  <a:latin typeface="+mn-lt"/>
                  <a:ea typeface="Arial"/>
                  <a:cs typeface="Arial"/>
                  <a:sym typeface="Arial"/>
                </a:rPr>
                <a:t>REDUCCIÓN PERDIDA</a:t>
              </a:r>
              <a:endParaRPr kumimoji="0" lang="es-EC" sz="1200" b="1" i="0" u="none" strike="noStrike" kern="1200" cap="none" spc="0" normalizeH="0" baseline="0" noProof="0" dirty="0">
                <a:ln>
                  <a:noFill/>
                </a:ln>
                <a:solidFill>
                  <a:schemeClr val="accent5">
                    <a:lumMod val="50000"/>
                  </a:schemeClr>
                </a:solidFill>
                <a:effectLst/>
                <a:uLnTx/>
                <a:uFillTx/>
                <a:latin typeface="+mn-lt"/>
                <a:ea typeface="Arial"/>
                <a:cs typeface="Arial"/>
                <a:sym typeface="Arial"/>
              </a:endParaRPr>
            </a:p>
          </p:txBody>
        </p:sp>
        <p:grpSp>
          <p:nvGrpSpPr>
            <p:cNvPr id="9" name="Grupo 8"/>
            <p:cNvGrpSpPr/>
            <p:nvPr/>
          </p:nvGrpSpPr>
          <p:grpSpPr>
            <a:xfrm>
              <a:off x="10108867" y="2462421"/>
              <a:ext cx="2016021" cy="1939634"/>
              <a:chOff x="10108867" y="2462421"/>
              <a:chExt cx="2016021" cy="1939634"/>
            </a:xfrm>
          </p:grpSpPr>
          <p:sp>
            <p:nvSpPr>
              <p:cNvPr id="10" name="Rectangle 77">
                <a:extLst>
                  <a:ext uri="{FF2B5EF4-FFF2-40B4-BE49-F238E27FC236}">
                    <a16:creationId xmlns:a16="http://schemas.microsoft.com/office/drawing/2014/main" id="{C074DFFC-151B-4C6B-99FF-2415F9A89CD0}"/>
                  </a:ext>
                </a:extLst>
              </p:cNvPr>
              <p:cNvSpPr/>
              <p:nvPr/>
            </p:nvSpPr>
            <p:spPr>
              <a:xfrm>
                <a:off x="10183148" y="3551128"/>
                <a:ext cx="1867464" cy="642461"/>
              </a:xfrm>
              <a:prstGeom prst="rect">
                <a:avLst/>
              </a:prstGeom>
            </p:spPr>
            <p:txBody>
              <a:bodyPr wrap="square" lIns="0" tIns="0" rIns="0" bIns="0" anchor="t">
                <a:spAutoFit/>
              </a:bodyPr>
              <a:lstStyle/>
              <a:p>
                <a:pPr algn="ctr"/>
                <a:r>
                  <a:rPr lang="es-EC" sz="1400" b="1" dirty="0"/>
                  <a:t>5 AÑOS EMGIRS-EP</a:t>
                </a:r>
              </a:p>
            </p:txBody>
          </p:sp>
          <p:sp>
            <p:nvSpPr>
              <p:cNvPr id="11" name="Conector 10"/>
              <p:cNvSpPr/>
              <p:nvPr/>
            </p:nvSpPr>
            <p:spPr>
              <a:xfrm>
                <a:off x="10108867" y="2462421"/>
                <a:ext cx="2016021" cy="1939634"/>
              </a:xfrm>
              <a:prstGeom prst="flowChartConnector">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200"/>
              </a:p>
            </p:txBody>
          </p:sp>
        </p:grpSp>
      </p:grpSp>
    </p:spTree>
    <p:extLst>
      <p:ext uri="{BB962C8B-B14F-4D97-AF65-F5344CB8AC3E}">
        <p14:creationId xmlns:p14="http://schemas.microsoft.com/office/powerpoint/2010/main" val="107658703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7" name="Imagen 26"/>
          <p:cNvPicPr>
            <a:picLocks noChangeAspect="1"/>
          </p:cNvPicPr>
          <p:nvPr/>
        </p:nvPicPr>
        <p:blipFill rotWithShape="1">
          <a:blip r:embed="rId3"/>
          <a:srcRect l="20578" t="18671" r="6654" b="8998"/>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96F22804-0301-4561-8512-4EBE1298F25E}"/>
              </a:ext>
            </a:extLst>
          </p:cNvPr>
          <p:cNvSpPr/>
          <p:nvPr/>
        </p:nvSpPr>
        <p:spPr>
          <a:xfrm>
            <a:off x="1406596" y="193540"/>
            <a:ext cx="9378796" cy="523220"/>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s-ES" sz="2800" b="1" kern="0" dirty="0">
                <a:solidFill>
                  <a:srgbClr val="2E74B5"/>
                </a:solidFill>
                <a:latin typeface="Tw Cen MT" panose="020B0602020104020603" pitchFamily="34" charset="0"/>
                <a:ea typeface="Times New Roman" panose="02020603050405020304" pitchFamily="18" charset="0"/>
                <a:cs typeface="Times New Roman" panose="02020603050405020304" pitchFamily="18" charset="0"/>
              </a:rPr>
              <a:t>CONCLUSIONES</a:t>
            </a:r>
            <a:endParaRPr kumimoji="0" lang="es-ES" sz="2800" b="1" i="0" u="none" strike="noStrike" kern="0" cap="none" spc="0" normalizeH="0" baseline="0" noProof="0" dirty="0">
              <a:ln>
                <a:noFill/>
              </a:ln>
              <a:solidFill>
                <a:srgbClr val="2E74B5"/>
              </a:solidFill>
              <a:effectLst/>
              <a:uLnTx/>
              <a:uFillTx/>
              <a:latin typeface="Tw Cen MT" panose="020B0602020104020603" pitchFamily="34" charset="0"/>
              <a:ea typeface="Times New Roman" panose="02020603050405020304" pitchFamily="18" charset="0"/>
              <a:cs typeface="Times New Roman" panose="02020603050405020304" pitchFamily="18" charset="0"/>
            </a:endParaRPr>
          </a:p>
        </p:txBody>
      </p:sp>
      <p:sp>
        <p:nvSpPr>
          <p:cNvPr id="2" name="Rectángulo 1"/>
          <p:cNvSpPr/>
          <p:nvPr/>
        </p:nvSpPr>
        <p:spPr>
          <a:xfrm>
            <a:off x="877607" y="910300"/>
            <a:ext cx="10436773" cy="3693319"/>
          </a:xfrm>
          <a:prstGeom prst="rect">
            <a:avLst/>
          </a:prstGeom>
        </p:spPr>
        <p:txBody>
          <a:bodyPr wrap="square">
            <a:spAutoFit/>
          </a:bodyPr>
          <a:lstStyle/>
          <a:p>
            <a:pPr marL="285750" indent="-285750" algn="just">
              <a:buFont typeface="Arial" panose="020B0604020202020204" pitchFamily="34" charset="0"/>
              <a:buChar char="•"/>
            </a:pPr>
            <a:r>
              <a:rPr lang="es-EC" dirty="0"/>
              <a:t>La actualización de las Tasas de los Servicios de la EMGIRS-EP reduciría la perdida económica en un </a:t>
            </a:r>
            <a:r>
              <a:rPr lang="es-EC" b="1" dirty="0">
                <a:solidFill>
                  <a:srgbClr val="FF0000"/>
                </a:solidFill>
              </a:rPr>
              <a:t>43%  </a:t>
            </a:r>
            <a:r>
              <a:rPr lang="es-EC" dirty="0"/>
              <a:t>que se refleja en el Estado de Resultado de la Institución correspondiente a un valor de </a:t>
            </a:r>
            <a:r>
              <a:rPr lang="es-EC" b="1" dirty="0">
                <a:solidFill>
                  <a:srgbClr val="FF0000"/>
                </a:solidFill>
              </a:rPr>
              <a:t>$2,554.136,34</a:t>
            </a:r>
            <a:r>
              <a:rPr lang="es-EC" dirty="0"/>
              <a:t>.</a:t>
            </a:r>
          </a:p>
          <a:p>
            <a:pPr algn="just"/>
            <a:endParaRPr lang="es-EC" dirty="0"/>
          </a:p>
          <a:p>
            <a:pPr marL="285750" indent="-285750" algn="just">
              <a:buFont typeface="Arial" panose="020B0604020202020204" pitchFamily="34" charset="0"/>
              <a:buChar char="•"/>
            </a:pPr>
            <a:r>
              <a:rPr lang="es-EC" dirty="0"/>
              <a:t>Al actualizar las Tasas se da cumplimiento con todas las Recomendaciones de Contraloría emitidas a las diferentes autoridades.</a:t>
            </a:r>
          </a:p>
          <a:p>
            <a:pPr algn="just"/>
            <a:endParaRPr lang="es-EC" dirty="0"/>
          </a:p>
          <a:p>
            <a:pPr marL="285750" indent="-285750" algn="just">
              <a:buFont typeface="Arial" panose="020B0604020202020204" pitchFamily="34" charset="0"/>
              <a:buChar char="•"/>
            </a:pPr>
            <a:r>
              <a:rPr lang="es-EC" dirty="0"/>
              <a:t>Aparte de reducir la Pérdida Económica Institucional, permite la ejecución de nuevas actividades que permita mejorar el servicio a la ciudadanía.</a:t>
            </a:r>
          </a:p>
          <a:p>
            <a:pPr algn="just"/>
            <a:endParaRPr lang="es-EC" dirty="0"/>
          </a:p>
          <a:p>
            <a:pPr marL="285750" indent="-285750" algn="just">
              <a:buFont typeface="Arial" panose="020B0604020202020204" pitchFamily="34" charset="0"/>
              <a:buChar char="•"/>
            </a:pPr>
            <a:r>
              <a:rPr lang="es-EC" dirty="0"/>
              <a:t>Con las nuevas tasas propuestas de mantener la reducción de la pérdida económica institucional, se incrementaría la autosustentabilidad de la EMGIRS-EP pudiéndose reducir el aporte Municipal.</a:t>
            </a:r>
          </a:p>
          <a:p>
            <a:pPr marL="285750" indent="-285750" algn="just">
              <a:buFont typeface="Arial" panose="020B0604020202020204" pitchFamily="34" charset="0"/>
              <a:buChar char="•"/>
            </a:pPr>
            <a:endParaRPr lang="es-EC" dirty="0"/>
          </a:p>
          <a:p>
            <a:pPr algn="just"/>
            <a:endParaRPr lang="es-EC" dirty="0"/>
          </a:p>
        </p:txBody>
      </p:sp>
      <p:pic>
        <p:nvPicPr>
          <p:cNvPr id="4" name="Imagen 3"/>
          <p:cNvPicPr>
            <a:picLocks noChangeAspect="1"/>
          </p:cNvPicPr>
          <p:nvPr/>
        </p:nvPicPr>
        <p:blipFill>
          <a:blip r:embed="rId4"/>
          <a:stretch>
            <a:fillRect/>
          </a:stretch>
        </p:blipFill>
        <p:spPr>
          <a:xfrm>
            <a:off x="5273964" y="4763368"/>
            <a:ext cx="3214254" cy="1798319"/>
          </a:xfrm>
          <a:prstGeom prst="rect">
            <a:avLst/>
          </a:prstGeom>
        </p:spPr>
      </p:pic>
    </p:spTree>
    <p:extLst>
      <p:ext uri="{BB962C8B-B14F-4D97-AF65-F5344CB8AC3E}">
        <p14:creationId xmlns:p14="http://schemas.microsoft.com/office/powerpoint/2010/main" val="99155993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0538" y="5949003"/>
            <a:ext cx="2476905" cy="587248"/>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165" y="5579619"/>
            <a:ext cx="3814617" cy="956632"/>
          </a:xfrm>
          <a:prstGeom prst="rect">
            <a:avLst/>
          </a:prstGeom>
        </p:spPr>
      </p:pic>
      <p:sp>
        <p:nvSpPr>
          <p:cNvPr id="7" name="CuadroTexto 6"/>
          <p:cNvSpPr txBox="1"/>
          <p:nvPr/>
        </p:nvSpPr>
        <p:spPr bwMode="auto">
          <a:xfrm>
            <a:off x="3098441" y="2109705"/>
            <a:ext cx="61020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6000" b="1" i="0" u="none" strike="noStrike" kern="1200" cap="none" spc="0" normalizeH="0" baseline="0" noProof="0" dirty="0">
                <a:ln>
                  <a:noFill/>
                </a:ln>
                <a:solidFill>
                  <a:prstClr val="white"/>
                </a:solidFill>
                <a:effectLst/>
                <a:uLnTx/>
                <a:uFillTx/>
                <a:latin typeface="Calibri" panose="020F0502020204030204"/>
                <a:cs typeface="Arial"/>
              </a:rPr>
              <a:t>MUCHAS GRACIAS</a:t>
            </a:r>
            <a:endParaRPr kumimoji="0" lang="es-EC" sz="4800" b="1" i="0" u="none" strike="noStrike" kern="1200" cap="none" spc="0" normalizeH="0" baseline="0" noProof="0" dirty="0">
              <a:ln>
                <a:noFill/>
              </a:ln>
              <a:solidFill>
                <a:prstClr val="white"/>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6536528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9434</TotalTime>
  <Words>1196</Words>
  <Application>Microsoft Office PowerPoint</Application>
  <PresentationFormat>Panorámica</PresentationFormat>
  <Paragraphs>388</Paragraphs>
  <Slides>8</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Calibri Light</vt:lpstr>
      <vt:lpstr>Montserrat SemiBold</vt:lpstr>
      <vt:lpstr>Times New Roman</vt:lpstr>
      <vt:lpstr>Tw Cen MT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Cristina Gallardo Tenesaca</dc:creator>
  <cp:lastModifiedBy>Jonathan Danilo De la Cruz Jacome</cp:lastModifiedBy>
  <cp:revision>663</cp:revision>
  <dcterms:created xsi:type="dcterms:W3CDTF">2023-05-15T20:51:31Z</dcterms:created>
  <dcterms:modified xsi:type="dcterms:W3CDTF">2024-01-15T14:53:49Z</dcterms:modified>
</cp:coreProperties>
</file>