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506" r:id="rId2"/>
    <p:sldId id="511" r:id="rId3"/>
    <p:sldId id="512" r:id="rId4"/>
  </p:sldIdLst>
  <p:sldSz cx="9144000" cy="5143500" type="screen16x9"/>
  <p:notesSz cx="6797675" cy="9926638"/>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c" initials="p"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E7674"/>
    <a:srgbClr val="B1C7E1"/>
    <a:srgbClr val="CCFFFF"/>
    <a:srgbClr val="66FFFF"/>
    <a:srgbClr val="A43D3A"/>
    <a:srgbClr val="00FFFF"/>
    <a:srgbClr val="D68C8A"/>
    <a:srgbClr val="69A02C"/>
    <a:srgbClr val="548123"/>
    <a:srgbClr val="D0F1A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Estilo claro 1 - Acento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Estilo claro 1 - Acento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Estilo claro 1 - Acento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20" autoAdjust="0"/>
    <p:restoredTop sz="92364" autoAdjust="0"/>
  </p:normalViewPr>
  <p:slideViewPr>
    <p:cSldViewPr>
      <p:cViewPr varScale="1">
        <p:scale>
          <a:sx n="104" d="100"/>
          <a:sy n="104" d="100"/>
        </p:scale>
        <p:origin x="67" y="13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1"/>
            <a:ext cx="2946400" cy="496888"/>
          </a:xfrm>
          <a:prstGeom prst="rect">
            <a:avLst/>
          </a:prstGeom>
        </p:spPr>
        <p:txBody>
          <a:bodyPr vert="horz" lIns="91440" tIns="45720" rIns="91440" bIns="45720" rtlCol="0"/>
          <a:lstStyle>
            <a:lvl1pPr algn="l">
              <a:defRPr sz="1200"/>
            </a:lvl1pPr>
          </a:lstStyle>
          <a:p>
            <a:endParaRPr lang="es-EC"/>
          </a:p>
        </p:txBody>
      </p:sp>
      <p:sp>
        <p:nvSpPr>
          <p:cNvPr id="3" name="2 Marcador de fecha"/>
          <p:cNvSpPr>
            <a:spLocks noGrp="1"/>
          </p:cNvSpPr>
          <p:nvPr>
            <p:ph type="dt" idx="1"/>
          </p:nvPr>
        </p:nvSpPr>
        <p:spPr>
          <a:xfrm>
            <a:off x="3849688" y="1"/>
            <a:ext cx="2946400" cy="496888"/>
          </a:xfrm>
          <a:prstGeom prst="rect">
            <a:avLst/>
          </a:prstGeom>
        </p:spPr>
        <p:txBody>
          <a:bodyPr vert="horz" lIns="91440" tIns="45720" rIns="91440" bIns="45720" rtlCol="0"/>
          <a:lstStyle>
            <a:lvl1pPr algn="r">
              <a:defRPr sz="1200"/>
            </a:lvl1pPr>
          </a:lstStyle>
          <a:p>
            <a:fld id="{5806AB68-B09C-40AE-832A-6DB8B86F34D7}" type="datetimeFigureOut">
              <a:rPr lang="es-EC" smtClean="0"/>
              <a:t>10/10/2023</a:t>
            </a:fld>
            <a:endParaRPr lang="es-EC"/>
          </a:p>
        </p:txBody>
      </p:sp>
      <p:sp>
        <p:nvSpPr>
          <p:cNvPr id="4" name="3 Marcador de imagen de diapositiva"/>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s-EC"/>
          </a:p>
        </p:txBody>
      </p:sp>
      <p:sp>
        <p:nvSpPr>
          <p:cNvPr id="5" name="4 Marcador de notas"/>
          <p:cNvSpPr>
            <a:spLocks noGrp="1"/>
          </p:cNvSpPr>
          <p:nvPr>
            <p:ph type="body" sz="quarter" idx="3"/>
          </p:nvPr>
        </p:nvSpPr>
        <p:spPr>
          <a:xfrm>
            <a:off x="679451" y="4714876"/>
            <a:ext cx="5438775" cy="4467225"/>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6" name="5 Marcador de pie de página"/>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s-EC"/>
          </a:p>
        </p:txBody>
      </p:sp>
      <p:sp>
        <p:nvSpPr>
          <p:cNvPr id="7" name="6 Marcador de número de diapositiva"/>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81995748-E686-4183-9397-BF48D5170A4D}" type="slidenum">
              <a:rPr lang="es-EC" smtClean="0"/>
              <a:t>‹Nº›</a:t>
            </a:fld>
            <a:endParaRPr lang="es-EC"/>
          </a:p>
        </p:txBody>
      </p:sp>
    </p:spTree>
    <p:extLst>
      <p:ext uri="{BB962C8B-B14F-4D97-AF65-F5344CB8AC3E}">
        <p14:creationId xmlns:p14="http://schemas.microsoft.com/office/powerpoint/2010/main" val="39026629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97819"/>
            <a:ext cx="7772400" cy="1102519"/>
          </a:xfrm>
        </p:spPr>
        <p:txBody>
          <a:bodyPr/>
          <a:lstStyle/>
          <a:p>
            <a:r>
              <a:rPr lang="es-ES"/>
              <a:t>Haga clic para modificar el estilo de título del patrón</a:t>
            </a:r>
            <a:endParaRPr lang="es-EC"/>
          </a:p>
        </p:txBody>
      </p:sp>
      <p:sp>
        <p:nvSpPr>
          <p:cNvPr id="3" name="2 Subtítulo"/>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EC"/>
          </a:p>
        </p:txBody>
      </p:sp>
      <p:sp>
        <p:nvSpPr>
          <p:cNvPr id="4" name="3 Marcador de fecha"/>
          <p:cNvSpPr>
            <a:spLocks noGrp="1"/>
          </p:cNvSpPr>
          <p:nvPr>
            <p:ph type="dt" sz="half" idx="10"/>
          </p:nvPr>
        </p:nvSpPr>
        <p:spPr/>
        <p:txBody>
          <a:bodyPr/>
          <a:lstStyle/>
          <a:p>
            <a:fld id="{50F51633-D3A4-444E-8F8C-8D877F388898}" type="datetimeFigureOut">
              <a:rPr lang="es-EC" smtClean="0"/>
              <a:t>10/10/2023</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31D1882C-1DA9-4FB6-B295-A486E20BB4B0}" type="slidenum">
              <a:rPr lang="es-EC" smtClean="0"/>
              <a:t>‹Nº›</a:t>
            </a:fld>
            <a:endParaRPr lang="es-EC"/>
          </a:p>
        </p:txBody>
      </p:sp>
    </p:spTree>
    <p:extLst>
      <p:ext uri="{BB962C8B-B14F-4D97-AF65-F5344CB8AC3E}">
        <p14:creationId xmlns:p14="http://schemas.microsoft.com/office/powerpoint/2010/main" val="1539539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C"/>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3 Marcador de fecha"/>
          <p:cNvSpPr>
            <a:spLocks noGrp="1"/>
          </p:cNvSpPr>
          <p:nvPr>
            <p:ph type="dt" sz="half" idx="10"/>
          </p:nvPr>
        </p:nvSpPr>
        <p:spPr/>
        <p:txBody>
          <a:bodyPr/>
          <a:lstStyle/>
          <a:p>
            <a:fld id="{50F51633-D3A4-444E-8F8C-8D877F388898}" type="datetimeFigureOut">
              <a:rPr lang="es-EC" smtClean="0"/>
              <a:t>10/10/2023</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31D1882C-1DA9-4FB6-B295-A486E20BB4B0}" type="slidenum">
              <a:rPr lang="es-EC" smtClean="0"/>
              <a:t>‹Nº›</a:t>
            </a:fld>
            <a:endParaRPr lang="es-EC"/>
          </a:p>
        </p:txBody>
      </p:sp>
    </p:spTree>
    <p:extLst>
      <p:ext uri="{BB962C8B-B14F-4D97-AF65-F5344CB8AC3E}">
        <p14:creationId xmlns:p14="http://schemas.microsoft.com/office/powerpoint/2010/main" val="379226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154781"/>
            <a:ext cx="2057400" cy="3290888"/>
          </a:xfrm>
        </p:spPr>
        <p:txBody>
          <a:bodyPr vert="eaVert"/>
          <a:lstStyle/>
          <a:p>
            <a:r>
              <a:rPr lang="es-ES"/>
              <a:t>Haga clic para modificar el estilo de título del patrón</a:t>
            </a:r>
            <a:endParaRPr lang="es-EC"/>
          </a:p>
        </p:txBody>
      </p:sp>
      <p:sp>
        <p:nvSpPr>
          <p:cNvPr id="3" name="2 Marcador de texto vertical"/>
          <p:cNvSpPr>
            <a:spLocks noGrp="1"/>
          </p:cNvSpPr>
          <p:nvPr>
            <p:ph type="body" orient="vert" idx="1"/>
          </p:nvPr>
        </p:nvSpPr>
        <p:spPr>
          <a:xfrm>
            <a:off x="457200" y="154781"/>
            <a:ext cx="6019800" cy="329088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3 Marcador de fecha"/>
          <p:cNvSpPr>
            <a:spLocks noGrp="1"/>
          </p:cNvSpPr>
          <p:nvPr>
            <p:ph type="dt" sz="half" idx="10"/>
          </p:nvPr>
        </p:nvSpPr>
        <p:spPr/>
        <p:txBody>
          <a:bodyPr/>
          <a:lstStyle/>
          <a:p>
            <a:fld id="{50F51633-D3A4-444E-8F8C-8D877F388898}" type="datetimeFigureOut">
              <a:rPr lang="es-EC" smtClean="0"/>
              <a:t>10/10/2023</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31D1882C-1DA9-4FB6-B295-A486E20BB4B0}" type="slidenum">
              <a:rPr lang="es-EC" smtClean="0"/>
              <a:t>‹Nº›</a:t>
            </a:fld>
            <a:endParaRPr lang="es-EC"/>
          </a:p>
        </p:txBody>
      </p:sp>
    </p:spTree>
    <p:extLst>
      <p:ext uri="{BB962C8B-B14F-4D97-AF65-F5344CB8AC3E}">
        <p14:creationId xmlns:p14="http://schemas.microsoft.com/office/powerpoint/2010/main" val="4093667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C"/>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3 Marcador de fecha"/>
          <p:cNvSpPr>
            <a:spLocks noGrp="1"/>
          </p:cNvSpPr>
          <p:nvPr>
            <p:ph type="dt" sz="half" idx="10"/>
          </p:nvPr>
        </p:nvSpPr>
        <p:spPr/>
        <p:txBody>
          <a:bodyPr/>
          <a:lstStyle/>
          <a:p>
            <a:fld id="{50F51633-D3A4-444E-8F8C-8D877F388898}" type="datetimeFigureOut">
              <a:rPr lang="es-EC" smtClean="0"/>
              <a:t>10/10/2023</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31D1882C-1DA9-4FB6-B295-A486E20BB4B0}" type="slidenum">
              <a:rPr lang="es-EC" smtClean="0"/>
              <a:t>‹Nº›</a:t>
            </a:fld>
            <a:endParaRPr lang="es-EC"/>
          </a:p>
        </p:txBody>
      </p:sp>
    </p:spTree>
    <p:extLst>
      <p:ext uri="{BB962C8B-B14F-4D97-AF65-F5344CB8AC3E}">
        <p14:creationId xmlns:p14="http://schemas.microsoft.com/office/powerpoint/2010/main" val="1767190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3305176"/>
            <a:ext cx="7772400" cy="1021556"/>
          </a:xfrm>
        </p:spPr>
        <p:txBody>
          <a:bodyPr anchor="t"/>
          <a:lstStyle>
            <a:lvl1pPr algn="l">
              <a:defRPr sz="4000" b="1" cap="all"/>
            </a:lvl1pPr>
          </a:lstStyle>
          <a:p>
            <a:r>
              <a:rPr lang="es-ES"/>
              <a:t>Haga clic para modificar el estilo de título del patrón</a:t>
            </a:r>
            <a:endParaRPr lang="es-EC"/>
          </a:p>
        </p:txBody>
      </p:sp>
      <p:sp>
        <p:nvSpPr>
          <p:cNvPr id="3" name="2 Marcador de texto"/>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50F51633-D3A4-444E-8F8C-8D877F388898}" type="datetimeFigureOut">
              <a:rPr lang="es-EC" smtClean="0"/>
              <a:t>10/10/2023</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31D1882C-1DA9-4FB6-B295-A486E20BB4B0}" type="slidenum">
              <a:rPr lang="es-EC" smtClean="0"/>
              <a:t>‹Nº›</a:t>
            </a:fld>
            <a:endParaRPr lang="es-EC"/>
          </a:p>
        </p:txBody>
      </p:sp>
    </p:spTree>
    <p:extLst>
      <p:ext uri="{BB962C8B-B14F-4D97-AF65-F5344CB8AC3E}">
        <p14:creationId xmlns:p14="http://schemas.microsoft.com/office/powerpoint/2010/main" val="662532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C"/>
          </a:p>
        </p:txBody>
      </p:sp>
      <p:sp>
        <p:nvSpPr>
          <p:cNvPr id="3" name="2 Marcador de contenido"/>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3 Marcador de contenido"/>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4 Marcador de fecha"/>
          <p:cNvSpPr>
            <a:spLocks noGrp="1"/>
          </p:cNvSpPr>
          <p:nvPr>
            <p:ph type="dt" sz="half" idx="10"/>
          </p:nvPr>
        </p:nvSpPr>
        <p:spPr/>
        <p:txBody>
          <a:bodyPr/>
          <a:lstStyle/>
          <a:p>
            <a:fld id="{50F51633-D3A4-444E-8F8C-8D877F388898}" type="datetimeFigureOut">
              <a:rPr lang="es-EC" smtClean="0"/>
              <a:t>10/10/2023</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p>
            <a:fld id="{31D1882C-1DA9-4FB6-B295-A486E20BB4B0}" type="slidenum">
              <a:rPr lang="es-EC" smtClean="0"/>
              <a:t>‹Nº›</a:t>
            </a:fld>
            <a:endParaRPr lang="es-EC"/>
          </a:p>
        </p:txBody>
      </p:sp>
    </p:spTree>
    <p:extLst>
      <p:ext uri="{BB962C8B-B14F-4D97-AF65-F5344CB8AC3E}">
        <p14:creationId xmlns:p14="http://schemas.microsoft.com/office/powerpoint/2010/main" val="1460684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05979"/>
            <a:ext cx="8229600" cy="857250"/>
          </a:xfrm>
        </p:spPr>
        <p:txBody>
          <a:bodyPr/>
          <a:lstStyle>
            <a:lvl1pPr>
              <a:defRPr/>
            </a:lvl1pPr>
          </a:lstStyle>
          <a:p>
            <a:r>
              <a:rPr lang="es-ES"/>
              <a:t>Haga clic para modificar el estilo de título del patrón</a:t>
            </a:r>
            <a:endParaRPr lang="es-EC"/>
          </a:p>
        </p:txBody>
      </p:sp>
      <p:sp>
        <p:nvSpPr>
          <p:cNvPr id="3" name="2 Marcador de texto"/>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4 Marcador de texto"/>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7" name="6 Marcador de fecha"/>
          <p:cNvSpPr>
            <a:spLocks noGrp="1"/>
          </p:cNvSpPr>
          <p:nvPr>
            <p:ph type="dt" sz="half" idx="10"/>
          </p:nvPr>
        </p:nvSpPr>
        <p:spPr/>
        <p:txBody>
          <a:bodyPr/>
          <a:lstStyle/>
          <a:p>
            <a:fld id="{50F51633-D3A4-444E-8F8C-8D877F388898}" type="datetimeFigureOut">
              <a:rPr lang="es-EC" smtClean="0"/>
              <a:t>10/10/2023</a:t>
            </a:fld>
            <a:endParaRPr lang="es-EC"/>
          </a:p>
        </p:txBody>
      </p:sp>
      <p:sp>
        <p:nvSpPr>
          <p:cNvPr id="8" name="7 Marcador de pie de página"/>
          <p:cNvSpPr>
            <a:spLocks noGrp="1"/>
          </p:cNvSpPr>
          <p:nvPr>
            <p:ph type="ftr" sz="quarter" idx="11"/>
          </p:nvPr>
        </p:nvSpPr>
        <p:spPr/>
        <p:txBody>
          <a:bodyPr/>
          <a:lstStyle/>
          <a:p>
            <a:endParaRPr lang="es-EC"/>
          </a:p>
        </p:txBody>
      </p:sp>
      <p:sp>
        <p:nvSpPr>
          <p:cNvPr id="9" name="8 Marcador de número de diapositiva"/>
          <p:cNvSpPr>
            <a:spLocks noGrp="1"/>
          </p:cNvSpPr>
          <p:nvPr>
            <p:ph type="sldNum" sz="quarter" idx="12"/>
          </p:nvPr>
        </p:nvSpPr>
        <p:spPr/>
        <p:txBody>
          <a:bodyPr/>
          <a:lstStyle/>
          <a:p>
            <a:fld id="{31D1882C-1DA9-4FB6-B295-A486E20BB4B0}" type="slidenum">
              <a:rPr lang="es-EC" smtClean="0"/>
              <a:t>‹Nº›</a:t>
            </a:fld>
            <a:endParaRPr lang="es-EC"/>
          </a:p>
        </p:txBody>
      </p:sp>
    </p:spTree>
    <p:extLst>
      <p:ext uri="{BB962C8B-B14F-4D97-AF65-F5344CB8AC3E}">
        <p14:creationId xmlns:p14="http://schemas.microsoft.com/office/powerpoint/2010/main" val="3468811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C"/>
          </a:p>
        </p:txBody>
      </p:sp>
      <p:sp>
        <p:nvSpPr>
          <p:cNvPr id="3" name="2 Marcador de fecha"/>
          <p:cNvSpPr>
            <a:spLocks noGrp="1"/>
          </p:cNvSpPr>
          <p:nvPr>
            <p:ph type="dt" sz="half" idx="10"/>
          </p:nvPr>
        </p:nvSpPr>
        <p:spPr/>
        <p:txBody>
          <a:bodyPr/>
          <a:lstStyle/>
          <a:p>
            <a:fld id="{50F51633-D3A4-444E-8F8C-8D877F388898}" type="datetimeFigureOut">
              <a:rPr lang="es-EC" smtClean="0"/>
              <a:t>10/10/2023</a:t>
            </a:fld>
            <a:endParaRPr lang="es-EC"/>
          </a:p>
        </p:txBody>
      </p:sp>
      <p:sp>
        <p:nvSpPr>
          <p:cNvPr id="4" name="3 Marcador de pie de página"/>
          <p:cNvSpPr>
            <a:spLocks noGrp="1"/>
          </p:cNvSpPr>
          <p:nvPr>
            <p:ph type="ftr" sz="quarter" idx="11"/>
          </p:nvPr>
        </p:nvSpPr>
        <p:spPr/>
        <p:txBody>
          <a:bodyPr/>
          <a:lstStyle/>
          <a:p>
            <a:endParaRPr lang="es-EC"/>
          </a:p>
        </p:txBody>
      </p:sp>
      <p:sp>
        <p:nvSpPr>
          <p:cNvPr id="5" name="4 Marcador de número de diapositiva"/>
          <p:cNvSpPr>
            <a:spLocks noGrp="1"/>
          </p:cNvSpPr>
          <p:nvPr>
            <p:ph type="sldNum" sz="quarter" idx="12"/>
          </p:nvPr>
        </p:nvSpPr>
        <p:spPr/>
        <p:txBody>
          <a:bodyPr/>
          <a:lstStyle/>
          <a:p>
            <a:fld id="{31D1882C-1DA9-4FB6-B295-A486E20BB4B0}" type="slidenum">
              <a:rPr lang="es-EC" smtClean="0"/>
              <a:t>‹Nº›</a:t>
            </a:fld>
            <a:endParaRPr lang="es-EC"/>
          </a:p>
        </p:txBody>
      </p:sp>
    </p:spTree>
    <p:extLst>
      <p:ext uri="{BB962C8B-B14F-4D97-AF65-F5344CB8AC3E}">
        <p14:creationId xmlns:p14="http://schemas.microsoft.com/office/powerpoint/2010/main" val="351909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0F51633-D3A4-444E-8F8C-8D877F388898}" type="datetimeFigureOut">
              <a:rPr lang="es-EC" smtClean="0"/>
              <a:t>10/10/2023</a:t>
            </a:fld>
            <a:endParaRPr lang="es-EC"/>
          </a:p>
        </p:txBody>
      </p:sp>
      <p:sp>
        <p:nvSpPr>
          <p:cNvPr id="3" name="2 Marcador de pie de página"/>
          <p:cNvSpPr>
            <a:spLocks noGrp="1"/>
          </p:cNvSpPr>
          <p:nvPr>
            <p:ph type="ftr" sz="quarter" idx="11"/>
          </p:nvPr>
        </p:nvSpPr>
        <p:spPr/>
        <p:txBody>
          <a:bodyPr/>
          <a:lstStyle/>
          <a:p>
            <a:endParaRPr lang="es-EC"/>
          </a:p>
        </p:txBody>
      </p:sp>
      <p:sp>
        <p:nvSpPr>
          <p:cNvPr id="4" name="3 Marcador de número de diapositiva"/>
          <p:cNvSpPr>
            <a:spLocks noGrp="1"/>
          </p:cNvSpPr>
          <p:nvPr>
            <p:ph type="sldNum" sz="quarter" idx="12"/>
          </p:nvPr>
        </p:nvSpPr>
        <p:spPr/>
        <p:txBody>
          <a:bodyPr/>
          <a:lstStyle/>
          <a:p>
            <a:fld id="{31D1882C-1DA9-4FB6-B295-A486E20BB4B0}" type="slidenum">
              <a:rPr lang="es-EC" smtClean="0"/>
              <a:t>‹Nº›</a:t>
            </a:fld>
            <a:endParaRPr lang="es-EC"/>
          </a:p>
        </p:txBody>
      </p:sp>
      <p:pic>
        <p:nvPicPr>
          <p:cNvPr id="5" name="Imagen 4"/>
          <p:cNvPicPr>
            <a:picLocks noChangeAspect="1"/>
          </p:cNvPicPr>
          <p:nvPr userDrawn="1"/>
        </p:nvPicPr>
        <p:blipFill rotWithShape="1">
          <a:blip r:embed="rId2"/>
          <a:srcRect l="37664" t="80657" r="8819" b="11129"/>
          <a:stretch/>
        </p:blipFill>
        <p:spPr>
          <a:xfrm>
            <a:off x="1907704" y="4515966"/>
            <a:ext cx="7236296" cy="627534"/>
          </a:xfrm>
          <a:prstGeom prst="rect">
            <a:avLst/>
          </a:prstGeom>
        </p:spPr>
      </p:pic>
    </p:spTree>
    <p:extLst>
      <p:ext uri="{BB962C8B-B14F-4D97-AF65-F5344CB8AC3E}">
        <p14:creationId xmlns:p14="http://schemas.microsoft.com/office/powerpoint/2010/main" val="283061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1" y="204787"/>
            <a:ext cx="3008313" cy="871538"/>
          </a:xfrm>
        </p:spPr>
        <p:txBody>
          <a:bodyPr anchor="b"/>
          <a:lstStyle>
            <a:lvl1pPr algn="l">
              <a:defRPr sz="2000" b="1"/>
            </a:lvl1pPr>
          </a:lstStyle>
          <a:p>
            <a:r>
              <a:rPr lang="es-ES"/>
              <a:t>Haga clic para modificar el estilo de título del patrón</a:t>
            </a:r>
            <a:endParaRPr lang="es-EC"/>
          </a:p>
        </p:txBody>
      </p:sp>
      <p:sp>
        <p:nvSpPr>
          <p:cNvPr id="3" name="2 Marcador de contenido"/>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3 Marcador de texto"/>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50F51633-D3A4-444E-8F8C-8D877F388898}" type="datetimeFigureOut">
              <a:rPr lang="es-EC" smtClean="0"/>
              <a:t>10/10/2023</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p>
            <a:fld id="{31D1882C-1DA9-4FB6-B295-A486E20BB4B0}" type="slidenum">
              <a:rPr lang="es-EC" smtClean="0"/>
              <a:t>‹Nº›</a:t>
            </a:fld>
            <a:endParaRPr lang="es-EC"/>
          </a:p>
        </p:txBody>
      </p:sp>
    </p:spTree>
    <p:extLst>
      <p:ext uri="{BB962C8B-B14F-4D97-AF65-F5344CB8AC3E}">
        <p14:creationId xmlns:p14="http://schemas.microsoft.com/office/powerpoint/2010/main" val="3795311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3600450"/>
            <a:ext cx="5486400" cy="425054"/>
          </a:xfrm>
        </p:spPr>
        <p:txBody>
          <a:bodyPr anchor="b"/>
          <a:lstStyle>
            <a:lvl1pPr algn="l">
              <a:defRPr sz="2000" b="1"/>
            </a:lvl1pPr>
          </a:lstStyle>
          <a:p>
            <a:r>
              <a:rPr lang="es-ES"/>
              <a:t>Haga clic para modificar el estilo de título del patrón</a:t>
            </a:r>
            <a:endParaRPr lang="es-EC"/>
          </a:p>
        </p:txBody>
      </p:sp>
      <p:sp>
        <p:nvSpPr>
          <p:cNvPr id="3" name="2 Marcador de posición de imagen"/>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3 Marcador de texto"/>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50F51633-D3A4-444E-8F8C-8D877F388898}" type="datetimeFigureOut">
              <a:rPr lang="es-EC" smtClean="0"/>
              <a:t>10/10/2023</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p>
            <a:fld id="{31D1882C-1DA9-4FB6-B295-A486E20BB4B0}" type="slidenum">
              <a:rPr lang="es-EC" smtClean="0"/>
              <a:t>‹Nº›</a:t>
            </a:fld>
            <a:endParaRPr lang="es-EC"/>
          </a:p>
        </p:txBody>
      </p:sp>
    </p:spTree>
    <p:extLst>
      <p:ext uri="{BB962C8B-B14F-4D97-AF65-F5344CB8AC3E}">
        <p14:creationId xmlns:p14="http://schemas.microsoft.com/office/powerpoint/2010/main" val="3643804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s-ES"/>
              <a:t>Haga clic para modificar el estilo de título del patrón</a:t>
            </a:r>
            <a:endParaRPr lang="es-EC"/>
          </a:p>
        </p:txBody>
      </p:sp>
      <p:sp>
        <p:nvSpPr>
          <p:cNvPr id="3" name="2 Marcador de texto"/>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3 Marcador de fecha"/>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0F51633-D3A4-444E-8F8C-8D877F388898}" type="datetimeFigureOut">
              <a:rPr lang="es-EC" smtClean="0"/>
              <a:t>10/10/2023</a:t>
            </a:fld>
            <a:endParaRPr lang="es-EC"/>
          </a:p>
        </p:txBody>
      </p:sp>
      <p:sp>
        <p:nvSpPr>
          <p:cNvPr id="5" name="4 Marcador de pie de página"/>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5 Marcador de número de diapositiva"/>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31D1882C-1DA9-4FB6-B295-A486E20BB4B0}" type="slidenum">
              <a:rPr lang="es-EC" smtClean="0"/>
              <a:t>‹Nº›</a:t>
            </a:fld>
            <a:endParaRPr lang="es-EC"/>
          </a:p>
        </p:txBody>
      </p:sp>
    </p:spTree>
    <p:extLst>
      <p:ext uri="{BB962C8B-B14F-4D97-AF65-F5344CB8AC3E}">
        <p14:creationId xmlns:p14="http://schemas.microsoft.com/office/powerpoint/2010/main" val="4254654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oogle Shape;18;p11">
            <a:extLst>
              <a:ext uri="{FF2B5EF4-FFF2-40B4-BE49-F238E27FC236}">
                <a16:creationId xmlns:a16="http://schemas.microsoft.com/office/drawing/2014/main" id="{B616EEAB-DCCD-BA76-8D48-4A1ABDFEC304}"/>
              </a:ext>
            </a:extLst>
          </p:cNvPr>
          <p:cNvPicPr preferRelativeResize="0"/>
          <p:nvPr/>
        </p:nvPicPr>
        <p:blipFill rotWithShape="1">
          <a:blip r:embed="rId2">
            <a:alphaModFix/>
          </a:blip>
          <a:srcRect/>
          <a:stretch/>
        </p:blipFill>
        <p:spPr>
          <a:xfrm>
            <a:off x="0" y="20538"/>
            <a:ext cx="9144000" cy="5143500"/>
          </a:xfrm>
          <a:prstGeom prst="rect">
            <a:avLst/>
          </a:prstGeom>
          <a:noFill/>
          <a:ln>
            <a:noFill/>
          </a:ln>
        </p:spPr>
      </p:pic>
      <p:pic>
        <p:nvPicPr>
          <p:cNvPr id="5" name="Google Shape;19;p11">
            <a:extLst>
              <a:ext uri="{FF2B5EF4-FFF2-40B4-BE49-F238E27FC236}">
                <a16:creationId xmlns:a16="http://schemas.microsoft.com/office/drawing/2014/main" id="{9FA8CEB9-2B08-229E-EA5E-8DBBFCA0C530}"/>
              </a:ext>
            </a:extLst>
          </p:cNvPr>
          <p:cNvPicPr preferRelativeResize="0"/>
          <p:nvPr/>
        </p:nvPicPr>
        <p:blipFill rotWithShape="1">
          <a:blip r:embed="rId3">
            <a:alphaModFix/>
          </a:blip>
          <a:srcRect/>
          <a:stretch/>
        </p:blipFill>
        <p:spPr>
          <a:xfrm>
            <a:off x="279225" y="4372275"/>
            <a:ext cx="1569301" cy="577503"/>
          </a:xfrm>
          <a:prstGeom prst="rect">
            <a:avLst/>
          </a:prstGeom>
          <a:noFill/>
          <a:ln>
            <a:noFill/>
          </a:ln>
        </p:spPr>
      </p:pic>
      <p:sp>
        <p:nvSpPr>
          <p:cNvPr id="9" name="Google Shape;68;p2">
            <a:extLst>
              <a:ext uri="{FF2B5EF4-FFF2-40B4-BE49-F238E27FC236}">
                <a16:creationId xmlns:a16="http://schemas.microsoft.com/office/drawing/2014/main" id="{5D393C96-FF74-B421-49B8-479D6122225F}"/>
              </a:ext>
            </a:extLst>
          </p:cNvPr>
          <p:cNvSpPr txBox="1"/>
          <p:nvPr/>
        </p:nvSpPr>
        <p:spPr>
          <a:xfrm>
            <a:off x="3923928" y="987574"/>
            <a:ext cx="5220072" cy="2583754"/>
          </a:xfrm>
          <a:prstGeom prst="rect">
            <a:avLst/>
          </a:prstGeom>
          <a:noFill/>
          <a:ln>
            <a:noFill/>
          </a:ln>
        </p:spPr>
        <p:txBody>
          <a:bodyPr spcFirstLastPara="1" wrap="square" lIns="68569" tIns="34275" rIns="68569" bIns="34275" anchor="t" anchorCtr="0">
            <a:noAutofit/>
          </a:bodyPr>
          <a:lstStyle/>
          <a:p>
            <a:pPr algn="ctr">
              <a:lnSpc>
                <a:spcPct val="90000"/>
              </a:lnSpc>
              <a:buClr>
                <a:srgbClr val="223F86"/>
              </a:buClr>
              <a:buSzPts val="4400"/>
            </a:pPr>
            <a:endParaRPr lang="es-EC" sz="1400" b="1" dirty="0" smtClean="0">
              <a:solidFill>
                <a:srgbClr val="223F86"/>
              </a:solidFill>
              <a:latin typeface="Montserrat ExtraBold"/>
              <a:ea typeface="Montserrat ExtraBold"/>
              <a:cs typeface="Montserrat ExtraBold"/>
              <a:sym typeface="Montserrat ExtraBold"/>
            </a:endParaRPr>
          </a:p>
          <a:p>
            <a:pPr algn="ctr">
              <a:lnSpc>
                <a:spcPct val="90000"/>
              </a:lnSpc>
              <a:buClr>
                <a:srgbClr val="223F86"/>
              </a:buClr>
              <a:buSzPts val="4400"/>
            </a:pPr>
            <a:endParaRPr lang="es-EC" sz="1400" b="1" dirty="0">
              <a:solidFill>
                <a:srgbClr val="223F86"/>
              </a:solidFill>
              <a:latin typeface="Montserrat ExtraBold"/>
              <a:ea typeface="Montserrat ExtraBold"/>
              <a:cs typeface="Montserrat ExtraBold"/>
              <a:sym typeface="Montserrat ExtraBold"/>
            </a:endParaRPr>
          </a:p>
          <a:p>
            <a:pPr algn="ctr">
              <a:lnSpc>
                <a:spcPct val="90000"/>
              </a:lnSpc>
              <a:buClr>
                <a:srgbClr val="223F86"/>
              </a:buClr>
              <a:buSzPts val="4400"/>
            </a:pPr>
            <a:endParaRPr lang="es-EC" sz="1600" b="1" dirty="0" smtClean="0">
              <a:solidFill>
                <a:srgbClr val="223F86"/>
              </a:solidFill>
              <a:latin typeface="Montserrat ExtraBold"/>
              <a:ea typeface="Montserrat ExtraBold"/>
              <a:cs typeface="Montserrat ExtraBold"/>
              <a:sym typeface="Montserrat ExtraBold"/>
            </a:endParaRPr>
          </a:p>
          <a:p>
            <a:pPr algn="ctr">
              <a:lnSpc>
                <a:spcPct val="90000"/>
              </a:lnSpc>
              <a:buClr>
                <a:srgbClr val="223F86"/>
              </a:buClr>
              <a:buSzPts val="4400"/>
            </a:pPr>
            <a:r>
              <a:rPr lang="es-EC" sz="1600" b="1" dirty="0" smtClean="0">
                <a:solidFill>
                  <a:srgbClr val="223F86"/>
                </a:solidFill>
                <a:latin typeface="Montserrat ExtraBold"/>
                <a:ea typeface="Montserrat ExtraBold"/>
                <a:cs typeface="Montserrat ExtraBold"/>
                <a:sym typeface="Montserrat ExtraBold"/>
              </a:rPr>
              <a:t>ORDENANZA METROPOLITANA </a:t>
            </a:r>
          </a:p>
          <a:p>
            <a:pPr algn="ctr">
              <a:lnSpc>
                <a:spcPct val="90000"/>
              </a:lnSpc>
              <a:buClr>
                <a:srgbClr val="223F86"/>
              </a:buClr>
              <a:buSzPts val="4400"/>
            </a:pPr>
            <a:r>
              <a:rPr lang="es-EC" sz="1600" b="1" dirty="0" smtClean="0">
                <a:solidFill>
                  <a:srgbClr val="223F86"/>
                </a:solidFill>
                <a:latin typeface="Montserrat ExtraBold"/>
                <a:ea typeface="Montserrat ExtraBold"/>
                <a:cs typeface="Montserrat ExtraBold"/>
                <a:sym typeface="Montserrat ExtraBold"/>
              </a:rPr>
              <a:t>PARA LA DETERMINACIÓN, RECAUDACIÓN Y COBRO DE LAS TASAS POR LOS SERVICIOS QUE PRESTA LA EMPRESA PÚBLICA METROPOLITANA DE GESTIÓN INTEGRAL DE RESIDUOS SÓLIDOS</a:t>
            </a:r>
          </a:p>
          <a:p>
            <a:pPr algn="ctr">
              <a:lnSpc>
                <a:spcPct val="90000"/>
              </a:lnSpc>
              <a:buClr>
                <a:srgbClr val="223F86"/>
              </a:buClr>
              <a:buSzPts val="4400"/>
            </a:pPr>
            <a:r>
              <a:rPr lang="es-MX" sz="1600" b="1" dirty="0" smtClean="0">
                <a:solidFill>
                  <a:srgbClr val="223F86"/>
                </a:solidFill>
                <a:latin typeface="Montserrat ExtraBold"/>
                <a:sym typeface="Montserrat ExtraBold"/>
              </a:rPr>
              <a:t>EMGIRS EP</a:t>
            </a:r>
          </a:p>
          <a:p>
            <a:pPr algn="ctr">
              <a:lnSpc>
                <a:spcPct val="90000"/>
              </a:lnSpc>
              <a:buClr>
                <a:srgbClr val="223F86"/>
              </a:buClr>
              <a:buSzPts val="4400"/>
            </a:pPr>
            <a:endParaRPr sz="500" dirty="0"/>
          </a:p>
        </p:txBody>
      </p:sp>
      <p:sp>
        <p:nvSpPr>
          <p:cNvPr id="7" name="Rectángulo 6"/>
          <p:cNvSpPr/>
          <p:nvPr/>
        </p:nvSpPr>
        <p:spPr>
          <a:xfrm>
            <a:off x="1021215" y="3571328"/>
            <a:ext cx="1654620" cy="341632"/>
          </a:xfrm>
          <a:prstGeom prst="rect">
            <a:avLst/>
          </a:prstGeom>
        </p:spPr>
        <p:txBody>
          <a:bodyPr wrap="none">
            <a:spAutoFit/>
          </a:bodyPr>
          <a:lstStyle/>
          <a:p>
            <a:pPr lvl="0" algn="ctr">
              <a:lnSpc>
                <a:spcPct val="90000"/>
              </a:lnSpc>
              <a:buClr>
                <a:srgbClr val="223F86"/>
              </a:buClr>
              <a:buSzPts val="4400"/>
            </a:pPr>
            <a:r>
              <a:rPr lang="es-EC" b="1" dirty="0" smtClean="0">
                <a:solidFill>
                  <a:srgbClr val="223F86"/>
                </a:solidFill>
                <a:latin typeface="Montserrat ExtraBold"/>
                <a:ea typeface="Montserrat ExtraBold"/>
                <a:cs typeface="Montserrat ExtraBold"/>
                <a:sym typeface="Montserrat ExtraBold"/>
              </a:rPr>
              <a:t>Octubre </a:t>
            </a:r>
            <a:r>
              <a:rPr lang="es-EC" b="1" dirty="0">
                <a:solidFill>
                  <a:srgbClr val="223F86"/>
                </a:solidFill>
                <a:latin typeface="Montserrat ExtraBold"/>
                <a:ea typeface="Montserrat ExtraBold"/>
                <a:cs typeface="Montserrat ExtraBold"/>
                <a:sym typeface="Montserrat ExtraBold"/>
              </a:rPr>
              <a:t>2023</a:t>
            </a:r>
            <a:endParaRPr lang="es-EC" sz="788" dirty="0"/>
          </a:p>
        </p:txBody>
      </p:sp>
      <p:pic>
        <p:nvPicPr>
          <p:cNvPr id="11" name="Google Shape;69;p2">
            <a:extLst>
              <a:ext uri="{FF2B5EF4-FFF2-40B4-BE49-F238E27FC236}">
                <a16:creationId xmlns:a16="http://schemas.microsoft.com/office/drawing/2014/main" id="{06EC78D7-B54D-2B61-C7F2-55724258E763}"/>
              </a:ext>
            </a:extLst>
          </p:cNvPr>
          <p:cNvPicPr preferRelativeResize="0"/>
          <p:nvPr/>
        </p:nvPicPr>
        <p:blipFill rotWithShape="1">
          <a:blip r:embed="rId4">
            <a:alphaModFix/>
          </a:blip>
          <a:srcRect/>
          <a:stretch/>
        </p:blipFill>
        <p:spPr>
          <a:xfrm>
            <a:off x="532922" y="1779902"/>
            <a:ext cx="2631206" cy="1080696"/>
          </a:xfrm>
          <a:prstGeom prst="rect">
            <a:avLst/>
          </a:prstGeom>
          <a:noFill/>
          <a:ln>
            <a:noFill/>
          </a:ln>
        </p:spPr>
      </p:pic>
      <p:sp>
        <p:nvSpPr>
          <p:cNvPr id="13" name="Google Shape;70;p2">
            <a:extLst>
              <a:ext uri="{FF2B5EF4-FFF2-40B4-BE49-F238E27FC236}">
                <a16:creationId xmlns:a16="http://schemas.microsoft.com/office/drawing/2014/main" id="{CD16A121-22FC-985B-E8DA-209AA639DD5A}"/>
              </a:ext>
            </a:extLst>
          </p:cNvPr>
          <p:cNvSpPr txBox="1"/>
          <p:nvPr/>
        </p:nvSpPr>
        <p:spPr>
          <a:xfrm>
            <a:off x="395438" y="1847362"/>
            <a:ext cx="2904443" cy="968127"/>
          </a:xfrm>
          <a:prstGeom prst="rect">
            <a:avLst/>
          </a:prstGeom>
          <a:noFill/>
          <a:ln>
            <a:noFill/>
          </a:ln>
        </p:spPr>
        <p:txBody>
          <a:bodyPr spcFirstLastPara="1" wrap="square" lIns="68569" tIns="34275" rIns="68569" bIns="34275" anchor="ctr" anchorCtr="0">
            <a:noAutofit/>
          </a:bodyPr>
          <a:lstStyle/>
          <a:p>
            <a:pPr algn="ctr">
              <a:lnSpc>
                <a:spcPct val="90000"/>
              </a:lnSpc>
              <a:buClr>
                <a:schemeClr val="lt1"/>
              </a:buClr>
              <a:buSzPts val="5400"/>
            </a:pPr>
            <a:r>
              <a:rPr lang="es-MX" sz="1400" b="1" dirty="0" smtClean="0">
                <a:solidFill>
                  <a:schemeClr val="lt1"/>
                </a:solidFill>
                <a:latin typeface="Montserrat ExtraBold"/>
                <a:sym typeface="Montserrat ExtraBold"/>
              </a:rPr>
              <a:t>COMENTARIOS </a:t>
            </a:r>
            <a:r>
              <a:rPr lang="es-MX" sz="1400" b="1" dirty="0" smtClean="0">
                <a:solidFill>
                  <a:schemeClr val="lt1"/>
                </a:solidFill>
                <a:latin typeface="Montserrat ExtraBold"/>
                <a:sym typeface="Montserrat ExtraBold"/>
              </a:rPr>
              <a:t>DE LA DIRECCIÓN METROPOLITANA TRIBUTARIA</a:t>
            </a:r>
            <a:endParaRPr sz="1200" b="1" dirty="0"/>
          </a:p>
        </p:txBody>
      </p:sp>
    </p:spTree>
    <p:extLst>
      <p:ext uri="{BB962C8B-B14F-4D97-AF65-F5344CB8AC3E}">
        <p14:creationId xmlns:p14="http://schemas.microsoft.com/office/powerpoint/2010/main" val="10540700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Imagen 13">
            <a:extLst>
              <a:ext uri="{FF2B5EF4-FFF2-40B4-BE49-F238E27FC236}">
                <a16:creationId xmlns:a16="http://schemas.microsoft.com/office/drawing/2014/main" id="{3776F4FF-F7CB-F299-A93F-7648445D0E6F}"/>
              </a:ext>
            </a:extLst>
          </p:cNvPr>
          <p:cNvPicPr>
            <a:picLocks noChangeAspect="1"/>
          </p:cNvPicPr>
          <p:nvPr/>
        </p:nvPicPr>
        <p:blipFill>
          <a:blip r:embed="rId2"/>
          <a:stretch>
            <a:fillRect/>
          </a:stretch>
        </p:blipFill>
        <p:spPr>
          <a:xfrm>
            <a:off x="0" y="0"/>
            <a:ext cx="9215205" cy="5183553"/>
          </a:xfrm>
          <a:prstGeom prst="rect">
            <a:avLst/>
          </a:prstGeom>
        </p:spPr>
      </p:pic>
      <p:sp>
        <p:nvSpPr>
          <p:cNvPr id="2" name="Título 1">
            <a:extLst>
              <a:ext uri="{FF2B5EF4-FFF2-40B4-BE49-F238E27FC236}">
                <a16:creationId xmlns:a16="http://schemas.microsoft.com/office/drawing/2014/main" id="{52710FB0-F37C-F6EC-0053-550F1B4F8343}"/>
              </a:ext>
            </a:extLst>
          </p:cNvPr>
          <p:cNvSpPr txBox="1">
            <a:spLocks/>
          </p:cNvSpPr>
          <p:nvPr/>
        </p:nvSpPr>
        <p:spPr>
          <a:xfrm>
            <a:off x="323528" y="130448"/>
            <a:ext cx="8352928" cy="994172"/>
          </a:xfrm>
          <a:prstGeom prst="rect">
            <a:avLst/>
          </a:prstGeom>
        </p:spPr>
        <p:txBody>
          <a:bodyPr vert="horz" lIns="68580" tIns="34290" rIns="68580" bIns="3429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C" sz="2800" b="1" dirty="0" smtClean="0">
                <a:solidFill>
                  <a:srgbClr val="223F86"/>
                </a:solidFill>
                <a:latin typeface="Montserrat ExtraBold" pitchFamily="2" charset="77"/>
                <a:ea typeface="HGSMinchoE" panose="02020900000000000000" pitchFamily="18" charset="-128"/>
              </a:rPr>
              <a:t>Observaciones</a:t>
            </a:r>
            <a:endParaRPr lang="es-EC" sz="3300" b="1" dirty="0">
              <a:solidFill>
                <a:srgbClr val="223F86"/>
              </a:solidFill>
              <a:latin typeface="Montserrat ExtraBold" pitchFamily="2" charset="77"/>
              <a:ea typeface="HGSMinchoE" panose="02020900000000000000" pitchFamily="18" charset="-128"/>
            </a:endParaRPr>
          </a:p>
        </p:txBody>
      </p:sp>
      <p:sp>
        <p:nvSpPr>
          <p:cNvPr id="3" name="Rectángulo 2"/>
          <p:cNvSpPr/>
          <p:nvPr/>
        </p:nvSpPr>
        <p:spPr>
          <a:xfrm>
            <a:off x="441878" y="627534"/>
            <a:ext cx="8331447" cy="43204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buAutoNum type="arabicPeriod"/>
            </a:pPr>
            <a:endParaRPr lang="es-MX" dirty="0" smtClean="0">
              <a:solidFill>
                <a:schemeClr val="tx2">
                  <a:lumMod val="75000"/>
                </a:schemeClr>
              </a:solidFill>
            </a:endParaRPr>
          </a:p>
          <a:p>
            <a:pPr marL="342900" indent="-342900" algn="just">
              <a:buAutoNum type="arabicPeriod"/>
            </a:pPr>
            <a:endParaRPr lang="es-MX" dirty="0">
              <a:solidFill>
                <a:schemeClr val="tx2">
                  <a:lumMod val="75000"/>
                </a:schemeClr>
              </a:solidFill>
            </a:endParaRPr>
          </a:p>
          <a:p>
            <a:pPr marL="342900" indent="-342900" algn="just">
              <a:buAutoNum type="arabicPeriod"/>
            </a:pPr>
            <a:r>
              <a:rPr lang="es-MX" dirty="0" smtClean="0">
                <a:solidFill>
                  <a:schemeClr val="tx2">
                    <a:lumMod val="75000"/>
                  </a:schemeClr>
                </a:solidFill>
              </a:rPr>
              <a:t>Se recomienda incluir la conceptualización de los servicios que presta la EMGIRS y su diferenciación con el Sistema de gestión integral de residuos para lo cual se sugiere la implementación de una mesa técnica donde intervengan todos los actores del proceso: EMGIRS, EMASEO, Secretaría de Planificación.</a:t>
            </a:r>
          </a:p>
          <a:p>
            <a:pPr marL="342900" indent="-342900" algn="just">
              <a:buAutoNum type="arabicPeriod"/>
            </a:pPr>
            <a:endParaRPr lang="es-MX" dirty="0" smtClean="0">
              <a:solidFill>
                <a:schemeClr val="tx2">
                  <a:lumMod val="75000"/>
                </a:schemeClr>
              </a:solidFill>
            </a:endParaRPr>
          </a:p>
          <a:p>
            <a:pPr marL="342900" indent="-342900" algn="just">
              <a:buAutoNum type="arabicPeriod"/>
            </a:pPr>
            <a:r>
              <a:rPr lang="es-MX" dirty="0" smtClean="0">
                <a:solidFill>
                  <a:schemeClr val="tx2">
                    <a:lumMod val="75000"/>
                  </a:schemeClr>
                </a:solidFill>
              </a:rPr>
              <a:t>En el análisis técnico, es importante conocer cómo se definió la fórmula para el ajuste de las tasas y el origen de los coeficientes establecidos que multiplican a las variaciones de índices IPC, IPCO y al SBU. </a:t>
            </a:r>
          </a:p>
          <a:p>
            <a:pPr marL="342900" indent="-342900" algn="just">
              <a:buAutoNum type="arabicPeriod"/>
            </a:pPr>
            <a:endParaRPr lang="es-MX" dirty="0" smtClean="0">
              <a:solidFill>
                <a:schemeClr val="tx2">
                  <a:lumMod val="75000"/>
                </a:schemeClr>
              </a:solidFill>
            </a:endParaRPr>
          </a:p>
          <a:p>
            <a:pPr marL="342900" indent="-342900" algn="just">
              <a:buAutoNum type="arabicPeriod"/>
            </a:pPr>
            <a:r>
              <a:rPr lang="es-MX" dirty="0" smtClean="0">
                <a:solidFill>
                  <a:schemeClr val="tx2">
                    <a:lumMod val="75000"/>
                  </a:schemeClr>
                </a:solidFill>
              </a:rPr>
              <a:t>De igual manera es importante entender la relación que se tiene con los reajustes especiales de tasas para recolección de escombros en horarios diurnos. Estos reajustes también se revisarán anualmente?</a:t>
            </a:r>
          </a:p>
          <a:p>
            <a:pPr marL="342900" indent="-342900" algn="just">
              <a:buAutoNum type="arabicPeriod"/>
            </a:pPr>
            <a:endParaRPr lang="es-MX" dirty="0" smtClean="0">
              <a:solidFill>
                <a:schemeClr val="tx2">
                  <a:lumMod val="75000"/>
                </a:schemeClr>
              </a:solidFill>
            </a:endParaRPr>
          </a:p>
          <a:p>
            <a:pPr marL="342900" indent="-342900" algn="just">
              <a:buAutoNum type="arabicPeriod"/>
            </a:pPr>
            <a:endParaRPr lang="es-MX" dirty="0" smtClean="0">
              <a:solidFill>
                <a:schemeClr val="tx2">
                  <a:lumMod val="75000"/>
                </a:schemeClr>
              </a:solidFill>
            </a:endParaRPr>
          </a:p>
          <a:p>
            <a:pPr marL="342900" indent="-342900" algn="just">
              <a:buAutoNum type="arabicPeriod"/>
            </a:pPr>
            <a:endParaRPr lang="es-MX" dirty="0" smtClean="0">
              <a:solidFill>
                <a:schemeClr val="tx2">
                  <a:lumMod val="75000"/>
                </a:schemeClr>
              </a:solidFill>
            </a:endParaRPr>
          </a:p>
          <a:p>
            <a:pPr marL="342900" indent="-342900" algn="just">
              <a:buAutoNum type="arabicPeriod"/>
            </a:pPr>
            <a:endParaRPr lang="es-EC" dirty="0">
              <a:solidFill>
                <a:schemeClr val="tx2">
                  <a:lumMod val="75000"/>
                </a:schemeClr>
              </a:solidFill>
            </a:endParaRPr>
          </a:p>
        </p:txBody>
      </p:sp>
    </p:spTree>
    <p:extLst>
      <p:ext uri="{BB962C8B-B14F-4D97-AF65-F5344CB8AC3E}">
        <p14:creationId xmlns:p14="http://schemas.microsoft.com/office/powerpoint/2010/main" val="9790010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Imagen 13">
            <a:extLst>
              <a:ext uri="{FF2B5EF4-FFF2-40B4-BE49-F238E27FC236}">
                <a16:creationId xmlns:a16="http://schemas.microsoft.com/office/drawing/2014/main" id="{3776F4FF-F7CB-F299-A93F-7648445D0E6F}"/>
              </a:ext>
            </a:extLst>
          </p:cNvPr>
          <p:cNvPicPr>
            <a:picLocks noChangeAspect="1"/>
          </p:cNvPicPr>
          <p:nvPr/>
        </p:nvPicPr>
        <p:blipFill>
          <a:blip r:embed="rId2"/>
          <a:stretch>
            <a:fillRect/>
          </a:stretch>
        </p:blipFill>
        <p:spPr>
          <a:xfrm>
            <a:off x="0" y="-44022"/>
            <a:ext cx="9215205" cy="5183553"/>
          </a:xfrm>
          <a:prstGeom prst="rect">
            <a:avLst/>
          </a:prstGeom>
        </p:spPr>
      </p:pic>
      <p:sp>
        <p:nvSpPr>
          <p:cNvPr id="2" name="Título 1">
            <a:extLst>
              <a:ext uri="{FF2B5EF4-FFF2-40B4-BE49-F238E27FC236}">
                <a16:creationId xmlns:a16="http://schemas.microsoft.com/office/drawing/2014/main" id="{52710FB0-F37C-F6EC-0053-550F1B4F8343}"/>
              </a:ext>
            </a:extLst>
          </p:cNvPr>
          <p:cNvSpPr txBox="1">
            <a:spLocks/>
          </p:cNvSpPr>
          <p:nvPr/>
        </p:nvSpPr>
        <p:spPr>
          <a:xfrm>
            <a:off x="251520" y="240642"/>
            <a:ext cx="8352928" cy="994172"/>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C" sz="2800" b="1" dirty="0" smtClean="0">
                <a:solidFill>
                  <a:srgbClr val="223F86"/>
                </a:solidFill>
                <a:latin typeface="Montserrat ExtraBold" pitchFamily="2" charset="77"/>
                <a:ea typeface="HGSMinchoE" panose="02020900000000000000" pitchFamily="18" charset="-128"/>
              </a:rPr>
              <a:t>Observaciones</a:t>
            </a:r>
            <a:endParaRPr lang="es-EC" sz="3300" b="1" dirty="0">
              <a:solidFill>
                <a:srgbClr val="223F86"/>
              </a:solidFill>
              <a:latin typeface="Montserrat ExtraBold" pitchFamily="2" charset="77"/>
              <a:ea typeface="HGSMinchoE" panose="02020900000000000000" pitchFamily="18" charset="-128"/>
            </a:endParaRPr>
          </a:p>
        </p:txBody>
      </p:sp>
      <p:sp>
        <p:nvSpPr>
          <p:cNvPr id="3" name="Rectángulo 2"/>
          <p:cNvSpPr/>
          <p:nvPr/>
        </p:nvSpPr>
        <p:spPr>
          <a:xfrm>
            <a:off x="467544" y="1131590"/>
            <a:ext cx="8136904" cy="38164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dirty="0" smtClean="0">
                <a:solidFill>
                  <a:schemeClr val="tx2">
                    <a:lumMod val="75000"/>
                  </a:schemeClr>
                </a:solidFill>
              </a:rPr>
              <a:t>4. Es </a:t>
            </a:r>
            <a:r>
              <a:rPr lang="es-MX" dirty="0">
                <a:solidFill>
                  <a:schemeClr val="tx2">
                    <a:lumMod val="75000"/>
                  </a:schemeClr>
                </a:solidFill>
              </a:rPr>
              <a:t>necesario conocer cómo se dará el proceso de ajuste automático anual y cómo se llevará a cabo el proceso de comunicación de las tasas actualizadas al Concejo Municipal así como a la ciudadanía.</a:t>
            </a:r>
            <a:endParaRPr lang="es-EC" dirty="0">
              <a:solidFill>
                <a:schemeClr val="tx2">
                  <a:lumMod val="75000"/>
                </a:schemeClr>
              </a:solidFill>
            </a:endParaRPr>
          </a:p>
          <a:p>
            <a:pPr algn="just"/>
            <a:endParaRPr lang="es-MX" dirty="0" smtClean="0">
              <a:solidFill>
                <a:schemeClr val="tx2">
                  <a:lumMod val="75000"/>
                </a:schemeClr>
              </a:solidFill>
            </a:endParaRPr>
          </a:p>
          <a:p>
            <a:pPr algn="just"/>
            <a:r>
              <a:rPr lang="es-MX" dirty="0" smtClean="0">
                <a:solidFill>
                  <a:schemeClr val="tx2">
                    <a:lumMod val="75000"/>
                  </a:schemeClr>
                </a:solidFill>
              </a:rPr>
              <a:t>5. Se sugiere definir con claridad quienes son los sujetos pasivos de las tasas por cuanto en las exenciones se ha podido identificar grupos poblacionales como personas adultas mayores que serían los grupos beneficiarios de las exenciones a la Tasa de gestión integral de residuos sólidos.</a:t>
            </a:r>
          </a:p>
          <a:p>
            <a:pPr algn="just"/>
            <a:endParaRPr lang="es-MX" dirty="0">
              <a:solidFill>
                <a:schemeClr val="tx2">
                  <a:lumMod val="75000"/>
                </a:schemeClr>
              </a:solidFill>
            </a:endParaRPr>
          </a:p>
          <a:p>
            <a:pPr algn="just"/>
            <a:r>
              <a:rPr lang="es-MX" dirty="0">
                <a:solidFill>
                  <a:schemeClr val="tx2">
                    <a:lumMod val="75000"/>
                  </a:schemeClr>
                </a:solidFill>
              </a:rPr>
              <a:t>6</a:t>
            </a:r>
            <a:r>
              <a:rPr lang="es-MX" dirty="0" smtClean="0">
                <a:solidFill>
                  <a:schemeClr val="tx2">
                    <a:lumMod val="75000"/>
                  </a:schemeClr>
                </a:solidFill>
              </a:rPr>
              <a:t>. Se han realizado algunas observaciones relacionadas a la técnica tributaria respecto de la estructura de la Ordenanza a fin de tener una mayor claridad respecto a los componentes de las tasas: hecho generador, sujetos pasivos, base imponible, pago de las tasas.</a:t>
            </a:r>
            <a:endParaRPr lang="es-EC" dirty="0">
              <a:solidFill>
                <a:schemeClr val="tx2">
                  <a:lumMod val="75000"/>
                </a:schemeClr>
              </a:solidFill>
            </a:endParaRPr>
          </a:p>
        </p:txBody>
      </p:sp>
    </p:spTree>
    <p:extLst>
      <p:ext uri="{BB962C8B-B14F-4D97-AF65-F5344CB8AC3E}">
        <p14:creationId xmlns:p14="http://schemas.microsoft.com/office/powerpoint/2010/main" val="327647835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12698</TotalTime>
  <Words>294</Words>
  <Application>Microsoft Office PowerPoint</Application>
  <PresentationFormat>Presentación en pantalla (16:9)</PresentationFormat>
  <Paragraphs>24</Paragraphs>
  <Slides>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vt:i4>
      </vt:variant>
    </vt:vector>
  </HeadingPairs>
  <TitlesOfParts>
    <vt:vector size="8" baseType="lpstr">
      <vt:lpstr>Arial</vt:lpstr>
      <vt:lpstr>Calibri</vt:lpstr>
      <vt:lpstr>HGSMinchoE</vt:lpstr>
      <vt:lpstr>Montserrat ExtraBold</vt:lpstr>
      <vt:lpstr>Tema de Office</vt:lpstr>
      <vt:lpstr>Presentación de PowerPoint</vt:lpstr>
      <vt:lpstr>Presentación de PowerPoint</vt:lpstr>
      <vt:lpstr>Presentación de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Direccion Cantonal de Planificacion para el Desarrollo DESARR</dc:title>
  <dc:creator>Sanchez Enriquez German Sandino</dc:creator>
  <cp:lastModifiedBy>Diana Julieta Arias Urvina</cp:lastModifiedBy>
  <cp:revision>592</cp:revision>
  <cp:lastPrinted>2018-08-13T14:26:43Z</cp:lastPrinted>
  <dcterms:created xsi:type="dcterms:W3CDTF">2018-08-02T14:37:13Z</dcterms:created>
  <dcterms:modified xsi:type="dcterms:W3CDTF">2023-10-11T01:07:40Z</dcterms:modified>
</cp:coreProperties>
</file>