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6" r:id="rId2"/>
    <p:sldId id="276" r:id="rId3"/>
    <p:sldId id="275" r:id="rId4"/>
    <p:sldId id="277" r:id="rId5"/>
    <p:sldId id="278" r:id="rId6"/>
    <p:sldId id="292" r:id="rId7"/>
    <p:sldId id="279" r:id="rId8"/>
    <p:sldId id="280" r:id="rId9"/>
    <p:sldId id="281" r:id="rId10"/>
    <p:sldId id="282" r:id="rId11"/>
    <p:sldId id="291" r:id="rId12"/>
    <p:sldId id="293" r:id="rId13"/>
    <p:sldId id="294" r:id="rId14"/>
    <p:sldId id="295" r:id="rId15"/>
    <p:sldId id="297" r:id="rId16"/>
    <p:sldId id="290" r:id="rId17"/>
    <p:sldId id="289" r:id="rId1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BE9"/>
    <a:srgbClr val="5B5B5B"/>
    <a:srgbClr val="223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74"/>
  </p:normalViewPr>
  <p:slideViewPr>
    <p:cSldViewPr snapToGrid="0">
      <p:cViewPr varScale="1">
        <p:scale>
          <a:sx n="83" d="100"/>
          <a:sy n="83" d="100"/>
        </p:scale>
        <p:origin x="46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0DB2959-C3B8-AFE1-FE88-357ED3CEAE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8AFC65-4BDC-1D09-C684-612ED25D51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7EADA-9D25-324F-A962-C13B1DFBBFEB}" type="datetimeFigureOut">
              <a:rPr lang="es-EC" smtClean="0"/>
              <a:t>6/11/2023</a:t>
            </a:fld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3C8C6D-04A0-E8C7-B4C1-0905342E72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CC6170-BB4B-E2AB-CCED-B7FFA868BC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3A257-73CE-BD4D-A507-1552FDC084B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19654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DFC9A-F8E9-E044-AC34-ED696DDAB2E6}" type="datetimeFigureOut">
              <a:rPr lang="es-EC" smtClean="0"/>
              <a:t>6/11/2023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49DFF-B7D3-834E-A2F0-6F28154502F4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4921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78976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E22BD-14D8-4B33-AB1F-3745BFAF5F30}" type="slidenum">
              <a:rPr lang="es-EC" smtClean="0"/>
              <a:t>12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65391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es-EC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PRESUPUESTO 2024</a:t>
            </a:r>
          </a:p>
          <a:p>
            <a:pPr rtl="0" eaLnBrk="1" fontAlgn="ctr" latinLnBrk="0" hangingPunct="1"/>
            <a:r>
              <a:rPr lang="es-EC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RECURSOS FISCALES</a:t>
            </a:r>
          </a:p>
          <a:p>
            <a:pPr rtl="0" eaLnBrk="1" fontAlgn="ctr" latinLnBrk="0" hangingPunct="1"/>
            <a:r>
              <a:rPr lang="es-EC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RECURSOS MUNICIPALES</a:t>
            </a:r>
          </a:p>
          <a:p>
            <a:pPr rtl="0" eaLnBrk="1" fontAlgn="ctr" latinLnBrk="0" hangingPunct="1"/>
            <a:r>
              <a:rPr lang="es-EC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FONDOS PROPIOS </a:t>
            </a:r>
          </a:p>
          <a:p>
            <a:pPr rtl="0" eaLnBrk="1" fontAlgn="ctr" latinLnBrk="0" hangingPunct="1"/>
            <a:r>
              <a:rPr lang="es-EC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TOTAL </a:t>
            </a:r>
          </a:p>
          <a:p>
            <a:pPr rtl="0" eaLnBrk="1" fontAlgn="ctr" latinLnBrk="0" hangingPunct="1"/>
            <a:r>
              <a:rPr lang="es-EC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- </a:t>
            </a:r>
          </a:p>
          <a:p>
            <a:pPr rtl="0" eaLnBrk="1" fontAlgn="ctr" latinLnBrk="0" hangingPunct="1"/>
            <a:r>
              <a:rPr lang="es-EC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6.000.000,00 </a:t>
            </a:r>
          </a:p>
          <a:p>
            <a:pPr rtl="0" eaLnBrk="1" fontAlgn="ctr" latinLnBrk="0" hangingPunct="1"/>
            <a:r>
              <a:rPr lang="es-EC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78.935.715,32 </a:t>
            </a:r>
          </a:p>
          <a:p>
            <a:pPr rtl="0" eaLnBrk="1" fontAlgn="ctr" latinLnBrk="0" hangingPunct="1"/>
            <a:r>
              <a:rPr lang="es-EC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84.935.715,32 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1A4E-025B-44E6-ABF9-C4D5CDBC83CA}" type="slidenum">
              <a:rPr lang="es-EC" smtClean="0"/>
              <a:t>13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7781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Demanda ante el Devolución</a:t>
            </a:r>
            <a:r>
              <a:rPr lang="es-EC" sz="1200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m</a:t>
            </a:r>
            <a:r>
              <a:rPr lang="es-EC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ultas mal cobradas más</a:t>
            </a:r>
            <a:r>
              <a:rPr lang="es-EC" sz="1200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interés</a:t>
            </a:r>
            <a:r>
              <a:rPr lang="es-EC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1A4E-025B-44E6-ABF9-C4D5CDBC83CA}" type="slidenum">
              <a:rPr lang="es-EC" smtClean="0"/>
              <a:t>14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64275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Demanda ante el Devolución</a:t>
            </a:r>
            <a:r>
              <a:rPr lang="es-EC" sz="1200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m</a:t>
            </a:r>
            <a:r>
              <a:rPr lang="es-EC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ultas mal cobradas más</a:t>
            </a:r>
            <a:r>
              <a:rPr lang="es-EC" sz="1200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interés</a:t>
            </a:r>
            <a:r>
              <a:rPr lang="es-EC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1A4E-025B-44E6-ABF9-C4D5CDBC83CA}" type="slidenum">
              <a:rPr lang="es-EC" smtClean="0"/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5844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9DC5DA2-D5CD-D981-0EDC-735E5588E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6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6EF428-D365-C4FA-A640-ADB9E0E91C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6B33F4-2CBB-956F-B502-CDC148C65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81D323-4F40-8B0F-6D71-53D82FB20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6/11/2023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5C0505-4B74-B6EE-4E67-C487330B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B2D27-DC25-1970-B80A-85F7F308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1449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ACDCA3-89A8-6792-1738-B196ACCC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E3D67B-DF07-A014-DE2E-79A0F57CD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5B074-B5D3-588D-6770-2C39266D1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B067-6B2D-EF44-BA06-ADE00054404D}" type="datetimeFigureOut">
              <a:rPr lang="es-EC" smtClean="0"/>
              <a:t>6/11/2023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222A2B-998E-0A23-BE1F-4FD9943B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C43E38-CCBC-B025-3A1C-A44366C91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D273-FB3D-5C45-BCEF-24D870F8E7A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0242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7E1582-B6A7-3E26-A7F6-AEDF0DC4BA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FB194BD-C305-B12F-FE2F-8EE353257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2199" y="5829700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D982A6-5EA3-A546-5CD8-CE66C7EA91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025AD31-5028-D17D-3E5B-8BFAE50E1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300" y="5829700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6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79EAB8-383F-33BD-D69C-A32AB86C6A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47BFED1-C576-6C21-EED3-F42F667C2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7446" y="253315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1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16A9144-5DE7-C599-3812-009F80D66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154D28D-DE85-FF39-72CA-72805EC5CE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972" y="2224216"/>
            <a:ext cx="6004798" cy="32746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A027697-6BC9-123D-023F-2665E2D812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7446" y="253315"/>
            <a:ext cx="2092401" cy="77000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C83E0E2-FD70-0B87-F973-8FC07F0A786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9997" y="2569028"/>
            <a:ext cx="1697063" cy="162197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B69335F-8EB7-EE36-E915-46ED10D2EA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2571" y="4501643"/>
            <a:ext cx="3771486" cy="66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5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776F4FF-F7CB-F299-A93F-7648445D0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A923A17-01F1-BE1E-6EF0-AD37A9F53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7446" y="253315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8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19D45AA-D978-47F1-7EAB-589E15D6D0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F4C055-0011-334E-8B9A-E8F9AA84B3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675" y="0"/>
            <a:ext cx="4190649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836A73-EC0E-04AD-A1E2-DA0E652ABC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2199" y="5834584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0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9A391-C469-527C-A2E1-1DA50985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29D5E9-8FE7-0C63-0587-150112D95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D005A4-BEE2-3264-04E2-B0DF8A8E7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E89F4-4C16-EFD6-622E-6BB92724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6/11/2023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574AD8-34C0-7EAB-6EF0-3F730CEA4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833DD0-4C5C-FD4C-E05B-90B7164B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102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11B03-CCA1-B107-01A1-50DC372E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144AF8-7EC3-6CAC-607C-49F5E8E46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AE2885-272F-3C70-2A0E-A941E21E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6/11/2023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EBA2CB-1069-446E-E8CD-10380FE9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036E7-5579-75BF-42CE-2582B834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9110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D660D2-19F9-A31E-8D94-09531B5B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A93ED8-CC7B-F812-2B9E-B30C8CD5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AB410E-EC45-FF99-C312-F6B0869DF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BF6A4-7C83-954C-BA91-FDE72C23A6C3}" type="datetimeFigureOut">
              <a:rPr lang="es-EC" smtClean="0"/>
              <a:t>6/11/2023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7EFA94-3FAD-98D2-97C5-E0761D1DF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339342-B372-DB1D-5AE2-DA9708097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F5CD9-9349-1B4E-8B50-89C66E4482A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3465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71" y="2754662"/>
            <a:ext cx="6260857" cy="134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59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200290"/>
              </p:ext>
            </p:extLst>
          </p:nvPr>
        </p:nvGraphicFramePr>
        <p:xfrm>
          <a:off x="4924181" y="471182"/>
          <a:ext cx="7193929" cy="4019741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681636">
                  <a:extLst>
                    <a:ext uri="{9D8B030D-6E8A-4147-A177-3AD203B41FA5}">
                      <a16:colId xmlns:a16="http://schemas.microsoft.com/office/drawing/2014/main" val="2146499591"/>
                    </a:ext>
                  </a:extLst>
                </a:gridCol>
                <a:gridCol w="1597891">
                  <a:extLst>
                    <a:ext uri="{9D8B030D-6E8A-4147-A177-3AD203B41FA5}">
                      <a16:colId xmlns:a16="http://schemas.microsoft.com/office/drawing/2014/main" val="3194856647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4178342844"/>
                    </a:ext>
                  </a:extLst>
                </a:gridCol>
              </a:tblGrid>
              <a:tr h="38607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TAREA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FISCALES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59202"/>
                  </a:ext>
                </a:extLst>
              </a:tr>
              <a:tr h="35452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Mantenimiento de Equipo, mobiliario, </a:t>
                      </a:r>
                      <a:r>
                        <a:rPr lang="es-E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edificios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Manteamiento</a:t>
                      </a:r>
                      <a:r>
                        <a:rPr lang="es-E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equipos de laboratorio para mantener la acreditación de la norma ISO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Mantenimiento de infraestructura</a:t>
                      </a:r>
                      <a:endParaRPr lang="es-E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99.500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426.500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442110"/>
                  </a:ext>
                </a:extLst>
              </a:tr>
              <a:tr h="35452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Dotación de </a:t>
                      </a:r>
                      <a:r>
                        <a:rPr lang="es-E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Servicios: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Capacitación</a:t>
                      </a:r>
                      <a:r>
                        <a:rPr lang="es-E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del Personal, Actualización de Sistemas informáticos, servicio de Courier, investigaciones profesionales de laboratorio, almacenamiento y embalaje.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41.000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053831"/>
                  </a:ext>
                </a:extLst>
              </a:tr>
              <a:tr h="35452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Mantenimiento de Equipo y sistemas informáticos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43.100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4039780"/>
                  </a:ext>
                </a:extLst>
              </a:tr>
              <a:tr h="35452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Dotación de </a:t>
                      </a:r>
                      <a:r>
                        <a:rPr lang="es-E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bienes: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Repuestos</a:t>
                      </a:r>
                      <a:r>
                        <a:rPr lang="es-E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Accesorios para Equipos de Laboratorio   ( Red de monitoreo de la Calidad del aire, ruido y agua)</a:t>
                      </a:r>
                      <a:endParaRPr lang="es-E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168.500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632099"/>
                  </a:ext>
                </a:extLst>
              </a:tr>
              <a:tr h="35452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Dotación de bienes de larga </a:t>
                      </a:r>
                      <a:r>
                        <a:rPr lang="es-E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duración: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Mobiliarios, Equipos</a:t>
                      </a:r>
                      <a:r>
                        <a:rPr lang="es-E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sistemas y paquetes informáticos.</a:t>
                      </a:r>
                      <a:endParaRPr lang="es-ES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s-ES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74.400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832990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45" y="6135576"/>
            <a:ext cx="2706255" cy="58304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141234" y="4564553"/>
            <a:ext cx="7064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Remuneración de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Personal: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401147" y="457619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1. 673.778,74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141234" y="4916030"/>
            <a:ext cx="510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Gasto Corriente:              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2.100.278,74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D8BD13CD-1BE2-3BFE-CABE-E9A06CD9EFCF}"/>
              </a:ext>
            </a:extLst>
          </p:cNvPr>
          <p:cNvGrpSpPr/>
          <p:nvPr/>
        </p:nvGrpSpPr>
        <p:grpSpPr>
          <a:xfrm>
            <a:off x="1089988" y="1004899"/>
            <a:ext cx="2780044" cy="2624396"/>
            <a:chOff x="252" y="529"/>
            <a:chExt cx="2780044" cy="2624396"/>
          </a:xfrm>
        </p:grpSpPr>
        <p:sp>
          <p:nvSpPr>
            <p:cNvPr id="11" name="Rectángulo: esquinas redondeadas 12">
              <a:extLst>
                <a:ext uri="{FF2B5EF4-FFF2-40B4-BE49-F238E27FC236}">
                  <a16:creationId xmlns:a16="http://schemas.microsoft.com/office/drawing/2014/main" id="{8E63F7E3-4469-A032-C753-DA0538301514}"/>
                </a:ext>
              </a:extLst>
            </p:cNvPr>
            <p:cNvSpPr/>
            <p:nvPr/>
          </p:nvSpPr>
          <p:spPr>
            <a:xfrm>
              <a:off x="252" y="529"/>
              <a:ext cx="2780044" cy="26243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13" name="Rectángulo: esquinas redondeadas 4">
              <a:extLst>
                <a:ext uri="{FF2B5EF4-FFF2-40B4-BE49-F238E27FC236}">
                  <a16:creationId xmlns:a16="http://schemas.microsoft.com/office/drawing/2014/main" id="{1AE1D3D1-88F8-2091-B14A-EA85F0D6391D}"/>
                </a:ext>
              </a:extLst>
            </p:cNvPr>
            <p:cNvSpPr txBox="1"/>
            <p:nvPr/>
          </p:nvSpPr>
          <p:spPr>
            <a:xfrm>
              <a:off x="128364" y="128641"/>
              <a:ext cx="2523820" cy="23681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/>
              <a:r>
                <a:rPr lang="es-MX" sz="1600" b="1" dirty="0" smtClean="0"/>
                <a:t>Fortalecimiento Institucional Ambiental</a:t>
              </a:r>
              <a:endParaRPr lang="es-EC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53573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16726" y="816087"/>
            <a:ext cx="7970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 </a:t>
            </a:r>
            <a:r>
              <a:rPr lang="es-ES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EMASEO</a:t>
            </a:r>
            <a:endParaRPr lang="es-EC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45" y="6135576"/>
            <a:ext cx="2706255" cy="583042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159413"/>
              </p:ext>
            </p:extLst>
          </p:nvPr>
        </p:nvGraphicFramePr>
        <p:xfrm>
          <a:off x="2216726" y="1953665"/>
          <a:ext cx="7767781" cy="2220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6916">
                  <a:extLst>
                    <a:ext uri="{9D8B030D-6E8A-4147-A177-3AD203B41FA5}">
                      <a16:colId xmlns:a16="http://schemas.microsoft.com/office/drawing/2014/main" val="336075662"/>
                    </a:ext>
                  </a:extLst>
                </a:gridCol>
                <a:gridCol w="1733089">
                  <a:extLst>
                    <a:ext uri="{9D8B030D-6E8A-4147-A177-3AD203B41FA5}">
                      <a16:colId xmlns:a16="http://schemas.microsoft.com/office/drawing/2014/main" val="2228354339"/>
                    </a:ext>
                  </a:extLst>
                </a:gridCol>
                <a:gridCol w="1840363">
                  <a:extLst>
                    <a:ext uri="{9D8B030D-6E8A-4147-A177-3AD203B41FA5}">
                      <a16:colId xmlns:a16="http://schemas.microsoft.com/office/drawing/2014/main" val="987099376"/>
                    </a:ext>
                  </a:extLst>
                </a:gridCol>
                <a:gridCol w="2137413">
                  <a:extLst>
                    <a:ext uri="{9D8B030D-6E8A-4147-A177-3AD203B41FA5}">
                      <a16:colId xmlns:a16="http://schemas.microsoft.com/office/drawing/2014/main" val="1985177214"/>
                    </a:ext>
                  </a:extLst>
                </a:gridCol>
              </a:tblGrid>
              <a:tr h="3752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PROYECTO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Fondos propios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Recursos municipales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general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109559"/>
                  </a:ext>
                </a:extLst>
              </a:tr>
              <a:tr h="375223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Administrativa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11.581.627,69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6.000.000,00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17.581.627,69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7861829"/>
                  </a:ext>
                </a:extLst>
              </a:tr>
              <a:tr h="37522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del Talento Humano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32.167.489,43 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32.167.489,43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2185062"/>
                  </a:ext>
                </a:extLst>
              </a:tr>
              <a:tr h="61668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Mejoramiento del Servicio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35.186.598,20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35.186.598,20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2986809"/>
                  </a:ext>
                </a:extLst>
              </a:tr>
              <a:tr h="375223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general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78.935.715,32 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6.000.000,00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84.935.715,32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8181097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213" y="5562192"/>
            <a:ext cx="3396096" cy="162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45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 CuadroTexto"/>
          <p:cNvSpPr txBox="1">
            <a:spLocks noChangeArrowheads="1"/>
          </p:cNvSpPr>
          <p:nvPr/>
        </p:nvSpPr>
        <p:spPr bwMode="auto">
          <a:xfrm>
            <a:off x="7418715" y="285486"/>
            <a:ext cx="4464567" cy="73353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ts val="2500"/>
              </a:lnSpc>
              <a:spcBef>
                <a:spcPct val="0"/>
              </a:spcBef>
              <a:buNone/>
            </a:pPr>
            <a:r>
              <a:rPr lang="es-ES" altLang="es-EC" sz="2000" dirty="0">
                <a:solidFill>
                  <a:srgbClr val="253E85"/>
                </a:solidFill>
                <a:latin typeface="Montserrat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PRESUPUESTO EMASEO EP </a:t>
            </a:r>
          </a:p>
          <a:p>
            <a:pPr algn="r">
              <a:lnSpc>
                <a:spcPts val="2500"/>
              </a:lnSpc>
              <a:spcBef>
                <a:spcPct val="0"/>
              </a:spcBef>
              <a:buNone/>
            </a:pPr>
            <a:r>
              <a:rPr lang="es-ES" altLang="es-EC" sz="2000" dirty="0">
                <a:solidFill>
                  <a:srgbClr val="253E85"/>
                </a:solidFill>
                <a:latin typeface="Montserrat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AÑO 2024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841B331-94C6-FFD4-530D-D97C48B2D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44" y="0"/>
            <a:ext cx="3817201" cy="1083397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345987" y="1294553"/>
          <a:ext cx="11355864" cy="5402850"/>
        </p:xfrm>
        <a:graphic>
          <a:graphicData uri="http://schemas.openxmlformats.org/drawingml/2006/table">
            <a:tbl>
              <a:tblPr/>
              <a:tblGrid>
                <a:gridCol w="1419483">
                  <a:extLst>
                    <a:ext uri="{9D8B030D-6E8A-4147-A177-3AD203B41FA5}">
                      <a16:colId xmlns:a16="http://schemas.microsoft.com/office/drawing/2014/main" val="3487701099"/>
                    </a:ext>
                  </a:extLst>
                </a:gridCol>
                <a:gridCol w="1419483">
                  <a:extLst>
                    <a:ext uri="{9D8B030D-6E8A-4147-A177-3AD203B41FA5}">
                      <a16:colId xmlns:a16="http://schemas.microsoft.com/office/drawing/2014/main" val="207350650"/>
                    </a:ext>
                  </a:extLst>
                </a:gridCol>
                <a:gridCol w="1419483">
                  <a:extLst>
                    <a:ext uri="{9D8B030D-6E8A-4147-A177-3AD203B41FA5}">
                      <a16:colId xmlns:a16="http://schemas.microsoft.com/office/drawing/2014/main" val="491337057"/>
                    </a:ext>
                  </a:extLst>
                </a:gridCol>
                <a:gridCol w="1419483">
                  <a:extLst>
                    <a:ext uri="{9D8B030D-6E8A-4147-A177-3AD203B41FA5}">
                      <a16:colId xmlns:a16="http://schemas.microsoft.com/office/drawing/2014/main" val="1670919137"/>
                    </a:ext>
                  </a:extLst>
                </a:gridCol>
                <a:gridCol w="1419483">
                  <a:extLst>
                    <a:ext uri="{9D8B030D-6E8A-4147-A177-3AD203B41FA5}">
                      <a16:colId xmlns:a16="http://schemas.microsoft.com/office/drawing/2014/main" val="1393627295"/>
                    </a:ext>
                  </a:extLst>
                </a:gridCol>
                <a:gridCol w="1419483">
                  <a:extLst>
                    <a:ext uri="{9D8B030D-6E8A-4147-A177-3AD203B41FA5}">
                      <a16:colId xmlns:a16="http://schemas.microsoft.com/office/drawing/2014/main" val="3143580753"/>
                    </a:ext>
                  </a:extLst>
                </a:gridCol>
                <a:gridCol w="1419483">
                  <a:extLst>
                    <a:ext uri="{9D8B030D-6E8A-4147-A177-3AD203B41FA5}">
                      <a16:colId xmlns:a16="http://schemas.microsoft.com/office/drawing/2014/main" val="1387082055"/>
                    </a:ext>
                  </a:extLst>
                </a:gridCol>
                <a:gridCol w="1419483">
                  <a:extLst>
                    <a:ext uri="{9D8B030D-6E8A-4147-A177-3AD203B41FA5}">
                      <a16:colId xmlns:a16="http://schemas.microsoft.com/office/drawing/2014/main" val="2370661525"/>
                    </a:ext>
                  </a:extLst>
                </a:gridCol>
              </a:tblGrid>
              <a:tr h="40806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Proyecto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Actividad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POA 2023</a:t>
                      </a:r>
                      <a:b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POA 2024</a:t>
                      </a:r>
                      <a:b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 Absoluta</a:t>
                      </a:r>
                      <a:b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C= B-A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Variación</a:t>
                      </a:r>
                      <a:b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 =C/A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898115"/>
                  </a:ext>
                </a:extLst>
              </a:tr>
              <a:tr h="6088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Institucional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Administrativa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administrativos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de bienes y servicios administrativos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11.142.929,35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18.195.932,85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7.053.003,50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63,30%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546646"/>
                  </a:ext>
                </a:extLst>
              </a:tr>
              <a:tr h="4080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del Talento Humano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Nómina personal Administrativo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Nómina Personal Administrativo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5.250.028,05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5.962.790,26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712.762,21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13,58%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3032"/>
                  </a:ext>
                </a:extLst>
              </a:tr>
              <a:tr h="4080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Nómina Personal Operativo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Nómina personal Operativo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  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26.204.699,17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26.204.699,17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718639"/>
                  </a:ext>
                </a:extLst>
              </a:tr>
              <a:tr h="20727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Fortalecimiento Institucional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16.392.957,40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50.363.422,28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33.970.464,88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207,23%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976063"/>
                  </a:ext>
                </a:extLst>
              </a:tr>
              <a:tr h="101044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Integral de Residuos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los Servicios de Aseo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para la optimización de los servicios de aseo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Renovación y mantenimiento de la flota de recolección y limpieza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21.772.430,90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17.976.716,91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-3.795.713,99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-14,60%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657950"/>
                  </a:ext>
                </a:extLst>
              </a:tr>
              <a:tr h="8096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Prestación del servicio de recolección diferenciada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Gestionar el Servicio de Recolección Diferenciada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454.928,74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454.928,74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  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448250"/>
                  </a:ext>
                </a:extLst>
              </a:tr>
              <a:tr h="8096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de aseo y recolección de residuos sólidos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Gestionar los Servicios de aseo y recolección de residuos sólidos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36.431.883,34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16.140.647,39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-20.291.235,95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-55,70%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485831"/>
                  </a:ext>
                </a:extLst>
              </a:tr>
              <a:tr h="20727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Gestión Integral de Residuos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58.659.242,98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34.572.293,04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-24.086.949,94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-41,06%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147544"/>
                  </a:ext>
                </a:extLst>
              </a:tr>
              <a:tr h="20727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75.052.200,38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84.935.715,32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9.883.514,94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13,17%</a:t>
                      </a:r>
                    </a:p>
                  </a:txBody>
                  <a:tcPr marL="6885" marR="6885" marT="688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186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3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/>
          <p:cNvSpPr/>
          <p:nvPr/>
        </p:nvSpPr>
        <p:spPr>
          <a:xfrm rot="10800000">
            <a:off x="0" y="0"/>
            <a:ext cx="12192000" cy="31486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000"/>
                </a:schemeClr>
              </a:gs>
              <a:gs pos="56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437941DC-77DA-9AFD-F889-89004A27757F}"/>
              </a:ext>
            </a:extLst>
          </p:cNvPr>
          <p:cNvSpPr txBox="1">
            <a:spLocks/>
          </p:cNvSpPr>
          <p:nvPr/>
        </p:nvSpPr>
        <p:spPr>
          <a:xfrm>
            <a:off x="1017917" y="234169"/>
            <a:ext cx="6650966" cy="762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 smtClean="0">
                <a:solidFill>
                  <a:srgbClr val="253E85"/>
                </a:solidFill>
                <a:latin typeface="Montserrat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CIRCULAR NRO. GADDMQ-SGCM-2023-0030-C</a:t>
            </a:r>
          </a:p>
          <a:p>
            <a:r>
              <a:rPr lang="es-ES" sz="1800" dirty="0" smtClean="0">
                <a:solidFill>
                  <a:srgbClr val="253E85"/>
                </a:solidFill>
                <a:latin typeface="Montserrat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NOTIFICACIÓN: ORDENANZA PMU NO.008-2023.</a:t>
            </a:r>
            <a:endParaRPr lang="es-ES" sz="1800" dirty="0">
              <a:solidFill>
                <a:srgbClr val="253E85"/>
              </a:solidFill>
              <a:latin typeface="Montserrat Medium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3">
            <a:extLst>
              <a:ext uri="{FF2B5EF4-FFF2-40B4-BE49-F238E27FC236}">
                <a16:creationId xmlns:a16="http://schemas.microsoft.com/office/drawing/2014/main" id="{6BF1EAC0-50F7-323D-F635-7398164F4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19" y="121831"/>
            <a:ext cx="679007" cy="88144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ADB0105-492B-8991-DA60-DF359C8524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723" y="121831"/>
            <a:ext cx="2900402" cy="73141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t="59592"/>
          <a:stretch/>
        </p:blipFill>
        <p:spPr>
          <a:xfrm>
            <a:off x="244020" y="1626317"/>
            <a:ext cx="11621146" cy="1152209"/>
          </a:xfrm>
          <a:prstGeom prst="rect">
            <a:avLst/>
          </a:prstGeom>
        </p:spPr>
      </p:pic>
      <p:graphicFrame>
        <p:nvGraphicFramePr>
          <p:cNvPr id="40" name="Tabla 39"/>
          <p:cNvGraphicFramePr>
            <a:graphicFrameLocks noGrp="1"/>
          </p:cNvGraphicFramePr>
          <p:nvPr>
            <p:extLst/>
          </p:nvPr>
        </p:nvGraphicFramePr>
        <p:xfrm>
          <a:off x="99065" y="4551019"/>
          <a:ext cx="4701989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3161984">
                  <a:extLst>
                    <a:ext uri="{9D8B030D-6E8A-4147-A177-3AD203B41FA5}">
                      <a16:colId xmlns:a16="http://schemas.microsoft.com/office/drawing/2014/main" val="2837805721"/>
                    </a:ext>
                  </a:extLst>
                </a:gridCol>
                <a:gridCol w="1540005">
                  <a:extLst>
                    <a:ext uri="{9D8B030D-6E8A-4147-A177-3AD203B41FA5}">
                      <a16:colId xmlns:a16="http://schemas.microsoft.com/office/drawing/2014/main" val="83721662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CONTINGENTES JURÍDICOS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5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2024 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5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3974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RECOBAQ I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   1.789.441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1900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QUITO LIMPIO I y II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   4.210.559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1940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TOTAL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5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   6.000.000 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5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863740"/>
                  </a:ext>
                </a:extLst>
              </a:tr>
            </a:tbl>
          </a:graphicData>
        </a:graphic>
      </p:graphicFrame>
      <p:sp>
        <p:nvSpPr>
          <p:cNvPr id="41" name="Título 1">
            <a:extLst>
              <a:ext uri="{FF2B5EF4-FFF2-40B4-BE49-F238E27FC236}">
                <a16:creationId xmlns:a16="http://schemas.microsoft.com/office/drawing/2014/main" id="{437941DC-77DA-9AFD-F889-89004A27757F}"/>
              </a:ext>
            </a:extLst>
          </p:cNvPr>
          <p:cNvSpPr txBox="1">
            <a:spLocks/>
          </p:cNvSpPr>
          <p:nvPr/>
        </p:nvSpPr>
        <p:spPr>
          <a:xfrm>
            <a:off x="-892750" y="3279424"/>
            <a:ext cx="4801054" cy="762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dirty="0" smtClean="0">
                <a:solidFill>
                  <a:srgbClr val="253E85"/>
                </a:solidFill>
                <a:latin typeface="Montserrat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Presupuesto año 2024</a:t>
            </a:r>
          </a:p>
          <a:p>
            <a:pPr algn="ctr"/>
            <a:r>
              <a:rPr lang="es-ES" sz="1800" dirty="0" smtClean="0">
                <a:solidFill>
                  <a:srgbClr val="253E85"/>
                </a:solidFill>
                <a:latin typeface="Montserrat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Recurso Municipal </a:t>
            </a:r>
            <a:endParaRPr lang="es-EC" sz="1800" b="1" dirty="0">
              <a:solidFill>
                <a:srgbClr val="253E85"/>
              </a:solidFill>
              <a:latin typeface="Montserrat" pitchFamily="2" charset="77"/>
              <a:ea typeface="HGSMinchoE" panose="02020900000000000000" pitchFamily="18" charset="-128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7079669" y="4149470"/>
            <a:ext cx="4625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rgbClr val="253E85"/>
                </a:solidFill>
                <a:latin typeface="Montserrat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Con documento Nro</a:t>
            </a:r>
            <a:r>
              <a:rPr lang="es-EC" sz="1400" dirty="0" smtClean="0">
                <a:solidFill>
                  <a:srgbClr val="253E85"/>
                </a:solidFill>
                <a:latin typeface="Montserrat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EMASEO-GGE-2023-0577-OF se </a:t>
            </a:r>
            <a:r>
              <a:rPr lang="es-EC" sz="1400" dirty="0">
                <a:solidFill>
                  <a:srgbClr val="253E85"/>
                </a:solidFill>
                <a:latin typeface="Montserrat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generó la "Solicitud de práctica de examen especial. (Ref. Sentencia No. 17811202000397)"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7079669" y="5388294"/>
            <a:ext cx="45480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rgbClr val="253E85"/>
                </a:solidFill>
                <a:latin typeface="Montserrat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Con documento </a:t>
            </a:r>
            <a:r>
              <a:rPr lang="es-EC" sz="1400" dirty="0" smtClean="0">
                <a:solidFill>
                  <a:srgbClr val="253E85"/>
                </a:solidFill>
                <a:latin typeface="Montserrat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Nro</a:t>
            </a:r>
            <a:r>
              <a:rPr lang="es-EC" sz="1400" dirty="0">
                <a:solidFill>
                  <a:srgbClr val="253E85"/>
                </a:solidFill>
                <a:latin typeface="Montserrat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EMASEO-GGE-2023-0576-OF Se generó la "Solicitud de práctica de examen especial. (Ref. Sentencia No. 17811201902054)"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6831C0BE-E715-83D7-0932-5B7333AEC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130950" y="2189641"/>
            <a:ext cx="1569004" cy="3997927"/>
          </a:xfrm>
          <a:prstGeom prst="rect">
            <a:avLst/>
          </a:prstGeom>
        </p:spPr>
      </p:pic>
      <p:sp>
        <p:nvSpPr>
          <p:cNvPr id="45" name="Título 1">
            <a:extLst>
              <a:ext uri="{FF2B5EF4-FFF2-40B4-BE49-F238E27FC236}">
                <a16:creationId xmlns:a16="http://schemas.microsoft.com/office/drawing/2014/main" id="{437941DC-77DA-9AFD-F889-89004A27757F}"/>
              </a:ext>
            </a:extLst>
          </p:cNvPr>
          <p:cNvSpPr txBox="1">
            <a:spLocks/>
          </p:cNvSpPr>
          <p:nvPr/>
        </p:nvSpPr>
        <p:spPr>
          <a:xfrm>
            <a:off x="7331312" y="3244534"/>
            <a:ext cx="4801054" cy="762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dirty="0" smtClean="0">
                <a:solidFill>
                  <a:srgbClr val="253E85"/>
                </a:solidFill>
                <a:latin typeface="Montserrat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Comunicaciones a la CGE para aplicar acciones de repeticiones </a:t>
            </a:r>
            <a:r>
              <a:rPr lang="es-ES" sz="1800" dirty="0">
                <a:solidFill>
                  <a:srgbClr val="253E85"/>
                </a:solidFill>
                <a:latin typeface="Montserrat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800" b="1" dirty="0">
              <a:solidFill>
                <a:srgbClr val="253E85"/>
              </a:solidFill>
              <a:latin typeface="Montserrat" pitchFamily="2" charset="77"/>
              <a:ea typeface="HGSMinchoE" panose="02020900000000000000" pitchFamily="18" charset="-128"/>
            </a:endParaRPr>
          </a:p>
        </p:txBody>
      </p:sp>
      <p:sp>
        <p:nvSpPr>
          <p:cNvPr id="46" name="Título 1">
            <a:extLst>
              <a:ext uri="{FF2B5EF4-FFF2-40B4-BE49-F238E27FC236}">
                <a16:creationId xmlns:a16="http://schemas.microsoft.com/office/drawing/2014/main" id="{437941DC-77DA-9AFD-F889-89004A27757F}"/>
              </a:ext>
            </a:extLst>
          </p:cNvPr>
          <p:cNvSpPr txBox="1">
            <a:spLocks/>
          </p:cNvSpPr>
          <p:nvPr/>
        </p:nvSpPr>
        <p:spPr>
          <a:xfrm>
            <a:off x="2738267" y="1050446"/>
            <a:ext cx="7011662" cy="762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dirty="0" smtClean="0">
                <a:solidFill>
                  <a:srgbClr val="253E85"/>
                </a:solidFill>
                <a:latin typeface="Montserrat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PROYECCIÓN DE GASTO POR SECTOR Y DEPENDENCIA </a:t>
            </a:r>
            <a:endParaRPr lang="es-EC" sz="1800" b="1" dirty="0">
              <a:solidFill>
                <a:srgbClr val="253E85"/>
              </a:solidFill>
              <a:latin typeface="Montserrat" pitchFamily="2" charset="77"/>
              <a:ea typeface="HGSMincho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33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FADB0105-492B-8991-DA60-DF359C852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723" y="121831"/>
            <a:ext cx="2900402" cy="731418"/>
          </a:xfrm>
          <a:prstGeom prst="rect">
            <a:avLst/>
          </a:prstGeom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574896" y="1076110"/>
          <a:ext cx="11135145" cy="5055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3554">
                  <a:extLst>
                    <a:ext uri="{9D8B030D-6E8A-4147-A177-3AD203B41FA5}">
                      <a16:colId xmlns:a16="http://schemas.microsoft.com/office/drawing/2014/main" val="17906235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68473303"/>
                    </a:ext>
                  </a:extLst>
                </a:gridCol>
                <a:gridCol w="1036864">
                  <a:extLst>
                    <a:ext uri="{9D8B030D-6E8A-4147-A177-3AD203B41FA5}">
                      <a16:colId xmlns:a16="http://schemas.microsoft.com/office/drawing/2014/main" val="4156754956"/>
                    </a:ext>
                  </a:extLst>
                </a:gridCol>
                <a:gridCol w="1083449">
                  <a:extLst>
                    <a:ext uri="{9D8B030D-6E8A-4147-A177-3AD203B41FA5}">
                      <a16:colId xmlns:a16="http://schemas.microsoft.com/office/drawing/2014/main" val="3563399525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3635761209"/>
                    </a:ext>
                  </a:extLst>
                </a:gridCol>
                <a:gridCol w="4348737">
                  <a:extLst>
                    <a:ext uri="{9D8B030D-6E8A-4147-A177-3AD203B41FA5}">
                      <a16:colId xmlns:a16="http://schemas.microsoft.com/office/drawing/2014/main" val="131989174"/>
                    </a:ext>
                  </a:extLst>
                </a:gridCol>
              </a:tblGrid>
              <a:tr h="3196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CONTINGENTES JUDICIALES </a:t>
                      </a:r>
                      <a:endParaRPr lang="es-EC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Año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Detalle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59300819"/>
                  </a:ext>
                </a:extLst>
              </a:tr>
              <a:tr h="25569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2024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bg1"/>
                          </a:solidFill>
                          <a:effectLst/>
                        </a:rPr>
                        <a:t>2025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63344"/>
                  </a:ext>
                </a:extLst>
              </a:tr>
              <a:tr h="783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ACUERDO DE EXTINCIÓN DE LA OBLIGACIÓN DE PAGO SUSCRITO CON CONSORCIO RECOBAQ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Proceso 17811-2019-02054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1.395.340,99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1.789.441,32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447.360,26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3.632.142,57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 19-12-2019 RECOBAQ demandó a EMASEO EP, solicitando la nulidad de los actos administrativos que interpusieron multas en su contra.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 12-04-2022, los jueces resuelven aceptar la demanda declarando la nulidad de los actos administrativos que interpusieron la multa.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 29-05-2023 se dicta el auto de mandamiento de ejecución.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85181991"/>
                  </a:ext>
                </a:extLst>
              </a:tr>
              <a:tr h="783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Incumplimiento del contrato Nro</a:t>
                      </a:r>
                      <a:r>
                        <a:rPr lang="es-EC" sz="1400" dirty="0" smtClean="0">
                          <a:effectLst/>
                        </a:rPr>
                        <a:t>. 017-EMER-LOSNCP-DJ-2018 </a:t>
                      </a:r>
                      <a:r>
                        <a:rPr lang="es-EC" sz="1400" dirty="0">
                          <a:effectLst/>
                        </a:rPr>
                        <a:t>y el pago de daños y perjuicios a favor de RECOBAQ,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2.236.801,58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2.236.801,58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 01-09-2021, RECOBAQ interpuso un juicio contencioso administrativo en contra de EMASEO EP, solicitando que se declare la terminación unilateral del contrato y se condene a la Empresa pública al pago de daños y perjuicios por incumplimiento contractual, fijando como cuantía la suma de 35 millones de dólares.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 10-11-2022, se emite la sentencia aceptando parcialmente la demanda, y dispone que el Contrato No. 017-EMER-LOSNCP-DJ-2018 continúe ejecutándose, más el pago de daños y perjuicios conforme el análisis efectuado por el Tribunal, en relación al Informe a mayo del 2022 remitido por la Contratista. El valor a cancelar es el de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USD 1´873.753,99.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15968025"/>
                  </a:ext>
                </a:extLst>
              </a:tr>
            </a:tbl>
          </a:graphicData>
        </a:graphic>
      </p:graphicFrame>
      <p:sp>
        <p:nvSpPr>
          <p:cNvPr id="38" name="Título 1">
            <a:extLst>
              <a:ext uri="{FF2B5EF4-FFF2-40B4-BE49-F238E27FC236}">
                <a16:creationId xmlns:a16="http://schemas.microsoft.com/office/drawing/2014/main" id="{437941DC-77DA-9AFD-F889-89004A27757F}"/>
              </a:ext>
            </a:extLst>
          </p:cNvPr>
          <p:cNvSpPr txBox="1">
            <a:spLocks/>
          </p:cNvSpPr>
          <p:nvPr/>
        </p:nvSpPr>
        <p:spPr>
          <a:xfrm>
            <a:off x="350609" y="194666"/>
            <a:ext cx="4801054" cy="762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dirty="0" smtClean="0">
                <a:solidFill>
                  <a:srgbClr val="253E85"/>
                </a:solidFill>
                <a:latin typeface="Montserrat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EJECUCIÓN PLURIANUAL</a:t>
            </a:r>
            <a:endParaRPr lang="es-ES" sz="1800" dirty="0">
              <a:solidFill>
                <a:srgbClr val="253E85"/>
              </a:solidFill>
              <a:latin typeface="Montserrat Medium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Imagen 3">
            <a:extLst>
              <a:ext uri="{FF2B5EF4-FFF2-40B4-BE49-F238E27FC236}">
                <a16:creationId xmlns:a16="http://schemas.microsoft.com/office/drawing/2014/main" id="{6BF1EAC0-50F7-323D-F635-7398164F4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93" y="194666"/>
            <a:ext cx="679007" cy="88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FADB0105-492B-8991-DA60-DF359C852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723" y="121831"/>
            <a:ext cx="2900402" cy="731418"/>
          </a:xfrm>
          <a:prstGeom prst="rect">
            <a:avLst/>
          </a:prstGeom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075735"/>
              </p:ext>
            </p:extLst>
          </p:nvPr>
        </p:nvGraphicFramePr>
        <p:xfrm>
          <a:off x="774921" y="898976"/>
          <a:ext cx="11135145" cy="5371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449">
                  <a:extLst>
                    <a:ext uri="{9D8B030D-6E8A-4147-A177-3AD203B41FA5}">
                      <a16:colId xmlns:a16="http://schemas.microsoft.com/office/drawing/2014/main" val="1790623500"/>
                    </a:ext>
                  </a:extLst>
                </a:gridCol>
                <a:gridCol w="699247">
                  <a:extLst>
                    <a:ext uri="{9D8B030D-6E8A-4147-A177-3AD203B41FA5}">
                      <a16:colId xmlns:a16="http://schemas.microsoft.com/office/drawing/2014/main" val="768473303"/>
                    </a:ext>
                  </a:extLst>
                </a:gridCol>
                <a:gridCol w="1290917">
                  <a:extLst>
                    <a:ext uri="{9D8B030D-6E8A-4147-A177-3AD203B41FA5}">
                      <a16:colId xmlns:a16="http://schemas.microsoft.com/office/drawing/2014/main" val="4156754956"/>
                    </a:ext>
                  </a:extLst>
                </a:gridCol>
                <a:gridCol w="699248">
                  <a:extLst>
                    <a:ext uri="{9D8B030D-6E8A-4147-A177-3AD203B41FA5}">
                      <a16:colId xmlns:a16="http://schemas.microsoft.com/office/drawing/2014/main" val="3563399525"/>
                    </a:ext>
                  </a:extLst>
                </a:gridCol>
                <a:gridCol w="1121868">
                  <a:extLst>
                    <a:ext uri="{9D8B030D-6E8A-4147-A177-3AD203B41FA5}">
                      <a16:colId xmlns:a16="http://schemas.microsoft.com/office/drawing/2014/main" val="3635761209"/>
                    </a:ext>
                  </a:extLst>
                </a:gridCol>
                <a:gridCol w="5870416">
                  <a:extLst>
                    <a:ext uri="{9D8B030D-6E8A-4147-A177-3AD203B41FA5}">
                      <a16:colId xmlns:a16="http://schemas.microsoft.com/office/drawing/2014/main" val="131989174"/>
                    </a:ext>
                  </a:extLst>
                </a:gridCol>
              </a:tblGrid>
              <a:tr h="2709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CONTINGENTES JUDICIALES </a:t>
                      </a:r>
                      <a:endParaRPr lang="es-EC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Año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Detalle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59300819"/>
                  </a:ext>
                </a:extLst>
              </a:tr>
              <a:tr h="2167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2024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bg1"/>
                          </a:solidFill>
                          <a:effectLst/>
                        </a:rPr>
                        <a:t>2025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63344"/>
                  </a:ext>
                </a:extLst>
              </a:tr>
              <a:tr h="1989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Juicio Quito limpio  No. 17811201315604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2.260.346,74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2.260.346,74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 01-11-2013, se interpone un juicio contencioso en contra de EMASEO EP en el cual, Quito Limpio solicita se declare la resolución del contrato por supuestos incumplimientos de pago y daños y perjuicios ocasionados.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 19-07-2023, los jueces aceptan parcialmente la demanda, en consecuencia, se ordena a EMASEO EP que, en el plazo de 30 días, pague a Quito Limpio</a:t>
                      </a:r>
                      <a:r>
                        <a:rPr lang="es-E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10 </a:t>
                      </a: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facturas</a:t>
                      </a:r>
                      <a:r>
                        <a:rPr lang="es-E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pendientes</a:t>
                      </a: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más los intereses legales.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 18-09-2023 EMASEO EP presentó el recurso de casación el cual se encuentra en proceso a la espera de que sea admitido el recurso. 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38793771"/>
                  </a:ext>
                </a:extLst>
              </a:tr>
              <a:tr h="2893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Juicio Quito limpio  No. 1780120100526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1.950.211,94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1.950.211,94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 11-11-2010, el Consorcio Quito Limpio demandó a la EMASEO EP la ejecución de un convenio de pago suscrito en el año 2007.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 28-06-2012</a:t>
                      </a:r>
                      <a:r>
                        <a:rPr lang="es-E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 Tribunal emitió la sentencia mediante la cual dispuso que EMASEO EP pague la</a:t>
                      </a:r>
                      <a:r>
                        <a:rPr lang="es-E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suma de USD 10´878.082,80.</a:t>
                      </a: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 07-08-2019</a:t>
                      </a:r>
                      <a:r>
                        <a:rPr lang="es-E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se emite el auto de mandamiento de ejecución </a:t>
                      </a: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 el plazo de 30 días en el cual se canceló el valor de USD 500.000,00.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 25-01-2022 EMASEO</a:t>
                      </a:r>
                      <a:r>
                        <a:rPr lang="es-E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EP realizó el pago de USD 6.053.871,61 y el 02-02-2022 se pago USD 4.324.201,19.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 12-07-2023 </a:t>
                      </a:r>
                      <a:r>
                        <a:rPr lang="es-E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Quito Limpio reclama los intereses por la demora en el pago. Valor que será liquidado en el peritaje.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76091464"/>
                  </a:ext>
                </a:extLst>
              </a:tr>
            </a:tbl>
          </a:graphicData>
        </a:graphic>
      </p:graphicFrame>
      <p:sp>
        <p:nvSpPr>
          <p:cNvPr id="38" name="Título 1">
            <a:extLst>
              <a:ext uri="{FF2B5EF4-FFF2-40B4-BE49-F238E27FC236}">
                <a16:creationId xmlns:a16="http://schemas.microsoft.com/office/drawing/2014/main" id="{437941DC-77DA-9AFD-F889-89004A27757F}"/>
              </a:ext>
            </a:extLst>
          </p:cNvPr>
          <p:cNvSpPr txBox="1">
            <a:spLocks/>
          </p:cNvSpPr>
          <p:nvPr/>
        </p:nvSpPr>
        <p:spPr>
          <a:xfrm>
            <a:off x="230508" y="136399"/>
            <a:ext cx="4801054" cy="762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dirty="0" smtClean="0">
                <a:solidFill>
                  <a:srgbClr val="253E85"/>
                </a:solidFill>
                <a:latin typeface="Montserrat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EJECUCIÓN PLURIANUAL</a:t>
            </a:r>
            <a:endParaRPr lang="es-ES" sz="1800" dirty="0">
              <a:solidFill>
                <a:srgbClr val="253E85"/>
              </a:solidFill>
              <a:latin typeface="Montserrat Medium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Imagen 3">
            <a:extLst>
              <a:ext uri="{FF2B5EF4-FFF2-40B4-BE49-F238E27FC236}">
                <a16:creationId xmlns:a16="http://schemas.microsoft.com/office/drawing/2014/main" id="{6BF1EAC0-50F7-323D-F635-7398164F4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93" y="194666"/>
            <a:ext cx="679007" cy="88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9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76581" y="786209"/>
            <a:ext cx="7970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 2024 </a:t>
            </a:r>
            <a:r>
              <a:rPr lang="es-ES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EPMGIRS</a:t>
            </a:r>
            <a:endParaRPr lang="es-EC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45" y="6135576"/>
            <a:ext cx="2706255" cy="583042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993477"/>
              </p:ext>
            </p:extLst>
          </p:nvPr>
        </p:nvGraphicFramePr>
        <p:xfrm>
          <a:off x="1745672" y="1872530"/>
          <a:ext cx="8765310" cy="2987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7163">
                  <a:extLst>
                    <a:ext uri="{9D8B030D-6E8A-4147-A177-3AD203B41FA5}">
                      <a16:colId xmlns:a16="http://schemas.microsoft.com/office/drawing/2014/main" val="336075662"/>
                    </a:ext>
                  </a:extLst>
                </a:gridCol>
                <a:gridCol w="1541076">
                  <a:extLst>
                    <a:ext uri="{9D8B030D-6E8A-4147-A177-3AD203B41FA5}">
                      <a16:colId xmlns:a16="http://schemas.microsoft.com/office/drawing/2014/main" val="2228354339"/>
                    </a:ext>
                  </a:extLst>
                </a:gridCol>
                <a:gridCol w="1636465">
                  <a:extLst>
                    <a:ext uri="{9D8B030D-6E8A-4147-A177-3AD203B41FA5}">
                      <a16:colId xmlns:a16="http://schemas.microsoft.com/office/drawing/2014/main" val="987099376"/>
                    </a:ext>
                  </a:extLst>
                </a:gridCol>
                <a:gridCol w="1900606">
                  <a:extLst>
                    <a:ext uri="{9D8B030D-6E8A-4147-A177-3AD203B41FA5}">
                      <a16:colId xmlns:a16="http://schemas.microsoft.com/office/drawing/2014/main" val="1985177214"/>
                    </a:ext>
                  </a:extLst>
                </a:gridCol>
              </a:tblGrid>
              <a:tr h="14681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PROYECTO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Fondos propios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Recursos municipales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general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109559"/>
                  </a:ext>
                </a:extLst>
              </a:tr>
              <a:tr h="146813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Administrativos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4.011.865,15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4.011.865,15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7861829"/>
                  </a:ext>
                </a:extLst>
              </a:tr>
              <a:tr h="14681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residuos no peligrosos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7.111.433,48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17.409.797,48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24.521.230,96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2185062"/>
                  </a:ext>
                </a:extLst>
              </a:tr>
              <a:tr h="14681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integral de residuos de construcción y escombros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28.160,00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222.249,00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250.409,00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2986809"/>
                  </a:ext>
                </a:extLst>
              </a:tr>
              <a:tr h="14681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integral de residuos peligrosos sanitarios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1.497.077,81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1.992.077,81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0321686"/>
                  </a:ext>
                </a:extLst>
              </a:tr>
              <a:tr h="146813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Remuneración de Personal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8.956.888,63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8.956.888,63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2100085"/>
                  </a:ext>
                </a:extLst>
              </a:tr>
              <a:tr h="146813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general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</a:t>
                      </a:r>
                      <a:r>
                        <a:rPr lang="es-EC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21.605.425,07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17.632.046,48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39.732.471,55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8181097"/>
                  </a:ext>
                </a:extLst>
              </a:tr>
            </a:tbl>
          </a:graphicData>
        </a:graphic>
      </p:graphicFrame>
      <p:pic>
        <p:nvPicPr>
          <p:cNvPr id="1026" name="Picture 2" descr="https://www.emgirs.gob.ec/images/logo/logo/logo_173-01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57" y="5834347"/>
            <a:ext cx="3428134" cy="90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65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10509" y="324413"/>
            <a:ext cx="7970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 2024 </a:t>
            </a:r>
            <a:r>
              <a:rPr lang="es-ES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EPMAPS</a:t>
            </a:r>
            <a:endParaRPr lang="es-EC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45" y="6135576"/>
            <a:ext cx="2706255" cy="583042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049411"/>
              </p:ext>
            </p:extLst>
          </p:nvPr>
        </p:nvGraphicFramePr>
        <p:xfrm>
          <a:off x="1591999" y="1251702"/>
          <a:ext cx="8568001" cy="3566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9165">
                  <a:extLst>
                    <a:ext uri="{9D8B030D-6E8A-4147-A177-3AD203B41FA5}">
                      <a16:colId xmlns:a16="http://schemas.microsoft.com/office/drawing/2014/main" val="336075662"/>
                    </a:ext>
                  </a:extLst>
                </a:gridCol>
                <a:gridCol w="1311278">
                  <a:extLst>
                    <a:ext uri="{9D8B030D-6E8A-4147-A177-3AD203B41FA5}">
                      <a16:colId xmlns:a16="http://schemas.microsoft.com/office/drawing/2014/main" val="2228354339"/>
                    </a:ext>
                  </a:extLst>
                </a:gridCol>
                <a:gridCol w="1715618">
                  <a:extLst>
                    <a:ext uri="{9D8B030D-6E8A-4147-A177-3AD203B41FA5}">
                      <a16:colId xmlns:a16="http://schemas.microsoft.com/office/drawing/2014/main" val="987099376"/>
                    </a:ext>
                  </a:extLst>
                </a:gridCol>
                <a:gridCol w="2671940">
                  <a:extLst>
                    <a:ext uri="{9D8B030D-6E8A-4147-A177-3AD203B41FA5}">
                      <a16:colId xmlns:a16="http://schemas.microsoft.com/office/drawing/2014/main" val="1985177214"/>
                    </a:ext>
                  </a:extLst>
                </a:gridCol>
              </a:tblGrid>
              <a:tr h="3752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PROYECTO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Fondos propios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Recursos municipales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general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109559"/>
                  </a:ext>
                </a:extLst>
              </a:tr>
              <a:tr h="48820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Infraestructura nueva de agua potable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26.373.762,55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4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26.373.762,55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7861829"/>
                  </a:ext>
                </a:extLst>
              </a:tr>
              <a:tr h="37522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Renovación y repotenciación</a:t>
                      </a:r>
                      <a:r>
                        <a:rPr lang="es-ES" sz="14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sistema de agua portable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4.308.541,37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4.308.541,37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2185062"/>
                  </a:ext>
                </a:extLst>
              </a:tr>
              <a:tr h="61668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Descontaminación de ríos y quebradas del DMQ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7.275.205,84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7.275.205,84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2986809"/>
                  </a:ext>
                </a:extLst>
              </a:tr>
              <a:tr h="61668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Infraestructura</a:t>
                      </a:r>
                      <a:r>
                        <a:rPr lang="es-E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nueva en saneamiento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9.875.254,82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9.875.254,82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7166169"/>
                  </a:ext>
                </a:extLst>
              </a:tr>
              <a:tr h="61668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Fortalecimiento institucional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147.147.407,94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147.147.407,94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7562465"/>
                  </a:ext>
                </a:extLst>
              </a:tr>
              <a:tr h="375223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general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194.980.172,52  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4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194.980.172,52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8181097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500" y="5975668"/>
            <a:ext cx="35814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4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944418"/>
              </p:ext>
            </p:extLst>
          </p:nvPr>
        </p:nvGraphicFramePr>
        <p:xfrm>
          <a:off x="5284397" y="307188"/>
          <a:ext cx="6833710" cy="500891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447215">
                  <a:extLst>
                    <a:ext uri="{9D8B030D-6E8A-4147-A177-3AD203B41FA5}">
                      <a16:colId xmlns:a16="http://schemas.microsoft.com/office/drawing/2014/main" val="2146499591"/>
                    </a:ext>
                  </a:extLst>
                </a:gridCol>
                <a:gridCol w="1517880">
                  <a:extLst>
                    <a:ext uri="{9D8B030D-6E8A-4147-A177-3AD203B41FA5}">
                      <a16:colId xmlns:a16="http://schemas.microsoft.com/office/drawing/2014/main" val="3194856647"/>
                    </a:ext>
                  </a:extLst>
                </a:gridCol>
                <a:gridCol w="868615">
                  <a:extLst>
                    <a:ext uri="{9D8B030D-6E8A-4147-A177-3AD203B41FA5}">
                      <a16:colId xmlns:a16="http://schemas.microsoft.com/office/drawing/2014/main" val="4178342844"/>
                    </a:ext>
                  </a:extLst>
                </a:gridCol>
              </a:tblGrid>
              <a:tr h="6408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TAREA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FISCALES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59202"/>
                  </a:ext>
                </a:extLst>
              </a:tr>
              <a:tr h="1545755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 y ampliación de la red verde urbana relacionada al Río </a:t>
                      </a:r>
                      <a:r>
                        <a:rPr lang="es-ES" sz="13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Machángara</a:t>
                      </a:r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Río Monjas, Río San Pedro y Parroquia de </a:t>
                      </a:r>
                      <a:r>
                        <a:rPr lang="es-ES" sz="13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Calderón:</a:t>
                      </a:r>
                    </a:p>
                    <a:p>
                      <a:pPr algn="l" fontAlgn="b"/>
                      <a:endParaRPr lang="es-ES" sz="13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3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Trasplante de plantones de especies forestales nativas para la conformación de corredores ecológicos en zonas priorizadas por déficit de cobertura vegetal.</a:t>
                      </a:r>
                      <a:endParaRPr lang="es-ES" sz="13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240.000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430.000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442110"/>
                  </a:ext>
                </a:extLst>
              </a:tr>
              <a:tr h="1210574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Ampliación de la red verde urbana a través del pilotaje de jardines sostenibles y conectividad en el </a:t>
                      </a:r>
                      <a:r>
                        <a:rPr lang="es-ES" sz="13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DMQ:</a:t>
                      </a:r>
                    </a:p>
                    <a:p>
                      <a:pPr algn="l" fontAlgn="b"/>
                      <a:endParaRPr lang="es-ES" sz="13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Adquisición</a:t>
                      </a:r>
                      <a:r>
                        <a:rPr lang="es-E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especies vegetales herbáceas y arbustivas para implementar jardines sostenibles.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150.000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053831"/>
                  </a:ext>
                </a:extLst>
              </a:tr>
              <a:tr h="1611711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Implementación del plan de Capacitación en gestión de arbolado urbano y patrimonio natural a </a:t>
                      </a:r>
                      <a:r>
                        <a:rPr lang="es-ES" sz="13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ciudadanía </a:t>
                      </a:r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las nueve </a:t>
                      </a:r>
                      <a:r>
                        <a:rPr lang="es-ES" sz="13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AZ.</a:t>
                      </a:r>
                    </a:p>
                    <a:p>
                      <a:pPr algn="l" fontAlgn="b"/>
                      <a:endParaRPr lang="es-ES" sz="13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Empoderar a la ciudadanía sobre la conservación y gestión del patrimonio natural y arbolado urbano, mediante eventos de Capacitación ( 2 por cada  Administración Zonal)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40.000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4039780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1115239" y="658651"/>
            <a:ext cx="3226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PROYECTO:</a:t>
            </a:r>
            <a:endParaRPr lang="es-EC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45" y="6135576"/>
            <a:ext cx="2706255" cy="583042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D8BD13CD-1BE2-3BFE-CABE-E9A06CD9EFCF}"/>
              </a:ext>
            </a:extLst>
          </p:cNvPr>
          <p:cNvGrpSpPr/>
          <p:nvPr/>
        </p:nvGrpSpPr>
        <p:grpSpPr>
          <a:xfrm>
            <a:off x="1406942" y="1863626"/>
            <a:ext cx="2780044" cy="2624396"/>
            <a:chOff x="252" y="529"/>
            <a:chExt cx="2780044" cy="2624396"/>
          </a:xfrm>
        </p:grpSpPr>
        <p:sp>
          <p:nvSpPr>
            <p:cNvPr id="11" name="Rectángulo: esquinas redondeadas 12">
              <a:extLst>
                <a:ext uri="{FF2B5EF4-FFF2-40B4-BE49-F238E27FC236}">
                  <a16:creationId xmlns:a16="http://schemas.microsoft.com/office/drawing/2014/main" id="{8E63F7E3-4469-A032-C753-DA0538301514}"/>
                </a:ext>
              </a:extLst>
            </p:cNvPr>
            <p:cNvSpPr/>
            <p:nvPr/>
          </p:nvSpPr>
          <p:spPr>
            <a:xfrm>
              <a:off x="252" y="529"/>
              <a:ext cx="2780044" cy="26243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12" name="Rectángulo: esquinas redondeadas 4">
              <a:extLst>
                <a:ext uri="{FF2B5EF4-FFF2-40B4-BE49-F238E27FC236}">
                  <a16:creationId xmlns:a16="http://schemas.microsoft.com/office/drawing/2014/main" id="{1AE1D3D1-88F8-2091-B14A-EA85F0D6391D}"/>
                </a:ext>
              </a:extLst>
            </p:cNvPr>
            <p:cNvSpPr txBox="1"/>
            <p:nvPr/>
          </p:nvSpPr>
          <p:spPr>
            <a:xfrm>
              <a:off x="128364" y="128641"/>
              <a:ext cx="2523820" cy="23681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b="1" kern="1200" dirty="0"/>
                <a:t>Arbolado Urbano y Conformación de Interconexión de los Corredores de la Red Verde </a:t>
              </a:r>
              <a:r>
                <a:rPr lang="es-EC" sz="1600" b="1" kern="1200" dirty="0" smtClean="0"/>
                <a:t>Urbana</a:t>
              </a:r>
              <a:endParaRPr lang="es-EC" sz="1600" b="1" kern="1200" dirty="0"/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F008624-58C9-F530-60A3-A99488908858}"/>
              </a:ext>
            </a:extLst>
          </p:cNvPr>
          <p:cNvSpPr txBox="1"/>
          <p:nvPr/>
        </p:nvSpPr>
        <p:spPr>
          <a:xfrm rot="16200000">
            <a:off x="-1985697" y="2449373"/>
            <a:ext cx="53400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ALINEACION PLAN DE GOBIERNO</a:t>
            </a:r>
          </a:p>
          <a:p>
            <a:pPr algn="ctr"/>
            <a:r>
              <a:rPr lang="es-EC" sz="1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Eje:</a:t>
            </a:r>
            <a:r>
              <a:rPr lang="es-EC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Ambiente: Territorio intercultural, ecológico, deportivo y activo</a:t>
            </a:r>
            <a:endParaRPr lang="es-EC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C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8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199953"/>
              </p:ext>
            </p:extLst>
          </p:nvPr>
        </p:nvGraphicFramePr>
        <p:xfrm>
          <a:off x="5033818" y="73893"/>
          <a:ext cx="7093527" cy="565404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616298">
                  <a:extLst>
                    <a:ext uri="{9D8B030D-6E8A-4147-A177-3AD203B41FA5}">
                      <a16:colId xmlns:a16="http://schemas.microsoft.com/office/drawing/2014/main" val="2146499591"/>
                    </a:ext>
                  </a:extLst>
                </a:gridCol>
                <a:gridCol w="1575590">
                  <a:extLst>
                    <a:ext uri="{9D8B030D-6E8A-4147-A177-3AD203B41FA5}">
                      <a16:colId xmlns:a16="http://schemas.microsoft.com/office/drawing/2014/main" val="3194856647"/>
                    </a:ext>
                  </a:extLst>
                </a:gridCol>
                <a:gridCol w="901639">
                  <a:extLst>
                    <a:ext uri="{9D8B030D-6E8A-4147-A177-3AD203B41FA5}">
                      <a16:colId xmlns:a16="http://schemas.microsoft.com/office/drawing/2014/main" val="4178342844"/>
                    </a:ext>
                  </a:extLst>
                </a:gridCol>
              </a:tblGrid>
              <a:tr h="4250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TAREA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FISCALES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59202"/>
                  </a:ext>
                </a:extLst>
              </a:tr>
              <a:tr h="1975921">
                <a:tc>
                  <a:txBody>
                    <a:bodyPr/>
                    <a:lstStyle/>
                    <a:p>
                      <a:pPr algn="just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Conservación de las áreas del SMANP mediante la cogestión en la Reserva de Biósfera del DMQ. Resolución de producción libre de deforestación del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DMQ:</a:t>
                      </a:r>
                    </a:p>
                    <a:p>
                      <a:pPr algn="just" fontAlgn="b"/>
                      <a:endParaRPr lang="es-E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just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Intervención</a:t>
                      </a:r>
                      <a:r>
                        <a:rPr lang="es-E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250 fincas bajo mecanismos de conservación.</a:t>
                      </a:r>
                    </a:p>
                    <a:p>
                      <a:pPr marL="171450" indent="-171450" algn="just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Entrega de incentivos (materiales para la transición a sistemas productivos sostenibles, cercas eléctricas, mangueras, alambre de púas) a 250 beneficiarios 2.000 hectáreas intervenidas y 5 comités de gestión de las áreas protegidas fortalecidas.</a:t>
                      </a:r>
                    </a:p>
                    <a:p>
                      <a:pPr marL="171450" indent="-171450" algn="just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Implementación de la estrategia del sistema de alerta temprana para el monitoreo y seguimiento de biodiversidad en 6 comunidades de la reserva de biosfera del Chocó Andino.</a:t>
                      </a:r>
                      <a:endParaRPr lang="es-E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250.000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450.000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442110"/>
                  </a:ext>
                </a:extLst>
              </a:tr>
              <a:tr h="1483805">
                <a:tc>
                  <a:txBody>
                    <a:bodyPr/>
                    <a:lstStyle/>
                    <a:p>
                      <a:pPr algn="just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Conservación de las áreas del SMANP mediante la cogestión en la periferia urbana (AIER Pichincha Atacazo - APH Cerro Las Puntas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):</a:t>
                      </a:r>
                    </a:p>
                    <a:p>
                      <a:pPr algn="just" fontAlgn="b"/>
                      <a:endParaRPr lang="es-E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just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Intervención</a:t>
                      </a:r>
                      <a:r>
                        <a:rPr lang="es-E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100 fincas bajo mecanismos de conservación.</a:t>
                      </a:r>
                    </a:p>
                    <a:p>
                      <a:pPr marL="171450" indent="-171450" algn="just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Entrega de incentivos a 100 beneficiarios 800 hectáreas intervenidas y 2 comités de gestión de las áreas protegidas fortalecidas.</a:t>
                      </a:r>
                    </a:p>
                    <a:p>
                      <a:pPr marL="171450" indent="-171450" algn="just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Implementación de la estrategia del sistema de alerta temprana para el monitoreo y seguimiento de biodiversidad en 2 comunidades de las áreas protegidas.</a:t>
                      </a:r>
                      <a:endParaRPr lang="es-E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120.000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053831"/>
                  </a:ext>
                </a:extLst>
              </a:tr>
              <a:tr h="1647844">
                <a:tc>
                  <a:txBody>
                    <a:bodyPr/>
                    <a:lstStyle/>
                    <a:p>
                      <a:pPr algn="just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onservación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las áreas del SMANP mediante la co-gestión en las parroquias Norcentales del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DMQ:</a:t>
                      </a:r>
                    </a:p>
                    <a:p>
                      <a:pPr algn="just" fontAlgn="b"/>
                      <a:endParaRPr lang="es-E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just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Intervención</a:t>
                      </a:r>
                      <a:r>
                        <a:rPr lang="es-E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70 fincas bajo mecanismos de conservación.</a:t>
                      </a:r>
                    </a:p>
                    <a:p>
                      <a:pPr marL="171450" indent="-171450" algn="just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Entrega de incentivos a 70 beneficiarios 600 hectáreas intervenidas y 1 comités de gestión de las áreas protegidas fortalecidas.</a:t>
                      </a:r>
                    </a:p>
                    <a:p>
                      <a:pPr marL="171450" indent="-171450" algn="just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Implementación de la estrategia del sistema de alerta temprana para el monitoreo y seguimiento de biodiversidad en 2 comunidades de ACUS Mojanda Cambugán</a:t>
                      </a:r>
                    </a:p>
                    <a:p>
                      <a:pPr algn="just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80.000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4039780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1119237" y="571013"/>
            <a:ext cx="3226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PROYECTO:</a:t>
            </a:r>
            <a:endParaRPr lang="es-EC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45" y="6135576"/>
            <a:ext cx="2706255" cy="583042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6AF51B75-D322-AAB4-7029-91B8341699D5}"/>
              </a:ext>
            </a:extLst>
          </p:cNvPr>
          <p:cNvGrpSpPr/>
          <p:nvPr/>
        </p:nvGrpSpPr>
        <p:grpSpPr>
          <a:xfrm>
            <a:off x="1342670" y="1466029"/>
            <a:ext cx="2780044" cy="2624396"/>
            <a:chOff x="129" y="3502335"/>
            <a:chExt cx="1861089" cy="2933402"/>
          </a:xfrm>
        </p:grpSpPr>
        <p:sp>
          <p:nvSpPr>
            <p:cNvPr id="13" name="Rectángulo: esquinas redondeadas 15">
              <a:extLst>
                <a:ext uri="{FF2B5EF4-FFF2-40B4-BE49-F238E27FC236}">
                  <a16:creationId xmlns:a16="http://schemas.microsoft.com/office/drawing/2014/main" id="{0CEBB594-EF62-278C-369E-65D06B83FF97}"/>
                </a:ext>
              </a:extLst>
            </p:cNvPr>
            <p:cNvSpPr/>
            <p:nvPr/>
          </p:nvSpPr>
          <p:spPr>
            <a:xfrm>
              <a:off x="129" y="3502335"/>
              <a:ext cx="1861089" cy="293340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14" name="Rectángulo: esquinas redondeadas 4">
              <a:extLst>
                <a:ext uri="{FF2B5EF4-FFF2-40B4-BE49-F238E27FC236}">
                  <a16:creationId xmlns:a16="http://schemas.microsoft.com/office/drawing/2014/main" id="{C4494269-0393-B06B-498F-0F6CFA075EB1}"/>
                </a:ext>
              </a:extLst>
            </p:cNvPr>
            <p:cNvSpPr txBox="1"/>
            <p:nvPr/>
          </p:nvSpPr>
          <p:spPr>
            <a:xfrm>
              <a:off x="90980" y="3593186"/>
              <a:ext cx="1679387" cy="2751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800" b="1" kern="1200" dirty="0"/>
                <a:t>Fortalecimiento del Subsistema Metropolitano de Áreas Naturales Protegidas y patrimonio natural de Quito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F008624-58C9-F530-60A3-A99488908858}"/>
              </a:ext>
            </a:extLst>
          </p:cNvPr>
          <p:cNvSpPr txBox="1"/>
          <p:nvPr/>
        </p:nvSpPr>
        <p:spPr>
          <a:xfrm rot="16200000">
            <a:off x="-3312530" y="2426234"/>
            <a:ext cx="79709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ALINEACION PLAN DE GOBIERNO</a:t>
            </a:r>
          </a:p>
          <a:p>
            <a:pPr algn="ctr"/>
            <a:r>
              <a:rPr lang="es-EC" sz="1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Eje:</a:t>
            </a:r>
            <a:r>
              <a:rPr lang="es-EC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Ambiente: Territorio intercultural, ecológico, deportivo y activo</a:t>
            </a:r>
            <a:endParaRPr lang="es-EC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C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842499"/>
              </p:ext>
            </p:extLst>
          </p:nvPr>
        </p:nvGraphicFramePr>
        <p:xfrm>
          <a:off x="4924457" y="1068844"/>
          <a:ext cx="7193929" cy="40767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681636">
                  <a:extLst>
                    <a:ext uri="{9D8B030D-6E8A-4147-A177-3AD203B41FA5}">
                      <a16:colId xmlns:a16="http://schemas.microsoft.com/office/drawing/2014/main" val="2146499591"/>
                    </a:ext>
                  </a:extLst>
                </a:gridCol>
                <a:gridCol w="1597891">
                  <a:extLst>
                    <a:ext uri="{9D8B030D-6E8A-4147-A177-3AD203B41FA5}">
                      <a16:colId xmlns:a16="http://schemas.microsoft.com/office/drawing/2014/main" val="3194856647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4178342844"/>
                    </a:ext>
                  </a:extLst>
                </a:gridCol>
              </a:tblGrid>
              <a:tr h="29813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TAREA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FISCALES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59202"/>
                  </a:ext>
                </a:extLst>
              </a:tr>
              <a:tr h="107335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Implementación de nuevas áreas de intervención  de restauración activa y pasiva y mantenimiento de las áreas de restauración activa y pasiva de años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anteriores:</a:t>
                      </a:r>
                    </a:p>
                    <a:p>
                      <a:pPr algn="l" fontAlgn="b"/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hectáreas con restauración activa y pasiva.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 y reposición de procesos de restauración activa en 200 hectáreas reforestadas en el DMQ</a:t>
                      </a:r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270.000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305.000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442110"/>
                  </a:ext>
                </a:extLst>
              </a:tr>
              <a:tr h="60612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 distrital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manejo integral del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fuego:</a:t>
                      </a:r>
                    </a:p>
                    <a:p>
                      <a:pPr algn="l" fontAlgn="b"/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elaborada, validad y aprobada por la Secretearía de Ambiente para el manejo integral del fuego en el DMQ.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Eventos de formación de brigadas comunitarias para la prevención de incendios forestales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Eventos de educación ambiental en escuelas y colegios en el DMQ.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30.000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20716533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969551" y="738488"/>
            <a:ext cx="3226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PROYECTO:</a:t>
            </a:r>
            <a:endParaRPr lang="es-EC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45" y="6135576"/>
            <a:ext cx="2706255" cy="583042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D8BD13CD-1BE2-3BFE-CABE-E9A06CD9EFCF}"/>
              </a:ext>
            </a:extLst>
          </p:cNvPr>
          <p:cNvGrpSpPr/>
          <p:nvPr/>
        </p:nvGrpSpPr>
        <p:grpSpPr>
          <a:xfrm>
            <a:off x="1192984" y="1550572"/>
            <a:ext cx="2780044" cy="2624396"/>
            <a:chOff x="252" y="529"/>
            <a:chExt cx="2780044" cy="2624396"/>
          </a:xfrm>
        </p:grpSpPr>
        <p:sp>
          <p:nvSpPr>
            <p:cNvPr id="10" name="Rectángulo: esquinas redondeadas 12">
              <a:extLst>
                <a:ext uri="{FF2B5EF4-FFF2-40B4-BE49-F238E27FC236}">
                  <a16:creationId xmlns:a16="http://schemas.microsoft.com/office/drawing/2014/main" id="{8E63F7E3-4469-A032-C753-DA0538301514}"/>
                </a:ext>
              </a:extLst>
            </p:cNvPr>
            <p:cNvSpPr/>
            <p:nvPr/>
          </p:nvSpPr>
          <p:spPr>
            <a:xfrm>
              <a:off x="252" y="529"/>
              <a:ext cx="2780044" cy="26243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id="{1AE1D3D1-88F8-2091-B14A-EA85F0D6391D}"/>
                </a:ext>
              </a:extLst>
            </p:cNvPr>
            <p:cNvSpPr txBox="1"/>
            <p:nvPr/>
          </p:nvSpPr>
          <p:spPr>
            <a:xfrm>
              <a:off x="128364" y="128641"/>
              <a:ext cx="2523820" cy="23681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/>
              <a:r>
                <a:rPr lang="es-MX" sz="1600" b="1" dirty="0"/>
                <a:t>Recuperación, protección y monitoreo de la cobertura vegetal con principios de restauración ecológica</a:t>
              </a:r>
              <a:endParaRPr lang="es-EC" sz="1600" b="1" dirty="0"/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F008624-58C9-F530-60A3-A99488908858}"/>
              </a:ext>
            </a:extLst>
          </p:cNvPr>
          <p:cNvSpPr txBox="1"/>
          <p:nvPr/>
        </p:nvSpPr>
        <p:spPr>
          <a:xfrm rot="16200000">
            <a:off x="-3462216" y="2426234"/>
            <a:ext cx="79709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ALINEACION PLAN DE GOBIERNO</a:t>
            </a:r>
          </a:p>
          <a:p>
            <a:pPr algn="ctr"/>
            <a:r>
              <a:rPr lang="es-EC" sz="1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Eje:</a:t>
            </a:r>
            <a:r>
              <a:rPr lang="es-EC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Ambiente: Territorio intercultural, ecológico, deportivo y activo</a:t>
            </a:r>
            <a:endParaRPr lang="es-EC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C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118220"/>
              </p:ext>
            </p:extLst>
          </p:nvPr>
        </p:nvGraphicFramePr>
        <p:xfrm>
          <a:off x="5025781" y="90555"/>
          <a:ext cx="7073856" cy="576834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603495">
                  <a:extLst>
                    <a:ext uri="{9D8B030D-6E8A-4147-A177-3AD203B41FA5}">
                      <a16:colId xmlns:a16="http://schemas.microsoft.com/office/drawing/2014/main" val="2146499591"/>
                    </a:ext>
                  </a:extLst>
                </a:gridCol>
                <a:gridCol w="1571221">
                  <a:extLst>
                    <a:ext uri="{9D8B030D-6E8A-4147-A177-3AD203B41FA5}">
                      <a16:colId xmlns:a16="http://schemas.microsoft.com/office/drawing/2014/main" val="3194856647"/>
                    </a:ext>
                  </a:extLst>
                </a:gridCol>
                <a:gridCol w="899140">
                  <a:extLst>
                    <a:ext uri="{9D8B030D-6E8A-4147-A177-3AD203B41FA5}">
                      <a16:colId xmlns:a16="http://schemas.microsoft.com/office/drawing/2014/main" val="4178342844"/>
                    </a:ext>
                  </a:extLst>
                </a:gridCol>
              </a:tblGrid>
              <a:tr h="40500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TAREA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FISCALES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59202"/>
                  </a:ext>
                </a:extLst>
              </a:tr>
              <a:tr h="80290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Elaboración del Plan de la Infraestructura verde </a:t>
                      </a:r>
                      <a:r>
                        <a:rPr lang="es-E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Azul</a:t>
                      </a:r>
                    </a:p>
                    <a:p>
                      <a:pPr algn="l" fontAlgn="b"/>
                      <a:endParaRPr lang="es-ES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contará con una estrategia de intervención integral de ríos y quebradas priorizadas considerando indicadores de riesgo y conservación que incluye una hoja de ruta con tiempo y costo.</a:t>
                      </a:r>
                      <a:endParaRPr lang="es-E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640.000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442110"/>
                  </a:ext>
                </a:extLst>
              </a:tr>
              <a:tr h="100185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Implementación </a:t>
                      </a: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 Plan Estratégico de Ríos y </a:t>
                      </a:r>
                      <a:r>
                        <a:rPr lang="es-E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Quebradas</a:t>
                      </a:r>
                    </a:p>
                    <a:p>
                      <a:pPr algn="l" fontAlgn="b"/>
                      <a:endParaRPr lang="es-ES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secciones de quebradas priorizadas recuperadas con soluciones basadas en la naturaleza que permita mitigar el riesgo de deslizamientos, escorrentía y fortalecer el patrimonio natural. </a:t>
                      </a:r>
                      <a:endParaRPr lang="es-E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150.000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053831"/>
                  </a:ext>
                </a:extLst>
              </a:tr>
              <a:tr h="75603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Elaboración e Implementación de un plan de comunicación de quebradas del </a:t>
                      </a:r>
                      <a:r>
                        <a:rPr lang="es-E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DMQ:</a:t>
                      </a:r>
                    </a:p>
                    <a:p>
                      <a:pPr algn="l" fontAlgn="b"/>
                      <a:endParaRPr lang="es-ES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Estrategia de comunicación implementada que permita dar a conocer a la ciudadanía los beneficios de las quebradas, la normativa actual y la co-existencia con el patrimonio natural, disminuyendo las presiones de contaminación y riesgos por parte de la población de Quito.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190.000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4039780"/>
                  </a:ext>
                </a:extLst>
              </a:tr>
              <a:tr h="94298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Elaboración del Plan de Manejo de Cuencas de Microcuencas, cumplimiento de la Ordenanza de Infraestructura Verde Azul: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delimitarán las microcuencas del  DMQ a escala 1:5000, con el fin de visibilizar la gestión hídrica desde las dimensiones de sostenibilidad y su co-existencia con el entorno. Permitirá proponer y alinear programas y proyectos de intervención integral para la recuperación, conservación, restauración de los ríos y quebradas del DMQ,  a los objetivos del PMDOT Y PUGS y promover soluciones basadas en la naturaleza.</a:t>
                      </a:r>
                    </a:p>
                    <a:p>
                      <a:pPr algn="l" fontAlgn="b"/>
                      <a:endParaRPr lang="es-ES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200.000</a:t>
                      </a:r>
                      <a:endParaRPr lang="es-EC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784876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45" y="6135576"/>
            <a:ext cx="2706255" cy="583042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6AF51B75-D322-AAB4-7029-91B8341699D5}"/>
              </a:ext>
            </a:extLst>
          </p:cNvPr>
          <p:cNvGrpSpPr/>
          <p:nvPr/>
        </p:nvGrpSpPr>
        <p:grpSpPr>
          <a:xfrm>
            <a:off x="1271352" y="1742200"/>
            <a:ext cx="2780044" cy="2624396"/>
            <a:chOff x="129" y="3502335"/>
            <a:chExt cx="1861089" cy="2933402"/>
          </a:xfrm>
        </p:grpSpPr>
        <p:sp>
          <p:nvSpPr>
            <p:cNvPr id="10" name="Rectángulo: esquinas redondeadas 15">
              <a:extLst>
                <a:ext uri="{FF2B5EF4-FFF2-40B4-BE49-F238E27FC236}">
                  <a16:creationId xmlns:a16="http://schemas.microsoft.com/office/drawing/2014/main" id="{0CEBB594-EF62-278C-369E-65D06B83FF97}"/>
                </a:ext>
              </a:extLst>
            </p:cNvPr>
            <p:cNvSpPr/>
            <p:nvPr/>
          </p:nvSpPr>
          <p:spPr>
            <a:xfrm>
              <a:off x="129" y="3502335"/>
              <a:ext cx="1861089" cy="293340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id="{C4494269-0393-B06B-498F-0F6CFA075EB1}"/>
                </a:ext>
              </a:extLst>
            </p:cNvPr>
            <p:cNvSpPr txBox="1"/>
            <p:nvPr/>
          </p:nvSpPr>
          <p:spPr>
            <a:xfrm>
              <a:off x="90980" y="3593186"/>
              <a:ext cx="1679387" cy="2751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/>
              <a:r>
                <a:rPr lang="es-MX" b="1" dirty="0"/>
                <a:t>Recuperación de Quebradas priorizadas en el DMQ</a:t>
              </a:r>
              <a:endParaRPr lang="es-EC" b="1" dirty="0"/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F008624-58C9-F530-60A3-A99488908858}"/>
              </a:ext>
            </a:extLst>
          </p:cNvPr>
          <p:cNvSpPr txBox="1"/>
          <p:nvPr/>
        </p:nvSpPr>
        <p:spPr>
          <a:xfrm rot="16200000">
            <a:off x="-3452687" y="2426234"/>
            <a:ext cx="79709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ALINEACION PLAN DE GOBIERNO</a:t>
            </a:r>
          </a:p>
          <a:p>
            <a:pPr algn="ctr"/>
            <a:r>
              <a:rPr lang="es-EC" sz="1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Eje:</a:t>
            </a:r>
            <a:r>
              <a:rPr lang="es-EC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Ambiente: Territorio intercultural, ecológico, deportivo y activo</a:t>
            </a:r>
            <a:endParaRPr lang="es-EC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C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64326" y="950258"/>
            <a:ext cx="3226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PROYECTO:</a:t>
            </a:r>
            <a:endParaRPr lang="es-EC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291993"/>
              </p:ext>
            </p:extLst>
          </p:nvPr>
        </p:nvGraphicFramePr>
        <p:xfrm>
          <a:off x="5044253" y="1841125"/>
          <a:ext cx="7073856" cy="223910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603495">
                  <a:extLst>
                    <a:ext uri="{9D8B030D-6E8A-4147-A177-3AD203B41FA5}">
                      <a16:colId xmlns:a16="http://schemas.microsoft.com/office/drawing/2014/main" val="2146499591"/>
                    </a:ext>
                  </a:extLst>
                </a:gridCol>
                <a:gridCol w="1571221">
                  <a:extLst>
                    <a:ext uri="{9D8B030D-6E8A-4147-A177-3AD203B41FA5}">
                      <a16:colId xmlns:a16="http://schemas.microsoft.com/office/drawing/2014/main" val="3194856647"/>
                    </a:ext>
                  </a:extLst>
                </a:gridCol>
                <a:gridCol w="899140">
                  <a:extLst>
                    <a:ext uri="{9D8B030D-6E8A-4147-A177-3AD203B41FA5}">
                      <a16:colId xmlns:a16="http://schemas.microsoft.com/office/drawing/2014/main" val="4178342844"/>
                    </a:ext>
                  </a:extLst>
                </a:gridCol>
              </a:tblGrid>
              <a:tr h="40500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TAREA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FISCALES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59202"/>
                  </a:ext>
                </a:extLst>
              </a:tr>
              <a:tr h="80290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Eliminación</a:t>
                      </a:r>
                      <a:r>
                        <a:rPr lang="es-E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de fuentes de presión y elementos de afectación presentes en las quebradas priorizadas en el DMQ. (Colocación de cercado)</a:t>
                      </a:r>
                      <a:endParaRPr lang="es-E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34.800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117.064,21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442110"/>
                  </a:ext>
                </a:extLst>
              </a:tr>
              <a:tr h="100185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Intervención en áreas de interés</a:t>
                      </a:r>
                      <a:r>
                        <a:rPr lang="es-E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destinadas a la recuperación de cobertura vegetal y limpieza de desechos sólidos.</a:t>
                      </a:r>
                      <a:endParaRPr lang="es-E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82.264,21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053831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45" y="6135576"/>
            <a:ext cx="2706255" cy="583042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6AF51B75-D322-AAB4-7029-91B8341699D5}"/>
              </a:ext>
            </a:extLst>
          </p:cNvPr>
          <p:cNvGrpSpPr/>
          <p:nvPr/>
        </p:nvGrpSpPr>
        <p:grpSpPr>
          <a:xfrm>
            <a:off x="1485915" y="1599416"/>
            <a:ext cx="2780044" cy="2722523"/>
            <a:chOff x="129" y="3502335"/>
            <a:chExt cx="1861089" cy="2933402"/>
          </a:xfrm>
        </p:grpSpPr>
        <p:sp>
          <p:nvSpPr>
            <p:cNvPr id="10" name="Rectángulo: esquinas redondeadas 15">
              <a:extLst>
                <a:ext uri="{FF2B5EF4-FFF2-40B4-BE49-F238E27FC236}">
                  <a16:creationId xmlns:a16="http://schemas.microsoft.com/office/drawing/2014/main" id="{0CEBB594-EF62-278C-369E-65D06B83FF97}"/>
                </a:ext>
              </a:extLst>
            </p:cNvPr>
            <p:cNvSpPr/>
            <p:nvPr/>
          </p:nvSpPr>
          <p:spPr>
            <a:xfrm>
              <a:off x="129" y="3502335"/>
              <a:ext cx="1861089" cy="293340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id="{C4494269-0393-B06B-498F-0F6CFA075EB1}"/>
                </a:ext>
              </a:extLst>
            </p:cNvPr>
            <p:cNvSpPr txBox="1"/>
            <p:nvPr/>
          </p:nvSpPr>
          <p:spPr>
            <a:xfrm>
              <a:off x="143767" y="3545070"/>
              <a:ext cx="1679387" cy="2751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/>
              <a:r>
                <a:rPr lang="es-MX" b="1" dirty="0"/>
                <a:t>Recuperación de Quebradas priorizadas en el </a:t>
              </a:r>
              <a:r>
                <a:rPr lang="es-MX" b="1" dirty="0" smtClean="0"/>
                <a:t>DMQ ejecutado por las</a:t>
              </a:r>
              <a:endParaRPr lang="es-EC" b="1" dirty="0"/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F008624-58C9-F530-60A3-A99488908858}"/>
              </a:ext>
            </a:extLst>
          </p:cNvPr>
          <p:cNvSpPr txBox="1"/>
          <p:nvPr/>
        </p:nvSpPr>
        <p:spPr>
          <a:xfrm rot="16200000">
            <a:off x="-3452687" y="2426234"/>
            <a:ext cx="79709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ALINEACION PLAN DE GOBIERNO</a:t>
            </a:r>
          </a:p>
          <a:p>
            <a:pPr algn="ctr"/>
            <a:r>
              <a:rPr lang="es-EC" sz="1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Eje:</a:t>
            </a:r>
            <a:r>
              <a:rPr lang="es-EC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Ambiente: Territorio intercultural, ecológico, deportivo y activo</a:t>
            </a:r>
            <a:endParaRPr lang="es-EC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C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64326" y="950258"/>
            <a:ext cx="3226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PROYECTO:</a:t>
            </a:r>
            <a:endParaRPr lang="es-EC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262481" y="4447877"/>
            <a:ext cx="32269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Ejecutado por las Administraciones Zonales</a:t>
            </a:r>
            <a:endParaRPr lang="es-EC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780656"/>
              </p:ext>
            </p:extLst>
          </p:nvPr>
        </p:nvGraphicFramePr>
        <p:xfrm>
          <a:off x="4987637" y="1222575"/>
          <a:ext cx="7204364" cy="3600623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688427">
                  <a:extLst>
                    <a:ext uri="{9D8B030D-6E8A-4147-A177-3AD203B41FA5}">
                      <a16:colId xmlns:a16="http://schemas.microsoft.com/office/drawing/2014/main" val="2146499591"/>
                    </a:ext>
                  </a:extLst>
                </a:gridCol>
                <a:gridCol w="1600209">
                  <a:extLst>
                    <a:ext uri="{9D8B030D-6E8A-4147-A177-3AD203B41FA5}">
                      <a16:colId xmlns:a16="http://schemas.microsoft.com/office/drawing/2014/main" val="3194856647"/>
                    </a:ext>
                  </a:extLst>
                </a:gridCol>
                <a:gridCol w="915728">
                  <a:extLst>
                    <a:ext uri="{9D8B030D-6E8A-4147-A177-3AD203B41FA5}">
                      <a16:colId xmlns:a16="http://schemas.microsoft.com/office/drawing/2014/main" val="4178342844"/>
                    </a:ext>
                  </a:extLst>
                </a:gridCol>
              </a:tblGrid>
              <a:tr h="81170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TAREA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FISCALES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59202"/>
                  </a:ext>
                </a:extLst>
              </a:tr>
              <a:tr h="68353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Operatividad de los equipos y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estaciones:</a:t>
                      </a:r>
                    </a:p>
                    <a:p>
                      <a:pPr algn="l" fontAlgn="b"/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Adquisición de equipos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mejorar la red meteorológica del DMQ.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Implementación de sistema de climatización para el centro de control de la red.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Adquisición de UPS para seguridad de datos de la red.</a:t>
                      </a:r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135.200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147.200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442110"/>
                  </a:ext>
                </a:extLst>
              </a:tr>
              <a:tr h="68353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Mantener y ampliar la acreditación bajo la Norma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17025:</a:t>
                      </a:r>
                    </a:p>
                    <a:p>
                      <a:pPr algn="l" fontAlgn="b"/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Contratación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Auditoria Interna para mantener la continuidad de la  acreditación.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Adquisición de equipos menores.</a:t>
                      </a:r>
                    </a:p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053831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1202176" y="757106"/>
            <a:ext cx="3226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PROYECTO:</a:t>
            </a:r>
            <a:endParaRPr lang="es-EC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45" y="6135576"/>
            <a:ext cx="2706255" cy="583042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D8BD13CD-1BE2-3BFE-CABE-E9A06CD9EFCF}"/>
              </a:ext>
            </a:extLst>
          </p:cNvPr>
          <p:cNvGrpSpPr/>
          <p:nvPr/>
        </p:nvGrpSpPr>
        <p:grpSpPr>
          <a:xfrm>
            <a:off x="1425609" y="1605992"/>
            <a:ext cx="2780044" cy="2624396"/>
            <a:chOff x="252" y="529"/>
            <a:chExt cx="2780044" cy="2624396"/>
          </a:xfrm>
        </p:grpSpPr>
        <p:sp>
          <p:nvSpPr>
            <p:cNvPr id="10" name="Rectángulo: esquinas redondeadas 12">
              <a:extLst>
                <a:ext uri="{FF2B5EF4-FFF2-40B4-BE49-F238E27FC236}">
                  <a16:creationId xmlns:a16="http://schemas.microsoft.com/office/drawing/2014/main" id="{8E63F7E3-4469-A032-C753-DA0538301514}"/>
                </a:ext>
              </a:extLst>
            </p:cNvPr>
            <p:cNvSpPr/>
            <p:nvPr/>
          </p:nvSpPr>
          <p:spPr>
            <a:xfrm>
              <a:off x="252" y="529"/>
              <a:ext cx="2780044" cy="26243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id="{1AE1D3D1-88F8-2091-B14A-EA85F0D6391D}"/>
                </a:ext>
              </a:extLst>
            </p:cNvPr>
            <p:cNvSpPr txBox="1"/>
            <p:nvPr/>
          </p:nvSpPr>
          <p:spPr>
            <a:xfrm>
              <a:off x="128364" y="128641"/>
              <a:ext cx="2523820" cy="23681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/>
              <a:r>
                <a:rPr lang="es-EC" sz="1600" b="1" dirty="0"/>
                <a:t>Monitoreo continuo de la contaminación del aire, el agua y niveles de ruido en el Distrito Metropolitano de Quito </a:t>
              </a: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F008624-58C9-F530-60A3-A99488908858}"/>
              </a:ext>
            </a:extLst>
          </p:cNvPr>
          <p:cNvSpPr txBox="1"/>
          <p:nvPr/>
        </p:nvSpPr>
        <p:spPr>
          <a:xfrm rot="16200000">
            <a:off x="-3440782" y="2426234"/>
            <a:ext cx="79709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ALINEACION PLAN DE GOBIERNO</a:t>
            </a:r>
          </a:p>
          <a:p>
            <a:pPr algn="ctr"/>
            <a:r>
              <a:rPr lang="es-EC" sz="1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Eje:</a:t>
            </a:r>
            <a:r>
              <a:rPr lang="es-EC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Ambiente: Territorio intercultural, ecológico, deportivo y activo</a:t>
            </a:r>
            <a:endParaRPr lang="es-EC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C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973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791136"/>
              </p:ext>
            </p:extLst>
          </p:nvPr>
        </p:nvGraphicFramePr>
        <p:xfrm>
          <a:off x="4998071" y="1511028"/>
          <a:ext cx="7193929" cy="2794651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681636">
                  <a:extLst>
                    <a:ext uri="{9D8B030D-6E8A-4147-A177-3AD203B41FA5}">
                      <a16:colId xmlns:a16="http://schemas.microsoft.com/office/drawing/2014/main" val="2146499591"/>
                    </a:ext>
                  </a:extLst>
                </a:gridCol>
                <a:gridCol w="1597891">
                  <a:extLst>
                    <a:ext uri="{9D8B030D-6E8A-4147-A177-3AD203B41FA5}">
                      <a16:colId xmlns:a16="http://schemas.microsoft.com/office/drawing/2014/main" val="3194856647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4178342844"/>
                    </a:ext>
                  </a:extLst>
                </a:gridCol>
              </a:tblGrid>
              <a:tr h="64581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TAREA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FISCALES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59202"/>
                  </a:ext>
                </a:extLst>
              </a:tr>
              <a:tr h="64581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Revisión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actualización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presentación del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Acción Climático de Quito c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omo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proceso de mejora continua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l" fontAlgn="b"/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Consultoría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actualización del inventario de gases de efecto invernadero, y análisis de riesgo climático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200.000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442110"/>
                  </a:ext>
                </a:extLst>
              </a:tr>
              <a:tr h="64581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Implementación de las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Soluciones Basadas en la Naturaleza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Barrio San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Enrique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Velasco.</a:t>
                      </a:r>
                    </a:p>
                    <a:p>
                      <a:pPr algn="l" fontAlgn="b"/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Consultoría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implementación del co-diseño de SBN en el barrio.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60360713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955091" y="851967"/>
            <a:ext cx="3226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PROYECTO:</a:t>
            </a:r>
            <a:endParaRPr lang="es-EC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45" y="6135576"/>
            <a:ext cx="2706255" cy="583042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6AF51B75-D322-AAB4-7029-91B8341699D5}"/>
              </a:ext>
            </a:extLst>
          </p:cNvPr>
          <p:cNvGrpSpPr/>
          <p:nvPr/>
        </p:nvGrpSpPr>
        <p:grpSpPr>
          <a:xfrm>
            <a:off x="1263403" y="1596156"/>
            <a:ext cx="2780044" cy="2624396"/>
            <a:chOff x="129" y="3502335"/>
            <a:chExt cx="1861089" cy="2933402"/>
          </a:xfrm>
        </p:grpSpPr>
        <p:sp>
          <p:nvSpPr>
            <p:cNvPr id="10" name="Rectángulo: esquinas redondeadas 15">
              <a:extLst>
                <a:ext uri="{FF2B5EF4-FFF2-40B4-BE49-F238E27FC236}">
                  <a16:creationId xmlns:a16="http://schemas.microsoft.com/office/drawing/2014/main" id="{0CEBB594-EF62-278C-369E-65D06B83FF97}"/>
                </a:ext>
              </a:extLst>
            </p:cNvPr>
            <p:cNvSpPr/>
            <p:nvPr/>
          </p:nvSpPr>
          <p:spPr>
            <a:xfrm>
              <a:off x="129" y="3502335"/>
              <a:ext cx="1861089" cy="293340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id="{C4494269-0393-B06B-498F-0F6CFA075EB1}"/>
                </a:ext>
              </a:extLst>
            </p:cNvPr>
            <p:cNvSpPr txBox="1"/>
            <p:nvPr/>
          </p:nvSpPr>
          <p:spPr>
            <a:xfrm>
              <a:off x="90980" y="3593186"/>
              <a:ext cx="1679387" cy="2751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/>
              <a:r>
                <a:rPr lang="es-MX" b="1" dirty="0"/>
                <a:t>Acción Climática para la reducción de la Huella de Carbono y de la Vulnerabilidad  en el DMQ</a:t>
              </a:r>
              <a:endParaRPr lang="es-EC" b="1" dirty="0"/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F008624-58C9-F530-60A3-A99488908858}"/>
              </a:ext>
            </a:extLst>
          </p:cNvPr>
          <p:cNvSpPr txBox="1"/>
          <p:nvPr/>
        </p:nvSpPr>
        <p:spPr>
          <a:xfrm rot="16200000">
            <a:off x="-3476676" y="2462079"/>
            <a:ext cx="79709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ALINEACION PLAN DE GOBIERNO</a:t>
            </a:r>
          </a:p>
          <a:p>
            <a:pPr algn="ctr"/>
            <a:r>
              <a:rPr lang="es-EC" sz="1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Eje:</a:t>
            </a:r>
            <a:r>
              <a:rPr lang="es-EC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Ambiente: Territorio intercultural, ecológico, deportivo y activo</a:t>
            </a:r>
            <a:endParaRPr lang="es-EC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C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6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053207"/>
              </p:ext>
            </p:extLst>
          </p:nvPr>
        </p:nvGraphicFramePr>
        <p:xfrm>
          <a:off x="4998071" y="266340"/>
          <a:ext cx="7193929" cy="541471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681636">
                  <a:extLst>
                    <a:ext uri="{9D8B030D-6E8A-4147-A177-3AD203B41FA5}">
                      <a16:colId xmlns:a16="http://schemas.microsoft.com/office/drawing/2014/main" val="2146499591"/>
                    </a:ext>
                  </a:extLst>
                </a:gridCol>
                <a:gridCol w="1597891">
                  <a:extLst>
                    <a:ext uri="{9D8B030D-6E8A-4147-A177-3AD203B41FA5}">
                      <a16:colId xmlns:a16="http://schemas.microsoft.com/office/drawing/2014/main" val="3194856647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4178342844"/>
                    </a:ext>
                  </a:extLst>
                </a:gridCol>
              </a:tblGrid>
              <a:tr h="32478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TAREA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FISCALES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59202"/>
                  </a:ext>
                </a:extLst>
              </a:tr>
              <a:tr h="1848556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Implementación de al menos una de las estrategias del Proyecto:</a:t>
                      </a:r>
                    </a:p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 Procesos formativos de educación ambiental.</a:t>
                      </a:r>
                    </a:p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 Metodologías innovadoras que fomenten el contacto regular y positivo de las niñas, niños y jóvenes con la naturaleza.</a:t>
                      </a:r>
                    </a:p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(c) Buenas Prácticas Ambientales y Responsabilidad Socio – Ambiental:</a:t>
                      </a:r>
                    </a:p>
                    <a:p>
                      <a:pPr algn="l" fontAlgn="b"/>
                      <a:endParaRPr lang="es-E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de una plataforma de educación ambiental con metodologías educativas de formación para los docentes de la Unidades Educativas Municipales Primer Cuatrimestre</a:t>
                      </a:r>
                      <a:endParaRPr lang="es-E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100.000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800.000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442110"/>
                  </a:ext>
                </a:extLst>
              </a:tr>
              <a:tr h="67059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Implementación del Proyecto a través de la estrategia de procesos formativos de educación ambiental, en Casas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Somos:</a:t>
                      </a:r>
                    </a:p>
                    <a:p>
                      <a:pPr algn="l" fontAlgn="b"/>
                      <a:endParaRPr lang="es-E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Capacitación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programa de educación  ambiental a los barrios del DMQ a través de Casas Somos.</a:t>
                      </a:r>
                      <a:endParaRPr lang="es-E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50.000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053831"/>
                  </a:ext>
                </a:extLst>
              </a:tr>
              <a:tr h="378686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Lanzamiento del primer encuentro de ciudades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circulares:</a:t>
                      </a:r>
                    </a:p>
                    <a:p>
                      <a:pPr algn="l" fontAlgn="b"/>
                      <a:endParaRPr lang="es-E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1er.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Encuentro de Ciudades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rculares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Quito ( parque circular, expo servicios, charlas técnicas, experiencias alcaldes) espacio que fomenta el diálogo así como las oportunidades en la transición  a la temática de la economía circular y la sostenibilidad ambiental.</a:t>
                      </a:r>
                      <a:endParaRPr lang="es-E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500.000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846288"/>
                  </a:ext>
                </a:extLst>
              </a:tr>
              <a:tr h="44969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Implementación del programa de educación ambiental y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BPA:</a:t>
                      </a:r>
                    </a:p>
                    <a:p>
                      <a:pPr algn="l" fontAlgn="b"/>
                      <a:endParaRPr lang="es-E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Aplicación de los ejes 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programa de educación ambiental en DMQ (barrios, instituciones, organización), mediante eventos y la provisión de material promocional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s-EC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150.000 </a:t>
                      </a:r>
                      <a:endParaRPr lang="es-EC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20716533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1042046" y="830627"/>
            <a:ext cx="3226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PROYECTO:</a:t>
            </a:r>
            <a:endParaRPr lang="es-EC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45" y="6135576"/>
            <a:ext cx="2706255" cy="583042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D8BD13CD-1BE2-3BFE-CABE-E9A06CD9EFCF}"/>
              </a:ext>
            </a:extLst>
          </p:cNvPr>
          <p:cNvGrpSpPr/>
          <p:nvPr/>
        </p:nvGrpSpPr>
        <p:grpSpPr>
          <a:xfrm>
            <a:off x="1265479" y="1642208"/>
            <a:ext cx="2780044" cy="2624396"/>
            <a:chOff x="252" y="529"/>
            <a:chExt cx="2780044" cy="2624396"/>
          </a:xfrm>
        </p:grpSpPr>
        <p:sp>
          <p:nvSpPr>
            <p:cNvPr id="10" name="Rectángulo: esquinas redondeadas 12">
              <a:extLst>
                <a:ext uri="{FF2B5EF4-FFF2-40B4-BE49-F238E27FC236}">
                  <a16:creationId xmlns:a16="http://schemas.microsoft.com/office/drawing/2014/main" id="{8E63F7E3-4469-A032-C753-DA0538301514}"/>
                </a:ext>
              </a:extLst>
            </p:cNvPr>
            <p:cNvSpPr/>
            <p:nvPr/>
          </p:nvSpPr>
          <p:spPr>
            <a:xfrm>
              <a:off x="252" y="529"/>
              <a:ext cx="2780044" cy="26243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id="{1AE1D3D1-88F8-2091-B14A-EA85F0D6391D}"/>
                </a:ext>
              </a:extLst>
            </p:cNvPr>
            <p:cNvSpPr txBox="1"/>
            <p:nvPr/>
          </p:nvSpPr>
          <p:spPr>
            <a:xfrm>
              <a:off x="128364" y="128641"/>
              <a:ext cx="2523820" cy="23681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/>
              <a:r>
                <a:rPr lang="es-MX" sz="1600" b="1" dirty="0"/>
                <a:t>Proyecto de educación ambiental para el desarrollo sostenible y buenas prácticas ambientales para el Distrito Metropolitano de Quito.</a:t>
              </a:r>
              <a:endParaRPr lang="es-EC" sz="1600" b="1" dirty="0"/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F008624-58C9-F530-60A3-A99488908858}"/>
              </a:ext>
            </a:extLst>
          </p:cNvPr>
          <p:cNvSpPr txBox="1"/>
          <p:nvPr/>
        </p:nvSpPr>
        <p:spPr>
          <a:xfrm rot="16200000">
            <a:off x="-3422871" y="2513359"/>
            <a:ext cx="79709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ALINEACION PLAN DE GOBIERNO</a:t>
            </a:r>
          </a:p>
          <a:p>
            <a:pPr algn="ctr"/>
            <a:r>
              <a:rPr lang="es-EC" sz="1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Eje:</a:t>
            </a:r>
            <a:r>
              <a:rPr lang="es-EC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Ambiente: Territorio intercultural, ecológico, deportivo y activo</a:t>
            </a:r>
            <a:endParaRPr lang="es-EC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C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165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2459</Words>
  <Application>Microsoft Office PowerPoint</Application>
  <PresentationFormat>Panorámica</PresentationFormat>
  <Paragraphs>402</Paragraphs>
  <Slides>17</Slides>
  <Notes>5</Notes>
  <HiddenSlides>2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</vt:lpstr>
      <vt:lpstr>Corbel</vt:lpstr>
      <vt:lpstr>HGSMinchoE</vt:lpstr>
      <vt:lpstr>Montserrat</vt:lpstr>
      <vt:lpstr>Montserrat Medium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Maritza Jannet Romero Villacrés</cp:lastModifiedBy>
  <cp:revision>119</cp:revision>
  <dcterms:created xsi:type="dcterms:W3CDTF">2023-05-16T16:09:21Z</dcterms:created>
  <dcterms:modified xsi:type="dcterms:W3CDTF">2023-11-07T03:51:14Z</dcterms:modified>
</cp:coreProperties>
</file>