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76" r:id="rId3"/>
    <p:sldId id="265" r:id="rId4"/>
    <p:sldId id="273" r:id="rId5"/>
    <p:sldId id="279" r:id="rId6"/>
    <p:sldId id="280" r:id="rId7"/>
    <p:sldId id="286" r:id="rId8"/>
    <p:sldId id="287" r:id="rId9"/>
    <p:sldId id="281" r:id="rId10"/>
    <p:sldId id="288" r:id="rId11"/>
    <p:sldId id="282" r:id="rId12"/>
    <p:sldId id="283" r:id="rId13"/>
    <p:sldId id="291" r:id="rId14"/>
    <p:sldId id="284" r:id="rId15"/>
    <p:sldId id="285" r:id="rId16"/>
    <p:sldId id="289" r:id="rId17"/>
    <p:sldId id="290" r:id="rId18"/>
    <p:sldId id="293" r:id="rId19"/>
  </p:sldIdLst>
  <p:sldSz cx="12192000" cy="6858000"/>
  <p:notesSz cx="6797675" cy="9928225"/>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a Cecilia Telpis Llivichuzca" initials="MCTL" lastIdx="1" clrIdx="0">
    <p:extLst>
      <p:ext uri="{19B8F6BF-5375-455C-9EA6-DF929625EA0E}">
        <p15:presenceInfo xmlns:p15="http://schemas.microsoft.com/office/powerpoint/2012/main" userId="S-1-5-21-273869320-1094921958-1243824655-1305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343" autoAdjust="0"/>
  </p:normalViewPr>
  <p:slideViewPr>
    <p:cSldViewPr snapToGrid="0">
      <p:cViewPr>
        <p:scale>
          <a:sx n="80" d="100"/>
          <a:sy n="80"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UADROS%20PROYECCI&#211;N%20INGRESOS%20AL%2016%20OCT%20202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telpis\Documents\DMQ\PRESUPUESTO\PROFORMA%202024\CEDULA%20PROFORMA%2020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telpis\Documents\DMQ\PRESUPUESTO\PROFORMA%202024\INFORME%20PROFORMA%202024\CEDULA%20PROFORMA%202024%20al%2017%2010%2020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telpis\AppData\Local\Microsoft\Windows\INetCache\Content.Outlook\HR18V9U0\CEDULA%20PROFORMA%202024.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a:solidFill>
                  <a:schemeClr val="accent1">
                    <a:lumMod val="50000"/>
                  </a:schemeClr>
                </a:solidFill>
              </a:rPr>
              <a:t>PROYECCIÓN INGRESOS</a:t>
            </a:r>
            <a:r>
              <a:rPr lang="en-US" baseline="0">
                <a:solidFill>
                  <a:schemeClr val="accent1">
                    <a:lumMod val="50000"/>
                  </a:schemeClr>
                </a:solidFill>
              </a:rPr>
              <a:t> 2024</a:t>
            </a:r>
            <a:endParaRPr lang="en-US">
              <a:solidFill>
                <a:schemeClr val="accent1">
                  <a:lumMod val="50000"/>
                </a:schemeClr>
              </a:solidFill>
            </a:endParaRP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'[CUADROS PROYECCIÓN INGRESOS AL 16 OCT 2023.xlsx]ASAMBLEA'!$E$14</c:f>
              <c:strCache>
                <c:ptCount val="1"/>
                <c:pt idx="0">
                  <c:v>Año 2024</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5848-4D00-A0DC-E649C1D09F4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5848-4D00-A0DC-E649C1D09F4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5848-4D00-A0DC-E649C1D09F4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5848-4D00-A0DC-E649C1D09F41}"/>
              </c:ext>
            </c:extLst>
          </c:dPt>
          <c:dLbls>
            <c:dLbl>
              <c:idx val="0"/>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5848-4D00-A0DC-E649C1D09F41}"/>
                </c:ext>
              </c:extLst>
            </c:dLbl>
            <c:dLbl>
              <c:idx val="1"/>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5848-4D00-A0DC-E649C1D09F41}"/>
                </c:ext>
              </c:extLst>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3"/>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5-5848-4D00-A0DC-E649C1D09F41}"/>
                </c:ext>
              </c:extLst>
            </c:dLbl>
            <c:dLbl>
              <c:idx val="3"/>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4"/>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7-5848-4D00-A0DC-E649C1D09F4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'[CUADROS PROYECCIÓN INGRESOS AL 16 OCT 2023.xlsx]ASAMBLEA'!$D$15:$D$18</c:f>
              <c:strCache>
                <c:ptCount val="4"/>
                <c:pt idx="0">
                  <c:v>Recursos Municipales</c:v>
                </c:pt>
                <c:pt idx="1">
                  <c:v>Asignación Gobierno Central</c:v>
                </c:pt>
                <c:pt idx="2">
                  <c:v>Saldo Caja Bancos</c:v>
                </c:pt>
                <c:pt idx="3">
                  <c:v>Proyecto Primera Línea Metro de Quito</c:v>
                </c:pt>
              </c:strCache>
            </c:strRef>
          </c:cat>
          <c:val>
            <c:numRef>
              <c:f>'[CUADROS PROYECCIÓN INGRESOS AL 16 OCT 2023.xlsx]ASAMBLEA'!$E$15:$E$18</c:f>
              <c:numCache>
                <c:formatCode>#,##0.00</c:formatCode>
                <c:ptCount val="4"/>
                <c:pt idx="0">
                  <c:v>373340801.89999998</c:v>
                </c:pt>
                <c:pt idx="1">
                  <c:v>354652375.37</c:v>
                </c:pt>
                <c:pt idx="2">
                  <c:v>257779345.97</c:v>
                </c:pt>
                <c:pt idx="3">
                  <c:v>1195423.44</c:v>
                </c:pt>
              </c:numCache>
            </c:numRef>
          </c:val>
          <c:extLst>
            <c:ext xmlns:c16="http://schemas.microsoft.com/office/drawing/2014/chart" uri="{C3380CC4-5D6E-409C-BE32-E72D297353CC}">
              <c16:uniqueId val="{00000008-5848-4D00-A0DC-E649C1D09F4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PROFORMA</a:t>
            </a:r>
            <a:r>
              <a:rPr lang="es-EC" baseline="0"/>
              <a:t> 2024</a:t>
            </a:r>
            <a:endParaRPr lang="es-EC"/>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802-4D4E-9C0D-179E387E8D38}"/>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802-4D4E-9C0D-179E387E8D38}"/>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1802-4D4E-9C0D-179E387E8D38}"/>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1802-4D4E-9C0D-179E387E8D38}"/>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1802-4D4E-9C0D-179E387E8D38}"/>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1802-4D4E-9C0D-179E387E8D38}"/>
                </c:ext>
              </c:extLst>
            </c:dLbl>
            <c:dLbl>
              <c:idx val="2"/>
              <c:layout>
                <c:manualLayout>
                  <c:x val="-6.6666666666666693E-2"/>
                  <c:y val="4.6296296296296294E-3"/>
                </c:manualLayout>
              </c:layout>
              <c:tx>
                <c:rich>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fld id="{059ED847-9CA3-421E-8102-6C9925FD45E3}" type="CATEGORYNAME">
                      <a:rPr lang="es-MX" sz="1200">
                        <a:solidFill>
                          <a:schemeClr val="tx1"/>
                        </a:solidFill>
                      </a:rPr>
                      <a:pPr>
                        <a:defRPr sz="1200">
                          <a:solidFill>
                            <a:schemeClr val="accent1"/>
                          </a:solidFill>
                        </a:defRPr>
                      </a:pPr>
                      <a:t>[NOMBRE DE CATEGORÍA]</a:t>
                    </a:fld>
                    <a:r>
                      <a:rPr lang="es-MX" sz="1200" baseline="0" dirty="0">
                        <a:solidFill>
                          <a:schemeClr val="tx1"/>
                        </a:solidFill>
                      </a:rPr>
                      <a:t>
</a:t>
                    </a:r>
                    <a:fld id="{CD93BE09-2D96-4B37-86B2-09A8D73813A1}" type="PERCENTAGE">
                      <a:rPr lang="es-MX" sz="1200" baseline="0">
                        <a:solidFill>
                          <a:schemeClr val="tx1"/>
                        </a:solidFill>
                      </a:rPr>
                      <a:pPr>
                        <a:defRPr sz="1200">
                          <a:solidFill>
                            <a:schemeClr val="accent1"/>
                          </a:solidFill>
                        </a:defRPr>
                      </a:pPr>
                      <a:t>[PORCENTAJE]</a:t>
                    </a:fld>
                    <a:endParaRPr lang="es-MX" sz="1200" baseline="0" dirty="0">
                      <a:solidFill>
                        <a:schemeClr val="tx1"/>
                      </a:solidFill>
                    </a:endParaRPr>
                  </a:p>
                </c:rich>
              </c:tx>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1802-4D4E-9C0D-179E387E8D38}"/>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7-1802-4D4E-9C0D-179E387E8D38}"/>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'TIPO DE GASTO'!$A$53:$A$56</c:f>
              <c:strCache>
                <c:ptCount val="4"/>
                <c:pt idx="0">
                  <c:v>Gastos en remuneraciones</c:v>
                </c:pt>
                <c:pt idx="1">
                  <c:v>Gastos Administrativos</c:v>
                </c:pt>
                <c:pt idx="2">
                  <c:v>Transferencias y donaciones corrientes</c:v>
                </c:pt>
                <c:pt idx="3">
                  <c:v>Gastos de Inversión</c:v>
                </c:pt>
              </c:strCache>
            </c:strRef>
          </c:cat>
          <c:val>
            <c:numRef>
              <c:f>'TIPO DE GASTO'!$B$53:$B$56</c:f>
              <c:numCache>
                <c:formatCode>_(* #,##0.00_);_(* \(#,##0.00\);_(* "-"??_);_(@_)</c:formatCode>
                <c:ptCount val="4"/>
                <c:pt idx="0">
                  <c:v>215123857.09</c:v>
                </c:pt>
                <c:pt idx="1">
                  <c:v>169877853.76000002</c:v>
                </c:pt>
                <c:pt idx="2">
                  <c:v>51743666.949999996</c:v>
                </c:pt>
                <c:pt idx="3">
                  <c:v>550222568.88000011</c:v>
                </c:pt>
              </c:numCache>
            </c:numRef>
          </c:val>
          <c:extLst>
            <c:ext xmlns:c16="http://schemas.microsoft.com/office/drawing/2014/chart" uri="{C3380CC4-5D6E-409C-BE32-E72D297353CC}">
              <c16:uniqueId val="{00000008-1802-4D4E-9C0D-179E387E8D38}"/>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[CEDULA PROFORMA 2024 al 17 10 2023.xlsx]11 GRAFICO TIPO DE GASTO!TablaDinámica1</c:name>
    <c:fmtId val="19"/>
  </c:pivotSource>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n-US" sz="1800" b="0" i="0" baseline="0">
                <a:effectLst/>
              </a:rPr>
              <a:t> % Participación Proforma</a:t>
            </a:r>
            <a:endParaRPr lang="es-EC">
              <a:effectLst/>
            </a:endParaRP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pivotFmts>
      <c:pivotFmt>
        <c:idx val="0"/>
      </c:pivotFmt>
      <c:pivotFmt>
        <c:idx val="1"/>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2"/>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3"/>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5"/>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6"/>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7"/>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marker>
          <c:symbol val="none"/>
        </c:marker>
        <c:dLbl>
          <c:idx val="0"/>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extLst>
        </c:dLbl>
      </c:pivotFmt>
      <c:pivotFmt>
        <c:idx val="8"/>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15:dlblFieldTable/>
              <c15:showDataLabelsRange val="0"/>
            </c:ext>
          </c:extLst>
        </c:dLbl>
      </c:pivotFmt>
      <c:pivotFmt>
        <c:idx val="9"/>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Lbl>
          <c:idx val="0"/>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sz="1000" b="1" i="0" u="none" strike="noStrike" kern="1200" spc="0" baseline="0">
                      <a:solidFill>
                        <a:schemeClr val="accent1"/>
                      </a:solidFill>
                      <a:latin typeface="+mn-lt"/>
                      <a:ea typeface="+mn-ea"/>
                      <a:cs typeface="+mn-cs"/>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2770398481973434E-2"/>
          <c:y val="0.22935772304227989"/>
          <c:w val="0.94433902593295382"/>
          <c:h val="0.72978805225948429"/>
        </c:manualLayout>
      </c:layout>
      <c:pie3DChart>
        <c:varyColors val="1"/>
        <c:ser>
          <c:idx val="0"/>
          <c:order val="0"/>
          <c:tx>
            <c:strRef>
              <c:f>'11 GRAFICO TIPO DE GASTO'!$B$3</c:f>
              <c:strCache>
                <c:ptCount val="1"/>
                <c:pt idx="0">
                  <c:v>Total</c:v>
                </c:pt>
              </c:strCache>
            </c:strRef>
          </c:tx>
          <c:spPr>
            <a:solidFill>
              <a:srgbClr val="FF99FF"/>
            </a:solidFill>
          </c:spPr>
          <c:dPt>
            <c:idx val="0"/>
            <c:bubble3D val="0"/>
            <c:spPr>
              <a:solidFill>
                <a:srgbClr val="FF99FF"/>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507-4BAF-AE02-CB802A2A74FC}"/>
              </c:ext>
            </c:extLst>
          </c:dPt>
          <c:dPt>
            <c:idx val="1"/>
            <c:bubble3D val="0"/>
            <c:spPr>
              <a:solidFill>
                <a:srgbClr val="AEB8E8"/>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507-4BAF-AE02-CB802A2A74FC}"/>
              </c:ext>
            </c:extLst>
          </c:dPt>
          <c:dLbls>
            <c:dLbl>
              <c:idx val="0"/>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AC9308B1-32F2-44B3-B58A-0E5BCBE6D43E}" type="CATEGORYNAME">
                      <a:rPr lang="en-US" baseline="0">
                        <a:solidFill>
                          <a:sysClr val="windowText" lastClr="000000"/>
                        </a:solidFill>
                      </a:rPr>
                      <a:pPr>
                        <a:defRPr/>
                      </a:pPr>
                      <a:t>[NOMBRE DE CATEGORÍA]</a:t>
                    </a:fld>
                    <a:r>
                      <a:rPr lang="en-US" baseline="0"/>
                      <a:t>
</a:t>
                    </a:r>
                    <a:r>
                      <a:rPr lang="en-US" baseline="0">
                        <a:solidFill>
                          <a:sysClr val="windowText" lastClr="000000"/>
                        </a:solidFill>
                      </a:rPr>
                      <a:t>44,25%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0507-4BAF-AE02-CB802A2A74FC}"/>
                </c:ext>
              </c:extLst>
            </c:dLbl>
            <c:dLbl>
              <c:idx val="1"/>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fld id="{D2E8EB2B-7A39-4999-9982-991BA2228D3E}" type="CATEGORYNAME">
                      <a:rPr lang="en-US" baseline="0">
                        <a:solidFill>
                          <a:sysClr val="windowText" lastClr="000000"/>
                        </a:solidFill>
                      </a:rPr>
                      <a:pPr>
                        <a:defRPr>
                          <a:solidFill>
                            <a:schemeClr val="accent1"/>
                          </a:solidFill>
                        </a:defRPr>
                      </a:pPr>
                      <a:t>[NOMBRE DE CATEGORÍA]</a:t>
                    </a:fld>
                    <a:r>
                      <a:rPr lang="en-US" baseline="0">
                        <a:solidFill>
                          <a:sysClr val="windowText" lastClr="000000"/>
                        </a:solidFill>
                      </a:rPr>
                      <a:t>
55,75%</a:t>
                    </a:r>
                  </a:p>
                </c:rich>
              </c:tx>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0507-4BAF-AE02-CB802A2A74FC}"/>
                </c:ext>
              </c:extLst>
            </c:dLbl>
            <c:numFmt formatCode="0.00%"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ct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'11 GRAFICO TIPO DE GASTO'!$A$4:$A$6</c:f>
              <c:strCache>
                <c:ptCount val="2"/>
                <c:pt idx="0">
                  <c:v>GASTO CORRIENTE</c:v>
                </c:pt>
                <c:pt idx="1">
                  <c:v>GASTO DE INVERSIÓN</c:v>
                </c:pt>
              </c:strCache>
            </c:strRef>
          </c:cat>
          <c:val>
            <c:numRef>
              <c:f>'11 GRAFICO TIPO DE GASTO'!$B$4:$B$6</c:f>
              <c:numCache>
                <c:formatCode>#,##0.00</c:formatCode>
                <c:ptCount val="2"/>
                <c:pt idx="0">
                  <c:v>436745377.79999965</c:v>
                </c:pt>
                <c:pt idx="1">
                  <c:v>550222568.87999761</c:v>
                </c:pt>
              </c:numCache>
            </c:numRef>
          </c:val>
          <c:extLst>
            <c:ext xmlns:c16="http://schemas.microsoft.com/office/drawing/2014/chart" uri="{C3380CC4-5D6E-409C-BE32-E72D297353CC}">
              <c16:uniqueId val="{00000004-0507-4BAF-AE02-CB802A2A74FC}"/>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PROFORMA</a:t>
            </a:r>
            <a:r>
              <a:rPr lang="es-EC" baseline="0"/>
              <a:t> 2024</a:t>
            </a:r>
            <a:endParaRPr lang="es-EC"/>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0286-4961-92F8-61022D870C5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0286-4961-92F8-61022D870C5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0286-4961-92F8-61022D870C51}"/>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0286-4961-92F8-61022D870C51}"/>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0286-4961-92F8-61022D870C51}"/>
                </c:ext>
              </c:extLst>
            </c:dLbl>
            <c:dLbl>
              <c:idx val="2"/>
              <c:layout>
                <c:manualLayout>
                  <c:x val="-6.6666666666666693E-2"/>
                  <c:y val="4.6296296296296294E-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0286-4961-92F8-61022D870C51}"/>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GASTO'!$A$53:$A$55</c:f>
              <c:strCache>
                <c:ptCount val="3"/>
                <c:pt idx="0">
                  <c:v>Gastos en remuneraciones</c:v>
                </c:pt>
                <c:pt idx="1">
                  <c:v>Gastos Administrativos</c:v>
                </c:pt>
                <c:pt idx="2">
                  <c:v>Transferencias y donaciones corrientes</c:v>
                </c:pt>
              </c:strCache>
            </c:strRef>
          </c:cat>
          <c:val>
            <c:numRef>
              <c:f>'[CEDULA PROFORMA 2024.XLSX]TIPO DE GASTO'!$B$53:$B$55</c:f>
              <c:numCache>
                <c:formatCode>_(* #,##0.00_);_(* \(#,##0.00\);_(* "-"??_);_(@_)</c:formatCode>
                <c:ptCount val="3"/>
                <c:pt idx="0">
                  <c:v>223623857.09</c:v>
                </c:pt>
                <c:pt idx="1">
                  <c:v>161377853.76000002</c:v>
                </c:pt>
                <c:pt idx="2">
                  <c:v>51743666.949999996</c:v>
                </c:pt>
              </c:numCache>
            </c:numRef>
          </c:val>
          <c:extLst>
            <c:ext xmlns:c16="http://schemas.microsoft.com/office/drawing/2014/chart" uri="{C3380CC4-5D6E-409C-BE32-E72D297353CC}">
              <c16:uniqueId val="{00000006-0286-4961-92F8-61022D870C51}"/>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baseline="0"/>
              <a:t>Gastos de personal 2024</a:t>
            </a:r>
            <a:endParaRPr lang="es-EC"/>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AF87-4E85-8051-F15FC5E8805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AF87-4E85-8051-F15FC5E8805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AF87-4E85-8051-F15FC5E8805D}"/>
              </c:ext>
            </c:extLst>
          </c:dPt>
          <c:dLbls>
            <c:dLbl>
              <c:idx val="0"/>
              <c:layout>
                <c:manualLayout>
                  <c:x val="7.7385038436266332E-2"/>
                  <c:y val="-2.211325068765007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manualLayout>
                      <c:w val="0.31654712649511468"/>
                      <c:h val="0.22542879558152876"/>
                    </c:manualLayout>
                  </c15:layout>
                </c:ext>
                <c:ext xmlns:c16="http://schemas.microsoft.com/office/drawing/2014/chart" uri="{C3380CC4-5D6E-409C-BE32-E72D297353CC}">
                  <c16:uniqueId val="{00000001-AF87-4E85-8051-F15FC5E8805D}"/>
                </c:ext>
              </c:extLst>
            </c:dLbl>
            <c:dLbl>
              <c:idx val="1"/>
              <c:layout>
                <c:manualLayout>
                  <c:x val="-0.18062140411233327"/>
                  <c:y val="6.753819572788909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AF87-4E85-8051-F15FC5E8805D}"/>
                </c:ext>
              </c:extLst>
            </c:dLbl>
            <c:dLbl>
              <c:idx val="2"/>
              <c:layout>
                <c:manualLayout>
                  <c:x val="0.31396840426725353"/>
                  <c:y val="4.335515472559419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AF87-4E85-8051-F15FC5E8805D}"/>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GASTO'!$A$64:$A$66</c:f>
              <c:strCache>
                <c:ptCount val="3"/>
                <c:pt idx="0">
                  <c:v>Gastos en remuneraciones</c:v>
                </c:pt>
                <c:pt idx="1">
                  <c:v>Gastos en remuneraciones por jubilaciones de personal</c:v>
                </c:pt>
                <c:pt idx="2">
                  <c:v>Obligaciones de años anteriores por egresos de personal</c:v>
                </c:pt>
              </c:strCache>
            </c:strRef>
          </c:cat>
          <c:val>
            <c:numRef>
              <c:f>'[CEDULA PROFORMA 2024.XLSX]TIPO DE GASTO'!$B$64:$B$66</c:f>
              <c:numCache>
                <c:formatCode>_(* #,##0.00_);_(* \(#,##0.00\);_(* "-"??_);_(@_)</c:formatCode>
                <c:ptCount val="3"/>
                <c:pt idx="0">
                  <c:v>214052761.41</c:v>
                </c:pt>
                <c:pt idx="1">
                  <c:v>8500000</c:v>
                </c:pt>
                <c:pt idx="2">
                  <c:v>1071095.68</c:v>
                </c:pt>
              </c:numCache>
            </c:numRef>
          </c:val>
          <c:extLst>
            <c:ext xmlns:c16="http://schemas.microsoft.com/office/drawing/2014/chart" uri="{C3380CC4-5D6E-409C-BE32-E72D297353CC}">
              <c16:uniqueId val="{00000006-AF87-4E85-8051-F15FC5E8805D}"/>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r>
              <a:rPr lang="es-EC"/>
              <a:t>Gastos administrativos por área</a:t>
            </a:r>
          </a:p>
        </c:rich>
      </c:tx>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994-4AC3-9C89-51DA8E27E92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994-4AC3-9C89-51DA8E27E927}"/>
              </c:ext>
            </c:extLst>
          </c:dPt>
          <c:dPt>
            <c:idx val="2"/>
            <c:bubble3D val="0"/>
            <c:spPr>
              <a:solidFill>
                <a:srgbClr val="00B0F0"/>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9994-4AC3-9C89-51DA8E27E92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9994-4AC3-9C89-51DA8E27E927}"/>
              </c:ext>
            </c:extLst>
          </c:dPt>
          <c:dLbls>
            <c:dLbl>
              <c:idx val="0"/>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9994-4AC3-9C89-51DA8E27E927}"/>
                </c:ext>
              </c:extLst>
            </c:dLbl>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9994-4AC3-9C89-51DA8E27E927}"/>
                </c:ext>
              </c:extLst>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5-9994-4AC3-9C89-51DA8E27E927}"/>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7-9994-4AC3-9C89-51DA8E27E92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2024.XLSX]AREA - SECTOR - CG'!$A$28:$A$31</c:f>
              <c:strCache>
                <c:ptCount val="4"/>
                <c:pt idx="0">
                  <c:v>Comunales</c:v>
                </c:pt>
                <c:pt idx="1">
                  <c:v>Económicos</c:v>
                </c:pt>
                <c:pt idx="2">
                  <c:v>Generales</c:v>
                </c:pt>
                <c:pt idx="3">
                  <c:v>Sociales</c:v>
                </c:pt>
              </c:strCache>
            </c:strRef>
          </c:cat>
          <c:val>
            <c:numRef>
              <c:f>'[CEDULA PROFORMA 2024.XLSX]AREA - SECTOR - CG'!$B$28:$B$31</c:f>
              <c:numCache>
                <c:formatCode>General</c:formatCode>
                <c:ptCount val="4"/>
                <c:pt idx="0">
                  <c:v>24734006.830000002</c:v>
                </c:pt>
                <c:pt idx="1">
                  <c:v>47600</c:v>
                </c:pt>
                <c:pt idx="2">
                  <c:v>123550799.91</c:v>
                </c:pt>
                <c:pt idx="3">
                  <c:v>13045447.019999998</c:v>
                </c:pt>
              </c:numCache>
            </c:numRef>
          </c:val>
          <c:extLst>
            <c:ext xmlns:c16="http://schemas.microsoft.com/office/drawing/2014/chart" uri="{C3380CC4-5D6E-409C-BE32-E72D297353CC}">
              <c16:uniqueId val="{00000008-9994-4AC3-9C89-51DA8E27E927}"/>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7777777777777776E-2"/>
          <c:y val="0.30134259259259266"/>
          <c:w val="0.97222222222222221"/>
          <c:h val="0.58291447944007002"/>
        </c:manualLayout>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6B1-4A58-B538-91D1C12DE906}"/>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6B1-4A58-B538-91D1C12DE906}"/>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6B1-4A58-B538-91D1C12DE906}"/>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6B1-4A58-B538-91D1C12DE906}"/>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86B1-4A58-B538-91D1C12DE906}"/>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86B1-4A58-B538-91D1C12DE906}"/>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86B1-4A58-B538-91D1C12DE906}"/>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1-86B1-4A58-B538-91D1C12DE906}"/>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3-86B1-4A58-B538-91D1C12DE906}"/>
                </c:ext>
              </c:extLst>
            </c:dLbl>
            <c:dLbl>
              <c:idx val="2"/>
              <c:layout>
                <c:manualLayout>
                  <c:x val="-1.2848258265328223E-16"/>
                  <c:y val="-4.97615537794836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6B1-4A58-B538-91D1C12DE906}"/>
                </c:ext>
              </c:extLst>
            </c:dLbl>
            <c:dLbl>
              <c:idx val="3"/>
              <c:layout>
                <c:manualLayout>
                  <c:x val="3.1536998237873544E-2"/>
                  <c:y val="1.658718459316115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86B1-4A58-B538-91D1C12DE906}"/>
                </c:ext>
              </c:extLst>
            </c:dLbl>
            <c:dLbl>
              <c:idx val="4"/>
              <c:layout>
                <c:manualLayout>
                  <c:x val="4.7305497356810382E-2"/>
                  <c:y val="5.805514607606421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s-EC"/>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86B1-4A58-B538-91D1C12DE906}"/>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B-86B1-4A58-B538-91D1C12DE906}"/>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s-EC"/>
                </a:p>
              </c:txPr>
              <c:dLblPos val="outEnd"/>
              <c:showLegendKey val="0"/>
              <c:showVal val="0"/>
              <c:showCatName val="1"/>
              <c:showSerName val="0"/>
              <c:showPercent val="1"/>
              <c:showBubbleSize val="0"/>
              <c:extLst>
                <c:ext xmlns:c16="http://schemas.microsoft.com/office/drawing/2014/chart" uri="{C3380CC4-5D6E-409C-BE32-E72D297353CC}">
                  <c16:uniqueId val="{0000000D-86B1-4A58-B538-91D1C12DE906}"/>
                </c:ext>
              </c:extLst>
            </c:dLbl>
            <c:spPr>
              <a:noFill/>
              <a:ln>
                <a:noFill/>
              </a:ln>
              <a:effectLst/>
            </c:sp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'[CEDULA PROFORMA 2024.XLSX]TIPO DE GASTO'!$D$26:$D$32</c:f>
              <c:strCache>
                <c:ptCount val="7"/>
                <c:pt idx="0">
                  <c:v>Consejo de Protección Derechos</c:v>
                </c:pt>
                <c:pt idx="1">
                  <c:v>EMASEO</c:v>
                </c:pt>
                <c:pt idx="2">
                  <c:v>Empresa de Rastro</c:v>
                </c:pt>
                <c:pt idx="3">
                  <c:v>Epm Gestion de Residuos</c:v>
                </c:pt>
                <c:pt idx="4">
                  <c:v>Epm Habitat y Vivenda</c:v>
                </c:pt>
                <c:pt idx="5">
                  <c:v>Epm Movilidad y Obras Públicas</c:v>
                </c:pt>
                <c:pt idx="6">
                  <c:v>Quito Honesto</c:v>
                </c:pt>
              </c:strCache>
            </c:strRef>
          </c:cat>
          <c:val>
            <c:numRef>
              <c:f>'[CEDULA PROFORMA 2024.XLSX]TIPO DE GASTO'!$E$26:$E$32</c:f>
              <c:numCache>
                <c:formatCode>General</c:formatCode>
                <c:ptCount val="7"/>
                <c:pt idx="0">
                  <c:v>862284.04</c:v>
                </c:pt>
                <c:pt idx="1">
                  <c:v>6000000</c:v>
                </c:pt>
                <c:pt idx="2">
                  <c:v>834346.08</c:v>
                </c:pt>
                <c:pt idx="3">
                  <c:v>530900.19999999995</c:v>
                </c:pt>
                <c:pt idx="4">
                  <c:v>2570609.2799999998</c:v>
                </c:pt>
                <c:pt idx="5">
                  <c:v>39144982.729999997</c:v>
                </c:pt>
                <c:pt idx="6">
                  <c:v>1800544.62</c:v>
                </c:pt>
              </c:numCache>
            </c:numRef>
          </c:val>
          <c:extLst>
            <c:ext xmlns:c16="http://schemas.microsoft.com/office/drawing/2014/chart" uri="{C3380CC4-5D6E-409C-BE32-E72D297353CC}">
              <c16:uniqueId val="{0000000E-86B1-4A58-B538-91D1C12DE90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D44B5006-5137-45C7-804C-490822F76AC0}" type="datetimeFigureOut">
              <a:rPr lang="es-EC" smtClean="0"/>
              <a:t>1/11/2023</a:t>
            </a:fld>
            <a:endParaRPr lang="es-EC"/>
          </a:p>
        </p:txBody>
      </p:sp>
      <p:sp>
        <p:nvSpPr>
          <p:cNvPr id="4" name="Marcador de pie de pá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6375DB2C-4F1A-4818-B0AC-9B0C2AA2708F}" type="slidenum">
              <a:rPr lang="es-EC" smtClean="0"/>
              <a:t>‹Nº›</a:t>
            </a:fld>
            <a:endParaRPr lang="es-EC"/>
          </a:p>
        </p:txBody>
      </p:sp>
    </p:spTree>
    <p:extLst>
      <p:ext uri="{BB962C8B-B14F-4D97-AF65-F5344CB8AC3E}">
        <p14:creationId xmlns:p14="http://schemas.microsoft.com/office/powerpoint/2010/main" val="37621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665AC275-4FF0-4AE8-B23A-B40151AD9991}" type="datetimeFigureOut">
              <a:rPr lang="es-EC" smtClean="0"/>
              <a:t>1/11/2023</a:t>
            </a:fld>
            <a:endParaRPr lang="es-EC"/>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DCFCE520-6275-46A6-A04A-6A5A2F90152F}" type="slidenum">
              <a:rPr lang="es-EC" smtClean="0"/>
              <a:t>‹Nº›</a:t>
            </a:fld>
            <a:endParaRPr lang="es-EC"/>
          </a:p>
        </p:txBody>
      </p:sp>
    </p:spTree>
    <p:extLst>
      <p:ext uri="{BB962C8B-B14F-4D97-AF65-F5344CB8AC3E}">
        <p14:creationId xmlns:p14="http://schemas.microsoft.com/office/powerpoint/2010/main" val="147317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b="1" dirty="0" smtClean="0"/>
              <a:t>Saldo caja</a:t>
            </a:r>
            <a:r>
              <a:rPr lang="es-MX" b="1" baseline="0" dirty="0" smtClean="0"/>
              <a:t> bancos presentado en Asamblea anterior </a:t>
            </a:r>
            <a:r>
              <a:rPr lang="es-EC" sz="1200" u="none" strike="noStrike" dirty="0" smtClean="0">
                <a:effectLst/>
              </a:rPr>
              <a:t>199.268.045,42</a:t>
            </a:r>
          </a:p>
          <a:p>
            <a:r>
              <a:rPr lang="es-MX" b="1" dirty="0" smtClean="0"/>
              <a:t>Incremento</a:t>
            </a:r>
            <a:r>
              <a:rPr lang="es-MX" b="1" baseline="0" dirty="0" smtClean="0"/>
              <a:t> </a:t>
            </a:r>
            <a:r>
              <a:rPr lang="es-EC" sz="1200" b="0" i="0" u="none" strike="noStrike" kern="1200" dirty="0" smtClean="0">
                <a:solidFill>
                  <a:schemeClr val="tx1"/>
                </a:solidFill>
                <a:effectLst/>
                <a:latin typeface="+mn-lt"/>
                <a:ea typeface="+mn-ea"/>
                <a:cs typeface="+mn-cs"/>
              </a:rPr>
              <a:t>58.511.300,55</a:t>
            </a:r>
            <a:r>
              <a:rPr lang="es-EC" dirty="0" smtClean="0"/>
              <a:t> </a:t>
            </a:r>
          </a:p>
          <a:p>
            <a:r>
              <a:rPr lang="es-MX" b="1" dirty="0" smtClean="0"/>
              <a:t>Saldo caja bancos</a:t>
            </a:r>
            <a:r>
              <a:rPr lang="es-MX" b="1" baseline="0" dirty="0" smtClean="0"/>
              <a:t> 2024 257.779.345,97</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6</a:t>
            </a:fld>
            <a:endParaRPr lang="es-EC"/>
          </a:p>
        </p:txBody>
      </p:sp>
    </p:spTree>
    <p:extLst>
      <p:ext uri="{BB962C8B-B14F-4D97-AF65-F5344CB8AC3E}">
        <p14:creationId xmlns:p14="http://schemas.microsoft.com/office/powerpoint/2010/main" val="2204681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Comparativo</a:t>
            </a:r>
            <a:r>
              <a:rPr lang="es-EC" b="1" baseline="0" dirty="0" smtClean="0"/>
              <a:t> gastos administrativos y </a:t>
            </a:r>
            <a:r>
              <a:rPr lang="es-EC" b="1" baseline="0" smtClean="0"/>
              <a:t>de personal</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16</a:t>
            </a:fld>
            <a:endParaRPr lang="es-EC"/>
          </a:p>
        </p:txBody>
      </p:sp>
    </p:spTree>
    <p:extLst>
      <p:ext uri="{BB962C8B-B14F-4D97-AF65-F5344CB8AC3E}">
        <p14:creationId xmlns:p14="http://schemas.microsoft.com/office/powerpoint/2010/main" val="20300028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Grupo 51 se</a:t>
            </a:r>
            <a:r>
              <a:rPr lang="es-EC" b="1" baseline="0" dirty="0" smtClean="0"/>
              <a:t> registra la Bonificación por Jubilación USD 8.500.000,00. Corresponde al beneficio del personal que se acogerá a la jubilación en el 2024. </a:t>
            </a:r>
          </a:p>
          <a:p>
            <a:r>
              <a:rPr lang="es-EC" b="1" baseline="0" dirty="0" smtClean="0"/>
              <a:t>Grupo 58 se registra para pensión jubilación patronal mensual y pensión vitalicia USD 3.225.081,70.</a:t>
            </a:r>
          </a:p>
          <a:p>
            <a:pPr marL="0" marR="0" lvl="0" indent="0" algn="l" defTabSz="914400" rtl="0" eaLnBrk="1" fontAlgn="auto" latinLnBrk="0" hangingPunct="1">
              <a:lnSpc>
                <a:spcPct val="100000"/>
              </a:lnSpc>
              <a:spcBef>
                <a:spcPts val="0"/>
              </a:spcBef>
              <a:spcAft>
                <a:spcPts val="0"/>
              </a:spcAft>
              <a:buClrTx/>
              <a:buSzTx/>
              <a:buFontTx/>
              <a:buNone/>
              <a:tabLst/>
              <a:defRPr/>
            </a:pPr>
            <a:r>
              <a:rPr lang="es-EC" b="1" baseline="0" dirty="0" smtClean="0"/>
              <a:t>Montos que se registra en gastos administrativos para diferenciar del neto de masa salarial.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17</a:t>
            </a:fld>
            <a:endParaRPr lang="es-EC"/>
          </a:p>
        </p:txBody>
      </p:sp>
    </p:spTree>
    <p:extLst>
      <p:ext uri="{BB962C8B-B14F-4D97-AF65-F5344CB8AC3E}">
        <p14:creationId xmlns:p14="http://schemas.microsoft.com/office/powerpoint/2010/main" val="1140715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18</a:t>
            </a:fld>
            <a:endParaRPr lang="es-EC"/>
          </a:p>
        </p:txBody>
      </p:sp>
    </p:spTree>
    <p:extLst>
      <p:ext uri="{BB962C8B-B14F-4D97-AF65-F5344CB8AC3E}">
        <p14:creationId xmlns:p14="http://schemas.microsoft.com/office/powerpoint/2010/main" val="1313500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8</a:t>
            </a:fld>
            <a:endParaRPr lang="es-EC"/>
          </a:p>
        </p:txBody>
      </p:sp>
    </p:spTree>
    <p:extLst>
      <p:ext uri="{BB962C8B-B14F-4D97-AF65-F5344CB8AC3E}">
        <p14:creationId xmlns:p14="http://schemas.microsoft.com/office/powerpoint/2010/main" val="3904593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smtClean="0"/>
              <a:t>Con la finalidad de transparentar el gasto, se identificaron que en los proyectos de inversión se consideraban ítems </a:t>
            </a:r>
          </a:p>
          <a:p>
            <a:r>
              <a:rPr lang="es-MX" dirty="0" smtClean="0"/>
              <a:t>presupuestarios de naturaleza recurrente, razón por la cual fue necesario el traslado del presupuesto de inversión a corriente.  Adicionalmente que el 2024 no se contempla asunción de deuda que el 2023 fue de 150 millones. Resultado de ello se refleja una variación del 255 millones, que representa el 31,74%.</a:t>
            </a:r>
            <a:r>
              <a:rPr lang="es-MX" baseline="0" dirty="0" smtClean="0"/>
              <a:t> </a:t>
            </a:r>
            <a:endParaRPr lang="es-EC"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9</a:t>
            </a:fld>
            <a:endParaRPr lang="es-EC"/>
          </a:p>
        </p:txBody>
      </p:sp>
    </p:spTree>
    <p:extLst>
      <p:ext uri="{BB962C8B-B14F-4D97-AF65-F5344CB8AC3E}">
        <p14:creationId xmlns:p14="http://schemas.microsoft.com/office/powerpoint/2010/main" val="192587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10</a:t>
            </a:fld>
            <a:endParaRPr lang="es-EC"/>
          </a:p>
        </p:txBody>
      </p:sp>
    </p:spTree>
    <p:extLst>
      <p:ext uri="{BB962C8B-B14F-4D97-AF65-F5344CB8AC3E}">
        <p14:creationId xmlns:p14="http://schemas.microsoft.com/office/powerpoint/2010/main" val="4259858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11</a:t>
            </a:fld>
            <a:endParaRPr lang="es-EC"/>
          </a:p>
        </p:txBody>
      </p:sp>
    </p:spTree>
    <p:extLst>
      <p:ext uri="{BB962C8B-B14F-4D97-AF65-F5344CB8AC3E}">
        <p14:creationId xmlns:p14="http://schemas.microsoft.com/office/powerpoint/2010/main" val="36035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Pasantes</a:t>
            </a:r>
            <a:r>
              <a:rPr lang="es-EC" b="1" baseline="0" dirty="0" smtClean="0"/>
              <a:t> 38.000+ aporte patronal 20.064 Total USD 58.064,00</a:t>
            </a:r>
          </a:p>
          <a:p>
            <a:r>
              <a:rPr lang="es-EC" b="1" baseline="0" dirty="0" smtClean="0"/>
              <a:t>Partidas de remuneraciones y masa salarial USD 210.035.518,87</a:t>
            </a:r>
          </a:p>
          <a:p>
            <a:r>
              <a:rPr lang="es-EC" b="1" baseline="0" dirty="0" smtClean="0"/>
              <a:t>Honorarios, Horas Extraordinarias, Subrogación, Encargos y Compensación por Vacaciones no Gozadas USD 3.959.178,54</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12</a:t>
            </a:fld>
            <a:endParaRPr lang="es-EC"/>
          </a:p>
        </p:txBody>
      </p:sp>
    </p:spTree>
    <p:extLst>
      <p:ext uri="{BB962C8B-B14F-4D97-AF65-F5344CB8AC3E}">
        <p14:creationId xmlns:p14="http://schemas.microsoft.com/office/powerpoint/2010/main" val="4244572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La variación en Gasto</a:t>
            </a:r>
            <a:r>
              <a:rPr lang="es-EC" b="1" baseline="0" dirty="0" smtClean="0"/>
              <a:t> de personal, corresponde a la optimización de gastos de inversión, pasando del grupo 71 a 51 personal de salud y en su defecto la variación de beneficios laborales como son décimo tercer y cuarto sueldo.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13</a:t>
            </a:fld>
            <a:endParaRPr lang="es-EC"/>
          </a:p>
        </p:txBody>
      </p:sp>
    </p:spTree>
    <p:extLst>
      <p:ext uri="{BB962C8B-B14F-4D97-AF65-F5344CB8AC3E}">
        <p14:creationId xmlns:p14="http://schemas.microsoft.com/office/powerpoint/2010/main" val="2980153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C" b="1" dirty="0" smtClean="0"/>
              <a:t>Diferencia</a:t>
            </a:r>
            <a:r>
              <a:rPr lang="es-EC" b="1" baseline="0" dirty="0" smtClean="0"/>
              <a:t> 8.5 millones por beneficio por jubilación. </a:t>
            </a:r>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14</a:t>
            </a:fld>
            <a:endParaRPr lang="es-EC"/>
          </a:p>
        </p:txBody>
      </p:sp>
    </p:spTree>
    <p:extLst>
      <p:ext uri="{BB962C8B-B14F-4D97-AF65-F5344CB8AC3E}">
        <p14:creationId xmlns:p14="http://schemas.microsoft.com/office/powerpoint/2010/main" val="148524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b="1" dirty="0"/>
          </a:p>
        </p:txBody>
      </p:sp>
      <p:sp>
        <p:nvSpPr>
          <p:cNvPr id="4" name="Marcador de número de diapositiva 3"/>
          <p:cNvSpPr>
            <a:spLocks noGrp="1"/>
          </p:cNvSpPr>
          <p:nvPr>
            <p:ph type="sldNum" sz="quarter" idx="10"/>
          </p:nvPr>
        </p:nvSpPr>
        <p:spPr/>
        <p:txBody>
          <a:bodyPr/>
          <a:lstStyle/>
          <a:p>
            <a:fld id="{DCFCE520-6275-46A6-A04A-6A5A2F90152F}" type="slidenum">
              <a:rPr lang="es-EC" smtClean="0"/>
              <a:t>15</a:t>
            </a:fld>
            <a:endParaRPr lang="es-EC"/>
          </a:p>
        </p:txBody>
      </p:sp>
    </p:spTree>
    <p:extLst>
      <p:ext uri="{BB962C8B-B14F-4D97-AF65-F5344CB8AC3E}">
        <p14:creationId xmlns:p14="http://schemas.microsoft.com/office/powerpoint/2010/main" val="2750446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316737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120355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84746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F83A5F50-7494-4B8D-930B-899A9BE580A0}" type="datetimeFigureOut">
              <a:rPr lang="es-EC" smtClean="0"/>
              <a:t>1/11/2023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45479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83A5F50-7494-4B8D-930B-899A9BE580A0}" type="datetimeFigureOut">
              <a:rPr lang="es-EC" smtClean="0"/>
              <a:t>1/11/2023</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5088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F83A5F50-7494-4B8D-930B-899A9BE580A0}" type="datetimeFigureOut">
              <a:rPr lang="es-EC" smtClean="0"/>
              <a:t>1/11/2023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19102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F83A5F50-7494-4B8D-930B-899A9BE580A0}" type="datetimeFigureOut">
              <a:rPr lang="es-EC" smtClean="0"/>
              <a:t>1/11/2023</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07010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F83A5F50-7494-4B8D-930B-899A9BE580A0}" type="datetimeFigureOut">
              <a:rPr lang="es-EC" smtClean="0"/>
              <a:t>1/11/2023</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93300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83A5F50-7494-4B8D-930B-899A9BE580A0}" type="datetimeFigureOut">
              <a:rPr lang="es-EC" smtClean="0"/>
              <a:t>1/11/2023</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49398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83A5F50-7494-4B8D-930B-899A9BE580A0}" type="datetimeFigureOut">
              <a:rPr lang="es-EC" smtClean="0"/>
              <a:t>1/11/2023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300120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83A5F50-7494-4B8D-930B-899A9BE580A0}" type="datetimeFigureOut">
              <a:rPr lang="es-EC" smtClean="0"/>
              <a:t>1/11/2023</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AA1D26F2-AE81-48E6-8D91-B4D549DB4448}" type="slidenum">
              <a:rPr lang="es-EC" smtClean="0"/>
              <a:t>‹Nº›</a:t>
            </a:fld>
            <a:endParaRPr lang="es-EC"/>
          </a:p>
        </p:txBody>
      </p:sp>
    </p:spTree>
    <p:extLst>
      <p:ext uri="{BB962C8B-B14F-4D97-AF65-F5344CB8AC3E}">
        <p14:creationId xmlns:p14="http://schemas.microsoft.com/office/powerpoint/2010/main" val="2051721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A5F50-7494-4B8D-930B-899A9BE580A0}" type="datetimeFigureOut">
              <a:rPr lang="es-EC" smtClean="0"/>
              <a:t>1/11/2023</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D26F2-AE81-48E6-8D91-B4D549DB4448}" type="slidenum">
              <a:rPr lang="es-EC" smtClean="0"/>
              <a:t>‹Nº›</a:t>
            </a:fld>
            <a:endParaRPr lang="es-EC"/>
          </a:p>
        </p:txBody>
      </p:sp>
    </p:spTree>
    <p:extLst>
      <p:ext uri="{BB962C8B-B14F-4D97-AF65-F5344CB8AC3E}">
        <p14:creationId xmlns:p14="http://schemas.microsoft.com/office/powerpoint/2010/main" val="1862351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hart" Target="../charts/chart4.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chart" Target="../charts/chart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chart" Target="../charts/chart6.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chart" Target="../charts/chart7.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0" y="1621458"/>
            <a:ext cx="12192000"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kumimoji="0" lang="es-MX" sz="4000" b="1" dirty="0" smtClean="0">
                <a:solidFill>
                  <a:srgbClr val="2C2D76">
                    <a:alpha val="85000"/>
                  </a:srgbClr>
                </a:solidFill>
                <a:latin typeface="Calibri Light"/>
              </a:rPr>
              <a:t>GOBIERNO AUTÓNOMO DESCENTRALIZADO </a:t>
            </a:r>
          </a:p>
          <a:p>
            <a:pPr marL="182880" algn="ctr"/>
            <a:r>
              <a:rPr kumimoji="0" lang="es-MX" sz="4000" b="1" dirty="0" smtClean="0">
                <a:solidFill>
                  <a:srgbClr val="2C2D76">
                    <a:alpha val="85000"/>
                  </a:srgbClr>
                </a:solidFill>
                <a:latin typeface="Calibri Light"/>
              </a:rPr>
              <a:t>DEL DISTRITO METROPOLITANO DE QUITO</a:t>
            </a:r>
            <a:endParaRPr kumimoji="0" lang="es-EC" sz="4000" b="1" dirty="0">
              <a:solidFill>
                <a:srgbClr val="2C2D76">
                  <a:alpha val="85000"/>
                </a:srgbClr>
              </a:solidFill>
              <a:latin typeface="Calibri Light"/>
            </a:endParaRPr>
          </a:p>
        </p:txBody>
      </p:sp>
      <p:sp>
        <p:nvSpPr>
          <p:cNvPr id="5" name="1 Título"/>
          <p:cNvSpPr txBox="1">
            <a:spLocks/>
          </p:cNvSpPr>
          <p:nvPr/>
        </p:nvSpPr>
        <p:spPr>
          <a:xfrm>
            <a:off x="1459470" y="3410513"/>
            <a:ext cx="9273060" cy="685773"/>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marR="0" lvl="0" indent="0" algn="ctr" fontAlgn="auto">
              <a:spcAft>
                <a:spcPts val="0"/>
              </a:spcAft>
              <a:buClrTx/>
              <a:buSzTx/>
              <a:tabLst/>
              <a:defRPr/>
            </a:pPr>
            <a:r>
              <a:rPr lang="es-MX" sz="3600" b="1" dirty="0" smtClean="0">
                <a:solidFill>
                  <a:srgbClr val="4B4C8A"/>
                </a:solidFill>
                <a:latin typeface="Calibri Light"/>
              </a:rPr>
              <a:t>PROFORMA PRESUPUESTARIA 2024</a:t>
            </a: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509175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687767119"/>
              </p:ext>
            </p:extLst>
          </p:nvPr>
        </p:nvGraphicFramePr>
        <p:xfrm>
          <a:off x="377939" y="877745"/>
          <a:ext cx="6049108" cy="3613154"/>
        </p:xfrm>
        <a:graphic>
          <a:graphicData uri="http://schemas.openxmlformats.org/drawingml/2006/table">
            <a:tbl>
              <a:tblPr>
                <a:tableStyleId>{BC89EF96-8CEA-46FF-86C4-4CE0E7609802}</a:tableStyleId>
              </a:tblPr>
              <a:tblGrid>
                <a:gridCol w="3034158">
                  <a:extLst>
                    <a:ext uri="{9D8B030D-6E8A-4147-A177-3AD203B41FA5}">
                      <a16:colId xmlns:a16="http://schemas.microsoft.com/office/drawing/2014/main" val="4179000142"/>
                    </a:ext>
                  </a:extLst>
                </a:gridCol>
                <a:gridCol w="3014950">
                  <a:extLst>
                    <a:ext uri="{9D8B030D-6E8A-4147-A177-3AD203B41FA5}">
                      <a16:colId xmlns:a16="http://schemas.microsoft.com/office/drawing/2014/main" val="2695422973"/>
                    </a:ext>
                  </a:extLst>
                </a:gridCol>
              </a:tblGrid>
              <a:tr h="547586">
                <a:tc gridSpan="2">
                  <a:txBody>
                    <a:bodyPr/>
                    <a:lstStyle/>
                    <a:p>
                      <a:pPr algn="ctr" fontAlgn="ctr"/>
                      <a:r>
                        <a:rPr lang="es-MX" sz="2000" b="1" i="0" u="none" strike="noStrike" dirty="0" smtClean="0">
                          <a:solidFill>
                            <a:srgbClr val="002060"/>
                          </a:solidFill>
                          <a:effectLst/>
                          <a:latin typeface="Calibri Light" panose="020F0302020204030204" pitchFamily="34" charset="0"/>
                        </a:rPr>
                        <a:t>GASTOS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547586">
                <a:tc>
                  <a:txBody>
                    <a:bodyPr/>
                    <a:lstStyle/>
                    <a:p>
                      <a:pPr algn="ctr" fontAlgn="ctr"/>
                      <a:r>
                        <a:rPr lang="es-EC" sz="2000" b="1" u="none" strike="noStrike" dirty="0" smtClean="0">
                          <a:solidFill>
                            <a:srgbClr val="002060"/>
                          </a:solidFill>
                          <a:effectLst/>
                        </a:rPr>
                        <a:t>Descripción Gastos Corrientes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b"/>
                      <a:r>
                        <a:rPr lang="es-EC" sz="2000" u="none" strike="noStrike" dirty="0" smtClean="0">
                          <a:solidFill>
                            <a:srgbClr val="002060"/>
                          </a:solidFill>
                          <a:effectLst/>
                        </a:rPr>
                        <a:t>Gastos</a:t>
                      </a:r>
                      <a:r>
                        <a:rPr lang="es-EC" sz="2000" u="none" strike="noStrike" baseline="0" dirty="0" smtClean="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smtClean="0">
                          <a:solidFill>
                            <a:srgbClr val="002060"/>
                          </a:solidFill>
                          <a:effectLst/>
                        </a:rPr>
                        <a:t> 215.123.857,09 </a:t>
                      </a:r>
                    </a:p>
                  </a:txBody>
                  <a:tcPr marL="0" marR="0" marT="0" marB="0" anchor="ctr"/>
                </a:tc>
                <a:extLst>
                  <a:ext uri="{0D108BD9-81ED-4DB2-BD59-A6C34878D82A}">
                    <a16:rowId xmlns:a16="http://schemas.microsoft.com/office/drawing/2014/main" val="2650511679"/>
                  </a:ext>
                </a:extLst>
              </a:tr>
              <a:tr h="465984">
                <a:tc>
                  <a:txBody>
                    <a:bodyPr/>
                    <a:lstStyle/>
                    <a:p>
                      <a:pPr algn="l" fontAlgn="b"/>
                      <a:r>
                        <a:rPr lang="es-EC" sz="2000" u="none" strike="noStrike" dirty="0" smtClean="0">
                          <a:solidFill>
                            <a:srgbClr val="002060"/>
                          </a:solidFill>
                          <a:effectLst/>
                        </a:rPr>
                        <a:t>Gastos Administrativos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a:t>
                      </a:r>
                      <a:r>
                        <a:rPr lang="es-EC" sz="2000" u="none" strike="noStrike" dirty="0" smtClean="0">
                          <a:solidFill>
                            <a:srgbClr val="002060"/>
                          </a:solidFill>
                          <a:effectLst/>
                        </a:rPr>
                        <a:t>   169.877.853,76</a:t>
                      </a:r>
                    </a:p>
                  </a:txBody>
                  <a:tcPr marL="0" marR="0" marT="0" marB="0" anchor="ctr"/>
                </a:tc>
                <a:extLst>
                  <a:ext uri="{0D108BD9-81ED-4DB2-BD59-A6C34878D82A}">
                    <a16:rowId xmlns:a16="http://schemas.microsoft.com/office/drawing/2014/main" val="117094185"/>
                  </a:ext>
                </a:extLst>
              </a:tr>
              <a:tr h="465984">
                <a:tc>
                  <a:txBody>
                    <a:bodyPr/>
                    <a:lstStyle/>
                    <a:p>
                      <a:pPr algn="l" fontAlgn="b"/>
                      <a:r>
                        <a:rPr lang="es-MX" sz="2000" b="1" i="0" u="none" strike="noStrike" dirty="0" smtClean="0">
                          <a:solidFill>
                            <a:srgbClr val="002060"/>
                          </a:solidFill>
                          <a:effectLst/>
                          <a:latin typeface="Calibri Light" panose="020F0302020204030204" pitchFamily="34" charset="0"/>
                        </a:rPr>
                        <a:t>Subtotal</a:t>
                      </a:r>
                      <a:r>
                        <a:rPr lang="es-MX" sz="2000" b="1" i="0" u="none" strike="noStrike" baseline="0" dirty="0" smtClean="0">
                          <a:solidFill>
                            <a:srgbClr val="002060"/>
                          </a:solidFill>
                          <a:effectLst/>
                          <a:latin typeface="Calibri Light" panose="020F0302020204030204" pitchFamily="34" charset="0"/>
                        </a:rPr>
                        <a:t> Gastos Corrientes</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b="1" u="none" strike="noStrike" dirty="0" smtClean="0">
                          <a:solidFill>
                            <a:srgbClr val="002060"/>
                          </a:solidFill>
                          <a:effectLst/>
                        </a:rPr>
                        <a:t> 385.001.710,85</a:t>
                      </a:r>
                    </a:p>
                  </a:txBody>
                  <a:tcPr marL="0" marR="0" marT="0" marB="0" anchor="ctr"/>
                </a:tc>
                <a:extLst>
                  <a:ext uri="{0D108BD9-81ED-4DB2-BD59-A6C34878D82A}">
                    <a16:rowId xmlns:a16="http://schemas.microsoft.com/office/drawing/2014/main" val="858610558"/>
                  </a:ext>
                </a:extLst>
              </a:tr>
              <a:tr h="406308">
                <a:tc>
                  <a:txBody>
                    <a:bodyPr/>
                    <a:lstStyle/>
                    <a:p>
                      <a:pPr algn="l" fontAlgn="b"/>
                      <a:r>
                        <a:rPr lang="es-EC" sz="2000" u="none" strike="noStrike" dirty="0" smtClean="0">
                          <a:solidFill>
                            <a:srgbClr val="002060"/>
                          </a:solidFill>
                          <a:effectLst/>
                        </a:rPr>
                        <a:t>Transferencias y donaciones corrientes</a:t>
                      </a:r>
                      <a:r>
                        <a:rPr lang="es-EC" sz="1800" u="none" strike="noStrike" dirty="0" smtClean="0">
                          <a:solidFill>
                            <a:srgbClr val="002060"/>
                          </a:solidFill>
                          <a:effectLst/>
                        </a:rPr>
                        <a:t> (Empresas y entes)</a:t>
                      </a:r>
                      <a:endParaRPr lang="es-EC" sz="2000" u="none" strike="noStrike" dirty="0" smtClean="0">
                        <a:solidFill>
                          <a:srgbClr val="002060"/>
                        </a:solidFill>
                        <a:effectLst/>
                      </a:endParaRPr>
                    </a:p>
                  </a:txBody>
                  <a:tcPr marL="0" marR="0" marT="0" marB="0" anchor="ctr"/>
                </a:tc>
                <a:tc>
                  <a:txBody>
                    <a:bodyPr/>
                    <a:lstStyle/>
                    <a:p>
                      <a:pPr algn="r" fontAlgn="b"/>
                      <a:r>
                        <a:rPr lang="es-EC" sz="2000" u="none" strike="noStrike" dirty="0" smtClean="0">
                          <a:solidFill>
                            <a:srgbClr val="002060"/>
                          </a:solidFill>
                          <a:effectLst/>
                        </a:rPr>
                        <a:t>51.743.666,95</a:t>
                      </a:r>
                      <a:endParaRPr lang="es-EC" sz="2000" b="0" i="0" u="none" strike="noStrike" dirty="0" smtClean="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990874514"/>
                  </a:ext>
                </a:extLst>
              </a:tr>
              <a:tr h="273793">
                <a:tc>
                  <a:txBody>
                    <a:bodyPr/>
                    <a:lstStyle/>
                    <a:p>
                      <a:pPr algn="l" fontAlgn="b"/>
                      <a:r>
                        <a:rPr lang="es-MX" sz="2000" b="1" u="none" strike="noStrike" dirty="0" smtClean="0">
                          <a:solidFill>
                            <a:srgbClr val="002060"/>
                          </a:solidFill>
                          <a:effectLst/>
                        </a:rPr>
                        <a:t>Total </a:t>
                      </a:r>
                      <a:r>
                        <a:rPr lang="es-MX" sz="2000" b="1" u="none" strike="noStrike" dirty="0" err="1" smtClean="0">
                          <a:solidFill>
                            <a:srgbClr val="002060"/>
                          </a:solidFill>
                          <a:effectLst/>
                        </a:rPr>
                        <a:t>Gto</a:t>
                      </a:r>
                      <a:r>
                        <a:rPr lang="es-MX" sz="2000" b="1" u="none" strike="noStrike" dirty="0" smtClean="0">
                          <a:solidFill>
                            <a:srgbClr val="002060"/>
                          </a:solidFill>
                          <a:effectLst/>
                        </a:rPr>
                        <a:t>. </a:t>
                      </a:r>
                      <a:r>
                        <a:rPr lang="es-MX" sz="2000" b="1" u="none" strike="noStrike" dirty="0" err="1" smtClean="0">
                          <a:solidFill>
                            <a:srgbClr val="002060"/>
                          </a:solidFill>
                          <a:effectLst/>
                        </a:rPr>
                        <a:t>Cte</a:t>
                      </a:r>
                      <a:r>
                        <a:rPr lang="es-MX" sz="2000" b="1" u="none" strike="noStrike" dirty="0" smtClean="0">
                          <a:solidFill>
                            <a:srgbClr val="002060"/>
                          </a:solidFill>
                          <a:effectLst/>
                        </a:rPr>
                        <a:t> Proforma Presupuestaria 2024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smtClean="0">
                          <a:solidFill>
                            <a:srgbClr val="002060"/>
                          </a:solidFill>
                          <a:effectLst/>
                        </a:rPr>
                        <a:t> 436.745.377,80 </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286458919"/>
              </p:ext>
            </p:extLst>
          </p:nvPr>
        </p:nvGraphicFramePr>
        <p:xfrm>
          <a:off x="5324168" y="2522559"/>
          <a:ext cx="7292874" cy="358385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63305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378290643"/>
              </p:ext>
            </p:extLst>
          </p:nvPr>
        </p:nvGraphicFramePr>
        <p:xfrm>
          <a:off x="377939" y="877745"/>
          <a:ext cx="6049108" cy="3147170"/>
        </p:xfrm>
        <a:graphic>
          <a:graphicData uri="http://schemas.openxmlformats.org/drawingml/2006/table">
            <a:tbl>
              <a:tblPr>
                <a:tableStyleId>{BC89EF96-8CEA-46FF-86C4-4CE0E7609802}</a:tableStyleId>
              </a:tblPr>
              <a:tblGrid>
                <a:gridCol w="3034158">
                  <a:extLst>
                    <a:ext uri="{9D8B030D-6E8A-4147-A177-3AD203B41FA5}">
                      <a16:colId xmlns:a16="http://schemas.microsoft.com/office/drawing/2014/main" val="4179000142"/>
                    </a:ext>
                  </a:extLst>
                </a:gridCol>
                <a:gridCol w="3014950">
                  <a:extLst>
                    <a:ext uri="{9D8B030D-6E8A-4147-A177-3AD203B41FA5}">
                      <a16:colId xmlns:a16="http://schemas.microsoft.com/office/drawing/2014/main" val="2695422973"/>
                    </a:ext>
                  </a:extLst>
                </a:gridCol>
              </a:tblGrid>
              <a:tr h="547586">
                <a:tc gridSpan="2">
                  <a:txBody>
                    <a:bodyPr/>
                    <a:lstStyle/>
                    <a:p>
                      <a:pPr algn="ctr" fontAlgn="ctr"/>
                      <a:r>
                        <a:rPr lang="es-MX" sz="2000" b="1" i="0" u="none" strike="noStrike" dirty="0" smtClean="0">
                          <a:solidFill>
                            <a:srgbClr val="002060"/>
                          </a:solidFill>
                          <a:effectLst/>
                          <a:latin typeface="Calibri Light" panose="020F0302020204030204" pitchFamily="34" charset="0"/>
                        </a:rPr>
                        <a:t>GASTOS </a:t>
                      </a:r>
                      <a:r>
                        <a:rPr lang="es-MX" sz="2000" b="1" i="0" u="none" strike="noStrike" baseline="0" dirty="0" smtClean="0">
                          <a:solidFill>
                            <a:srgbClr val="002060"/>
                          </a:solidFill>
                          <a:effectLst/>
                          <a:latin typeface="Calibri Light" panose="020F0302020204030204" pitchFamily="34" charset="0"/>
                        </a:rPr>
                        <a:t> EN PERSONAL </a:t>
                      </a:r>
                      <a:r>
                        <a:rPr lang="es-MX" sz="2000" b="1" i="0" u="none" strike="noStrike" dirty="0" smtClean="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547586">
                <a:tc>
                  <a:txBody>
                    <a:bodyPr/>
                    <a:lstStyle/>
                    <a:p>
                      <a:pPr algn="ctr" fontAlgn="ctr"/>
                      <a:r>
                        <a:rPr lang="es-EC" sz="2000" b="1" u="none" strike="noStrike" dirty="0" smtClean="0">
                          <a:solidFill>
                            <a:srgbClr val="002060"/>
                          </a:solidFill>
                          <a:effectLst/>
                        </a:rPr>
                        <a:t>Desagregación Gastos Personal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b"/>
                      <a:r>
                        <a:rPr lang="es-EC" sz="2000" u="none" strike="noStrike" dirty="0" smtClean="0">
                          <a:solidFill>
                            <a:srgbClr val="002060"/>
                          </a:solidFill>
                          <a:effectLst/>
                        </a:rPr>
                        <a:t>Gastos</a:t>
                      </a:r>
                      <a:r>
                        <a:rPr lang="es-EC" sz="2000" u="none" strike="noStrike" baseline="0" dirty="0" smtClean="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smtClean="0">
                          <a:solidFill>
                            <a:srgbClr val="002060"/>
                          </a:solidFill>
                          <a:effectLst/>
                        </a:rPr>
                        <a:t>  214.052.761,41 </a:t>
                      </a:r>
                    </a:p>
                  </a:txBody>
                  <a:tcPr marL="0" marR="0" marT="0" marB="0" anchor="ctr"/>
                </a:tc>
                <a:extLst>
                  <a:ext uri="{0D108BD9-81ED-4DB2-BD59-A6C34878D82A}">
                    <a16:rowId xmlns:a16="http://schemas.microsoft.com/office/drawing/2014/main" val="2650511679"/>
                  </a:ext>
                </a:extLst>
              </a:tr>
              <a:tr h="465984">
                <a:tc>
                  <a:txBody>
                    <a:bodyPr/>
                    <a:lstStyle/>
                    <a:p>
                      <a:pPr algn="l" fontAlgn="b"/>
                      <a:r>
                        <a:rPr lang="es-EC" sz="2000" u="none" strike="noStrike" dirty="0" smtClean="0">
                          <a:solidFill>
                            <a:srgbClr val="002060"/>
                          </a:solidFill>
                          <a:effectLst/>
                        </a:rPr>
                        <a:t>Gastos Jubilación</a:t>
                      </a:r>
                      <a:r>
                        <a:rPr lang="es-EC" sz="2000" u="none" strike="noStrike" baseline="0" dirty="0" smtClean="0">
                          <a:solidFill>
                            <a:srgbClr val="002060"/>
                          </a:solidFill>
                          <a:effectLst/>
                        </a:rPr>
                        <a:t> Patronal</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a:t>
                      </a:r>
                      <a:r>
                        <a:rPr lang="es-EC" sz="2000" u="none" strike="noStrike" dirty="0" smtClean="0">
                          <a:solidFill>
                            <a:srgbClr val="002060"/>
                          </a:solidFill>
                          <a:effectLst/>
                        </a:rPr>
                        <a:t>  8.500.000,00 </a:t>
                      </a:r>
                    </a:p>
                  </a:txBody>
                  <a:tcPr marL="0" marR="0" marT="0" marB="0" anchor="ctr"/>
                </a:tc>
                <a:extLst>
                  <a:ext uri="{0D108BD9-81ED-4DB2-BD59-A6C34878D82A}">
                    <a16:rowId xmlns:a16="http://schemas.microsoft.com/office/drawing/2014/main" val="117094185"/>
                  </a:ext>
                </a:extLst>
              </a:tr>
              <a:tr h="406308">
                <a:tc>
                  <a:txBody>
                    <a:bodyPr/>
                    <a:lstStyle/>
                    <a:p>
                      <a:pPr algn="l" fontAlgn="b"/>
                      <a:r>
                        <a:rPr lang="es-MX" sz="2000" u="none" strike="noStrike" dirty="0" smtClean="0">
                          <a:solidFill>
                            <a:srgbClr val="002060"/>
                          </a:solidFill>
                          <a:effectLst/>
                        </a:rPr>
                        <a:t>Obligaciones de años anteriores por egresos de personal</a:t>
                      </a:r>
                    </a:p>
                  </a:txBody>
                  <a:tcPr marL="0" marR="0" marT="0" marB="0" anchor="ctr"/>
                </a:tc>
                <a:tc>
                  <a:txBody>
                    <a:bodyPr/>
                    <a:lstStyle/>
                    <a:p>
                      <a:pPr algn="r" fontAlgn="b"/>
                      <a:r>
                        <a:rPr lang="es-EC" sz="2000" u="none" strike="noStrike" dirty="0" smtClean="0">
                          <a:solidFill>
                            <a:srgbClr val="002060"/>
                          </a:solidFill>
                          <a:effectLst/>
                        </a:rPr>
                        <a:t> 1.071.095,68 </a:t>
                      </a:r>
                    </a:p>
                  </a:txBody>
                  <a:tcPr marL="0" marR="0" marT="0" marB="0" anchor="ctr"/>
                </a:tc>
                <a:extLst>
                  <a:ext uri="{0D108BD9-81ED-4DB2-BD59-A6C34878D82A}">
                    <a16:rowId xmlns:a16="http://schemas.microsoft.com/office/drawing/2014/main" val="990874514"/>
                  </a:ext>
                </a:extLst>
              </a:tr>
              <a:tr h="273793">
                <a:tc>
                  <a:txBody>
                    <a:bodyPr/>
                    <a:lstStyle/>
                    <a:p>
                      <a:pPr algn="l" fontAlgn="b"/>
                      <a:r>
                        <a:rPr lang="es-MX" sz="2000" b="1" u="none" strike="noStrike" dirty="0" smtClean="0">
                          <a:solidFill>
                            <a:srgbClr val="002060"/>
                          </a:solidFill>
                          <a:effectLst/>
                        </a:rPr>
                        <a:t>Total Gastos Personal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smtClean="0">
                          <a:solidFill>
                            <a:srgbClr val="002060"/>
                          </a:solidFill>
                          <a:effectLst/>
                        </a:rPr>
                        <a:t>  223.623.857,09</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0" name="Gráfico 9"/>
          <p:cNvGraphicFramePr>
            <a:graphicFrameLocks/>
          </p:cNvGraphicFramePr>
          <p:nvPr>
            <p:extLst>
              <p:ext uri="{D42A27DB-BD31-4B8C-83A1-F6EECF244321}">
                <p14:modId xmlns:p14="http://schemas.microsoft.com/office/powerpoint/2010/main" val="688010123"/>
              </p:ext>
            </p:extLst>
          </p:nvPr>
        </p:nvGraphicFramePr>
        <p:xfrm>
          <a:off x="6089521" y="2329089"/>
          <a:ext cx="5990176" cy="402021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89793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854953" y="6372647"/>
            <a:ext cx="1195533" cy="317564"/>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3" name="Tabla 12"/>
          <p:cNvGraphicFramePr>
            <a:graphicFrameLocks noGrp="1"/>
          </p:cNvGraphicFramePr>
          <p:nvPr>
            <p:extLst>
              <p:ext uri="{D42A27DB-BD31-4B8C-83A1-F6EECF244321}">
                <p14:modId xmlns:p14="http://schemas.microsoft.com/office/powerpoint/2010/main" val="25553113"/>
              </p:ext>
            </p:extLst>
          </p:nvPr>
        </p:nvGraphicFramePr>
        <p:xfrm>
          <a:off x="354723" y="1103170"/>
          <a:ext cx="5500386" cy="3836177"/>
        </p:xfrm>
        <a:graphic>
          <a:graphicData uri="http://schemas.openxmlformats.org/drawingml/2006/table">
            <a:tbl>
              <a:tblPr>
                <a:tableStyleId>{BC89EF96-8CEA-46FF-86C4-4CE0E7609802}</a:tableStyleId>
              </a:tblPr>
              <a:tblGrid>
                <a:gridCol w="3597844">
                  <a:extLst>
                    <a:ext uri="{9D8B030D-6E8A-4147-A177-3AD203B41FA5}">
                      <a16:colId xmlns:a16="http://schemas.microsoft.com/office/drawing/2014/main" val="4179000142"/>
                    </a:ext>
                  </a:extLst>
                </a:gridCol>
                <a:gridCol w="1902542">
                  <a:extLst>
                    <a:ext uri="{9D8B030D-6E8A-4147-A177-3AD203B41FA5}">
                      <a16:colId xmlns:a16="http://schemas.microsoft.com/office/drawing/2014/main" val="2695422973"/>
                    </a:ext>
                  </a:extLst>
                </a:gridCol>
              </a:tblGrid>
              <a:tr h="409742">
                <a:tc gridSpan="2">
                  <a:txBody>
                    <a:bodyPr/>
                    <a:lstStyle/>
                    <a:p>
                      <a:pPr algn="ctr" fontAlgn="ctr"/>
                      <a:r>
                        <a:rPr lang="es-MX" sz="2000" b="1" i="0" u="none" strike="noStrike" dirty="0" smtClean="0">
                          <a:solidFill>
                            <a:srgbClr val="002060"/>
                          </a:solidFill>
                          <a:effectLst/>
                          <a:latin typeface="Calibri Light" panose="020F0302020204030204" pitchFamily="34" charset="0"/>
                        </a:rPr>
                        <a:t>GASTOS </a:t>
                      </a:r>
                      <a:r>
                        <a:rPr lang="es-MX" sz="2000" b="1" i="0" u="none" strike="noStrike" baseline="0" dirty="0" smtClean="0">
                          <a:solidFill>
                            <a:srgbClr val="002060"/>
                          </a:solidFill>
                          <a:effectLst/>
                          <a:latin typeface="Calibri Light" panose="020F0302020204030204" pitchFamily="34" charset="0"/>
                        </a:rPr>
                        <a:t> EN PERSONAL </a:t>
                      </a:r>
                      <a:r>
                        <a:rPr lang="es-MX" sz="2000" b="1" i="0" u="none" strike="noStrike" dirty="0" smtClean="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363601">
                <a:tc>
                  <a:txBody>
                    <a:bodyPr/>
                    <a:lstStyle/>
                    <a:p>
                      <a:pPr algn="ctr" fontAlgn="ctr"/>
                      <a:r>
                        <a:rPr lang="es-EC" sz="2000" b="1" u="none" strike="noStrike" dirty="0" smtClean="0">
                          <a:solidFill>
                            <a:srgbClr val="002060"/>
                          </a:solidFill>
                          <a:effectLst/>
                        </a:rPr>
                        <a:t>Ítem Presupuestario</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t"/>
                      <a:r>
                        <a:rPr lang="es-EC" sz="1400" b="0" i="0" u="none" strike="noStrike" dirty="0">
                          <a:solidFill>
                            <a:srgbClr val="002060"/>
                          </a:solidFill>
                          <a:effectLst/>
                          <a:latin typeface="Arial" panose="020B0604020202020204" pitchFamily="34" charset="0"/>
                        </a:rPr>
                        <a:t>510105 Remuneraciones Unificadas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94.803.330,84</a:t>
                      </a:r>
                    </a:p>
                  </a:txBody>
                  <a:tcPr marL="9525" marR="9525" marT="9525" marB="0" anchor="ctr"/>
                </a:tc>
                <a:extLst>
                  <a:ext uri="{0D108BD9-81ED-4DB2-BD59-A6C34878D82A}">
                    <a16:rowId xmlns:a16="http://schemas.microsoft.com/office/drawing/2014/main" val="978720523"/>
                  </a:ext>
                </a:extLst>
              </a:tr>
              <a:tr h="273793">
                <a:tc>
                  <a:txBody>
                    <a:bodyPr/>
                    <a:lstStyle/>
                    <a:p>
                      <a:pPr algn="l" fontAlgn="t"/>
                      <a:r>
                        <a:rPr lang="es-EC" sz="1400" b="0" i="0" u="none" strike="noStrike" dirty="0">
                          <a:solidFill>
                            <a:srgbClr val="002060"/>
                          </a:solidFill>
                          <a:effectLst/>
                          <a:latin typeface="Arial" panose="020B0604020202020204" pitchFamily="34" charset="0"/>
                        </a:rPr>
                        <a:t>510106 Salarios Unificados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4.106.052,96</a:t>
                      </a:r>
                    </a:p>
                  </a:txBody>
                  <a:tcPr marL="9525" marR="9525" marT="9525" marB="0" anchor="ctr"/>
                </a:tc>
                <a:extLst>
                  <a:ext uri="{0D108BD9-81ED-4DB2-BD59-A6C34878D82A}">
                    <a16:rowId xmlns:a16="http://schemas.microsoft.com/office/drawing/2014/main" val="3617892260"/>
                  </a:ext>
                </a:extLst>
              </a:tr>
              <a:tr h="273793">
                <a:tc>
                  <a:txBody>
                    <a:bodyPr/>
                    <a:lstStyle/>
                    <a:p>
                      <a:pPr algn="l" fontAlgn="t"/>
                      <a:r>
                        <a:rPr lang="es-MX" sz="1400" b="0" i="0" u="none" strike="noStrike" dirty="0">
                          <a:solidFill>
                            <a:srgbClr val="002060"/>
                          </a:solidFill>
                          <a:effectLst/>
                          <a:latin typeface="Arial" panose="020B0604020202020204" pitchFamily="34" charset="0"/>
                        </a:rPr>
                        <a:t>510108 Remuneración Mensual Unificada de Docentes del </a:t>
                      </a:r>
                      <a:r>
                        <a:rPr lang="es-MX" sz="1400" b="0" i="0" u="none" strike="noStrike" dirty="0" err="1">
                          <a:solidFill>
                            <a:srgbClr val="002060"/>
                          </a:solidFill>
                          <a:effectLst/>
                          <a:latin typeface="Arial" panose="020B0604020202020204" pitchFamily="34" charset="0"/>
                        </a:rPr>
                        <a:t>Mag</a:t>
                      </a:r>
                      <a:endParaRPr lang="es-MX" sz="1400" b="0"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15.739.212,00</a:t>
                      </a:r>
                    </a:p>
                  </a:txBody>
                  <a:tcPr marL="9525" marR="9525" marT="9525" marB="0" anchor="ctr"/>
                </a:tc>
                <a:extLst>
                  <a:ext uri="{0D108BD9-81ED-4DB2-BD59-A6C34878D82A}">
                    <a16:rowId xmlns:a16="http://schemas.microsoft.com/office/drawing/2014/main" val="2507089775"/>
                  </a:ext>
                </a:extLst>
              </a:tr>
              <a:tr h="273793">
                <a:tc>
                  <a:txBody>
                    <a:bodyPr/>
                    <a:lstStyle/>
                    <a:p>
                      <a:pPr algn="l" fontAlgn="t"/>
                      <a:r>
                        <a:rPr lang="es-EC" sz="1400" b="0" i="0" u="none" strike="noStrike" dirty="0">
                          <a:solidFill>
                            <a:srgbClr val="002060"/>
                          </a:solidFill>
                          <a:effectLst/>
                          <a:latin typeface="Arial" panose="020B0604020202020204" pitchFamily="34" charset="0"/>
                        </a:rPr>
                        <a:t>510203 Decimo Tercer Sueldo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13.140.679,65</a:t>
                      </a:r>
                    </a:p>
                  </a:txBody>
                  <a:tcPr marL="9525" marR="9525" marT="9525" marB="0" anchor="ctr"/>
                </a:tc>
                <a:extLst>
                  <a:ext uri="{0D108BD9-81ED-4DB2-BD59-A6C34878D82A}">
                    <a16:rowId xmlns:a16="http://schemas.microsoft.com/office/drawing/2014/main" val="445831367"/>
                  </a:ext>
                </a:extLst>
              </a:tr>
              <a:tr h="273793">
                <a:tc>
                  <a:txBody>
                    <a:bodyPr/>
                    <a:lstStyle/>
                    <a:p>
                      <a:pPr algn="l" fontAlgn="t"/>
                      <a:r>
                        <a:rPr lang="es-EC" sz="1400" b="0" i="0" u="none" strike="noStrike" dirty="0">
                          <a:solidFill>
                            <a:srgbClr val="002060"/>
                          </a:solidFill>
                          <a:effectLst/>
                          <a:latin typeface="Arial" panose="020B0604020202020204" pitchFamily="34" charset="0"/>
                        </a:rPr>
                        <a:t>510204 Decimo Cuarto Sueldo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5.419.275,00</a:t>
                      </a:r>
                    </a:p>
                  </a:txBody>
                  <a:tcPr marL="9525" marR="9525" marT="9525" marB="0" anchor="ctr"/>
                </a:tc>
                <a:extLst>
                  <a:ext uri="{0D108BD9-81ED-4DB2-BD59-A6C34878D82A}">
                    <a16:rowId xmlns:a16="http://schemas.microsoft.com/office/drawing/2014/main" val="1621588428"/>
                  </a:ext>
                </a:extLst>
              </a:tr>
              <a:tr h="273793">
                <a:tc>
                  <a:txBody>
                    <a:bodyPr/>
                    <a:lstStyle/>
                    <a:p>
                      <a:pPr algn="l" fontAlgn="t"/>
                      <a:r>
                        <a:rPr lang="es-EC" sz="1400" b="0" i="0" u="none" strike="noStrike" dirty="0">
                          <a:solidFill>
                            <a:srgbClr val="002060"/>
                          </a:solidFill>
                          <a:effectLst/>
                          <a:latin typeface="Arial" panose="020B0604020202020204" pitchFamily="34" charset="0"/>
                        </a:rPr>
                        <a:t>510304 Compensación por Transporte</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98.313,60</a:t>
                      </a:r>
                    </a:p>
                  </a:txBody>
                  <a:tcPr marL="9525" marR="9525" marT="9525" marB="0" anchor="ctr"/>
                </a:tc>
                <a:extLst>
                  <a:ext uri="{0D108BD9-81ED-4DB2-BD59-A6C34878D82A}">
                    <a16:rowId xmlns:a16="http://schemas.microsoft.com/office/drawing/2014/main" val="810740594"/>
                  </a:ext>
                </a:extLst>
              </a:tr>
              <a:tr h="273793">
                <a:tc>
                  <a:txBody>
                    <a:bodyPr/>
                    <a:lstStyle/>
                    <a:p>
                      <a:pPr algn="l" fontAlgn="t"/>
                      <a:r>
                        <a:rPr lang="es-EC" sz="1400" b="0" i="0" u="none" strike="noStrike" dirty="0">
                          <a:solidFill>
                            <a:srgbClr val="002060"/>
                          </a:solidFill>
                          <a:effectLst/>
                          <a:latin typeface="Arial" panose="020B0604020202020204" pitchFamily="34" charset="0"/>
                        </a:rPr>
                        <a:t>510306 Alimentación</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561.792,00</a:t>
                      </a:r>
                    </a:p>
                  </a:txBody>
                  <a:tcPr marL="9525" marR="9525" marT="9525" marB="0" anchor="ctr"/>
                </a:tc>
                <a:extLst>
                  <a:ext uri="{0D108BD9-81ED-4DB2-BD59-A6C34878D82A}">
                    <a16:rowId xmlns:a16="http://schemas.microsoft.com/office/drawing/2014/main" val="3688333899"/>
                  </a:ext>
                </a:extLst>
              </a:tr>
              <a:tr h="273793">
                <a:tc>
                  <a:txBody>
                    <a:bodyPr/>
                    <a:lstStyle/>
                    <a:p>
                      <a:pPr algn="l" fontAlgn="t"/>
                      <a:r>
                        <a:rPr lang="es-EC" sz="1400" b="0" i="0" u="none" strike="noStrike" dirty="0">
                          <a:solidFill>
                            <a:srgbClr val="002060"/>
                          </a:solidFill>
                          <a:effectLst/>
                          <a:latin typeface="Arial" panose="020B0604020202020204" pitchFamily="34" charset="0"/>
                        </a:rPr>
                        <a:t>510401 Por Cargas Familiares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123.181,60</a:t>
                      </a:r>
                    </a:p>
                  </a:txBody>
                  <a:tcPr marL="9525" marR="9525" marT="9525" marB="0" anchor="ctr"/>
                </a:tc>
                <a:extLst>
                  <a:ext uri="{0D108BD9-81ED-4DB2-BD59-A6C34878D82A}">
                    <a16:rowId xmlns:a16="http://schemas.microsoft.com/office/drawing/2014/main" val="1207863279"/>
                  </a:ext>
                </a:extLst>
              </a:tr>
              <a:tr h="273793">
                <a:tc>
                  <a:txBody>
                    <a:bodyPr/>
                    <a:lstStyle/>
                    <a:p>
                      <a:pPr algn="l" fontAlgn="t"/>
                      <a:r>
                        <a:rPr lang="es-EC" sz="1400" b="0" i="0" u="none" strike="noStrike" dirty="0">
                          <a:solidFill>
                            <a:srgbClr val="002060"/>
                          </a:solidFill>
                          <a:effectLst/>
                          <a:latin typeface="Arial" panose="020B0604020202020204" pitchFamily="34" charset="0"/>
                        </a:rPr>
                        <a:t>510408 Subsidio de Antigüedad</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205.302,68</a:t>
                      </a:r>
                    </a:p>
                  </a:txBody>
                  <a:tcPr marL="9525" marR="9525" marT="9525" marB="0" anchor="ctr"/>
                </a:tc>
                <a:extLst>
                  <a:ext uri="{0D108BD9-81ED-4DB2-BD59-A6C34878D82A}">
                    <a16:rowId xmlns:a16="http://schemas.microsoft.com/office/drawing/2014/main" val="848809544"/>
                  </a:ext>
                </a:extLst>
              </a:tr>
              <a:tr h="273793">
                <a:tc>
                  <a:txBody>
                    <a:bodyPr/>
                    <a:lstStyle/>
                    <a:p>
                      <a:pPr algn="l" fontAlgn="t"/>
                      <a:r>
                        <a:rPr lang="es-EC" sz="1400" b="0" i="0" u="none" strike="noStrike" dirty="0">
                          <a:solidFill>
                            <a:srgbClr val="002060"/>
                          </a:solidFill>
                          <a:effectLst/>
                          <a:latin typeface="Arial" panose="020B0604020202020204" pitchFamily="34" charset="0"/>
                        </a:rPr>
                        <a:t>510502 Remuneración Unificada para </a:t>
                      </a:r>
                      <a:r>
                        <a:rPr lang="es-EC" sz="1400" b="0" i="0" u="none" strike="noStrike" dirty="0" smtClean="0">
                          <a:solidFill>
                            <a:srgbClr val="002060"/>
                          </a:solidFill>
                          <a:effectLst/>
                          <a:latin typeface="Arial" panose="020B0604020202020204" pitchFamily="34" charset="0"/>
                        </a:rPr>
                        <a:t>Pasantes</a:t>
                      </a:r>
                      <a:endParaRPr lang="es-EC" sz="1400" b="0"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38.000,00</a:t>
                      </a:r>
                    </a:p>
                  </a:txBody>
                  <a:tcPr marL="9525" marR="9525" marT="9525" marB="0" anchor="ctr"/>
                </a:tc>
                <a:extLst>
                  <a:ext uri="{0D108BD9-81ED-4DB2-BD59-A6C34878D82A}">
                    <a16:rowId xmlns:a16="http://schemas.microsoft.com/office/drawing/2014/main" val="3370059246"/>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689221871"/>
              </p:ext>
            </p:extLst>
          </p:nvPr>
        </p:nvGraphicFramePr>
        <p:xfrm>
          <a:off x="6323074" y="1093218"/>
          <a:ext cx="5523069" cy="3779110"/>
        </p:xfrm>
        <a:graphic>
          <a:graphicData uri="http://schemas.openxmlformats.org/drawingml/2006/table">
            <a:tbl>
              <a:tblPr>
                <a:tableStyleId>{BC89EF96-8CEA-46FF-86C4-4CE0E7609802}</a:tableStyleId>
              </a:tblPr>
              <a:tblGrid>
                <a:gridCol w="3324518">
                  <a:extLst>
                    <a:ext uri="{9D8B030D-6E8A-4147-A177-3AD203B41FA5}">
                      <a16:colId xmlns:a16="http://schemas.microsoft.com/office/drawing/2014/main" val="4179000142"/>
                    </a:ext>
                  </a:extLst>
                </a:gridCol>
                <a:gridCol w="2198551">
                  <a:extLst>
                    <a:ext uri="{9D8B030D-6E8A-4147-A177-3AD203B41FA5}">
                      <a16:colId xmlns:a16="http://schemas.microsoft.com/office/drawing/2014/main" val="2695422973"/>
                    </a:ext>
                  </a:extLst>
                </a:gridCol>
              </a:tblGrid>
              <a:tr h="426102">
                <a:tc gridSpan="2">
                  <a:txBody>
                    <a:bodyPr/>
                    <a:lstStyle/>
                    <a:p>
                      <a:pPr algn="ctr" fontAlgn="ctr"/>
                      <a:r>
                        <a:rPr lang="es-MX" sz="2000" b="1" i="0" u="none" strike="noStrike" dirty="0" smtClean="0">
                          <a:solidFill>
                            <a:srgbClr val="002060"/>
                          </a:solidFill>
                          <a:effectLst/>
                          <a:latin typeface="Calibri Light" panose="020F0302020204030204" pitchFamily="34" charset="0"/>
                        </a:rPr>
                        <a:t>GASTOS </a:t>
                      </a:r>
                      <a:r>
                        <a:rPr lang="es-MX" sz="2000" b="1" i="0" u="none" strike="noStrike" baseline="0" dirty="0" smtClean="0">
                          <a:solidFill>
                            <a:srgbClr val="002060"/>
                          </a:solidFill>
                          <a:effectLst/>
                          <a:latin typeface="Calibri Light" panose="020F0302020204030204" pitchFamily="34" charset="0"/>
                        </a:rPr>
                        <a:t> EN PERSONAL </a:t>
                      </a:r>
                      <a:r>
                        <a:rPr lang="es-MX" sz="2000" b="1" i="0" u="none" strike="noStrike" dirty="0" smtClean="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441327">
                <a:tc>
                  <a:txBody>
                    <a:bodyPr/>
                    <a:lstStyle/>
                    <a:p>
                      <a:pPr algn="ctr" fontAlgn="ctr"/>
                      <a:r>
                        <a:rPr lang="es-EC" sz="2000" b="1" u="none" strike="noStrike" dirty="0" smtClean="0">
                          <a:solidFill>
                            <a:srgbClr val="002060"/>
                          </a:solidFill>
                          <a:effectLst/>
                        </a:rPr>
                        <a:t>Ítem Presupuestario</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9981">
                <a:tc>
                  <a:txBody>
                    <a:bodyPr/>
                    <a:lstStyle/>
                    <a:p>
                      <a:pPr algn="l" fontAlgn="t"/>
                      <a:r>
                        <a:rPr lang="es-EC" sz="1400" b="0" i="0" u="none" strike="noStrike" dirty="0">
                          <a:solidFill>
                            <a:srgbClr val="002060"/>
                          </a:solidFill>
                          <a:effectLst/>
                          <a:latin typeface="Arial" panose="020B0604020202020204" pitchFamily="34" charset="0"/>
                        </a:rPr>
                        <a:t>510507 Honorarios</a:t>
                      </a: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95.650,34</a:t>
                      </a:r>
                    </a:p>
                  </a:txBody>
                  <a:tcPr marL="9525" marR="9525" marT="9525" marB="0" anchor="ctr"/>
                </a:tc>
                <a:extLst>
                  <a:ext uri="{0D108BD9-81ED-4DB2-BD59-A6C34878D82A}">
                    <a16:rowId xmlns:a16="http://schemas.microsoft.com/office/drawing/2014/main" val="1048413735"/>
                  </a:ext>
                </a:extLst>
              </a:tr>
              <a:tr h="279981">
                <a:tc>
                  <a:txBody>
                    <a:bodyPr/>
                    <a:lstStyle/>
                    <a:p>
                      <a:pPr algn="l" fontAlgn="t"/>
                      <a:r>
                        <a:rPr lang="es-MX" sz="1400" b="0" i="0" u="none" strike="noStrike" dirty="0">
                          <a:solidFill>
                            <a:srgbClr val="002060"/>
                          </a:solidFill>
                          <a:effectLst/>
                          <a:latin typeface="Arial" panose="020B0604020202020204" pitchFamily="34" charset="0"/>
                        </a:rPr>
                        <a:t>510509 Horas Extraordinarias y Suplementarias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1.451.641,56</a:t>
                      </a:r>
                    </a:p>
                  </a:txBody>
                  <a:tcPr marL="9525" marR="9525" marT="9525" marB="0" anchor="ctr"/>
                </a:tc>
                <a:extLst>
                  <a:ext uri="{0D108BD9-81ED-4DB2-BD59-A6C34878D82A}">
                    <a16:rowId xmlns:a16="http://schemas.microsoft.com/office/drawing/2014/main" val="1851830482"/>
                  </a:ext>
                </a:extLst>
              </a:tr>
              <a:tr h="279981">
                <a:tc>
                  <a:txBody>
                    <a:bodyPr/>
                    <a:lstStyle/>
                    <a:p>
                      <a:pPr algn="l" fontAlgn="t"/>
                      <a:r>
                        <a:rPr lang="es-MX" sz="1400" b="0" i="0" u="none" strike="noStrike" dirty="0">
                          <a:solidFill>
                            <a:srgbClr val="002060"/>
                          </a:solidFill>
                          <a:effectLst/>
                          <a:latin typeface="Arial" panose="020B0604020202020204" pitchFamily="34" charset="0"/>
                        </a:rPr>
                        <a:t>510510 Servicios Personales por Contrato</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43.039.560,00</a:t>
                      </a:r>
                    </a:p>
                  </a:txBody>
                  <a:tcPr marL="9525" marR="9525" marT="9525" marB="0" anchor="ctr"/>
                </a:tc>
                <a:extLst>
                  <a:ext uri="{0D108BD9-81ED-4DB2-BD59-A6C34878D82A}">
                    <a16:rowId xmlns:a16="http://schemas.microsoft.com/office/drawing/2014/main" val="1159689131"/>
                  </a:ext>
                </a:extLst>
              </a:tr>
              <a:tr h="279981">
                <a:tc>
                  <a:txBody>
                    <a:bodyPr/>
                    <a:lstStyle/>
                    <a:p>
                      <a:pPr algn="l" fontAlgn="t"/>
                      <a:r>
                        <a:rPr lang="es-EC" sz="1400" b="0" i="0" u="none" strike="noStrike" dirty="0">
                          <a:solidFill>
                            <a:srgbClr val="002060"/>
                          </a:solidFill>
                          <a:effectLst/>
                          <a:latin typeface="Arial" panose="020B0604020202020204" pitchFamily="34" charset="0"/>
                        </a:rPr>
                        <a:t>510512 Subrogación</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274.710,70</a:t>
                      </a:r>
                    </a:p>
                  </a:txBody>
                  <a:tcPr marL="9525" marR="9525" marT="9525" marB="0" anchor="ctr"/>
                </a:tc>
                <a:extLst>
                  <a:ext uri="{0D108BD9-81ED-4DB2-BD59-A6C34878D82A}">
                    <a16:rowId xmlns:a16="http://schemas.microsoft.com/office/drawing/2014/main" val="1008567022"/>
                  </a:ext>
                </a:extLst>
              </a:tr>
              <a:tr h="279981">
                <a:tc>
                  <a:txBody>
                    <a:bodyPr/>
                    <a:lstStyle/>
                    <a:p>
                      <a:pPr algn="l" fontAlgn="t"/>
                      <a:r>
                        <a:rPr lang="es-EC" sz="1400" b="0" i="0" u="none" strike="noStrike" dirty="0">
                          <a:solidFill>
                            <a:srgbClr val="002060"/>
                          </a:solidFill>
                          <a:effectLst/>
                          <a:latin typeface="Arial" panose="020B0604020202020204" pitchFamily="34" charset="0"/>
                        </a:rPr>
                        <a:t>510513 Encargos</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477.021,37</a:t>
                      </a:r>
                    </a:p>
                  </a:txBody>
                  <a:tcPr marL="9525" marR="9525" marT="9525" marB="0" anchor="ctr"/>
                </a:tc>
                <a:extLst>
                  <a:ext uri="{0D108BD9-81ED-4DB2-BD59-A6C34878D82A}">
                    <a16:rowId xmlns:a16="http://schemas.microsoft.com/office/drawing/2014/main" val="2650511679"/>
                  </a:ext>
                </a:extLst>
              </a:tr>
              <a:tr h="260137">
                <a:tc>
                  <a:txBody>
                    <a:bodyPr/>
                    <a:lstStyle/>
                    <a:p>
                      <a:pPr algn="l" fontAlgn="t"/>
                      <a:r>
                        <a:rPr lang="es-EC" sz="1400" b="0" i="0" u="none" strike="noStrike" dirty="0">
                          <a:solidFill>
                            <a:srgbClr val="002060"/>
                          </a:solidFill>
                          <a:effectLst/>
                          <a:latin typeface="Arial" panose="020B0604020202020204" pitchFamily="34" charset="0"/>
                        </a:rPr>
                        <a:t>510601 Aporte Patronal</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19.678.202,89</a:t>
                      </a:r>
                    </a:p>
                  </a:txBody>
                  <a:tcPr marL="9525" marR="9525" marT="9525" marB="0" anchor="ctr"/>
                </a:tc>
                <a:extLst>
                  <a:ext uri="{0D108BD9-81ED-4DB2-BD59-A6C34878D82A}">
                    <a16:rowId xmlns:a16="http://schemas.microsoft.com/office/drawing/2014/main" val="117094185"/>
                  </a:ext>
                </a:extLst>
              </a:tr>
              <a:tr h="220991">
                <a:tc>
                  <a:txBody>
                    <a:bodyPr/>
                    <a:lstStyle/>
                    <a:p>
                      <a:pPr algn="l" fontAlgn="t"/>
                      <a:r>
                        <a:rPr lang="es-EC" sz="1400" b="0" i="0" u="none" strike="noStrike" dirty="0">
                          <a:solidFill>
                            <a:srgbClr val="002060"/>
                          </a:solidFill>
                          <a:effectLst/>
                          <a:latin typeface="Arial" panose="020B0604020202020204" pitchFamily="34" charset="0"/>
                        </a:rPr>
                        <a:t>510602 Fondo de Reserva</a:t>
                      </a:r>
                    </a:p>
                  </a:txBody>
                  <a:tcPr marL="9525" marR="9525" marT="9525" marB="0" anchor="ctr"/>
                </a:tc>
                <a:tc>
                  <a:txBody>
                    <a:bodyPr/>
                    <a:lstStyle/>
                    <a:p>
                      <a:pPr algn="r" fontAlgn="t"/>
                      <a:r>
                        <a:rPr lang="es-EC" sz="1400" b="0" i="0" u="none" strike="noStrike">
                          <a:solidFill>
                            <a:srgbClr val="002060"/>
                          </a:solidFill>
                          <a:effectLst/>
                          <a:latin typeface="Arial" panose="020B0604020202020204" pitchFamily="34" charset="0"/>
                        </a:rPr>
                        <a:t>13.140.679,65</a:t>
                      </a:r>
                    </a:p>
                  </a:txBody>
                  <a:tcPr marL="9525" marR="9525" marT="9525" marB="0" anchor="ctr"/>
                </a:tc>
                <a:extLst>
                  <a:ext uri="{0D108BD9-81ED-4DB2-BD59-A6C34878D82A}">
                    <a16:rowId xmlns:a16="http://schemas.microsoft.com/office/drawing/2014/main" val="990874514"/>
                  </a:ext>
                </a:extLst>
              </a:tr>
              <a:tr h="279981">
                <a:tc>
                  <a:txBody>
                    <a:bodyPr/>
                    <a:lstStyle/>
                    <a:p>
                      <a:pPr algn="l" fontAlgn="t"/>
                      <a:r>
                        <a:rPr lang="es-MX" sz="1400" b="0" i="0" u="none" strike="noStrike" dirty="0">
                          <a:solidFill>
                            <a:srgbClr val="002060"/>
                          </a:solidFill>
                          <a:effectLst/>
                          <a:latin typeface="Arial" panose="020B0604020202020204" pitchFamily="34" charset="0"/>
                        </a:rPr>
                        <a:t>510707 Compensación por Vacaciones no </a:t>
                      </a:r>
                      <a:r>
                        <a:rPr lang="es-MX" sz="1400" b="0" i="0" u="none" strike="noStrike" dirty="0" smtClean="0">
                          <a:solidFill>
                            <a:srgbClr val="002060"/>
                          </a:solidFill>
                          <a:effectLst/>
                          <a:latin typeface="Arial" panose="020B0604020202020204" pitchFamily="34" charset="0"/>
                        </a:rPr>
                        <a:t>Gozadas</a:t>
                      </a:r>
                      <a:endParaRPr lang="es-MX" sz="1400" b="0"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400" b="0" i="0" u="none" strike="noStrike" dirty="0">
                          <a:solidFill>
                            <a:srgbClr val="002060"/>
                          </a:solidFill>
                          <a:effectLst/>
                          <a:latin typeface="Arial" panose="020B0604020202020204" pitchFamily="34" charset="0"/>
                        </a:rPr>
                        <a:t>1.660.154,57</a:t>
                      </a:r>
                    </a:p>
                  </a:txBody>
                  <a:tcPr marL="9525" marR="9525" marT="9525" marB="0" anchor="ctr"/>
                </a:tc>
                <a:extLst>
                  <a:ext uri="{0D108BD9-81ED-4DB2-BD59-A6C34878D82A}">
                    <a16:rowId xmlns:a16="http://schemas.microsoft.com/office/drawing/2014/main" val="846549299"/>
                  </a:ext>
                </a:extLst>
              </a:tr>
              <a:tr h="279981">
                <a:tc>
                  <a:txBody>
                    <a:bodyPr/>
                    <a:lstStyle/>
                    <a:p>
                      <a:pPr algn="l" fontAlgn="t"/>
                      <a:r>
                        <a:rPr lang="es-MX" sz="1400" b="1" i="0" u="none" strike="noStrike" dirty="0" smtClean="0">
                          <a:solidFill>
                            <a:srgbClr val="002060"/>
                          </a:solidFill>
                          <a:effectLst/>
                          <a:latin typeface="Arial" panose="020B0604020202020204" pitchFamily="34" charset="0"/>
                        </a:rPr>
                        <a:t>Total </a:t>
                      </a:r>
                      <a:endParaRPr lang="es-MX" sz="1400" b="1"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400" b="1" i="0" u="none" strike="noStrike" dirty="0" smtClean="0">
                          <a:solidFill>
                            <a:srgbClr val="002060"/>
                          </a:solidFill>
                          <a:effectLst/>
                          <a:latin typeface="Arial" panose="020B0604020202020204" pitchFamily="34" charset="0"/>
                        </a:rPr>
                        <a:t>214.052.761,41</a:t>
                      </a:r>
                    </a:p>
                  </a:txBody>
                  <a:tcPr marL="9525" marR="9525" marT="9525" marB="0" anchor="ctr"/>
                </a:tc>
                <a:extLst>
                  <a:ext uri="{0D108BD9-81ED-4DB2-BD59-A6C34878D82A}">
                    <a16:rowId xmlns:a16="http://schemas.microsoft.com/office/drawing/2014/main" val="2197791931"/>
                  </a:ext>
                </a:extLst>
              </a:tr>
            </a:tbl>
          </a:graphicData>
        </a:graphic>
      </p:graphicFrame>
      <p:graphicFrame>
        <p:nvGraphicFramePr>
          <p:cNvPr id="15" name="Tabla 14"/>
          <p:cNvGraphicFramePr>
            <a:graphicFrameLocks noGrp="1"/>
          </p:cNvGraphicFramePr>
          <p:nvPr>
            <p:extLst>
              <p:ext uri="{D42A27DB-BD31-4B8C-83A1-F6EECF244321}">
                <p14:modId xmlns:p14="http://schemas.microsoft.com/office/powerpoint/2010/main" val="230454101"/>
              </p:ext>
            </p:extLst>
          </p:nvPr>
        </p:nvGraphicFramePr>
        <p:xfrm>
          <a:off x="338484" y="5091109"/>
          <a:ext cx="10207339" cy="1440320"/>
        </p:xfrm>
        <a:graphic>
          <a:graphicData uri="http://schemas.openxmlformats.org/drawingml/2006/table">
            <a:tbl>
              <a:tblPr>
                <a:tableStyleId>{BC89EF96-8CEA-46FF-86C4-4CE0E7609802}</a:tableStyleId>
              </a:tblPr>
              <a:tblGrid>
                <a:gridCol w="1209206">
                  <a:extLst>
                    <a:ext uri="{9D8B030D-6E8A-4147-A177-3AD203B41FA5}">
                      <a16:colId xmlns:a16="http://schemas.microsoft.com/office/drawing/2014/main" val="1298655967"/>
                    </a:ext>
                  </a:extLst>
                </a:gridCol>
                <a:gridCol w="806137">
                  <a:extLst>
                    <a:ext uri="{9D8B030D-6E8A-4147-A177-3AD203B41FA5}">
                      <a16:colId xmlns:a16="http://schemas.microsoft.com/office/drawing/2014/main" val="2459207575"/>
                    </a:ext>
                  </a:extLst>
                </a:gridCol>
                <a:gridCol w="962886">
                  <a:extLst>
                    <a:ext uri="{9D8B030D-6E8A-4147-A177-3AD203B41FA5}">
                      <a16:colId xmlns:a16="http://schemas.microsoft.com/office/drawing/2014/main" val="3212279254"/>
                    </a:ext>
                  </a:extLst>
                </a:gridCol>
                <a:gridCol w="806137">
                  <a:extLst>
                    <a:ext uri="{9D8B030D-6E8A-4147-A177-3AD203B41FA5}">
                      <a16:colId xmlns:a16="http://schemas.microsoft.com/office/drawing/2014/main" val="235856760"/>
                    </a:ext>
                  </a:extLst>
                </a:gridCol>
                <a:gridCol w="962886">
                  <a:extLst>
                    <a:ext uri="{9D8B030D-6E8A-4147-A177-3AD203B41FA5}">
                      <a16:colId xmlns:a16="http://schemas.microsoft.com/office/drawing/2014/main" val="1891460155"/>
                    </a:ext>
                  </a:extLst>
                </a:gridCol>
                <a:gridCol w="1030064">
                  <a:extLst>
                    <a:ext uri="{9D8B030D-6E8A-4147-A177-3AD203B41FA5}">
                      <a16:colId xmlns:a16="http://schemas.microsoft.com/office/drawing/2014/main" val="2445361856"/>
                    </a:ext>
                  </a:extLst>
                </a:gridCol>
                <a:gridCol w="962886">
                  <a:extLst>
                    <a:ext uri="{9D8B030D-6E8A-4147-A177-3AD203B41FA5}">
                      <a16:colId xmlns:a16="http://schemas.microsoft.com/office/drawing/2014/main" val="1232707463"/>
                    </a:ext>
                  </a:extLst>
                </a:gridCol>
                <a:gridCol w="895708">
                  <a:extLst>
                    <a:ext uri="{9D8B030D-6E8A-4147-A177-3AD203B41FA5}">
                      <a16:colId xmlns:a16="http://schemas.microsoft.com/office/drawing/2014/main" val="1617424307"/>
                    </a:ext>
                  </a:extLst>
                </a:gridCol>
                <a:gridCol w="1063653">
                  <a:extLst>
                    <a:ext uri="{9D8B030D-6E8A-4147-A177-3AD203B41FA5}">
                      <a16:colId xmlns:a16="http://schemas.microsoft.com/office/drawing/2014/main" val="1053411616"/>
                    </a:ext>
                  </a:extLst>
                </a:gridCol>
                <a:gridCol w="1507776">
                  <a:extLst>
                    <a:ext uri="{9D8B030D-6E8A-4147-A177-3AD203B41FA5}">
                      <a16:colId xmlns:a16="http://schemas.microsoft.com/office/drawing/2014/main" val="3627403660"/>
                    </a:ext>
                  </a:extLst>
                </a:gridCol>
              </a:tblGrid>
              <a:tr h="427083">
                <a:tc>
                  <a:txBody>
                    <a:bodyPr/>
                    <a:lstStyle/>
                    <a:p>
                      <a:pPr algn="ctr" fontAlgn="ctr"/>
                      <a:r>
                        <a:rPr lang="es-EC" sz="1200" b="1" u="none" strike="noStrike" dirty="0" smtClean="0">
                          <a:solidFill>
                            <a:schemeClr val="accent5">
                              <a:lumMod val="50000"/>
                            </a:schemeClr>
                          </a:solidFill>
                          <a:effectLst/>
                        </a:rPr>
                        <a:t>AÑO 2024</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gridSpan="2">
                  <a:txBody>
                    <a:bodyPr/>
                    <a:lstStyle/>
                    <a:p>
                      <a:pPr algn="ctr" fontAlgn="ctr"/>
                      <a:r>
                        <a:rPr lang="es-EC" sz="1200" b="1" u="none" strike="noStrike" dirty="0">
                          <a:solidFill>
                            <a:schemeClr val="accent5">
                              <a:lumMod val="50000"/>
                            </a:schemeClr>
                          </a:solidFill>
                          <a:effectLst/>
                        </a:rPr>
                        <a:t>CÓDIGO DE TRABAJO</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SERVIDORES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FUNCIONARIOS DIRECTIVOS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gridSpan="2">
                  <a:txBody>
                    <a:bodyPr/>
                    <a:lstStyle/>
                    <a:p>
                      <a:pPr algn="ctr" fontAlgn="ctr"/>
                      <a:r>
                        <a:rPr lang="es-EC" sz="1200" b="1" u="none" strike="noStrike" dirty="0">
                          <a:solidFill>
                            <a:schemeClr val="accent5">
                              <a:lumMod val="50000"/>
                            </a:schemeClr>
                          </a:solidFill>
                          <a:effectLst/>
                        </a:rPr>
                        <a:t>TOTAL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hMerge="1">
                  <a:txBody>
                    <a:bodyPr/>
                    <a:lstStyle/>
                    <a:p>
                      <a:endParaRPr lang="es-EC"/>
                    </a:p>
                  </a:txBody>
                  <a:tcPr/>
                </a:tc>
                <a:tc>
                  <a:txBody>
                    <a:bodyPr/>
                    <a:lstStyle/>
                    <a:p>
                      <a:pPr algn="ctr" fontAlgn="ctr"/>
                      <a:r>
                        <a:rPr lang="es-EC" sz="1200" b="1" u="none" strike="noStrike" dirty="0">
                          <a:solidFill>
                            <a:schemeClr val="accent5">
                              <a:lumMod val="50000"/>
                            </a:schemeClr>
                          </a:solidFill>
                          <a:effectLst/>
                        </a:rPr>
                        <a:t>TOTAL GENERAL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2987517539"/>
                  </a:ext>
                </a:extLst>
              </a:tr>
              <a:tr h="410416">
                <a:tc>
                  <a:txBody>
                    <a:bodyPr/>
                    <a:lstStyle/>
                    <a:p>
                      <a:pPr algn="ctr" fontAlgn="ctr"/>
                      <a:r>
                        <a:rPr lang="es-MX" sz="1200" b="1" u="none" strike="noStrike" dirty="0" smtClean="0">
                          <a:solidFill>
                            <a:schemeClr val="accent5">
                              <a:lumMod val="50000"/>
                            </a:schemeClr>
                          </a:solidFill>
                          <a:effectLst/>
                        </a:rPr>
                        <a:t>2024</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a:solidFill>
                            <a:schemeClr val="accent5">
                              <a:lumMod val="50000"/>
                            </a:schemeClr>
                          </a:solidFill>
                          <a:effectLst/>
                        </a:rPr>
                        <a:t>ACTIVOS</a:t>
                      </a:r>
                      <a:endParaRPr lang="es-EC" sz="1200" b="1" i="0" u="none" strike="noStrike">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tc>
                  <a:txBody>
                    <a:bodyPr/>
                    <a:lstStyle/>
                    <a:p>
                      <a:pPr algn="ctr" fontAlgn="ctr"/>
                      <a:r>
                        <a:rPr lang="es-EC" sz="1200" b="1" u="none" strike="noStrike" dirty="0">
                          <a:solidFill>
                            <a:schemeClr val="accent5">
                              <a:lumMod val="50000"/>
                            </a:schemeClr>
                          </a:solidFill>
                          <a:effectLst/>
                        </a:rPr>
                        <a:t>ACTIVOS Y VACANTES</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val="1497201274"/>
                  </a:ext>
                </a:extLst>
              </a:tr>
              <a:tr h="410416">
                <a:tc>
                  <a:txBody>
                    <a:bodyPr/>
                    <a:lstStyle/>
                    <a:p>
                      <a:pPr algn="l" fontAlgn="t"/>
                      <a:r>
                        <a:rPr lang="es-EC" sz="1200" u="none" strike="noStrike">
                          <a:solidFill>
                            <a:schemeClr val="accent5">
                              <a:lumMod val="50000"/>
                            </a:schemeClr>
                          </a:solidFill>
                          <a:effectLst/>
                        </a:rPr>
                        <a:t>Nro. De Personal</a:t>
                      </a:r>
                      <a:endParaRPr lang="es-EC" sz="1200" b="0" i="0" u="none" strike="noStrike">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461</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71</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8949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882</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a:solidFill>
                            <a:schemeClr val="accent5">
                              <a:lumMod val="50000"/>
                            </a:schemeClr>
                          </a:solidFill>
                          <a:effectLst/>
                        </a:rPr>
                        <a:t>970</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76</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10380</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1029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tc>
                  <a:txBody>
                    <a:bodyPr/>
                    <a:lstStyle/>
                    <a:p>
                      <a:pPr algn="ctr" fontAlgn="t"/>
                      <a:r>
                        <a:rPr lang="es-EC" sz="1200" u="none" strike="noStrike" dirty="0" smtClean="0">
                          <a:solidFill>
                            <a:schemeClr val="accent5">
                              <a:lumMod val="50000"/>
                            </a:schemeClr>
                          </a:solidFill>
                          <a:effectLst/>
                        </a:rPr>
                        <a:t>11409</a:t>
                      </a:r>
                      <a:endParaRPr lang="es-EC" sz="1200" b="0" i="0" u="none" strike="noStrike" dirty="0">
                        <a:solidFill>
                          <a:schemeClr val="accent5">
                            <a:lumMod val="50000"/>
                          </a:schemeClr>
                        </a:solidFill>
                        <a:effectLst/>
                        <a:latin typeface="Calibri Light" panose="020F0302020204030204" pitchFamily="34" charset="0"/>
                      </a:endParaRPr>
                    </a:p>
                  </a:txBody>
                  <a:tcPr marL="9525" marR="9525" marT="9525" marB="0"/>
                </a:tc>
                <a:extLst>
                  <a:ext uri="{0D108BD9-81ED-4DB2-BD59-A6C34878D82A}">
                    <a16:rowId xmlns:a16="http://schemas.microsoft.com/office/drawing/2014/main" val="2964317427"/>
                  </a:ext>
                </a:extLst>
              </a:tr>
              <a:tr h="161753">
                <a:tc gridSpan="9">
                  <a:txBody>
                    <a:bodyPr/>
                    <a:lstStyle/>
                    <a:p>
                      <a:pPr algn="ctr" fontAlgn="t"/>
                      <a:r>
                        <a:rPr lang="es-EC" sz="1200" u="none" strike="noStrike" dirty="0">
                          <a:solidFill>
                            <a:schemeClr val="accent5">
                              <a:lumMod val="50000"/>
                            </a:schemeClr>
                          </a:solidFill>
                          <a:effectLst/>
                        </a:rPr>
                        <a:t>Masa Salarial</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r" fontAlgn="t"/>
                      <a:r>
                        <a:rPr lang="es-EC" sz="1200" u="none" strike="noStrike" dirty="0">
                          <a:solidFill>
                            <a:schemeClr val="accent5">
                              <a:lumMod val="50000"/>
                            </a:schemeClr>
                          </a:solidFill>
                          <a:effectLst/>
                        </a:rPr>
                        <a:t> </a:t>
                      </a:r>
                      <a:r>
                        <a:rPr lang="es-EC" sz="1200" u="none" strike="noStrike" dirty="0" smtClean="0">
                          <a:solidFill>
                            <a:schemeClr val="accent5">
                              <a:lumMod val="50000"/>
                            </a:schemeClr>
                          </a:solidFill>
                          <a:effectLst/>
                        </a:rPr>
                        <a:t>210.035.518,82 </a:t>
                      </a:r>
                      <a:endParaRPr lang="es-EC" sz="1200" b="1" i="0" u="none" strike="noStrike" dirty="0">
                        <a:solidFill>
                          <a:schemeClr val="accent5">
                            <a:lumMod val="50000"/>
                          </a:schemeClr>
                        </a:solidFill>
                        <a:effectLst/>
                        <a:latin typeface="Calibri Light" panose="020F0302020204030204" pitchFamily="34" charset="0"/>
                      </a:endParaRPr>
                    </a:p>
                  </a:txBody>
                  <a:tcPr marL="9525" marR="9525" marT="9525" marB="0"/>
                </a:tc>
                <a:extLst>
                  <a:ext uri="{0D108BD9-81ED-4DB2-BD59-A6C34878D82A}">
                    <a16:rowId xmlns:a16="http://schemas.microsoft.com/office/drawing/2014/main" val="3008371247"/>
                  </a:ext>
                </a:extLst>
              </a:tr>
            </a:tbl>
          </a:graphicData>
        </a:graphic>
      </p:graphicFrame>
    </p:spTree>
    <p:extLst>
      <p:ext uri="{BB962C8B-B14F-4D97-AF65-F5344CB8AC3E}">
        <p14:creationId xmlns:p14="http://schemas.microsoft.com/office/powerpoint/2010/main" val="929605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4" name="Tabla 3"/>
          <p:cNvGraphicFramePr>
            <a:graphicFrameLocks noGrp="1"/>
          </p:cNvGraphicFramePr>
          <p:nvPr>
            <p:extLst>
              <p:ext uri="{D42A27DB-BD31-4B8C-83A1-F6EECF244321}">
                <p14:modId xmlns:p14="http://schemas.microsoft.com/office/powerpoint/2010/main" val="3674880172"/>
              </p:ext>
            </p:extLst>
          </p:nvPr>
        </p:nvGraphicFramePr>
        <p:xfrm>
          <a:off x="638355" y="1467164"/>
          <a:ext cx="11075153" cy="2796198"/>
        </p:xfrm>
        <a:graphic>
          <a:graphicData uri="http://schemas.openxmlformats.org/drawingml/2006/table">
            <a:tbl>
              <a:tblPr firstRow="1" firstCol="1" bandRow="1"/>
              <a:tblGrid>
                <a:gridCol w="2527560">
                  <a:extLst>
                    <a:ext uri="{9D8B030D-6E8A-4147-A177-3AD203B41FA5}">
                      <a16:colId xmlns:a16="http://schemas.microsoft.com/office/drawing/2014/main" val="498851649"/>
                    </a:ext>
                  </a:extLst>
                </a:gridCol>
                <a:gridCol w="1528490">
                  <a:extLst>
                    <a:ext uri="{9D8B030D-6E8A-4147-A177-3AD203B41FA5}">
                      <a16:colId xmlns:a16="http://schemas.microsoft.com/office/drawing/2014/main" val="50734723"/>
                    </a:ext>
                  </a:extLst>
                </a:gridCol>
                <a:gridCol w="1457333">
                  <a:extLst>
                    <a:ext uri="{9D8B030D-6E8A-4147-A177-3AD203B41FA5}">
                      <a16:colId xmlns:a16="http://schemas.microsoft.com/office/drawing/2014/main" val="1697150310"/>
                    </a:ext>
                  </a:extLst>
                </a:gridCol>
                <a:gridCol w="1531837">
                  <a:extLst>
                    <a:ext uri="{9D8B030D-6E8A-4147-A177-3AD203B41FA5}">
                      <a16:colId xmlns:a16="http://schemas.microsoft.com/office/drawing/2014/main" val="2952123361"/>
                    </a:ext>
                  </a:extLst>
                </a:gridCol>
                <a:gridCol w="1374287">
                  <a:extLst>
                    <a:ext uri="{9D8B030D-6E8A-4147-A177-3AD203B41FA5}">
                      <a16:colId xmlns:a16="http://schemas.microsoft.com/office/drawing/2014/main" val="4289806956"/>
                    </a:ext>
                  </a:extLst>
                </a:gridCol>
                <a:gridCol w="1434561">
                  <a:extLst>
                    <a:ext uri="{9D8B030D-6E8A-4147-A177-3AD203B41FA5}">
                      <a16:colId xmlns:a16="http://schemas.microsoft.com/office/drawing/2014/main" val="2261545858"/>
                    </a:ext>
                  </a:extLst>
                </a:gridCol>
                <a:gridCol w="1221085">
                  <a:extLst>
                    <a:ext uri="{9D8B030D-6E8A-4147-A177-3AD203B41FA5}">
                      <a16:colId xmlns:a16="http://schemas.microsoft.com/office/drawing/2014/main" val="3360961575"/>
                    </a:ext>
                  </a:extLst>
                </a:gridCol>
              </a:tblGrid>
              <a:tr h="681567">
                <a:tc gridSpan="7">
                  <a:txBody>
                    <a:bodyPr/>
                    <a:lstStyle/>
                    <a:p>
                      <a:pPr algn="ctr" rtl="0" fontAlgn="ctr"/>
                      <a:r>
                        <a:rPr lang="es-EC" sz="2800" b="1" i="0" u="none" strike="noStrike" dirty="0">
                          <a:solidFill>
                            <a:srgbClr val="002060"/>
                          </a:solidFill>
                          <a:effectLst/>
                          <a:latin typeface="Calibri Light" panose="020F0302020204030204" pitchFamily="34" charset="0"/>
                        </a:rPr>
                        <a:t>Variación presupuestaria Codificado 2023 vs Proforma 2024</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3558718385"/>
                  </a:ext>
                </a:extLst>
              </a:tr>
              <a:tr h="340783">
                <a:tc gridSpan="7">
                  <a:txBody>
                    <a:bodyPr/>
                    <a:lstStyle/>
                    <a:p>
                      <a:pPr algn="ctr" rtl="0" fontAlgn="ctr"/>
                      <a:r>
                        <a:rPr lang="es-EC" sz="2800" b="1" i="0" u="none" strike="noStrike">
                          <a:solidFill>
                            <a:srgbClr val="002060"/>
                          </a:solidFill>
                          <a:effectLst/>
                          <a:latin typeface="Calibri Light" panose="020F0302020204030204" pitchFamily="34" charset="0"/>
                        </a:rPr>
                        <a:t>Remuneraciones</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082424929"/>
                  </a:ext>
                </a:extLst>
              </a:tr>
              <a:tr h="832495">
                <a:tc>
                  <a:txBody>
                    <a:bodyPr/>
                    <a:lstStyle/>
                    <a:p>
                      <a:pPr algn="ctr" rtl="0" fontAlgn="ctr"/>
                      <a:r>
                        <a:rPr lang="es-EC" sz="2000" b="1" i="0" u="none" strike="noStrike">
                          <a:solidFill>
                            <a:srgbClr val="002060"/>
                          </a:solidFill>
                          <a:effectLst/>
                          <a:latin typeface="Calibri Light" panose="020F0302020204030204" pitchFamily="34" charset="0"/>
                        </a:rPr>
                        <a:t>Grupo de Gasto</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Codificado </a:t>
                      </a:r>
                    </a:p>
                    <a:p>
                      <a:pPr algn="ctr" rtl="0" fontAlgn="ctr"/>
                      <a:r>
                        <a:rPr lang="es-EC" sz="2000" b="1" i="0" u="none" strike="noStrike" dirty="0">
                          <a:solidFill>
                            <a:srgbClr val="002060"/>
                          </a:solidFill>
                          <a:effectLst/>
                          <a:latin typeface="Calibri Light" panose="020F0302020204030204" pitchFamily="34" charset="0"/>
                        </a:rPr>
                        <a:t>2023</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Proforma </a:t>
                      </a:r>
                    </a:p>
                    <a:p>
                      <a:pPr algn="ctr" rtl="0" fontAlgn="ctr"/>
                      <a:r>
                        <a:rPr lang="es-EC" sz="2000" b="1" i="0" u="none" strike="noStrike" dirty="0">
                          <a:solidFill>
                            <a:srgbClr val="002060"/>
                          </a:solidFill>
                          <a:effectLst/>
                          <a:latin typeface="Calibri Light" panose="020F0302020204030204" pitchFamily="34" charset="0"/>
                        </a:rPr>
                        <a:t>2024</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Variación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Variación</a:t>
                      </a:r>
                    </a:p>
                  </a:txBody>
                  <a:tcPr marL="8114" marR="8114" marT="8114"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736127434"/>
                  </a:ext>
                </a:extLst>
              </a:tr>
              <a:tr h="251531">
                <a:tc>
                  <a:txBody>
                    <a:bodyPr/>
                    <a:lstStyle/>
                    <a:p>
                      <a:pPr algn="l" rtl="0" fontAlgn="ctr"/>
                      <a:r>
                        <a:rPr lang="es-EC" sz="1800" b="1" i="0" u="none" strike="noStrike" dirty="0">
                          <a:solidFill>
                            <a:srgbClr val="002060"/>
                          </a:solidFill>
                          <a:effectLst/>
                          <a:latin typeface="Calibri" panose="020F0502020204030204" pitchFamily="34" charset="0"/>
                        </a:rPr>
                        <a:t>51 </a:t>
                      </a:r>
                      <a:r>
                        <a:rPr lang="es-EC" sz="1800" b="1" i="0" u="none" strike="noStrike" dirty="0" smtClean="0">
                          <a:solidFill>
                            <a:srgbClr val="002060"/>
                          </a:solidFill>
                          <a:effectLst/>
                          <a:latin typeface="Calibri" panose="020F0502020204030204" pitchFamily="34" charset="0"/>
                        </a:rPr>
                        <a:t>Gastos en Personal</a:t>
                      </a:r>
                      <a:endParaRPr lang="es-EC" sz="1800" b="1" i="0" u="none" strike="noStrike" dirty="0">
                        <a:solidFill>
                          <a:srgbClr val="002060"/>
                        </a:solidFill>
                        <a:effectLst/>
                        <a:latin typeface="Calibri" panose="020F0502020204030204" pitchFamily="34" charset="0"/>
                      </a:endParaRP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208.590.532,07</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99,12%</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214.052.761,41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99,50%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5.462.229,34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2,62%</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422250350"/>
                  </a:ext>
                </a:extLst>
              </a:tr>
              <a:tr h="251531">
                <a:tc>
                  <a:txBody>
                    <a:bodyPr/>
                    <a:lstStyle/>
                    <a:p>
                      <a:pPr algn="l" rtl="0" fontAlgn="ctr"/>
                      <a:r>
                        <a:rPr lang="es-EC" sz="1800" b="1" i="0" u="none" strike="noStrike" dirty="0">
                          <a:solidFill>
                            <a:srgbClr val="002060"/>
                          </a:solidFill>
                          <a:effectLst/>
                          <a:latin typeface="Calibri" panose="020F0502020204030204" pitchFamily="34" charset="0"/>
                        </a:rPr>
                        <a:t>99 </a:t>
                      </a:r>
                      <a:r>
                        <a:rPr lang="es-EC" sz="1800" b="1" i="0" u="none" strike="noStrike" dirty="0" smtClean="0">
                          <a:solidFill>
                            <a:srgbClr val="002060"/>
                          </a:solidFill>
                          <a:effectLst/>
                          <a:latin typeface="Calibri" panose="020F0502020204030204" pitchFamily="34" charset="0"/>
                        </a:rPr>
                        <a:t>Otros Pasivos</a:t>
                      </a:r>
                      <a:endParaRPr lang="es-EC" sz="1800" b="1" i="0" u="none" strike="noStrike" dirty="0">
                        <a:solidFill>
                          <a:srgbClr val="002060"/>
                        </a:solidFill>
                        <a:effectLst/>
                        <a:latin typeface="Calibri" panose="020F0502020204030204" pitchFamily="34" charset="0"/>
                      </a:endParaRP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1.858.806,39</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0,88%</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1.071.095,68</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0,50%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-787.710,71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-42,38%</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71161492"/>
                  </a:ext>
                </a:extLst>
              </a:tr>
              <a:tr h="251531">
                <a:tc>
                  <a:txBody>
                    <a:bodyPr/>
                    <a:lstStyle/>
                    <a:p>
                      <a:pPr algn="l" rtl="0" fontAlgn="ctr"/>
                      <a:r>
                        <a:rPr lang="es-EC" sz="1800" b="1" i="0" u="none" strike="noStrike">
                          <a:solidFill>
                            <a:srgbClr val="002060"/>
                          </a:solidFill>
                          <a:effectLst/>
                          <a:latin typeface="Calibri" panose="020F0502020204030204" pitchFamily="34" charset="0"/>
                        </a:rPr>
                        <a:t>Total general</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210.449.338,46</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215.123.857,09</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4.674.518,63</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2,22%</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558551894"/>
                  </a:ext>
                </a:extLst>
              </a:tr>
            </a:tbl>
          </a:graphicData>
        </a:graphic>
      </p:graphicFrame>
    </p:spTree>
    <p:extLst>
      <p:ext uri="{BB962C8B-B14F-4D97-AF65-F5344CB8AC3E}">
        <p14:creationId xmlns:p14="http://schemas.microsoft.com/office/powerpoint/2010/main" val="3175318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2" name="Tabla 1"/>
          <p:cNvGraphicFramePr>
            <a:graphicFrameLocks noGrp="1"/>
          </p:cNvGraphicFramePr>
          <p:nvPr>
            <p:extLst>
              <p:ext uri="{D42A27DB-BD31-4B8C-83A1-F6EECF244321}">
                <p14:modId xmlns:p14="http://schemas.microsoft.com/office/powerpoint/2010/main" val="295193148"/>
              </p:ext>
            </p:extLst>
          </p:nvPr>
        </p:nvGraphicFramePr>
        <p:xfrm>
          <a:off x="440625" y="764071"/>
          <a:ext cx="7258031" cy="5574030"/>
        </p:xfrm>
        <a:graphic>
          <a:graphicData uri="http://schemas.openxmlformats.org/drawingml/2006/table">
            <a:tbl>
              <a:tblPr>
                <a:tableStyleId>{BC89EF96-8CEA-46FF-86C4-4CE0E7609802}</a:tableStyleId>
              </a:tblPr>
              <a:tblGrid>
                <a:gridCol w="4795050">
                  <a:extLst>
                    <a:ext uri="{9D8B030D-6E8A-4147-A177-3AD203B41FA5}">
                      <a16:colId xmlns:a16="http://schemas.microsoft.com/office/drawing/2014/main" val="2147777079"/>
                    </a:ext>
                  </a:extLst>
                </a:gridCol>
                <a:gridCol w="2462981">
                  <a:extLst>
                    <a:ext uri="{9D8B030D-6E8A-4147-A177-3AD203B41FA5}">
                      <a16:colId xmlns:a16="http://schemas.microsoft.com/office/drawing/2014/main" val="4032350661"/>
                    </a:ext>
                  </a:extLst>
                </a:gridCol>
              </a:tblGrid>
              <a:tr h="161925">
                <a:tc>
                  <a:txBody>
                    <a:bodyPr/>
                    <a:lstStyle/>
                    <a:p>
                      <a:pPr algn="l" fontAlgn="t"/>
                      <a:r>
                        <a:rPr lang="es-EC" sz="1600" b="1" u="none" strike="noStrike" dirty="0" smtClean="0">
                          <a:solidFill>
                            <a:srgbClr val="002060"/>
                          </a:solidFill>
                          <a:effectLst/>
                        </a:rPr>
                        <a:t>GASTOS ADMINISTRATIVOS</a:t>
                      </a:r>
                      <a:r>
                        <a:rPr lang="es-EC" sz="1600" b="1" u="none" strike="noStrike" baseline="0" dirty="0" smtClean="0">
                          <a:solidFill>
                            <a:srgbClr val="002060"/>
                          </a:solidFill>
                          <a:effectLst/>
                        </a:rPr>
                        <a:t> POR</a:t>
                      </a:r>
                      <a:r>
                        <a:rPr lang="es-EC" sz="1600" b="1" u="none" strike="noStrike" dirty="0" smtClean="0">
                          <a:solidFill>
                            <a:srgbClr val="002060"/>
                          </a:solidFill>
                          <a:effectLst/>
                        </a:rPr>
                        <a:t> ÁREA - SECTOR</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ctr" fontAlgn="t"/>
                      <a:r>
                        <a:rPr lang="es-EC" sz="1600" b="1" u="none" strike="noStrike" dirty="0" smtClean="0">
                          <a:solidFill>
                            <a:srgbClr val="002060"/>
                          </a:solidFill>
                          <a:effectLst/>
                        </a:rPr>
                        <a:t>PROFORMA 2024 </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271410683"/>
                  </a:ext>
                </a:extLst>
              </a:tr>
              <a:tr h="161925">
                <a:tc>
                  <a:txBody>
                    <a:bodyPr/>
                    <a:lstStyle/>
                    <a:p>
                      <a:pPr algn="l" fontAlgn="t"/>
                      <a:r>
                        <a:rPr lang="es-EC" sz="1600" b="1" u="none" strike="noStrike" dirty="0">
                          <a:solidFill>
                            <a:srgbClr val="002060"/>
                          </a:solidFill>
                          <a:effectLst/>
                        </a:rPr>
                        <a:t>COMUNALES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24.734.006,83</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170746847"/>
                  </a:ext>
                </a:extLst>
              </a:tr>
              <a:tr h="161925">
                <a:tc>
                  <a:txBody>
                    <a:bodyPr/>
                    <a:lstStyle/>
                    <a:p>
                      <a:pPr algn="l" fontAlgn="t"/>
                      <a:r>
                        <a:rPr lang="es-EC" sz="1600" u="none" strike="noStrike" dirty="0" smtClean="0">
                          <a:solidFill>
                            <a:srgbClr val="002060"/>
                          </a:solidFill>
                          <a:effectLst/>
                        </a:rPr>
                        <a:t>Ambiente</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426.500,00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981854492"/>
                  </a:ext>
                </a:extLst>
              </a:tr>
              <a:tr h="161925">
                <a:tc>
                  <a:txBody>
                    <a:bodyPr/>
                    <a:lstStyle/>
                    <a:p>
                      <a:pPr algn="l" fontAlgn="t"/>
                      <a:r>
                        <a:rPr lang="es-MX" sz="1600" u="none" strike="noStrike" dirty="0" smtClean="0">
                          <a:solidFill>
                            <a:srgbClr val="002060"/>
                          </a:solidFill>
                          <a:effectLst/>
                        </a:rPr>
                        <a:t>Coordinación Territorial Y Participación Ciudadana</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9.214.500,00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62132812"/>
                  </a:ext>
                </a:extLst>
              </a:tr>
              <a:tr h="161925">
                <a:tc>
                  <a:txBody>
                    <a:bodyPr/>
                    <a:lstStyle/>
                    <a:p>
                      <a:pPr algn="l" fontAlgn="t"/>
                      <a:r>
                        <a:rPr lang="es-EC" sz="1600" u="none" strike="noStrike" dirty="0" smtClean="0">
                          <a:solidFill>
                            <a:srgbClr val="002060"/>
                          </a:solidFill>
                          <a:effectLst/>
                        </a:rPr>
                        <a:t>Movilidad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11.517.940,33</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647982298"/>
                  </a:ext>
                </a:extLst>
              </a:tr>
              <a:tr h="161925">
                <a:tc>
                  <a:txBody>
                    <a:bodyPr/>
                    <a:lstStyle/>
                    <a:p>
                      <a:pPr algn="l" fontAlgn="t"/>
                      <a:r>
                        <a:rPr lang="es-EC" sz="1600" u="none" strike="noStrike" dirty="0" smtClean="0">
                          <a:solidFill>
                            <a:srgbClr val="002060"/>
                          </a:solidFill>
                          <a:effectLst/>
                        </a:rPr>
                        <a:t>Seguridad Y Gobernabilidad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1.779.200,00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577648079"/>
                  </a:ext>
                </a:extLst>
              </a:tr>
              <a:tr h="161925">
                <a:tc>
                  <a:txBody>
                    <a:bodyPr/>
                    <a:lstStyle/>
                    <a:p>
                      <a:pPr algn="l" fontAlgn="t"/>
                      <a:r>
                        <a:rPr lang="es-EC" sz="1600" u="none" strike="noStrike" dirty="0" smtClean="0">
                          <a:solidFill>
                            <a:srgbClr val="002060"/>
                          </a:solidFill>
                          <a:effectLst/>
                        </a:rPr>
                        <a:t>Territorio Hábitat Y Vivienda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a:solidFill>
                            <a:srgbClr val="002060"/>
                          </a:solidFill>
                          <a:effectLst/>
                        </a:rPr>
                        <a:t>1.795.866,50</a:t>
                      </a:r>
                      <a:endParaRPr lang="es-EC" sz="1600" b="0" i="0" u="none" strike="noStrike">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4221569147"/>
                  </a:ext>
                </a:extLst>
              </a:tr>
              <a:tr h="161925">
                <a:tc>
                  <a:txBody>
                    <a:bodyPr/>
                    <a:lstStyle/>
                    <a:p>
                      <a:pPr algn="l" fontAlgn="t"/>
                      <a:r>
                        <a:rPr lang="es-EC" sz="1600" b="1" u="none" strike="noStrike" dirty="0">
                          <a:solidFill>
                            <a:srgbClr val="002060"/>
                          </a:solidFill>
                          <a:effectLst/>
                        </a:rPr>
                        <a:t>ECONÓMICOS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47.600,00</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483161876"/>
                  </a:ext>
                </a:extLst>
              </a:tr>
              <a:tr h="161925">
                <a:tc>
                  <a:txBody>
                    <a:bodyPr/>
                    <a:lstStyle/>
                    <a:p>
                      <a:pPr algn="l" fontAlgn="t"/>
                      <a:r>
                        <a:rPr lang="es-MX" sz="1600" u="none" strike="noStrike" dirty="0" smtClean="0">
                          <a:solidFill>
                            <a:srgbClr val="002060"/>
                          </a:solidFill>
                          <a:effectLst/>
                        </a:rPr>
                        <a:t>Agencia de Coordinación Distrital de Comercio</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47.600,00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064865626"/>
                  </a:ext>
                </a:extLst>
              </a:tr>
              <a:tr h="161925">
                <a:tc>
                  <a:txBody>
                    <a:bodyPr/>
                    <a:lstStyle/>
                    <a:p>
                      <a:pPr algn="l" fontAlgn="t"/>
                      <a:r>
                        <a:rPr lang="es-EC" sz="1600" b="1" u="none" strike="noStrike" dirty="0" smtClean="0">
                          <a:solidFill>
                            <a:srgbClr val="002060"/>
                          </a:solidFill>
                          <a:effectLst/>
                        </a:rPr>
                        <a:t>GENERALES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113.098.658,18</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614548633"/>
                  </a:ext>
                </a:extLst>
              </a:tr>
              <a:tr h="161925">
                <a:tc>
                  <a:txBody>
                    <a:bodyPr/>
                    <a:lstStyle/>
                    <a:p>
                      <a:pPr algn="l" fontAlgn="t"/>
                      <a:r>
                        <a:rPr lang="es-EC" sz="1600" u="none" strike="noStrike" dirty="0" smtClean="0">
                          <a:solidFill>
                            <a:srgbClr val="002060"/>
                          </a:solidFill>
                          <a:effectLst/>
                        </a:rPr>
                        <a:t>Administración General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smtClean="0">
                          <a:solidFill>
                            <a:srgbClr val="002060"/>
                          </a:solidFill>
                          <a:effectLst/>
                        </a:rPr>
                        <a:t>116.014.809,91</a:t>
                      </a:r>
                      <a:endParaRPr lang="es-EC" sz="1600" u="none" strike="noStrike" dirty="0">
                        <a:solidFill>
                          <a:srgbClr val="002060"/>
                        </a:solidFill>
                        <a:effectLst/>
                      </a:endParaRPr>
                    </a:p>
                  </a:txBody>
                  <a:tcPr marL="9525" marR="9525" marT="9525" marB="0"/>
                </a:tc>
                <a:extLst>
                  <a:ext uri="{0D108BD9-81ED-4DB2-BD59-A6C34878D82A}">
                    <a16:rowId xmlns:a16="http://schemas.microsoft.com/office/drawing/2014/main" val="759806158"/>
                  </a:ext>
                </a:extLst>
              </a:tr>
              <a:tr h="161925">
                <a:tc>
                  <a:txBody>
                    <a:bodyPr/>
                    <a:lstStyle/>
                    <a:p>
                      <a:pPr algn="l" fontAlgn="t"/>
                      <a:r>
                        <a:rPr lang="es-EC" sz="1600" u="none" strike="noStrike" dirty="0" smtClean="0">
                          <a:solidFill>
                            <a:srgbClr val="002060"/>
                          </a:solidFill>
                          <a:effectLst/>
                        </a:rPr>
                        <a:t>Agencia Metropolitana De Control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1.906.200,00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104314542"/>
                  </a:ext>
                </a:extLst>
              </a:tr>
              <a:tr h="161925">
                <a:tc>
                  <a:txBody>
                    <a:bodyPr/>
                    <a:lstStyle/>
                    <a:p>
                      <a:pPr algn="l" fontAlgn="t"/>
                      <a:r>
                        <a:rPr lang="es-EC" sz="1600" u="none" strike="noStrike" dirty="0" smtClean="0">
                          <a:solidFill>
                            <a:srgbClr val="002060"/>
                          </a:solidFill>
                          <a:effectLst/>
                        </a:rPr>
                        <a:t>Comunicación</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3.506.100,00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522092222"/>
                  </a:ext>
                </a:extLst>
              </a:tr>
              <a:tr h="161925">
                <a:tc>
                  <a:txBody>
                    <a:bodyPr/>
                    <a:lstStyle/>
                    <a:p>
                      <a:pPr algn="l" fontAlgn="t"/>
                      <a:r>
                        <a:rPr lang="es-MX" sz="1600" u="none" strike="noStrike" dirty="0" smtClean="0">
                          <a:solidFill>
                            <a:srgbClr val="002060"/>
                          </a:solidFill>
                          <a:effectLst/>
                        </a:rPr>
                        <a:t>Coordinación de Alcaldía y Secretaria del Concejo</a:t>
                      </a:r>
                      <a:endParaRPr lang="es-MX"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172.880,00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1746113603"/>
                  </a:ext>
                </a:extLst>
              </a:tr>
              <a:tr h="161925">
                <a:tc>
                  <a:txBody>
                    <a:bodyPr/>
                    <a:lstStyle/>
                    <a:p>
                      <a:pPr algn="l" fontAlgn="t"/>
                      <a:r>
                        <a:rPr lang="es-EC" sz="1600" u="none" strike="noStrike" dirty="0" smtClean="0">
                          <a:solidFill>
                            <a:srgbClr val="002060"/>
                          </a:solidFill>
                          <a:effectLst/>
                        </a:rPr>
                        <a:t>Planificación</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810,00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806389569"/>
                  </a:ext>
                </a:extLst>
              </a:tr>
              <a:tr h="161925">
                <a:tc>
                  <a:txBody>
                    <a:bodyPr/>
                    <a:lstStyle/>
                    <a:p>
                      <a:pPr algn="l" fontAlgn="t"/>
                      <a:r>
                        <a:rPr lang="es-EC" sz="1600" u="none" strike="noStrike" dirty="0" smtClean="0">
                          <a:solidFill>
                            <a:srgbClr val="002060"/>
                          </a:solidFill>
                          <a:effectLst/>
                        </a:rPr>
                        <a:t>Tecnología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1.950.000,00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4011200785"/>
                  </a:ext>
                </a:extLst>
              </a:tr>
              <a:tr h="161925">
                <a:tc>
                  <a:txBody>
                    <a:bodyPr/>
                    <a:lstStyle/>
                    <a:p>
                      <a:pPr algn="l" fontAlgn="t"/>
                      <a:r>
                        <a:rPr lang="es-EC" sz="1600" b="1" u="none" strike="noStrike" dirty="0">
                          <a:solidFill>
                            <a:srgbClr val="002060"/>
                          </a:solidFill>
                          <a:effectLst/>
                        </a:rPr>
                        <a:t>SOCIALES</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a:solidFill>
                            <a:srgbClr val="002060"/>
                          </a:solidFill>
                          <a:effectLst/>
                        </a:rPr>
                        <a:t>13.045.447,02</a:t>
                      </a:r>
                      <a:endParaRPr lang="es-EC" sz="1600" b="1"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616590554"/>
                  </a:ext>
                </a:extLst>
              </a:tr>
              <a:tr h="161925">
                <a:tc>
                  <a:txBody>
                    <a:bodyPr/>
                    <a:lstStyle/>
                    <a:p>
                      <a:pPr algn="l" fontAlgn="t"/>
                      <a:r>
                        <a:rPr lang="es-EC" sz="1600" u="none" strike="noStrike" dirty="0" smtClean="0">
                          <a:solidFill>
                            <a:srgbClr val="002060"/>
                          </a:solidFill>
                          <a:effectLst/>
                        </a:rPr>
                        <a:t>Cultura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166.000,00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637751157"/>
                  </a:ext>
                </a:extLst>
              </a:tr>
              <a:tr h="161925">
                <a:tc>
                  <a:txBody>
                    <a:bodyPr/>
                    <a:lstStyle/>
                    <a:p>
                      <a:pPr algn="l" fontAlgn="t"/>
                      <a:r>
                        <a:rPr lang="es-EC" sz="1600" u="none" strike="noStrike" dirty="0" smtClean="0">
                          <a:solidFill>
                            <a:srgbClr val="002060"/>
                          </a:solidFill>
                          <a:effectLst/>
                        </a:rPr>
                        <a:t>Educación, Recreación y Deporte</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4.721.740,36</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2901411790"/>
                  </a:ext>
                </a:extLst>
              </a:tr>
              <a:tr h="161925">
                <a:tc>
                  <a:txBody>
                    <a:bodyPr/>
                    <a:lstStyle/>
                    <a:p>
                      <a:pPr algn="l" fontAlgn="t"/>
                      <a:r>
                        <a:rPr lang="es-EC" sz="1600" u="none" strike="noStrike" dirty="0" smtClean="0">
                          <a:solidFill>
                            <a:srgbClr val="002060"/>
                          </a:solidFill>
                          <a:effectLst/>
                        </a:rPr>
                        <a:t>Inclusión Social</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5.852.844,16</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54075011"/>
                  </a:ext>
                </a:extLst>
              </a:tr>
              <a:tr h="161925">
                <a:tc>
                  <a:txBody>
                    <a:bodyPr/>
                    <a:lstStyle/>
                    <a:p>
                      <a:pPr algn="l" fontAlgn="t"/>
                      <a:r>
                        <a:rPr lang="es-EC" sz="1600" u="none" strike="noStrike" dirty="0" smtClean="0">
                          <a:solidFill>
                            <a:srgbClr val="002060"/>
                          </a:solidFill>
                          <a:effectLst/>
                        </a:rPr>
                        <a:t>Salud</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algn="r" fontAlgn="t"/>
                      <a:r>
                        <a:rPr lang="es-EC" sz="1600" u="none" strike="noStrike" dirty="0">
                          <a:solidFill>
                            <a:srgbClr val="002060"/>
                          </a:solidFill>
                          <a:effectLst/>
                        </a:rPr>
                        <a:t>2.304.862,50</a:t>
                      </a:r>
                      <a:endParaRPr lang="es-EC" sz="1600" b="0" i="0" u="none" strike="noStrike" dirty="0">
                        <a:solidFill>
                          <a:srgbClr val="002060"/>
                        </a:solidFill>
                        <a:effectLst/>
                        <a:latin typeface="Arial" panose="020B0604020202020204" pitchFamily="34" charset="0"/>
                      </a:endParaRPr>
                    </a:p>
                  </a:txBody>
                  <a:tcPr marL="9525" marR="9525" marT="9525" marB="0"/>
                </a:tc>
                <a:extLst>
                  <a:ext uri="{0D108BD9-81ED-4DB2-BD59-A6C34878D82A}">
                    <a16:rowId xmlns:a16="http://schemas.microsoft.com/office/drawing/2014/main" val="3411762968"/>
                  </a:ext>
                </a:extLst>
              </a:tr>
              <a:tr h="161925">
                <a:tc>
                  <a:txBody>
                    <a:bodyPr/>
                    <a:lstStyle/>
                    <a:p>
                      <a:pPr algn="l" fontAlgn="t"/>
                      <a:r>
                        <a:rPr lang="es-EC" sz="1600" b="1" u="none" strike="noStrike" dirty="0">
                          <a:solidFill>
                            <a:srgbClr val="002060"/>
                          </a:solidFill>
                          <a:effectLst/>
                        </a:rPr>
                        <a:t>Total general</a:t>
                      </a:r>
                      <a:endParaRPr lang="es-EC" sz="1600" b="1" i="0" u="none" strike="noStrike" dirty="0">
                        <a:solidFill>
                          <a:srgbClr val="002060"/>
                        </a:solidFill>
                        <a:effectLst/>
                        <a:latin typeface="Arial" panose="020B0604020202020204" pitchFamily="34" charset="0"/>
                      </a:endParaRPr>
                    </a:p>
                  </a:txBody>
                  <a:tcPr marL="9525" marR="9525" marT="9525" marB="0"/>
                </a:tc>
                <a:tc>
                  <a:txBody>
                    <a:bodyPr/>
                    <a:lstStyle/>
                    <a:p>
                      <a:pPr algn="r" fontAlgn="t"/>
                      <a:r>
                        <a:rPr lang="es-EC" sz="1600" b="1" u="none" strike="noStrike" dirty="0" smtClean="0">
                          <a:solidFill>
                            <a:srgbClr val="002060"/>
                          </a:solidFill>
                          <a:effectLst/>
                        </a:rPr>
                        <a:t>161.377.853,76</a:t>
                      </a:r>
                      <a:endParaRPr lang="es-EC" sz="1600" b="1" u="none" strike="noStrike" dirty="0">
                        <a:solidFill>
                          <a:srgbClr val="002060"/>
                        </a:solidFill>
                        <a:effectLst/>
                      </a:endParaRPr>
                    </a:p>
                  </a:txBody>
                  <a:tcPr marL="9525" marR="9525" marT="9525" marB="0"/>
                </a:tc>
                <a:extLst>
                  <a:ext uri="{0D108BD9-81ED-4DB2-BD59-A6C34878D82A}">
                    <a16:rowId xmlns:a16="http://schemas.microsoft.com/office/drawing/2014/main" val="3958376438"/>
                  </a:ext>
                </a:extLst>
              </a:tr>
            </a:tbl>
          </a:graphicData>
        </a:graphic>
      </p:graphicFrame>
      <p:graphicFrame>
        <p:nvGraphicFramePr>
          <p:cNvPr id="11" name="Gráfico 10"/>
          <p:cNvGraphicFramePr>
            <a:graphicFrameLocks/>
          </p:cNvGraphicFramePr>
          <p:nvPr>
            <p:extLst>
              <p:ext uri="{D42A27DB-BD31-4B8C-83A1-F6EECF244321}">
                <p14:modId xmlns:p14="http://schemas.microsoft.com/office/powerpoint/2010/main" val="1808897445"/>
              </p:ext>
            </p:extLst>
          </p:nvPr>
        </p:nvGraphicFramePr>
        <p:xfrm>
          <a:off x="7475337" y="1451515"/>
          <a:ext cx="4916131" cy="37682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04645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1" name="Tabla 10"/>
          <p:cNvGraphicFramePr>
            <a:graphicFrameLocks noGrp="1"/>
          </p:cNvGraphicFramePr>
          <p:nvPr>
            <p:extLst>
              <p:ext uri="{D42A27DB-BD31-4B8C-83A1-F6EECF244321}">
                <p14:modId xmlns:p14="http://schemas.microsoft.com/office/powerpoint/2010/main" val="1248852914"/>
              </p:ext>
            </p:extLst>
          </p:nvPr>
        </p:nvGraphicFramePr>
        <p:xfrm>
          <a:off x="354723" y="1103170"/>
          <a:ext cx="5500386" cy="2963687"/>
        </p:xfrm>
        <a:graphic>
          <a:graphicData uri="http://schemas.openxmlformats.org/drawingml/2006/table">
            <a:tbl>
              <a:tblPr>
                <a:tableStyleId>{BC89EF96-8CEA-46FF-86C4-4CE0E7609802}</a:tableStyleId>
              </a:tblPr>
              <a:tblGrid>
                <a:gridCol w="3597844">
                  <a:extLst>
                    <a:ext uri="{9D8B030D-6E8A-4147-A177-3AD203B41FA5}">
                      <a16:colId xmlns:a16="http://schemas.microsoft.com/office/drawing/2014/main" val="4179000142"/>
                    </a:ext>
                  </a:extLst>
                </a:gridCol>
                <a:gridCol w="1902542">
                  <a:extLst>
                    <a:ext uri="{9D8B030D-6E8A-4147-A177-3AD203B41FA5}">
                      <a16:colId xmlns:a16="http://schemas.microsoft.com/office/drawing/2014/main" val="2695422973"/>
                    </a:ext>
                  </a:extLst>
                </a:gridCol>
              </a:tblGrid>
              <a:tr h="409742">
                <a:tc gridSpan="2">
                  <a:txBody>
                    <a:bodyPr/>
                    <a:lstStyle/>
                    <a:p>
                      <a:pPr algn="ctr" fontAlgn="ctr"/>
                      <a:r>
                        <a:rPr lang="es-MX" sz="2000" b="1" i="0" u="none" strike="noStrike" dirty="0" smtClean="0">
                          <a:solidFill>
                            <a:srgbClr val="002060"/>
                          </a:solidFill>
                          <a:effectLst/>
                          <a:latin typeface="Calibri Light" panose="020F0302020204030204" pitchFamily="34" charset="0"/>
                        </a:rPr>
                        <a:t>TRANSFERENCIAS</a:t>
                      </a:r>
                      <a:r>
                        <a:rPr lang="es-MX" sz="2000" b="1" i="0" u="none" strike="noStrike" baseline="0" dirty="0" smtClean="0">
                          <a:solidFill>
                            <a:srgbClr val="002060"/>
                          </a:solidFill>
                          <a:effectLst/>
                          <a:latin typeface="Calibri Light" panose="020F0302020204030204" pitchFamily="34" charset="0"/>
                        </a:rPr>
                        <a:t> CORRIENTES </a:t>
                      </a:r>
                      <a:r>
                        <a:rPr lang="es-MX" sz="2000" b="1" i="0" u="none" strike="noStrike" dirty="0" smtClean="0">
                          <a:solidFill>
                            <a:srgbClr val="002060"/>
                          </a:solidFill>
                          <a:effectLst/>
                          <a:latin typeface="Calibri Light" panose="020F0302020204030204" pitchFamily="34" charset="0"/>
                        </a:rPr>
                        <a:t>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363601">
                <a:tc>
                  <a:txBody>
                    <a:bodyPr/>
                    <a:lstStyle/>
                    <a:p>
                      <a:pPr algn="ctr" fontAlgn="ctr"/>
                      <a:r>
                        <a:rPr lang="es-EC" sz="2000" b="1" u="none" strike="noStrike" dirty="0" smtClean="0">
                          <a:solidFill>
                            <a:srgbClr val="002060"/>
                          </a:solidFill>
                          <a:effectLst/>
                        </a:rPr>
                        <a:t>Descripción</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273793">
                <a:tc>
                  <a:txBody>
                    <a:bodyPr/>
                    <a:lstStyle/>
                    <a:p>
                      <a:pPr algn="l" fontAlgn="t"/>
                      <a:r>
                        <a:rPr lang="es-EC" sz="1600" b="0" i="0" u="none" strike="noStrike" dirty="0" smtClean="0">
                          <a:solidFill>
                            <a:srgbClr val="002060"/>
                          </a:solidFill>
                          <a:effectLst/>
                          <a:latin typeface="Arial" panose="020B0604020202020204" pitchFamily="34" charset="0"/>
                        </a:rPr>
                        <a:t>Consejo de Protección</a:t>
                      </a:r>
                      <a:r>
                        <a:rPr lang="es-EC" sz="1600" b="0" i="0" u="none" strike="noStrike" baseline="0" dirty="0" smtClean="0">
                          <a:solidFill>
                            <a:srgbClr val="002060"/>
                          </a:solidFill>
                          <a:effectLst/>
                          <a:latin typeface="Arial" panose="020B0604020202020204" pitchFamily="34" charset="0"/>
                        </a:rPr>
                        <a:t> Derechos</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862.284,04</a:t>
                      </a:r>
                    </a:p>
                  </a:txBody>
                  <a:tcPr marL="9525" marR="9525" marT="9525" marB="0"/>
                </a:tc>
                <a:extLst>
                  <a:ext uri="{0D108BD9-81ED-4DB2-BD59-A6C34878D82A}">
                    <a16:rowId xmlns:a16="http://schemas.microsoft.com/office/drawing/2014/main" val="978720523"/>
                  </a:ext>
                </a:extLst>
              </a:tr>
              <a:tr h="273793">
                <a:tc>
                  <a:txBody>
                    <a:bodyPr/>
                    <a:lstStyle/>
                    <a:p>
                      <a:pPr algn="l" fontAlgn="t"/>
                      <a:r>
                        <a:rPr lang="es-EC" sz="1600" b="0" i="0" u="none" strike="noStrike" dirty="0" smtClean="0">
                          <a:solidFill>
                            <a:srgbClr val="002060"/>
                          </a:solidFill>
                          <a:effectLst/>
                          <a:latin typeface="Arial" panose="020B0604020202020204" pitchFamily="34" charset="0"/>
                        </a:rPr>
                        <a:t>EMASEO</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6.000.000,00</a:t>
                      </a:r>
                    </a:p>
                  </a:txBody>
                  <a:tcPr marL="9525" marR="9525" marT="9525" marB="0"/>
                </a:tc>
                <a:extLst>
                  <a:ext uri="{0D108BD9-81ED-4DB2-BD59-A6C34878D82A}">
                    <a16:rowId xmlns:a16="http://schemas.microsoft.com/office/drawing/2014/main" val="3617892260"/>
                  </a:ext>
                </a:extLst>
              </a:tr>
              <a:tr h="273793">
                <a:tc>
                  <a:txBody>
                    <a:bodyPr/>
                    <a:lstStyle/>
                    <a:p>
                      <a:pPr algn="l" fontAlgn="t"/>
                      <a:r>
                        <a:rPr lang="es-EC" sz="1600" b="0" i="0" u="none" strike="noStrike" dirty="0" smtClean="0">
                          <a:solidFill>
                            <a:srgbClr val="002060"/>
                          </a:solidFill>
                          <a:effectLst/>
                          <a:latin typeface="Arial" panose="020B0604020202020204" pitchFamily="34" charset="0"/>
                        </a:rPr>
                        <a:t>Empresa de Rastro</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834.346,08</a:t>
                      </a:r>
                    </a:p>
                  </a:txBody>
                  <a:tcPr marL="9525" marR="9525" marT="9525" marB="0"/>
                </a:tc>
                <a:extLst>
                  <a:ext uri="{0D108BD9-81ED-4DB2-BD59-A6C34878D82A}">
                    <a16:rowId xmlns:a16="http://schemas.microsoft.com/office/drawing/2014/main" val="2507089775"/>
                  </a:ext>
                </a:extLst>
              </a:tr>
              <a:tr h="273793">
                <a:tc>
                  <a:txBody>
                    <a:bodyPr/>
                    <a:lstStyle/>
                    <a:p>
                      <a:pPr algn="l" fontAlgn="t"/>
                      <a:r>
                        <a:rPr lang="es-EC" sz="1600" b="0" i="0" u="none" strike="noStrike" dirty="0" err="1" smtClean="0">
                          <a:solidFill>
                            <a:srgbClr val="002060"/>
                          </a:solidFill>
                          <a:effectLst/>
                          <a:latin typeface="Arial" panose="020B0604020202020204" pitchFamily="34" charset="0"/>
                        </a:rPr>
                        <a:t>Epm</a:t>
                      </a:r>
                      <a:r>
                        <a:rPr lang="es-EC" sz="1600" b="0" i="0" u="none" strike="noStrike" dirty="0" smtClean="0">
                          <a:solidFill>
                            <a:srgbClr val="002060"/>
                          </a:solidFill>
                          <a:effectLst/>
                          <a:latin typeface="Arial" panose="020B0604020202020204" pitchFamily="34" charset="0"/>
                        </a:rPr>
                        <a:t> Gestión de Residuos</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530.900,20</a:t>
                      </a:r>
                    </a:p>
                  </a:txBody>
                  <a:tcPr marL="9525" marR="9525" marT="9525" marB="0"/>
                </a:tc>
                <a:extLst>
                  <a:ext uri="{0D108BD9-81ED-4DB2-BD59-A6C34878D82A}">
                    <a16:rowId xmlns:a16="http://schemas.microsoft.com/office/drawing/2014/main" val="445831367"/>
                  </a:ext>
                </a:extLst>
              </a:tr>
              <a:tr h="273793">
                <a:tc>
                  <a:txBody>
                    <a:bodyPr/>
                    <a:lstStyle/>
                    <a:p>
                      <a:pPr algn="l" fontAlgn="t"/>
                      <a:r>
                        <a:rPr lang="es-EC" sz="1600" b="0" i="0" u="none" strike="noStrike" dirty="0" err="1" smtClean="0">
                          <a:solidFill>
                            <a:srgbClr val="002060"/>
                          </a:solidFill>
                          <a:effectLst/>
                          <a:latin typeface="Arial" panose="020B0604020202020204" pitchFamily="34" charset="0"/>
                        </a:rPr>
                        <a:t>Epm</a:t>
                      </a:r>
                      <a:r>
                        <a:rPr lang="es-EC" sz="1600" b="0" i="0" u="none" strike="noStrike" dirty="0" smtClean="0">
                          <a:solidFill>
                            <a:srgbClr val="002060"/>
                          </a:solidFill>
                          <a:effectLst/>
                          <a:latin typeface="Arial" panose="020B0604020202020204" pitchFamily="34" charset="0"/>
                        </a:rPr>
                        <a:t> Hábitat y Vivienda</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2.570.609,28</a:t>
                      </a:r>
                    </a:p>
                  </a:txBody>
                  <a:tcPr marL="9525" marR="9525" marT="9525" marB="0"/>
                </a:tc>
                <a:extLst>
                  <a:ext uri="{0D108BD9-81ED-4DB2-BD59-A6C34878D82A}">
                    <a16:rowId xmlns:a16="http://schemas.microsoft.com/office/drawing/2014/main" val="1621588428"/>
                  </a:ext>
                </a:extLst>
              </a:tr>
              <a:tr h="273793">
                <a:tc>
                  <a:txBody>
                    <a:bodyPr/>
                    <a:lstStyle/>
                    <a:p>
                      <a:pPr algn="l" fontAlgn="t"/>
                      <a:r>
                        <a:rPr lang="es-EC" sz="1600" b="0" i="0" u="none" strike="noStrike" dirty="0" err="1" smtClean="0">
                          <a:solidFill>
                            <a:srgbClr val="002060"/>
                          </a:solidFill>
                          <a:effectLst/>
                          <a:latin typeface="Arial" panose="020B0604020202020204" pitchFamily="34" charset="0"/>
                        </a:rPr>
                        <a:t>Epm</a:t>
                      </a:r>
                      <a:r>
                        <a:rPr lang="es-EC" sz="1600" b="0" i="0" u="none" strike="noStrike" dirty="0" smtClean="0">
                          <a:solidFill>
                            <a:srgbClr val="002060"/>
                          </a:solidFill>
                          <a:effectLst/>
                          <a:latin typeface="Arial" panose="020B0604020202020204" pitchFamily="34" charset="0"/>
                        </a:rPr>
                        <a:t> Movilidad y Obras Públicas</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39.144.982,73</a:t>
                      </a:r>
                    </a:p>
                  </a:txBody>
                  <a:tcPr marL="9525" marR="9525" marT="9525" marB="0"/>
                </a:tc>
                <a:extLst>
                  <a:ext uri="{0D108BD9-81ED-4DB2-BD59-A6C34878D82A}">
                    <a16:rowId xmlns:a16="http://schemas.microsoft.com/office/drawing/2014/main" val="810740594"/>
                  </a:ext>
                </a:extLst>
              </a:tr>
              <a:tr h="273793">
                <a:tc>
                  <a:txBody>
                    <a:bodyPr/>
                    <a:lstStyle/>
                    <a:p>
                      <a:pPr algn="l" fontAlgn="t"/>
                      <a:r>
                        <a:rPr lang="es-EC" sz="1600" b="0" i="0" u="none" strike="noStrike" dirty="0" smtClean="0">
                          <a:solidFill>
                            <a:srgbClr val="002060"/>
                          </a:solidFill>
                          <a:effectLst/>
                          <a:latin typeface="Arial" panose="020B0604020202020204" pitchFamily="34" charset="0"/>
                        </a:rPr>
                        <a:t>Quito Honesto</a:t>
                      </a:r>
                      <a:endParaRPr lang="es-EC" sz="1600" b="0" i="0" u="none" strike="noStrike" dirty="0">
                        <a:solidFill>
                          <a:srgbClr val="002060"/>
                        </a:solidFill>
                        <a:effectLst/>
                        <a:latin typeface="Arial" panose="020B0604020202020204" pitchFamily="34" charset="0"/>
                      </a:endParaRPr>
                    </a:p>
                  </a:txBody>
                  <a:tcPr marL="114300" marR="9525" marT="9525" marB="0"/>
                </a:tc>
                <a:tc>
                  <a:txBody>
                    <a:bodyPr/>
                    <a:lstStyle/>
                    <a:p>
                      <a:pPr marL="0" algn="r" defTabSz="914400" rtl="0" eaLnBrk="1" fontAlgn="t" latinLnBrk="0" hangingPunct="1"/>
                      <a:r>
                        <a:rPr lang="es-EC" sz="1600" b="0" i="0" u="none" strike="noStrike" kern="1200" dirty="0">
                          <a:solidFill>
                            <a:srgbClr val="002060"/>
                          </a:solidFill>
                          <a:effectLst/>
                          <a:latin typeface="Arial" panose="020B0604020202020204" pitchFamily="34" charset="0"/>
                          <a:ea typeface="+mn-ea"/>
                          <a:cs typeface="+mn-cs"/>
                        </a:rPr>
                        <a:t>1.800.544,62</a:t>
                      </a:r>
                    </a:p>
                  </a:txBody>
                  <a:tcPr marL="9525" marR="9525" marT="9525" marB="0"/>
                </a:tc>
                <a:extLst>
                  <a:ext uri="{0D108BD9-81ED-4DB2-BD59-A6C34878D82A}">
                    <a16:rowId xmlns:a16="http://schemas.microsoft.com/office/drawing/2014/main" val="3688333899"/>
                  </a:ext>
                </a:extLst>
              </a:tr>
              <a:tr h="273793">
                <a:tc>
                  <a:txBody>
                    <a:bodyPr/>
                    <a:lstStyle/>
                    <a:p>
                      <a:pPr algn="l" fontAlgn="t"/>
                      <a:r>
                        <a:rPr lang="es-EC" sz="1600" b="1" i="0" u="none" strike="noStrike" dirty="0" smtClean="0">
                          <a:solidFill>
                            <a:srgbClr val="002060"/>
                          </a:solidFill>
                          <a:effectLst/>
                          <a:latin typeface="Arial" panose="020B0604020202020204" pitchFamily="34" charset="0"/>
                        </a:rPr>
                        <a:t>Total transferencias</a:t>
                      </a:r>
                      <a:r>
                        <a:rPr lang="es-EC" sz="1600" b="1" i="0" u="none" strike="noStrike" baseline="0" dirty="0" smtClean="0">
                          <a:solidFill>
                            <a:srgbClr val="002060"/>
                          </a:solidFill>
                          <a:effectLst/>
                          <a:latin typeface="Arial" panose="020B0604020202020204" pitchFamily="34" charset="0"/>
                        </a:rPr>
                        <a:t> corrientes</a:t>
                      </a:r>
                      <a:endParaRPr lang="es-EC" sz="1600" b="1" i="0" u="none" strike="noStrike" dirty="0">
                        <a:solidFill>
                          <a:srgbClr val="002060"/>
                        </a:solidFill>
                        <a:effectLst/>
                        <a:latin typeface="Arial" panose="020B0604020202020204" pitchFamily="34" charset="0"/>
                      </a:endParaRPr>
                    </a:p>
                  </a:txBody>
                  <a:tcPr marL="9525" marR="9525" marT="9525" marB="0" anchor="ctr"/>
                </a:tc>
                <a:tc>
                  <a:txBody>
                    <a:bodyPr/>
                    <a:lstStyle/>
                    <a:p>
                      <a:pPr algn="r" fontAlgn="t"/>
                      <a:r>
                        <a:rPr lang="es-EC" sz="1600" b="1" i="0" u="none" strike="noStrike" dirty="0" smtClean="0">
                          <a:solidFill>
                            <a:srgbClr val="002060"/>
                          </a:solidFill>
                          <a:effectLst/>
                          <a:latin typeface="Arial" panose="020B0604020202020204" pitchFamily="34" charset="0"/>
                        </a:rPr>
                        <a:t>51.743.666,95</a:t>
                      </a:r>
                      <a:endParaRPr lang="es-EC" sz="1600" b="1" i="0" u="none" strike="noStrike" dirty="0">
                        <a:solidFill>
                          <a:srgbClr val="00206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70059246"/>
                  </a:ext>
                </a:extLst>
              </a:tr>
            </a:tbl>
          </a:graphicData>
        </a:graphic>
      </p:graphicFrame>
      <p:graphicFrame>
        <p:nvGraphicFramePr>
          <p:cNvPr id="13" name="Gráfico 12"/>
          <p:cNvGraphicFramePr>
            <a:graphicFrameLocks/>
          </p:cNvGraphicFramePr>
          <p:nvPr>
            <p:extLst>
              <p:ext uri="{D42A27DB-BD31-4B8C-83A1-F6EECF244321}">
                <p14:modId xmlns:p14="http://schemas.microsoft.com/office/powerpoint/2010/main" val="667484740"/>
              </p:ext>
            </p:extLst>
          </p:nvPr>
        </p:nvGraphicFramePr>
        <p:xfrm>
          <a:off x="4645742" y="1512508"/>
          <a:ext cx="7248629" cy="4593908"/>
        </p:xfrm>
        <a:graphic>
          <a:graphicData uri="http://schemas.openxmlformats.org/drawingml/2006/chart">
            <c:chart xmlns:c="http://schemas.openxmlformats.org/drawingml/2006/chart" xmlns:r="http://schemas.openxmlformats.org/officeDocument/2006/relationships" r:id="rId5"/>
          </a:graphicData>
        </a:graphic>
      </p:graphicFrame>
      <p:sp>
        <p:nvSpPr>
          <p:cNvPr id="3" name="CuadroTexto 2"/>
          <p:cNvSpPr txBox="1"/>
          <p:nvPr/>
        </p:nvSpPr>
        <p:spPr>
          <a:xfrm>
            <a:off x="354723" y="4527755"/>
            <a:ext cx="5500386" cy="646331"/>
          </a:xfrm>
          <a:prstGeom prst="rect">
            <a:avLst/>
          </a:prstGeom>
          <a:noFill/>
        </p:spPr>
        <p:txBody>
          <a:bodyPr wrap="square" rtlCol="0">
            <a:spAutoFit/>
          </a:bodyPr>
          <a:lstStyle/>
          <a:p>
            <a:r>
              <a:rPr lang="es-MX" dirty="0" smtClean="0">
                <a:solidFill>
                  <a:srgbClr val="002060"/>
                </a:solidFill>
              </a:rPr>
              <a:t>Transferencias destinadas a la operación administrativa de las empresas y entes adscritos. </a:t>
            </a:r>
            <a:endParaRPr lang="es-EC" dirty="0">
              <a:solidFill>
                <a:srgbClr val="002060"/>
              </a:solidFill>
            </a:endParaRPr>
          </a:p>
        </p:txBody>
      </p:sp>
    </p:spTree>
    <p:extLst>
      <p:ext uri="{BB962C8B-B14F-4D97-AF65-F5344CB8AC3E}">
        <p14:creationId xmlns:p14="http://schemas.microsoft.com/office/powerpoint/2010/main" val="110438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2" name="Tabla 1"/>
          <p:cNvGraphicFramePr>
            <a:graphicFrameLocks noGrp="1"/>
          </p:cNvGraphicFramePr>
          <p:nvPr>
            <p:extLst>
              <p:ext uri="{D42A27DB-BD31-4B8C-83A1-F6EECF244321}">
                <p14:modId xmlns:p14="http://schemas.microsoft.com/office/powerpoint/2010/main" val="2090705258"/>
              </p:ext>
            </p:extLst>
          </p:nvPr>
        </p:nvGraphicFramePr>
        <p:xfrm>
          <a:off x="532207" y="1329799"/>
          <a:ext cx="11181302" cy="3998390"/>
        </p:xfrm>
        <a:graphic>
          <a:graphicData uri="http://schemas.openxmlformats.org/drawingml/2006/table">
            <a:tbl>
              <a:tblPr firstRow="1" firstCol="1" bandRow="1">
                <a:tableStyleId>{69012ECD-51FC-41F1-AA8D-1B2483CD663E}</a:tableStyleId>
              </a:tblPr>
              <a:tblGrid>
                <a:gridCol w="1634441">
                  <a:extLst>
                    <a:ext uri="{9D8B030D-6E8A-4147-A177-3AD203B41FA5}">
                      <a16:colId xmlns:a16="http://schemas.microsoft.com/office/drawing/2014/main" val="3889619814"/>
                    </a:ext>
                  </a:extLst>
                </a:gridCol>
                <a:gridCol w="1760538">
                  <a:extLst>
                    <a:ext uri="{9D8B030D-6E8A-4147-A177-3AD203B41FA5}">
                      <a16:colId xmlns:a16="http://schemas.microsoft.com/office/drawing/2014/main" val="789906427"/>
                    </a:ext>
                  </a:extLst>
                </a:gridCol>
                <a:gridCol w="1640205">
                  <a:extLst>
                    <a:ext uri="{9D8B030D-6E8A-4147-A177-3AD203B41FA5}">
                      <a16:colId xmlns:a16="http://schemas.microsoft.com/office/drawing/2014/main" val="1089342188"/>
                    </a:ext>
                  </a:extLst>
                </a:gridCol>
                <a:gridCol w="1634441">
                  <a:extLst>
                    <a:ext uri="{9D8B030D-6E8A-4147-A177-3AD203B41FA5}">
                      <a16:colId xmlns:a16="http://schemas.microsoft.com/office/drawing/2014/main" val="2453718364"/>
                    </a:ext>
                  </a:extLst>
                </a:gridCol>
                <a:gridCol w="1640205">
                  <a:extLst>
                    <a:ext uri="{9D8B030D-6E8A-4147-A177-3AD203B41FA5}">
                      <a16:colId xmlns:a16="http://schemas.microsoft.com/office/drawing/2014/main" val="493202198"/>
                    </a:ext>
                  </a:extLst>
                </a:gridCol>
                <a:gridCol w="1657350">
                  <a:extLst>
                    <a:ext uri="{9D8B030D-6E8A-4147-A177-3AD203B41FA5}">
                      <a16:colId xmlns:a16="http://schemas.microsoft.com/office/drawing/2014/main" val="3760279858"/>
                    </a:ext>
                  </a:extLst>
                </a:gridCol>
                <a:gridCol w="1214122">
                  <a:extLst>
                    <a:ext uri="{9D8B030D-6E8A-4147-A177-3AD203B41FA5}">
                      <a16:colId xmlns:a16="http://schemas.microsoft.com/office/drawing/2014/main" val="1489197192"/>
                    </a:ext>
                  </a:extLst>
                </a:gridCol>
              </a:tblGrid>
              <a:tr h="843921">
                <a:tc gridSpan="7">
                  <a:txBody>
                    <a:bodyPr/>
                    <a:lstStyle/>
                    <a:p>
                      <a:pPr algn="ctr">
                        <a:lnSpc>
                          <a:spcPct val="115000"/>
                        </a:lnSpc>
                        <a:spcAft>
                          <a:spcPts val="0"/>
                        </a:spcAft>
                      </a:pPr>
                      <a:r>
                        <a:rPr lang="es-EC" sz="2400" b="1" i="0" u="none" strike="noStrike" kern="1200" dirty="0" smtClean="0">
                          <a:solidFill>
                            <a:srgbClr val="002060"/>
                          </a:solidFill>
                          <a:effectLst/>
                          <a:latin typeface="Calibri Light" panose="020F0302020204030204" pitchFamily="34" charset="0"/>
                          <a:ea typeface="+mn-ea"/>
                          <a:cs typeface="+mn-cs"/>
                        </a:rPr>
                        <a:t>Variación presupuestaria Codificado 2023 vs Proforma</a:t>
                      </a:r>
                      <a:r>
                        <a:rPr lang="es-EC" sz="2400" b="1" i="0" u="none" strike="noStrike" kern="1200" baseline="0" dirty="0" smtClean="0">
                          <a:solidFill>
                            <a:srgbClr val="002060"/>
                          </a:solidFill>
                          <a:effectLst/>
                          <a:latin typeface="Calibri Light" panose="020F0302020204030204" pitchFamily="34" charset="0"/>
                          <a:ea typeface="+mn-ea"/>
                          <a:cs typeface="+mn-cs"/>
                        </a:rPr>
                        <a:t> 2024</a:t>
                      </a:r>
                      <a:endParaRPr lang="es-EC" sz="24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4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hMerge="1">
                  <a:txBody>
                    <a:bodyPr/>
                    <a:lstStyle/>
                    <a:p>
                      <a:pPr algn="ctr">
                        <a:lnSpc>
                          <a:spcPct val="115000"/>
                        </a:lnSpc>
                        <a:spcAft>
                          <a:spcPts val="0"/>
                        </a:spcAft>
                      </a:pP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extLst>
                  <a:ext uri="{0D108BD9-81ED-4DB2-BD59-A6C34878D82A}">
                    <a16:rowId xmlns:a16="http://schemas.microsoft.com/office/drawing/2014/main" val="1568407190"/>
                  </a:ext>
                </a:extLst>
              </a:tr>
              <a:tr h="843921">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Área </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Codificado </a:t>
                      </a:r>
                      <a:endParaRPr lang="es-EC" sz="2000" b="1" i="0" u="none" strike="noStrike" kern="1200" dirty="0" smtClean="0">
                        <a:solidFill>
                          <a:srgbClr val="002060"/>
                        </a:solidFill>
                        <a:effectLst/>
                        <a:latin typeface="Calibri Light" panose="020F0302020204030204" pitchFamily="34" charset="0"/>
                        <a:ea typeface="+mn-ea"/>
                        <a:cs typeface="+mn-cs"/>
                      </a:endParaRPr>
                    </a:p>
                    <a:p>
                      <a:pPr algn="ctr">
                        <a:lnSpc>
                          <a:spcPct val="115000"/>
                        </a:lnSpc>
                        <a:spcAft>
                          <a:spcPts val="0"/>
                        </a:spcAft>
                      </a:pPr>
                      <a:r>
                        <a:rPr lang="es-EC" sz="2000" b="1" i="0" u="none" strike="noStrike" kern="1200" dirty="0" smtClean="0">
                          <a:solidFill>
                            <a:srgbClr val="002060"/>
                          </a:solidFill>
                          <a:effectLst/>
                          <a:latin typeface="Calibri Light" panose="020F0302020204030204" pitchFamily="34" charset="0"/>
                          <a:ea typeface="+mn-ea"/>
                          <a:cs typeface="+mn-cs"/>
                        </a:rPr>
                        <a:t>2023</a:t>
                      </a: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 Participación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Proforma </a:t>
                      </a:r>
                      <a:endParaRPr lang="es-EC" sz="2000" b="1" i="0" u="none" strike="noStrike" kern="1200" dirty="0" smtClean="0">
                        <a:solidFill>
                          <a:srgbClr val="002060"/>
                        </a:solidFill>
                        <a:effectLst/>
                        <a:latin typeface="Calibri Light" panose="020F0302020204030204" pitchFamily="34" charset="0"/>
                        <a:ea typeface="+mn-ea"/>
                        <a:cs typeface="+mn-cs"/>
                      </a:endParaRPr>
                    </a:p>
                    <a:p>
                      <a:pPr algn="ctr">
                        <a:lnSpc>
                          <a:spcPct val="115000"/>
                        </a:lnSpc>
                        <a:spcAft>
                          <a:spcPts val="0"/>
                        </a:spcAft>
                      </a:pPr>
                      <a:r>
                        <a:rPr lang="es-EC" sz="2000" b="1" i="0" u="none" strike="noStrike" kern="1200" dirty="0" smtClean="0">
                          <a:solidFill>
                            <a:srgbClr val="002060"/>
                          </a:solidFill>
                          <a:effectLst/>
                          <a:latin typeface="Calibri Light" panose="020F0302020204030204" pitchFamily="34" charset="0"/>
                          <a:ea typeface="+mn-ea"/>
                          <a:cs typeface="+mn-cs"/>
                        </a:rPr>
                        <a:t>2024 </a:t>
                      </a:r>
                      <a:endParaRPr lang="es-EC" sz="2000" b="1" i="0" u="none" strike="noStrike" kern="1200" dirty="0">
                        <a:solidFill>
                          <a:srgbClr val="002060"/>
                        </a:solidFill>
                        <a:effectLst/>
                        <a:latin typeface="Calibri Light" panose="020F0302020204030204" pitchFamily="34" charset="0"/>
                        <a:ea typeface="+mn-ea"/>
                        <a:cs typeface="+mn-cs"/>
                      </a:endParaRP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 Participación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Variación</a:t>
                      </a:r>
                    </a:p>
                  </a:txBody>
                  <a:tcPr marL="44450" marR="44450" marT="0" marB="0" anchor="ctr">
                    <a:noFill/>
                  </a:tcPr>
                </a:tc>
                <a:tc>
                  <a:txBody>
                    <a:bodyPr/>
                    <a:lstStyle/>
                    <a:p>
                      <a:pPr algn="ctr">
                        <a:lnSpc>
                          <a:spcPct val="115000"/>
                        </a:lnSpc>
                        <a:spcAft>
                          <a:spcPts val="0"/>
                        </a:spcAft>
                      </a:pPr>
                      <a:r>
                        <a:rPr lang="es-EC" sz="2000" b="1" i="0" u="none" strike="noStrike" kern="1200" dirty="0">
                          <a:solidFill>
                            <a:srgbClr val="002060"/>
                          </a:solidFill>
                          <a:effectLst/>
                          <a:latin typeface="Calibri Light" panose="020F0302020204030204" pitchFamily="34" charset="0"/>
                          <a:ea typeface="+mn-ea"/>
                          <a:cs typeface="+mn-cs"/>
                        </a:rPr>
                        <a:t>% Variación</a:t>
                      </a:r>
                    </a:p>
                  </a:txBody>
                  <a:tcPr marL="44450" marR="44450" marT="0" marB="0" anchor="ctr">
                    <a:noFill/>
                  </a:tcPr>
                </a:tc>
                <a:extLst>
                  <a:ext uri="{0D108BD9-81ED-4DB2-BD59-A6C34878D82A}">
                    <a16:rowId xmlns:a16="http://schemas.microsoft.com/office/drawing/2014/main" val="3478972749"/>
                  </a:ext>
                </a:extLst>
              </a:tr>
              <a:tr h="345193">
                <a:tc>
                  <a:txBody>
                    <a:bodyPr/>
                    <a:lstStyle/>
                    <a:p>
                      <a:pPr>
                        <a:lnSpc>
                          <a:spcPct val="115000"/>
                        </a:lnSpc>
                        <a:spcAft>
                          <a:spcPts val="0"/>
                        </a:spcAft>
                      </a:pPr>
                      <a:r>
                        <a:rPr lang="es-EC" sz="1800" dirty="0" smtClean="0">
                          <a:solidFill>
                            <a:srgbClr val="002060"/>
                          </a:solidFill>
                          <a:effectLst/>
                        </a:rPr>
                        <a:t>Comunales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645.241.967,66</a:t>
                      </a:r>
                    </a:p>
                  </a:txBody>
                  <a:tcPr marL="9525" marR="9525" marT="9525" marB="0"/>
                </a:tc>
                <a:tc>
                  <a:txBody>
                    <a:bodyPr/>
                    <a:lstStyle/>
                    <a:p>
                      <a:pPr algn="r" fontAlgn="t"/>
                      <a:r>
                        <a:rPr lang="es-EC" sz="1800" kern="1200">
                          <a:solidFill>
                            <a:srgbClr val="002060"/>
                          </a:solidFill>
                          <a:effectLst/>
                          <a:latin typeface="+mn-lt"/>
                          <a:ea typeface="+mn-ea"/>
                          <a:cs typeface="+mn-cs"/>
                        </a:rPr>
                        <a:t>54,69%</a:t>
                      </a:r>
                    </a:p>
                  </a:txBody>
                  <a:tcPr marL="9525" marR="9525" marT="9525" marB="0"/>
                </a:tc>
                <a:tc>
                  <a:txBody>
                    <a:bodyPr/>
                    <a:lstStyle/>
                    <a:p>
                      <a:pPr algn="r" fontAlgn="t"/>
                      <a:r>
                        <a:rPr lang="es-EC" sz="1800" kern="1200">
                          <a:solidFill>
                            <a:srgbClr val="002060"/>
                          </a:solidFill>
                          <a:effectLst/>
                          <a:latin typeface="+mn-lt"/>
                          <a:ea typeface="+mn-ea"/>
                          <a:cs typeface="+mn-cs"/>
                        </a:rPr>
                        <a:t>581.417.770,10</a:t>
                      </a:r>
                    </a:p>
                  </a:txBody>
                  <a:tcPr marL="9525" marR="9525" marT="9525" marB="0"/>
                </a:tc>
                <a:tc>
                  <a:txBody>
                    <a:bodyPr/>
                    <a:lstStyle/>
                    <a:p>
                      <a:pPr algn="r" fontAlgn="t"/>
                      <a:r>
                        <a:rPr lang="es-EC" sz="1800" kern="1200">
                          <a:solidFill>
                            <a:srgbClr val="002060"/>
                          </a:solidFill>
                          <a:effectLst/>
                          <a:latin typeface="+mn-lt"/>
                          <a:ea typeface="+mn-ea"/>
                          <a:cs typeface="+mn-cs"/>
                        </a:rPr>
                        <a:t>58,91%</a:t>
                      </a:r>
                    </a:p>
                  </a:txBody>
                  <a:tcPr marL="9525" marR="9525" marT="9525" marB="0"/>
                </a:tc>
                <a:tc>
                  <a:txBody>
                    <a:bodyPr/>
                    <a:lstStyle/>
                    <a:p>
                      <a:pPr algn="r" fontAlgn="t"/>
                      <a:r>
                        <a:rPr lang="es-EC" sz="1800" kern="1200">
                          <a:solidFill>
                            <a:srgbClr val="002060"/>
                          </a:solidFill>
                          <a:effectLst/>
                          <a:latin typeface="+mn-lt"/>
                          <a:ea typeface="+mn-ea"/>
                          <a:cs typeface="+mn-cs"/>
                        </a:rPr>
                        <a:t>-63.824.197,56</a:t>
                      </a:r>
                    </a:p>
                  </a:txBody>
                  <a:tcPr marL="9525" marR="9525" marT="9525" marB="0"/>
                </a:tc>
                <a:tc>
                  <a:txBody>
                    <a:bodyPr/>
                    <a:lstStyle/>
                    <a:p>
                      <a:pPr algn="r" fontAlgn="t"/>
                      <a:r>
                        <a:rPr lang="es-EC" sz="1800" kern="1200" dirty="0">
                          <a:solidFill>
                            <a:srgbClr val="002060"/>
                          </a:solidFill>
                          <a:effectLst/>
                          <a:latin typeface="+mn-lt"/>
                          <a:ea typeface="+mn-ea"/>
                          <a:cs typeface="+mn-cs"/>
                        </a:rPr>
                        <a:t>-9,89%</a:t>
                      </a:r>
                    </a:p>
                  </a:txBody>
                  <a:tcPr marL="9525" marR="9525" marT="9525" marB="0"/>
                </a:tc>
                <a:extLst>
                  <a:ext uri="{0D108BD9-81ED-4DB2-BD59-A6C34878D82A}">
                    <a16:rowId xmlns:a16="http://schemas.microsoft.com/office/drawing/2014/main" val="2172325035"/>
                  </a:ext>
                </a:extLst>
              </a:tr>
              <a:tr h="396815">
                <a:tc>
                  <a:txBody>
                    <a:bodyPr/>
                    <a:lstStyle/>
                    <a:p>
                      <a:pPr>
                        <a:lnSpc>
                          <a:spcPct val="115000"/>
                        </a:lnSpc>
                        <a:spcAft>
                          <a:spcPts val="0"/>
                        </a:spcAft>
                      </a:pPr>
                      <a:r>
                        <a:rPr lang="es-EC" sz="1800" dirty="0" smtClean="0">
                          <a:solidFill>
                            <a:srgbClr val="002060"/>
                          </a:solidFill>
                          <a:effectLst/>
                        </a:rPr>
                        <a:t>Económicos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25.134.250,99</a:t>
                      </a:r>
                    </a:p>
                  </a:txBody>
                  <a:tcPr marL="9525" marR="9525" marT="9525" marB="0"/>
                </a:tc>
                <a:tc>
                  <a:txBody>
                    <a:bodyPr/>
                    <a:lstStyle/>
                    <a:p>
                      <a:pPr algn="r" fontAlgn="t"/>
                      <a:r>
                        <a:rPr lang="es-EC" sz="1800" kern="1200">
                          <a:solidFill>
                            <a:srgbClr val="002060"/>
                          </a:solidFill>
                          <a:effectLst/>
                          <a:latin typeface="+mn-lt"/>
                          <a:ea typeface="+mn-ea"/>
                          <a:cs typeface="+mn-cs"/>
                        </a:rPr>
                        <a:t>2,13%</a:t>
                      </a:r>
                    </a:p>
                  </a:txBody>
                  <a:tcPr marL="9525" marR="9525" marT="9525" marB="0"/>
                </a:tc>
                <a:tc>
                  <a:txBody>
                    <a:bodyPr/>
                    <a:lstStyle/>
                    <a:p>
                      <a:pPr algn="r" fontAlgn="t"/>
                      <a:r>
                        <a:rPr lang="es-EC" sz="1800" kern="1200">
                          <a:solidFill>
                            <a:srgbClr val="002060"/>
                          </a:solidFill>
                          <a:effectLst/>
                          <a:latin typeface="+mn-lt"/>
                          <a:ea typeface="+mn-ea"/>
                          <a:cs typeface="+mn-cs"/>
                        </a:rPr>
                        <a:t>20.208.333,78</a:t>
                      </a:r>
                    </a:p>
                  </a:txBody>
                  <a:tcPr marL="9525" marR="9525" marT="9525" marB="0"/>
                </a:tc>
                <a:tc>
                  <a:txBody>
                    <a:bodyPr/>
                    <a:lstStyle/>
                    <a:p>
                      <a:pPr algn="r" fontAlgn="t"/>
                      <a:r>
                        <a:rPr lang="es-EC" sz="1800" kern="1200">
                          <a:solidFill>
                            <a:srgbClr val="002060"/>
                          </a:solidFill>
                          <a:effectLst/>
                          <a:latin typeface="+mn-lt"/>
                          <a:ea typeface="+mn-ea"/>
                          <a:cs typeface="+mn-cs"/>
                        </a:rPr>
                        <a:t>2,05%</a:t>
                      </a:r>
                    </a:p>
                  </a:txBody>
                  <a:tcPr marL="9525" marR="9525" marT="9525" marB="0"/>
                </a:tc>
                <a:tc>
                  <a:txBody>
                    <a:bodyPr/>
                    <a:lstStyle/>
                    <a:p>
                      <a:pPr algn="r" fontAlgn="t"/>
                      <a:r>
                        <a:rPr lang="es-EC" sz="1800" kern="1200">
                          <a:solidFill>
                            <a:srgbClr val="002060"/>
                          </a:solidFill>
                          <a:effectLst/>
                          <a:latin typeface="+mn-lt"/>
                          <a:ea typeface="+mn-ea"/>
                          <a:cs typeface="+mn-cs"/>
                        </a:rPr>
                        <a:t>-4.925.917,21</a:t>
                      </a:r>
                    </a:p>
                  </a:txBody>
                  <a:tcPr marL="9525" marR="9525" marT="9525" marB="0"/>
                </a:tc>
                <a:tc>
                  <a:txBody>
                    <a:bodyPr/>
                    <a:lstStyle/>
                    <a:p>
                      <a:pPr algn="r" fontAlgn="t"/>
                      <a:r>
                        <a:rPr lang="es-EC" sz="1800" kern="1200" dirty="0">
                          <a:solidFill>
                            <a:srgbClr val="002060"/>
                          </a:solidFill>
                          <a:effectLst/>
                          <a:latin typeface="+mn-lt"/>
                          <a:ea typeface="+mn-ea"/>
                          <a:cs typeface="+mn-cs"/>
                        </a:rPr>
                        <a:t>-19,60%</a:t>
                      </a:r>
                    </a:p>
                  </a:txBody>
                  <a:tcPr marL="9525" marR="9525" marT="9525" marB="0"/>
                </a:tc>
                <a:extLst>
                  <a:ext uri="{0D108BD9-81ED-4DB2-BD59-A6C34878D82A}">
                    <a16:rowId xmlns:a16="http://schemas.microsoft.com/office/drawing/2014/main" val="3525989963"/>
                  </a:ext>
                </a:extLst>
              </a:tr>
              <a:tr h="362310">
                <a:tc>
                  <a:txBody>
                    <a:bodyPr/>
                    <a:lstStyle/>
                    <a:p>
                      <a:pPr>
                        <a:lnSpc>
                          <a:spcPct val="115000"/>
                        </a:lnSpc>
                        <a:spcAft>
                          <a:spcPts val="0"/>
                        </a:spcAft>
                      </a:pPr>
                      <a:r>
                        <a:rPr lang="es-EC" sz="1800" dirty="0" smtClean="0">
                          <a:solidFill>
                            <a:srgbClr val="002060"/>
                          </a:solidFill>
                          <a:effectLst/>
                        </a:rPr>
                        <a:t>Generales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361.638.782,05</a:t>
                      </a:r>
                    </a:p>
                  </a:txBody>
                  <a:tcPr marL="9525" marR="9525" marT="9525" marB="0"/>
                </a:tc>
                <a:tc>
                  <a:txBody>
                    <a:bodyPr/>
                    <a:lstStyle/>
                    <a:p>
                      <a:pPr algn="r" fontAlgn="t"/>
                      <a:r>
                        <a:rPr lang="es-EC" sz="1800" kern="1200" dirty="0">
                          <a:solidFill>
                            <a:srgbClr val="002060"/>
                          </a:solidFill>
                          <a:effectLst/>
                          <a:latin typeface="+mn-lt"/>
                          <a:ea typeface="+mn-ea"/>
                          <a:cs typeface="+mn-cs"/>
                        </a:rPr>
                        <a:t>30,65%</a:t>
                      </a:r>
                    </a:p>
                  </a:txBody>
                  <a:tcPr marL="9525" marR="9525" marT="9525" marB="0"/>
                </a:tc>
                <a:tc>
                  <a:txBody>
                    <a:bodyPr/>
                    <a:lstStyle/>
                    <a:p>
                      <a:pPr algn="r" fontAlgn="t"/>
                      <a:r>
                        <a:rPr lang="es-EC" sz="1800" kern="1200">
                          <a:solidFill>
                            <a:srgbClr val="002060"/>
                          </a:solidFill>
                          <a:effectLst/>
                          <a:latin typeface="+mn-lt"/>
                          <a:ea typeface="+mn-ea"/>
                          <a:cs typeface="+mn-cs"/>
                        </a:rPr>
                        <a:t>225.301.012,57</a:t>
                      </a:r>
                    </a:p>
                  </a:txBody>
                  <a:tcPr marL="9525" marR="9525" marT="9525" marB="0"/>
                </a:tc>
                <a:tc>
                  <a:txBody>
                    <a:bodyPr/>
                    <a:lstStyle/>
                    <a:p>
                      <a:pPr algn="r" fontAlgn="t"/>
                      <a:r>
                        <a:rPr lang="es-EC" sz="1800" kern="1200">
                          <a:solidFill>
                            <a:srgbClr val="002060"/>
                          </a:solidFill>
                          <a:effectLst/>
                          <a:latin typeface="+mn-lt"/>
                          <a:ea typeface="+mn-ea"/>
                          <a:cs typeface="+mn-cs"/>
                        </a:rPr>
                        <a:t>22,83%</a:t>
                      </a:r>
                    </a:p>
                  </a:txBody>
                  <a:tcPr marL="9525" marR="9525" marT="9525" marB="0"/>
                </a:tc>
                <a:tc>
                  <a:txBody>
                    <a:bodyPr/>
                    <a:lstStyle/>
                    <a:p>
                      <a:pPr algn="r" fontAlgn="t"/>
                      <a:r>
                        <a:rPr lang="es-EC" sz="1800" kern="1200" dirty="0">
                          <a:solidFill>
                            <a:srgbClr val="002060"/>
                          </a:solidFill>
                          <a:effectLst/>
                          <a:latin typeface="+mn-lt"/>
                          <a:ea typeface="+mn-ea"/>
                          <a:cs typeface="+mn-cs"/>
                        </a:rPr>
                        <a:t>-136.337.769,48</a:t>
                      </a:r>
                    </a:p>
                  </a:txBody>
                  <a:tcPr marL="9525" marR="9525" marT="9525" marB="0"/>
                </a:tc>
                <a:tc>
                  <a:txBody>
                    <a:bodyPr/>
                    <a:lstStyle/>
                    <a:p>
                      <a:pPr algn="r" fontAlgn="t"/>
                      <a:r>
                        <a:rPr lang="es-EC" sz="1800" kern="1200" dirty="0">
                          <a:solidFill>
                            <a:srgbClr val="002060"/>
                          </a:solidFill>
                          <a:effectLst/>
                          <a:latin typeface="+mn-lt"/>
                          <a:ea typeface="+mn-ea"/>
                          <a:cs typeface="+mn-cs"/>
                        </a:rPr>
                        <a:t>-37,70%</a:t>
                      </a:r>
                    </a:p>
                  </a:txBody>
                  <a:tcPr marL="9525" marR="9525" marT="9525" marB="0"/>
                </a:tc>
                <a:extLst>
                  <a:ext uri="{0D108BD9-81ED-4DB2-BD59-A6C34878D82A}">
                    <a16:rowId xmlns:a16="http://schemas.microsoft.com/office/drawing/2014/main" val="717220913"/>
                  </a:ext>
                </a:extLst>
              </a:tr>
              <a:tr h="362309">
                <a:tc>
                  <a:txBody>
                    <a:bodyPr/>
                    <a:lstStyle/>
                    <a:p>
                      <a:pPr>
                        <a:lnSpc>
                          <a:spcPct val="115000"/>
                        </a:lnSpc>
                        <a:spcAft>
                          <a:spcPts val="0"/>
                        </a:spcAft>
                      </a:pPr>
                      <a:r>
                        <a:rPr lang="es-EC" sz="1800" dirty="0" smtClean="0">
                          <a:solidFill>
                            <a:srgbClr val="002060"/>
                          </a:solidFill>
                          <a:effectLst/>
                        </a:rPr>
                        <a:t>Sociales</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r" fontAlgn="t"/>
                      <a:r>
                        <a:rPr lang="es-EC" sz="1800" kern="1200" dirty="0">
                          <a:solidFill>
                            <a:srgbClr val="002060"/>
                          </a:solidFill>
                          <a:effectLst/>
                          <a:latin typeface="+mn-lt"/>
                          <a:ea typeface="+mn-ea"/>
                          <a:cs typeface="+mn-cs"/>
                        </a:rPr>
                        <a:t>147.746.417,54</a:t>
                      </a:r>
                    </a:p>
                  </a:txBody>
                  <a:tcPr marL="9525" marR="9525" marT="9525" marB="0"/>
                </a:tc>
                <a:tc>
                  <a:txBody>
                    <a:bodyPr/>
                    <a:lstStyle/>
                    <a:p>
                      <a:pPr algn="r" fontAlgn="t"/>
                      <a:r>
                        <a:rPr lang="es-EC" sz="1800" kern="1200" dirty="0">
                          <a:solidFill>
                            <a:srgbClr val="002060"/>
                          </a:solidFill>
                          <a:effectLst/>
                          <a:latin typeface="+mn-lt"/>
                          <a:ea typeface="+mn-ea"/>
                          <a:cs typeface="+mn-cs"/>
                        </a:rPr>
                        <a:t>12,52%</a:t>
                      </a:r>
                    </a:p>
                  </a:txBody>
                  <a:tcPr marL="9525" marR="9525" marT="9525" marB="0"/>
                </a:tc>
                <a:tc>
                  <a:txBody>
                    <a:bodyPr/>
                    <a:lstStyle/>
                    <a:p>
                      <a:pPr algn="r" fontAlgn="t"/>
                      <a:r>
                        <a:rPr lang="es-EC" sz="1800" kern="1200" dirty="0">
                          <a:solidFill>
                            <a:srgbClr val="002060"/>
                          </a:solidFill>
                          <a:effectLst/>
                          <a:latin typeface="+mn-lt"/>
                          <a:ea typeface="+mn-ea"/>
                          <a:cs typeface="+mn-cs"/>
                        </a:rPr>
                        <a:t>160.040.830,23</a:t>
                      </a:r>
                    </a:p>
                  </a:txBody>
                  <a:tcPr marL="9525" marR="9525" marT="9525" marB="0"/>
                </a:tc>
                <a:tc>
                  <a:txBody>
                    <a:bodyPr/>
                    <a:lstStyle/>
                    <a:p>
                      <a:pPr algn="r" fontAlgn="t"/>
                      <a:r>
                        <a:rPr lang="es-EC" sz="1800" kern="1200" dirty="0">
                          <a:solidFill>
                            <a:srgbClr val="002060"/>
                          </a:solidFill>
                          <a:effectLst/>
                          <a:latin typeface="+mn-lt"/>
                          <a:ea typeface="+mn-ea"/>
                          <a:cs typeface="+mn-cs"/>
                        </a:rPr>
                        <a:t>16,22%</a:t>
                      </a:r>
                    </a:p>
                  </a:txBody>
                  <a:tcPr marL="9525" marR="9525" marT="9525" marB="0"/>
                </a:tc>
                <a:tc>
                  <a:txBody>
                    <a:bodyPr/>
                    <a:lstStyle/>
                    <a:p>
                      <a:pPr algn="r" fontAlgn="t"/>
                      <a:r>
                        <a:rPr lang="es-EC" sz="1800" kern="1200" dirty="0">
                          <a:solidFill>
                            <a:srgbClr val="002060"/>
                          </a:solidFill>
                          <a:effectLst/>
                          <a:latin typeface="+mn-lt"/>
                          <a:ea typeface="+mn-ea"/>
                          <a:cs typeface="+mn-cs"/>
                        </a:rPr>
                        <a:t>12.294.412,69</a:t>
                      </a:r>
                    </a:p>
                  </a:txBody>
                  <a:tcPr marL="9525" marR="9525" marT="9525" marB="0"/>
                </a:tc>
                <a:tc>
                  <a:txBody>
                    <a:bodyPr/>
                    <a:lstStyle/>
                    <a:p>
                      <a:pPr algn="r" fontAlgn="t"/>
                      <a:r>
                        <a:rPr lang="es-EC" sz="1800" kern="1200" dirty="0">
                          <a:solidFill>
                            <a:srgbClr val="002060"/>
                          </a:solidFill>
                          <a:effectLst/>
                          <a:latin typeface="+mn-lt"/>
                          <a:ea typeface="+mn-ea"/>
                          <a:cs typeface="+mn-cs"/>
                        </a:rPr>
                        <a:t>8,32%</a:t>
                      </a:r>
                    </a:p>
                  </a:txBody>
                  <a:tcPr marL="9525" marR="9525" marT="9525" marB="0"/>
                </a:tc>
                <a:extLst>
                  <a:ext uri="{0D108BD9-81ED-4DB2-BD59-A6C34878D82A}">
                    <a16:rowId xmlns:a16="http://schemas.microsoft.com/office/drawing/2014/main" val="1602623967"/>
                  </a:ext>
                </a:extLst>
              </a:tr>
              <a:tr h="843921">
                <a:tc>
                  <a:txBody>
                    <a:bodyPr/>
                    <a:lstStyle/>
                    <a:p>
                      <a:pPr>
                        <a:lnSpc>
                          <a:spcPct val="115000"/>
                        </a:lnSpc>
                        <a:spcAft>
                          <a:spcPts val="0"/>
                        </a:spcAft>
                      </a:pPr>
                      <a:r>
                        <a:rPr lang="es-EC" sz="1800" dirty="0" smtClean="0">
                          <a:solidFill>
                            <a:srgbClr val="002060"/>
                          </a:solidFill>
                          <a:effectLst/>
                        </a:rPr>
                        <a:t>Total </a:t>
                      </a:r>
                      <a:r>
                        <a:rPr lang="es-EC" sz="1800" dirty="0">
                          <a:solidFill>
                            <a:srgbClr val="002060"/>
                          </a:solidFill>
                          <a:effectLst/>
                        </a:rPr>
                        <a:t>general</a:t>
                      </a:r>
                      <a:endParaRPr lang="es-EC" sz="32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fontAlgn="t"/>
                      <a:r>
                        <a:rPr lang="es-EC" sz="1800" b="1" kern="1200" dirty="0">
                          <a:solidFill>
                            <a:srgbClr val="002060"/>
                          </a:solidFill>
                          <a:effectLst/>
                          <a:latin typeface="+mn-lt"/>
                          <a:ea typeface="+mn-ea"/>
                          <a:cs typeface="+mn-cs"/>
                        </a:rPr>
                        <a:t>1.179.761.418,24</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100,00%</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986.967.946,68</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100,00%</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-192.793.471,56</a:t>
                      </a:r>
                    </a:p>
                  </a:txBody>
                  <a:tcPr marL="9525" marR="9525" marT="9525" marB="0" anchor="ctr"/>
                </a:tc>
                <a:tc>
                  <a:txBody>
                    <a:bodyPr/>
                    <a:lstStyle/>
                    <a:p>
                      <a:pPr algn="r" fontAlgn="t"/>
                      <a:r>
                        <a:rPr lang="es-EC" sz="1800" b="1" kern="1200" dirty="0">
                          <a:solidFill>
                            <a:srgbClr val="002060"/>
                          </a:solidFill>
                          <a:effectLst/>
                          <a:latin typeface="+mn-lt"/>
                          <a:ea typeface="+mn-ea"/>
                          <a:cs typeface="+mn-cs"/>
                        </a:rPr>
                        <a:t>-16,34%</a:t>
                      </a:r>
                    </a:p>
                  </a:txBody>
                  <a:tcPr marL="9525" marR="9525" marT="9525" marB="0" anchor="ctr"/>
                </a:tc>
                <a:extLst>
                  <a:ext uri="{0D108BD9-81ED-4DB2-BD59-A6C34878D82A}">
                    <a16:rowId xmlns:a16="http://schemas.microsoft.com/office/drawing/2014/main" val="273133185"/>
                  </a:ext>
                </a:extLst>
              </a:tr>
            </a:tbl>
          </a:graphicData>
        </a:graphic>
      </p:graphicFrame>
      <p:sp>
        <p:nvSpPr>
          <p:cNvPr id="3" name="CuadroTexto 2"/>
          <p:cNvSpPr txBox="1"/>
          <p:nvPr/>
        </p:nvSpPr>
        <p:spPr>
          <a:xfrm>
            <a:off x="376932" y="5668861"/>
            <a:ext cx="9533364" cy="923330"/>
          </a:xfrm>
          <a:prstGeom prst="rect">
            <a:avLst/>
          </a:prstGeom>
          <a:noFill/>
        </p:spPr>
        <p:txBody>
          <a:bodyPr wrap="square" rtlCol="0">
            <a:spAutoFit/>
          </a:bodyPr>
          <a:lstStyle/>
          <a:p>
            <a:r>
              <a:rPr lang="es-MX" dirty="0" smtClean="0">
                <a:solidFill>
                  <a:srgbClr val="002060"/>
                </a:solidFill>
              </a:rPr>
              <a:t>En </a:t>
            </a:r>
            <a:r>
              <a:rPr lang="es-MX" dirty="0">
                <a:solidFill>
                  <a:srgbClr val="002060"/>
                </a:solidFill>
              </a:rPr>
              <a:t>el área general </a:t>
            </a:r>
            <a:r>
              <a:rPr lang="es-MX" dirty="0" smtClean="0">
                <a:solidFill>
                  <a:srgbClr val="002060"/>
                </a:solidFill>
              </a:rPr>
              <a:t>se refleja </a:t>
            </a:r>
            <a:r>
              <a:rPr lang="es-MX" dirty="0">
                <a:solidFill>
                  <a:srgbClr val="002060"/>
                </a:solidFill>
              </a:rPr>
              <a:t>una disminución del 37,70% con un valor de USD -136.337.769,48 respecto al codificado 2023, ya que en el 2024 no se considera el espacio </a:t>
            </a:r>
            <a:r>
              <a:rPr lang="es-MX" dirty="0" smtClean="0">
                <a:solidFill>
                  <a:srgbClr val="002060"/>
                </a:solidFill>
              </a:rPr>
              <a:t>de asunción de </a:t>
            </a:r>
            <a:r>
              <a:rPr lang="es-MX" dirty="0">
                <a:solidFill>
                  <a:srgbClr val="002060"/>
                </a:solidFill>
              </a:rPr>
              <a:t>deuda por el crédito ICO/España/Equipo/ </a:t>
            </a:r>
            <a:r>
              <a:rPr lang="es-MX" dirty="0" err="1">
                <a:solidFill>
                  <a:srgbClr val="002060"/>
                </a:solidFill>
              </a:rPr>
              <a:t>Herram</a:t>
            </a:r>
            <a:r>
              <a:rPr lang="es-MX" dirty="0">
                <a:solidFill>
                  <a:srgbClr val="002060"/>
                </a:solidFill>
              </a:rPr>
              <a:t>. Taller Metro con el Ministerio de Economía y Finanzas.</a:t>
            </a:r>
            <a:endParaRPr lang="es-EC" dirty="0">
              <a:solidFill>
                <a:srgbClr val="002060"/>
              </a:solidFill>
            </a:endParaRPr>
          </a:p>
        </p:txBody>
      </p:sp>
    </p:spTree>
    <p:extLst>
      <p:ext uri="{BB962C8B-B14F-4D97-AF65-F5344CB8AC3E}">
        <p14:creationId xmlns:p14="http://schemas.microsoft.com/office/powerpoint/2010/main" val="3799619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5" name="Tabla 4"/>
          <p:cNvGraphicFramePr>
            <a:graphicFrameLocks noGrp="1"/>
          </p:cNvGraphicFramePr>
          <p:nvPr>
            <p:extLst>
              <p:ext uri="{D42A27DB-BD31-4B8C-83A1-F6EECF244321}">
                <p14:modId xmlns:p14="http://schemas.microsoft.com/office/powerpoint/2010/main" val="3034584220"/>
              </p:ext>
            </p:extLst>
          </p:nvPr>
        </p:nvGraphicFramePr>
        <p:xfrm>
          <a:off x="402435" y="1118035"/>
          <a:ext cx="11491936" cy="4458928"/>
        </p:xfrm>
        <a:graphic>
          <a:graphicData uri="http://schemas.openxmlformats.org/drawingml/2006/table">
            <a:tbl>
              <a:tblPr firstRow="1" firstCol="1" bandRow="1"/>
              <a:tblGrid>
                <a:gridCol w="2622677">
                  <a:extLst>
                    <a:ext uri="{9D8B030D-6E8A-4147-A177-3AD203B41FA5}">
                      <a16:colId xmlns:a16="http://schemas.microsoft.com/office/drawing/2014/main" val="4073159078"/>
                    </a:ext>
                  </a:extLst>
                </a:gridCol>
                <a:gridCol w="1586010">
                  <a:extLst>
                    <a:ext uri="{9D8B030D-6E8A-4147-A177-3AD203B41FA5}">
                      <a16:colId xmlns:a16="http://schemas.microsoft.com/office/drawing/2014/main" val="490309824"/>
                    </a:ext>
                  </a:extLst>
                </a:gridCol>
                <a:gridCol w="1512175">
                  <a:extLst>
                    <a:ext uri="{9D8B030D-6E8A-4147-A177-3AD203B41FA5}">
                      <a16:colId xmlns:a16="http://schemas.microsoft.com/office/drawing/2014/main" val="2689737971"/>
                    </a:ext>
                  </a:extLst>
                </a:gridCol>
                <a:gridCol w="1571465">
                  <a:extLst>
                    <a:ext uri="{9D8B030D-6E8A-4147-A177-3AD203B41FA5}">
                      <a16:colId xmlns:a16="http://schemas.microsoft.com/office/drawing/2014/main" val="1134258677"/>
                    </a:ext>
                  </a:extLst>
                </a:gridCol>
                <a:gridCol w="1444023">
                  <a:extLst>
                    <a:ext uri="{9D8B030D-6E8A-4147-A177-3AD203B41FA5}">
                      <a16:colId xmlns:a16="http://schemas.microsoft.com/office/drawing/2014/main" val="3455430913"/>
                    </a:ext>
                  </a:extLst>
                </a:gridCol>
                <a:gridCol w="1488547">
                  <a:extLst>
                    <a:ext uri="{9D8B030D-6E8A-4147-A177-3AD203B41FA5}">
                      <a16:colId xmlns:a16="http://schemas.microsoft.com/office/drawing/2014/main" val="1213632056"/>
                    </a:ext>
                  </a:extLst>
                </a:gridCol>
                <a:gridCol w="1267039">
                  <a:extLst>
                    <a:ext uri="{9D8B030D-6E8A-4147-A177-3AD203B41FA5}">
                      <a16:colId xmlns:a16="http://schemas.microsoft.com/office/drawing/2014/main" val="927032960"/>
                    </a:ext>
                  </a:extLst>
                </a:gridCol>
              </a:tblGrid>
              <a:tr h="526792">
                <a:tc gridSpan="7">
                  <a:txBody>
                    <a:bodyPr/>
                    <a:lstStyle/>
                    <a:p>
                      <a:pPr algn="ctr" rtl="0" fontAlgn="ctr"/>
                      <a:r>
                        <a:rPr lang="es-EC" sz="2400" b="1" i="0" u="none" strike="noStrike" dirty="0">
                          <a:solidFill>
                            <a:srgbClr val="002060"/>
                          </a:solidFill>
                          <a:effectLst/>
                          <a:latin typeface="Calibri Light" panose="020F0302020204030204" pitchFamily="34" charset="0"/>
                        </a:rPr>
                        <a:t>Variación presupuestaria Codificado 2023 vs Proforma 2024</a:t>
                      </a:r>
                    </a:p>
                  </a:txBody>
                  <a:tcPr marL="7169" marR="7169" marT="7169"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0683857"/>
                  </a:ext>
                </a:extLst>
              </a:tr>
              <a:tr h="266059">
                <a:tc gridSpan="7">
                  <a:txBody>
                    <a:bodyPr/>
                    <a:lstStyle/>
                    <a:p>
                      <a:pPr algn="ctr" rtl="0" fontAlgn="ctr"/>
                      <a:r>
                        <a:rPr lang="es-EC" sz="2400" b="1" i="0" u="none" strike="noStrike">
                          <a:solidFill>
                            <a:srgbClr val="002060"/>
                          </a:solidFill>
                          <a:effectLst/>
                          <a:latin typeface="Calibri Light" panose="020F0302020204030204" pitchFamily="34" charset="0"/>
                        </a:rPr>
                        <a:t>Gasto Administrativo</a:t>
                      </a:r>
                    </a:p>
                  </a:txBody>
                  <a:tcPr marL="7169" marR="7169" marT="7169"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2322230278"/>
                  </a:ext>
                </a:extLst>
              </a:tr>
              <a:tr h="658490">
                <a:tc>
                  <a:txBody>
                    <a:bodyPr/>
                    <a:lstStyle/>
                    <a:p>
                      <a:pPr algn="ctr" rtl="0" fontAlgn="ctr"/>
                      <a:r>
                        <a:rPr lang="es-EC" sz="1800" b="1" i="0" u="none" strike="noStrike">
                          <a:solidFill>
                            <a:srgbClr val="002060"/>
                          </a:solidFill>
                          <a:effectLst/>
                          <a:latin typeface="Calibri Light" panose="020F0302020204030204" pitchFamily="34" charset="0"/>
                        </a:rPr>
                        <a:t>Grupo de Gasto</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dirty="0">
                          <a:solidFill>
                            <a:srgbClr val="002060"/>
                          </a:solidFill>
                          <a:effectLst/>
                          <a:latin typeface="Calibri Light" panose="020F0302020204030204" pitchFamily="34" charset="0"/>
                        </a:rPr>
                        <a:t>Codificado </a:t>
                      </a:r>
                    </a:p>
                    <a:p>
                      <a:pPr algn="ctr" rtl="0" fontAlgn="ctr"/>
                      <a:r>
                        <a:rPr lang="es-EC" sz="1800" b="1" i="0" u="none" strike="noStrike" dirty="0">
                          <a:solidFill>
                            <a:srgbClr val="002060"/>
                          </a:solidFill>
                          <a:effectLst/>
                          <a:latin typeface="Calibri Light" panose="020F0302020204030204" pitchFamily="34" charset="0"/>
                        </a:rPr>
                        <a:t>2023</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 Participación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dirty="0">
                          <a:solidFill>
                            <a:srgbClr val="002060"/>
                          </a:solidFill>
                          <a:effectLst/>
                          <a:latin typeface="Calibri Light" panose="020F0302020204030204" pitchFamily="34" charset="0"/>
                        </a:rPr>
                        <a:t>Proforma </a:t>
                      </a:r>
                    </a:p>
                    <a:p>
                      <a:pPr algn="ctr" rtl="0" fontAlgn="ctr"/>
                      <a:r>
                        <a:rPr lang="es-EC" sz="1800" b="1" i="0" u="none" strike="noStrike" dirty="0">
                          <a:solidFill>
                            <a:srgbClr val="002060"/>
                          </a:solidFill>
                          <a:effectLst/>
                          <a:latin typeface="Calibri Light" panose="020F0302020204030204" pitchFamily="34" charset="0"/>
                        </a:rPr>
                        <a:t>2024</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 Participación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Variación</a:t>
                      </a:r>
                    </a:p>
                  </a:txBody>
                  <a:tcPr marL="7169" marR="7169" marT="7169"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1800" b="1" i="0" u="none" strike="noStrike">
                          <a:solidFill>
                            <a:srgbClr val="002060"/>
                          </a:solidFill>
                          <a:effectLst/>
                          <a:latin typeface="Calibri Light" panose="020F0302020204030204" pitchFamily="34" charset="0"/>
                        </a:rPr>
                        <a:t>% Variación</a:t>
                      </a:r>
                    </a:p>
                  </a:txBody>
                  <a:tcPr marL="7169" marR="7169" marT="7169"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197839102"/>
                  </a:ext>
                </a:extLst>
              </a:tr>
              <a:tr h="208440">
                <a:tc>
                  <a:txBody>
                    <a:bodyPr/>
                    <a:lstStyle/>
                    <a:p>
                      <a:pPr algn="l" rtl="0" fontAlgn="ctr"/>
                      <a:r>
                        <a:rPr lang="es-EC" sz="1800" b="1" i="0" u="none" strike="noStrike" dirty="0" smtClean="0">
                          <a:solidFill>
                            <a:srgbClr val="002060"/>
                          </a:solidFill>
                          <a:effectLst/>
                          <a:latin typeface="Calibri" panose="020F0502020204030204" pitchFamily="34" charset="0"/>
                        </a:rPr>
                        <a:t>51 Gastos en Personal</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8.096.588,03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5,46%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8.500.000,00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403.411,97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4,98%</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205370157"/>
                  </a:ext>
                </a:extLst>
              </a:tr>
              <a:tr h="410104">
                <a:tc>
                  <a:txBody>
                    <a:bodyPr/>
                    <a:lstStyle/>
                    <a:p>
                      <a:pPr algn="l" rtl="0" fontAlgn="ctr"/>
                      <a:r>
                        <a:rPr lang="es-EC" sz="1800" b="1" i="0" u="none" strike="noStrike" dirty="0" smtClean="0">
                          <a:solidFill>
                            <a:srgbClr val="002060"/>
                          </a:solidFill>
                          <a:effectLst/>
                          <a:latin typeface="Calibri" panose="020F0502020204030204" pitchFamily="34" charset="0"/>
                        </a:rPr>
                        <a:t>53 Bienes y Servicios de Consumo</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49.044.682,25</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33,07%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60.542.152,02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35,64%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11.497.469,77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23,44%</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104702321"/>
                  </a:ext>
                </a:extLst>
              </a:tr>
              <a:tr h="208440">
                <a:tc>
                  <a:txBody>
                    <a:bodyPr/>
                    <a:lstStyle/>
                    <a:p>
                      <a:pPr algn="l" rtl="0" fontAlgn="ctr"/>
                      <a:r>
                        <a:rPr lang="es-EC" sz="1800" b="1" i="0" u="none" strike="noStrike" dirty="0" smtClean="0">
                          <a:solidFill>
                            <a:srgbClr val="002060"/>
                          </a:solidFill>
                          <a:effectLst/>
                          <a:latin typeface="Calibri" panose="020F0502020204030204" pitchFamily="34" charset="0"/>
                        </a:rPr>
                        <a:t>56 Gastos Financieros</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59.941.834,60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40,42%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69.317.940,16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40,80%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9.376.105,56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15,64%</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468949107"/>
                  </a:ext>
                </a:extLst>
              </a:tr>
              <a:tr h="388823">
                <a:tc>
                  <a:txBody>
                    <a:bodyPr/>
                    <a:lstStyle/>
                    <a:p>
                      <a:pPr algn="l" rtl="0" fontAlgn="ctr"/>
                      <a:r>
                        <a:rPr lang="es-EC" sz="1800" b="1" i="0" u="none" strike="noStrike" dirty="0" smtClean="0">
                          <a:solidFill>
                            <a:srgbClr val="002060"/>
                          </a:solidFill>
                          <a:effectLst/>
                          <a:latin typeface="Calibri" panose="020F0502020204030204" pitchFamily="34" charset="0"/>
                        </a:rPr>
                        <a:t>57 Otros Gastos Corrientes</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16.699.338,99</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11,26%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17.611.575,72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10,37%</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912.236,73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5,46%</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509431105"/>
                  </a:ext>
                </a:extLst>
              </a:tr>
              <a:tr h="410104">
                <a:tc>
                  <a:txBody>
                    <a:bodyPr/>
                    <a:lstStyle/>
                    <a:p>
                      <a:pPr algn="l" rtl="0" fontAlgn="ctr"/>
                      <a:r>
                        <a:rPr lang="es-EC" sz="1800" b="1" i="0" u="none" strike="noStrike" dirty="0" smtClean="0">
                          <a:solidFill>
                            <a:srgbClr val="002060"/>
                          </a:solidFill>
                          <a:effectLst/>
                          <a:latin typeface="Calibri" panose="020F0502020204030204" pitchFamily="34" charset="0"/>
                        </a:rPr>
                        <a:t>58 Transferencias y Donaciones Corrientes</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10.957.320,44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7,39%</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10.452.141,73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6,15%</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-505.178,71</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-4,61%</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2015675274"/>
                  </a:ext>
                </a:extLst>
              </a:tr>
              <a:tr h="388823">
                <a:tc>
                  <a:txBody>
                    <a:bodyPr/>
                    <a:lstStyle/>
                    <a:p>
                      <a:pPr algn="l" rtl="0" fontAlgn="ctr"/>
                      <a:r>
                        <a:rPr lang="es-EC" sz="1800" b="1" i="0" u="none" strike="noStrike" dirty="0" smtClean="0">
                          <a:solidFill>
                            <a:srgbClr val="002060"/>
                          </a:solidFill>
                          <a:effectLst/>
                          <a:latin typeface="Calibri" panose="020F0502020204030204" pitchFamily="34" charset="0"/>
                        </a:rPr>
                        <a:t>84 Bienes De Larga Duración</a:t>
                      </a:r>
                      <a:endParaRPr lang="es-EC" sz="1800" b="1" i="0" u="none" strike="noStrike" dirty="0">
                        <a:solidFill>
                          <a:srgbClr val="002060"/>
                        </a:solidFill>
                        <a:effectLst/>
                        <a:latin typeface="Calibri" panose="020F0502020204030204" pitchFamily="34" charset="0"/>
                      </a:endParaRP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3.560.583,51</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2,40%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3.454.044,13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2,03%</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-106.539,38</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-2,99%</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706296388"/>
                  </a:ext>
                </a:extLst>
              </a:tr>
              <a:tr h="208440">
                <a:tc>
                  <a:txBody>
                    <a:bodyPr/>
                    <a:lstStyle/>
                    <a:p>
                      <a:pPr algn="l" rtl="0" fontAlgn="ctr"/>
                      <a:r>
                        <a:rPr lang="es-EC" sz="1800" b="1" i="0" u="none" strike="noStrike" dirty="0">
                          <a:solidFill>
                            <a:srgbClr val="002060"/>
                          </a:solidFill>
                          <a:effectLst/>
                          <a:latin typeface="Calibri" panose="020F0502020204030204" pitchFamily="34" charset="0"/>
                        </a:rPr>
                        <a:t>Total general</a:t>
                      </a:r>
                    </a:p>
                  </a:txBody>
                  <a:tcPr marL="7169" marR="7169" marT="7169"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148.300.347,82</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169.877.853,76</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21.577.505,94</a:t>
                      </a:r>
                    </a:p>
                  </a:txBody>
                  <a:tcPr marL="7169" marR="7169" marT="7169"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14,55%</a:t>
                      </a:r>
                    </a:p>
                  </a:txBody>
                  <a:tcPr marL="7169" marR="7169" marT="7169"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656730969"/>
                  </a:ext>
                </a:extLst>
              </a:tr>
            </a:tbl>
          </a:graphicData>
        </a:graphic>
      </p:graphicFrame>
    </p:spTree>
    <p:extLst>
      <p:ext uri="{BB962C8B-B14F-4D97-AF65-F5344CB8AC3E}">
        <p14:creationId xmlns:p14="http://schemas.microsoft.com/office/powerpoint/2010/main" val="2925410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4" name="Tabla 3"/>
          <p:cNvGraphicFramePr>
            <a:graphicFrameLocks noGrp="1"/>
          </p:cNvGraphicFramePr>
          <p:nvPr>
            <p:extLst>
              <p:ext uri="{D42A27DB-BD31-4B8C-83A1-F6EECF244321}">
                <p14:modId xmlns:p14="http://schemas.microsoft.com/office/powerpoint/2010/main" val="130812128"/>
              </p:ext>
            </p:extLst>
          </p:nvPr>
        </p:nvGraphicFramePr>
        <p:xfrm>
          <a:off x="552090" y="1614123"/>
          <a:ext cx="11161418" cy="2807547"/>
        </p:xfrm>
        <a:graphic>
          <a:graphicData uri="http://schemas.openxmlformats.org/drawingml/2006/table">
            <a:tbl>
              <a:tblPr firstRow="1" firstCol="1" bandRow="1"/>
              <a:tblGrid>
                <a:gridCol w="2547247">
                  <a:extLst>
                    <a:ext uri="{9D8B030D-6E8A-4147-A177-3AD203B41FA5}">
                      <a16:colId xmlns:a16="http://schemas.microsoft.com/office/drawing/2014/main" val="2569779188"/>
                    </a:ext>
                  </a:extLst>
                </a:gridCol>
                <a:gridCol w="1540396">
                  <a:extLst>
                    <a:ext uri="{9D8B030D-6E8A-4147-A177-3AD203B41FA5}">
                      <a16:colId xmlns:a16="http://schemas.microsoft.com/office/drawing/2014/main" val="1801685792"/>
                    </a:ext>
                  </a:extLst>
                </a:gridCol>
                <a:gridCol w="1468684">
                  <a:extLst>
                    <a:ext uri="{9D8B030D-6E8A-4147-A177-3AD203B41FA5}">
                      <a16:colId xmlns:a16="http://schemas.microsoft.com/office/drawing/2014/main" val="1560828613"/>
                    </a:ext>
                  </a:extLst>
                </a:gridCol>
                <a:gridCol w="1388364">
                  <a:extLst>
                    <a:ext uri="{9D8B030D-6E8A-4147-A177-3AD203B41FA5}">
                      <a16:colId xmlns:a16="http://schemas.microsoft.com/office/drawing/2014/main" val="3825660353"/>
                    </a:ext>
                  </a:extLst>
                </a:gridCol>
                <a:gridCol w="1540396">
                  <a:extLst>
                    <a:ext uri="{9D8B030D-6E8A-4147-A177-3AD203B41FA5}">
                      <a16:colId xmlns:a16="http://schemas.microsoft.com/office/drawing/2014/main" val="1152738775"/>
                    </a:ext>
                  </a:extLst>
                </a:gridCol>
                <a:gridCol w="1445735">
                  <a:extLst>
                    <a:ext uri="{9D8B030D-6E8A-4147-A177-3AD203B41FA5}">
                      <a16:colId xmlns:a16="http://schemas.microsoft.com/office/drawing/2014/main" val="1747359893"/>
                    </a:ext>
                  </a:extLst>
                </a:gridCol>
                <a:gridCol w="1230596">
                  <a:extLst>
                    <a:ext uri="{9D8B030D-6E8A-4147-A177-3AD203B41FA5}">
                      <a16:colId xmlns:a16="http://schemas.microsoft.com/office/drawing/2014/main" val="288093852"/>
                    </a:ext>
                  </a:extLst>
                </a:gridCol>
              </a:tblGrid>
              <a:tr h="681567">
                <a:tc gridSpan="7">
                  <a:txBody>
                    <a:bodyPr/>
                    <a:lstStyle/>
                    <a:p>
                      <a:pPr algn="ctr" rtl="0" fontAlgn="ctr"/>
                      <a:r>
                        <a:rPr lang="es-EC" sz="2800" b="1" i="0" u="none" strike="noStrike" dirty="0">
                          <a:solidFill>
                            <a:srgbClr val="002060"/>
                          </a:solidFill>
                          <a:effectLst/>
                          <a:latin typeface="Calibri Light" panose="020F0302020204030204" pitchFamily="34" charset="0"/>
                        </a:rPr>
                        <a:t>Variación presupuestaria Codificado 2023 vs Proforma 2024</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415515100"/>
                  </a:ext>
                </a:extLst>
              </a:tr>
              <a:tr h="340783">
                <a:tc gridSpan="7">
                  <a:txBody>
                    <a:bodyPr/>
                    <a:lstStyle/>
                    <a:p>
                      <a:pPr algn="ctr" rtl="0" fontAlgn="ctr"/>
                      <a:r>
                        <a:rPr lang="es-EC" sz="2800" b="1" i="0" u="none" strike="noStrike" dirty="0">
                          <a:solidFill>
                            <a:srgbClr val="002060"/>
                          </a:solidFill>
                          <a:effectLst/>
                          <a:latin typeface="Calibri Light" panose="020F0302020204030204" pitchFamily="34" charset="0"/>
                        </a:rPr>
                        <a:t>Transferencias y donaciones corrientes (Empresas y entes)</a:t>
                      </a:r>
                    </a:p>
                  </a:txBody>
                  <a:tcPr marL="8114" marR="8114" marT="8114"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a:noFill/>
                    </a:lnT>
                    <a:lnB w="6350" cap="flat" cmpd="sng" algn="ctr">
                      <a:solidFill>
                        <a:srgbClr val="5B9BD5"/>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651834219"/>
                  </a:ext>
                </a:extLst>
              </a:tr>
              <a:tr h="851958">
                <a:tc>
                  <a:txBody>
                    <a:bodyPr/>
                    <a:lstStyle/>
                    <a:p>
                      <a:pPr algn="ctr" rtl="0" fontAlgn="ctr"/>
                      <a:r>
                        <a:rPr lang="es-EC" sz="2000" b="1" i="0" u="none" strike="noStrike">
                          <a:solidFill>
                            <a:srgbClr val="002060"/>
                          </a:solidFill>
                          <a:effectLst/>
                          <a:latin typeface="Calibri Light" panose="020F0302020204030204" pitchFamily="34" charset="0"/>
                        </a:rPr>
                        <a:t>Grupo de Gasto</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Codificado </a:t>
                      </a:r>
                    </a:p>
                    <a:p>
                      <a:pPr algn="ctr" rtl="0" fontAlgn="ctr"/>
                      <a:r>
                        <a:rPr lang="es-EC" sz="2000" b="1" i="0" u="none" strike="noStrike" dirty="0">
                          <a:solidFill>
                            <a:srgbClr val="002060"/>
                          </a:solidFill>
                          <a:effectLst/>
                          <a:latin typeface="Calibri Light" panose="020F0302020204030204" pitchFamily="34" charset="0"/>
                        </a:rPr>
                        <a:t>2023</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Proforma </a:t>
                      </a:r>
                    </a:p>
                    <a:p>
                      <a:pPr algn="ctr" rtl="0" fontAlgn="ctr"/>
                      <a:r>
                        <a:rPr lang="es-EC" sz="2000" b="1" i="0" u="none" strike="noStrike" dirty="0">
                          <a:solidFill>
                            <a:srgbClr val="002060"/>
                          </a:solidFill>
                          <a:effectLst/>
                          <a:latin typeface="Calibri Light" panose="020F0302020204030204" pitchFamily="34" charset="0"/>
                        </a:rPr>
                        <a:t>2024</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Light" panose="020F0302020204030204" pitchFamily="34" charset="0"/>
                        </a:rPr>
                        <a:t> % Participación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Variación</a:t>
                      </a:r>
                    </a:p>
                  </a:txBody>
                  <a:tcPr marL="8114" marR="8114" marT="8114"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Light" panose="020F0302020204030204" pitchFamily="34" charset="0"/>
                        </a:rPr>
                        <a:t>% Variación</a:t>
                      </a:r>
                    </a:p>
                  </a:txBody>
                  <a:tcPr marL="8114" marR="8114" marT="8114"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13856043"/>
                  </a:ext>
                </a:extLst>
              </a:tr>
              <a:tr h="503061">
                <a:tc>
                  <a:txBody>
                    <a:bodyPr/>
                    <a:lstStyle/>
                    <a:p>
                      <a:pPr algn="l" rtl="0" fontAlgn="ctr"/>
                      <a:r>
                        <a:rPr lang="es-EC" sz="1800" b="1" i="0" u="none" strike="noStrike" dirty="0">
                          <a:solidFill>
                            <a:srgbClr val="002060"/>
                          </a:solidFill>
                          <a:effectLst/>
                          <a:latin typeface="Calibri" panose="020F0502020204030204" pitchFamily="34" charset="0"/>
                        </a:rPr>
                        <a:t>58 </a:t>
                      </a:r>
                      <a:r>
                        <a:rPr lang="es-EC" sz="1800" b="1" i="0" u="none" strike="noStrike" dirty="0" smtClean="0">
                          <a:solidFill>
                            <a:srgbClr val="002060"/>
                          </a:solidFill>
                          <a:effectLst/>
                          <a:latin typeface="Calibri" panose="020F0502020204030204" pitchFamily="34" charset="0"/>
                        </a:rPr>
                        <a:t>Transferencias y Donaciones Corrientes</a:t>
                      </a:r>
                      <a:endParaRPr lang="es-EC" sz="1800" b="1" i="0" u="none" strike="noStrike" dirty="0">
                        <a:solidFill>
                          <a:srgbClr val="002060"/>
                        </a:solidFill>
                        <a:effectLst/>
                        <a:latin typeface="Calibri" panose="020F0502020204030204" pitchFamily="34" charset="0"/>
                      </a:endParaRP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14.957.722,11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51.743.666,95</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dirty="0">
                          <a:solidFill>
                            <a:srgbClr val="002060"/>
                          </a:solidFill>
                          <a:effectLst/>
                          <a:latin typeface="Calibri" panose="020F0502020204030204" pitchFamily="34" charset="0"/>
                        </a:rPr>
                        <a:t>36.785.944,84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0" i="0" u="none" strike="noStrike">
                          <a:solidFill>
                            <a:srgbClr val="002060"/>
                          </a:solidFill>
                          <a:effectLst/>
                          <a:latin typeface="Calibri" panose="020F0502020204030204" pitchFamily="34" charset="0"/>
                        </a:rPr>
                        <a:t>245,93%</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1866024556"/>
                  </a:ext>
                </a:extLst>
              </a:tr>
              <a:tr h="251531">
                <a:tc>
                  <a:txBody>
                    <a:bodyPr/>
                    <a:lstStyle/>
                    <a:p>
                      <a:pPr algn="l" rtl="0" fontAlgn="ctr"/>
                      <a:r>
                        <a:rPr lang="es-EC" sz="1800" b="1" i="0" u="none" strike="noStrike">
                          <a:solidFill>
                            <a:srgbClr val="002060"/>
                          </a:solidFill>
                          <a:effectLst/>
                          <a:latin typeface="Calibri" panose="020F0502020204030204" pitchFamily="34" charset="0"/>
                        </a:rPr>
                        <a:t>Total general</a:t>
                      </a:r>
                    </a:p>
                  </a:txBody>
                  <a:tcPr marL="8114" marR="8114" marT="8114"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14.957.722,11</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51.743.666,95</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100,00%</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a:solidFill>
                            <a:srgbClr val="002060"/>
                          </a:solidFill>
                          <a:effectLst/>
                          <a:latin typeface="Calibri" panose="020F0502020204030204" pitchFamily="34" charset="0"/>
                        </a:rPr>
                        <a:t>36.785.944,84</a:t>
                      </a:r>
                    </a:p>
                  </a:txBody>
                  <a:tcPr marL="8114" marR="8114" marT="8114" marB="0">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t"/>
                      <a:r>
                        <a:rPr lang="es-EC" sz="1800" b="1" i="0" u="none" strike="noStrike" dirty="0">
                          <a:solidFill>
                            <a:srgbClr val="002060"/>
                          </a:solidFill>
                          <a:effectLst/>
                          <a:latin typeface="Calibri" panose="020F0502020204030204" pitchFamily="34" charset="0"/>
                        </a:rPr>
                        <a:t>245,93%</a:t>
                      </a:r>
                    </a:p>
                  </a:txBody>
                  <a:tcPr marL="8114" marR="8114" marT="8114" marB="0">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extLst>
                  <a:ext uri="{0D108BD9-81ED-4DB2-BD59-A6C34878D82A}">
                    <a16:rowId xmlns:a16="http://schemas.microsoft.com/office/drawing/2014/main" val="3514874091"/>
                  </a:ext>
                </a:extLst>
              </a:tr>
            </a:tbl>
          </a:graphicData>
        </a:graphic>
      </p:graphicFrame>
      <p:sp>
        <p:nvSpPr>
          <p:cNvPr id="2" name="CuadroTexto 1"/>
          <p:cNvSpPr txBox="1"/>
          <p:nvPr/>
        </p:nvSpPr>
        <p:spPr>
          <a:xfrm>
            <a:off x="276045" y="4906087"/>
            <a:ext cx="11222553" cy="923330"/>
          </a:xfrm>
          <a:prstGeom prst="rect">
            <a:avLst/>
          </a:prstGeom>
          <a:noFill/>
        </p:spPr>
        <p:txBody>
          <a:bodyPr wrap="square" rtlCol="0">
            <a:spAutoFit/>
          </a:bodyPr>
          <a:lstStyle/>
          <a:p>
            <a:r>
              <a:rPr lang="es-MX" dirty="0"/>
              <a:t>Con la finalidad de transparentar el gasto, se identificaron que en los proyectos de inversión se consideraban ítems </a:t>
            </a:r>
            <a:endParaRPr lang="es-MX" dirty="0" smtClean="0"/>
          </a:p>
          <a:p>
            <a:r>
              <a:rPr lang="es-MX" dirty="0" smtClean="0"/>
              <a:t>presupuestarios </a:t>
            </a:r>
            <a:r>
              <a:rPr lang="es-MX" dirty="0"/>
              <a:t>de naturaleza recurrente, razón por la cual fue necesario el traslado del presupuesto de inversión a corriente. </a:t>
            </a:r>
            <a:r>
              <a:rPr lang="es-MX" dirty="0" smtClean="0"/>
              <a:t>Resultado de ello se refleja una variación del 245%</a:t>
            </a:r>
            <a:endParaRPr lang="es-EC" dirty="0"/>
          </a:p>
        </p:txBody>
      </p:sp>
    </p:spTree>
    <p:extLst>
      <p:ext uri="{BB962C8B-B14F-4D97-AF65-F5344CB8AC3E}">
        <p14:creationId xmlns:p14="http://schemas.microsoft.com/office/powerpoint/2010/main" val="4132555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787" y="2141442"/>
            <a:ext cx="11277599"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kumimoji="0" lang="es-MX" sz="4800" b="1" dirty="0" smtClean="0">
                <a:solidFill>
                  <a:srgbClr val="2C2D76">
                    <a:alpha val="85000"/>
                  </a:srgbClr>
                </a:solidFill>
                <a:latin typeface="Calibri Light"/>
              </a:rPr>
              <a:t>BASE LEGAL</a:t>
            </a:r>
            <a:endParaRPr kumimoji="0" lang="es-EC" sz="4800"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910298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9084609" y="190901"/>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2" name="1 Título"/>
          <p:cNvSpPr txBox="1">
            <a:spLocks/>
          </p:cNvSpPr>
          <p:nvPr/>
        </p:nvSpPr>
        <p:spPr>
          <a:xfrm>
            <a:off x="1053822" y="1472926"/>
            <a:ext cx="9345237" cy="10198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3400" b="1" dirty="0">
                <a:solidFill>
                  <a:srgbClr val="4B4C8A"/>
                </a:solidFill>
                <a:latin typeface="Calibri Light" panose="020F0302020204030204" pitchFamily="34" charset="0"/>
                <a:cs typeface="Calibri Light" panose="020F0302020204030204" pitchFamily="34" charset="0"/>
              </a:rPr>
              <a:t>Código Orgánico de Organización Territorial (COOTAD</a:t>
            </a:r>
            <a:r>
              <a:rPr lang="es-EC" sz="2800" b="1" dirty="0">
                <a:solidFill>
                  <a:srgbClr val="4B4C8A"/>
                </a:solidFill>
                <a:latin typeface="Calibri Light" panose="020F0302020204030204" pitchFamily="34" charset="0"/>
                <a:cs typeface="Calibri Light" panose="020F0302020204030204" pitchFamily="34" charset="0"/>
              </a:rPr>
              <a:t>)</a:t>
            </a:r>
          </a:p>
          <a:p>
            <a:pPr marL="182880" algn="ctr"/>
            <a:r>
              <a:rPr kumimoji="0" lang="es-EC" sz="3200" dirty="0" smtClean="0">
                <a:solidFill>
                  <a:prstClr val="black"/>
                </a:solidFill>
                <a:latin typeface="Calibri Light"/>
              </a:rPr>
              <a:t> </a:t>
            </a:r>
            <a:endParaRPr kumimoji="0" lang="es-EC" sz="3200" b="1" dirty="0" smtClean="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Marcador de contenido 2">
            <a:extLst>
              <a:ext uri="{FF2B5EF4-FFF2-40B4-BE49-F238E27FC236}">
                <a16:creationId xmlns:a16="http://schemas.microsoft.com/office/drawing/2014/main" id="{D8395838-F939-4FFB-B7B6-7EAFEA0777C3}"/>
              </a:ext>
            </a:extLst>
          </p:cNvPr>
          <p:cNvSpPr txBox="1">
            <a:spLocks/>
          </p:cNvSpPr>
          <p:nvPr/>
        </p:nvSpPr>
        <p:spPr>
          <a:xfrm>
            <a:off x="846912" y="2793347"/>
            <a:ext cx="10504449" cy="2366903"/>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lvl="0" algn="just">
              <a:defRPr/>
            </a:pP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“Art. 236.- Base .- La base para la estimación de los ingresos será la suma resultante del promedio de los incrementos de recaudación de los últimos tres años más la recaudación efectiva del año inmediato </a:t>
            </a:r>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anterior.</a:t>
            </a:r>
            <a:endParaRPr lang="es-MX" sz="1800" b="1" i="1" dirty="0">
              <a:solidFill>
                <a:sysClr val="windowText" lastClr="000000">
                  <a:alpha val="75000"/>
                </a:sysClr>
              </a:solidFill>
              <a:latin typeface="Calibri Light" panose="020F0302020204030204" pitchFamily="34" charset="0"/>
              <a:cs typeface="Calibri Light" panose="020F0302020204030204" pitchFamily="34" charset="0"/>
            </a:endParaRPr>
          </a:p>
          <a:p>
            <a:pPr lvl="0" algn="just">
              <a:defRPr/>
            </a:pP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La base así obtenida podrá ser aumentada o disminuida según las perspectivas económicas </a:t>
            </a:r>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y fiscales </a:t>
            </a: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que se prevean para el ejercicio vigente y para el año en que va a regir el presupuesto o </a:t>
            </a:r>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de acuerdo </a:t>
            </a: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a las nuevas disposiciones legales que modifiquen al rendimiento de la respectiva fuente </a:t>
            </a:r>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de ingreso</a:t>
            </a: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 o bien de conformidad a las mejoras introducidas en la administración tributaria</a:t>
            </a:r>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 </a:t>
            </a:r>
            <a:endParaRPr lang="es-MX" sz="1800" b="1" i="1" dirty="0">
              <a:solidFill>
                <a:sysClr val="windowText" lastClr="000000">
                  <a:alpha val="75000"/>
                </a:sysClr>
              </a:solidFill>
              <a:latin typeface="Calibri Light" panose="020F0302020204030204" pitchFamily="34" charset="0"/>
              <a:cs typeface="Calibri Light" panose="020F0302020204030204" pitchFamily="34" charset="0"/>
            </a:endParaRPr>
          </a:p>
        </p:txBody>
      </p:sp>
      <p:sp>
        <p:nvSpPr>
          <p:cNvPr id="18" name="1 Título"/>
          <p:cNvSpPr txBox="1">
            <a:spLocks/>
          </p:cNvSpPr>
          <p:nvPr/>
        </p:nvSpPr>
        <p:spPr>
          <a:xfrm>
            <a:off x="6099137" y="18675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335081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stretch>
            <a:fillRect/>
          </a:stretch>
        </p:blipFill>
        <p:spPr>
          <a:xfrm>
            <a:off x="9084609" y="190901"/>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2" name="1 Título"/>
          <p:cNvSpPr txBox="1">
            <a:spLocks/>
          </p:cNvSpPr>
          <p:nvPr/>
        </p:nvSpPr>
        <p:spPr>
          <a:xfrm>
            <a:off x="1053822" y="1472926"/>
            <a:ext cx="9345237" cy="101989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82880" algn="ctr"/>
            <a:r>
              <a:rPr lang="es-EC" sz="3400" b="1" dirty="0">
                <a:solidFill>
                  <a:srgbClr val="4B4C8A"/>
                </a:solidFill>
                <a:latin typeface="Calibri Light" panose="020F0302020204030204" pitchFamily="34" charset="0"/>
                <a:cs typeface="Calibri Light" panose="020F0302020204030204" pitchFamily="34" charset="0"/>
              </a:rPr>
              <a:t>Código Orgánico de Organización Territorial (COOTAD</a:t>
            </a:r>
            <a:r>
              <a:rPr lang="es-EC" sz="2800" b="1" dirty="0">
                <a:solidFill>
                  <a:srgbClr val="4B4C8A"/>
                </a:solidFill>
                <a:latin typeface="Calibri Light" panose="020F0302020204030204" pitchFamily="34" charset="0"/>
                <a:cs typeface="Calibri Light" panose="020F0302020204030204" pitchFamily="34" charset="0"/>
              </a:rPr>
              <a:t>)</a:t>
            </a:r>
          </a:p>
          <a:p>
            <a:pPr marL="182880" algn="ctr"/>
            <a:r>
              <a:rPr kumimoji="0" lang="es-EC" sz="3200" dirty="0" smtClean="0">
                <a:solidFill>
                  <a:prstClr val="black"/>
                </a:solidFill>
                <a:latin typeface="Calibri Light"/>
              </a:rPr>
              <a:t> </a:t>
            </a:r>
            <a:endParaRPr kumimoji="0" lang="es-EC" sz="3200" b="1" dirty="0" smtClean="0">
              <a:solidFill>
                <a:srgbClr val="5B9BD5">
                  <a:lumMod val="75000"/>
                </a:srgbClr>
              </a:solidFill>
              <a:effectLst>
                <a:outerShdw blurRad="38100" dist="38100" dir="2700000" algn="tl">
                  <a:srgbClr val="000000">
                    <a:alpha val="43137"/>
                  </a:srgbClr>
                </a:outerShdw>
              </a:effectLst>
              <a:latin typeface="Calibri Light"/>
            </a:endParaRPr>
          </a:p>
        </p:txBody>
      </p:sp>
      <p:sp>
        <p:nvSpPr>
          <p:cNvPr id="13" name="Marcador de contenido 2">
            <a:extLst>
              <a:ext uri="{FF2B5EF4-FFF2-40B4-BE49-F238E27FC236}">
                <a16:creationId xmlns:a16="http://schemas.microsoft.com/office/drawing/2014/main" id="{D8395838-F939-4FFB-B7B6-7EAFEA0777C3}"/>
              </a:ext>
            </a:extLst>
          </p:cNvPr>
          <p:cNvSpPr txBox="1">
            <a:spLocks/>
          </p:cNvSpPr>
          <p:nvPr/>
        </p:nvSpPr>
        <p:spPr>
          <a:xfrm>
            <a:off x="846912" y="2517522"/>
            <a:ext cx="10504449" cy="3907899"/>
          </a:xfrm>
          <a:prstGeom prst="rect">
            <a:avLst/>
          </a:prstGeom>
          <a:solidFill>
            <a:sysClr val="window" lastClr="FFFFFF"/>
          </a:solidFill>
          <a:ln w="12700" cap="flat" cmpd="sng" algn="ctr">
            <a:solidFill>
              <a:srgbClr val="2C2D76"/>
            </a:solidFill>
            <a:prstDash val="solid"/>
            <a:miter lim="800000"/>
          </a:ln>
          <a:effectLst/>
        </p:spPr>
        <p:txBody>
          <a:bodyPr/>
          <a:lstStyle>
            <a:lvl1pPr marL="0" indent="0" algn="l" defTabSz="1632753" rtl="0" eaLnBrk="1" latinLnBrk="0" hangingPunct="1">
              <a:lnSpc>
                <a:spcPct val="120000"/>
              </a:lnSpc>
              <a:spcBef>
                <a:spcPts val="1200"/>
              </a:spcBef>
              <a:buFont typeface="Arial" panose="020B0604020202020204" pitchFamily="34" charset="0"/>
              <a:buNone/>
              <a:defRPr kumimoji="1" sz="2400" kern="1200" baseline="0">
                <a:solidFill>
                  <a:schemeClr val="dk1"/>
                </a:solidFill>
                <a:latin typeface="+mn-lt"/>
                <a:ea typeface="+mn-ea"/>
                <a:cs typeface="+mn-cs"/>
              </a:defRPr>
            </a:lvl1pPr>
            <a:lvl2pPr marL="1326612" indent="-510235" algn="l" defTabSz="1632753" rtl="0" eaLnBrk="1" latinLnBrk="0" hangingPunct="1">
              <a:spcBef>
                <a:spcPct val="20000"/>
              </a:spcBef>
              <a:buFont typeface="Arial" panose="020B0604020202020204" pitchFamily="34" charset="0"/>
              <a:buChar char="–"/>
              <a:defRPr kumimoji="1" sz="5000" kern="1200">
                <a:solidFill>
                  <a:schemeClr val="dk1"/>
                </a:solidFill>
                <a:latin typeface="+mn-lt"/>
                <a:ea typeface="+mn-ea"/>
                <a:cs typeface="+mn-cs"/>
              </a:defRPr>
            </a:lvl2pPr>
            <a:lvl3pPr marL="2040941" indent="-408188" algn="l" defTabSz="1632753" rtl="0" eaLnBrk="1" latinLnBrk="0" hangingPunct="1">
              <a:spcBef>
                <a:spcPct val="20000"/>
              </a:spcBef>
              <a:buFont typeface="Arial" panose="020B0604020202020204" pitchFamily="34" charset="0"/>
              <a:buChar char="•"/>
              <a:defRPr kumimoji="1" sz="4300" kern="1200">
                <a:solidFill>
                  <a:schemeClr val="dk1"/>
                </a:solidFill>
                <a:latin typeface="+mn-lt"/>
                <a:ea typeface="+mn-ea"/>
                <a:cs typeface="+mn-cs"/>
              </a:defRPr>
            </a:lvl3pPr>
            <a:lvl4pPr marL="2857317"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4pPr>
            <a:lvl5pPr marL="3673693"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5pPr>
            <a:lvl6pPr marL="4490070"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6pPr>
            <a:lvl7pPr marL="5306446"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7pPr>
            <a:lvl8pPr marL="6122822"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8pPr>
            <a:lvl9pPr marL="6939199" indent="-408188" algn="l" defTabSz="1632753" rtl="0" eaLnBrk="1" latinLnBrk="0" hangingPunct="1">
              <a:spcBef>
                <a:spcPct val="20000"/>
              </a:spcBef>
              <a:buFont typeface="Arial" panose="020B0604020202020204" pitchFamily="34" charset="0"/>
              <a:buChar char="•"/>
              <a:defRPr kumimoji="1" sz="3600" kern="1200">
                <a:solidFill>
                  <a:schemeClr val="dk1"/>
                </a:solidFill>
                <a:latin typeface="+mn-lt"/>
                <a:ea typeface="+mn-ea"/>
                <a:cs typeface="+mn-cs"/>
              </a:defRPr>
            </a:lvl9pPr>
          </a:lstStyle>
          <a:p>
            <a:pPr algn="just"/>
            <a:r>
              <a:rPr lang="es-MX" sz="1800" b="1" i="1" dirty="0" smtClean="0">
                <a:solidFill>
                  <a:sysClr val="windowText" lastClr="000000">
                    <a:alpha val="75000"/>
                  </a:sysClr>
                </a:solidFill>
                <a:latin typeface="Calibri Light" panose="020F0302020204030204" pitchFamily="34" charset="0"/>
                <a:cs typeface="Calibri Light" panose="020F0302020204030204" pitchFamily="34" charset="0"/>
              </a:rPr>
              <a:t>“Art</a:t>
            </a:r>
            <a:r>
              <a:rPr lang="es-MX" sz="1800" b="1" i="1" dirty="0">
                <a:solidFill>
                  <a:sysClr val="windowText" lastClr="000000">
                    <a:alpha val="75000"/>
                  </a:sysClr>
                </a:solidFill>
                <a:latin typeface="Calibri Light" panose="020F0302020204030204" pitchFamily="34" charset="0"/>
                <a:cs typeface="Calibri Light" panose="020F0302020204030204" pitchFamily="34" charset="0"/>
              </a:rPr>
              <a:t>. 238.- </a:t>
            </a:r>
            <a:r>
              <a:rPr lang="es-MX" sz="1800" i="1" dirty="0"/>
              <a:t>Participación ciudadana en la priorización del gasto.- Las prioridades de gasto se establecerán desde las unidades básicas de participación y serán recogidas por la asamblea local o el organismo que en cada gobierno autónomo </a:t>
            </a:r>
            <a:r>
              <a:rPr lang="es-EC" sz="1800" i="1" dirty="0"/>
              <a:t>descentralizado se establezca como máxima instancia de participación. El cálculo definitivo de ingresos será presentado en </a:t>
            </a:r>
            <a:r>
              <a:rPr lang="es-MX" sz="1800" i="1" dirty="0"/>
              <a:t>el mismo plazo del artículo anterior, por el ejecutivo, en la asamblea local como insumo para la definición participativa </a:t>
            </a:r>
            <a:r>
              <a:rPr lang="es-MX" sz="1800" i="1" dirty="0" smtClean="0"/>
              <a:t>de las </a:t>
            </a:r>
            <a:r>
              <a:rPr lang="es-MX" sz="1800" i="1" dirty="0"/>
              <a:t>prioridades de inversión del año </a:t>
            </a:r>
            <a:r>
              <a:rPr lang="es-MX" sz="1800" i="1" dirty="0" smtClean="0"/>
              <a:t>siguiente.</a:t>
            </a:r>
          </a:p>
          <a:p>
            <a:pPr algn="just"/>
            <a:r>
              <a:rPr lang="es-MX" sz="1800" i="1" dirty="0" smtClean="0"/>
              <a:t>La </a:t>
            </a:r>
            <a:r>
              <a:rPr lang="es-MX" sz="1800" i="1" dirty="0"/>
              <a:t>asamblea local o el organismo que en cada gobierno autónomo descentralizado se establezca como </a:t>
            </a:r>
            <a:r>
              <a:rPr lang="es-MX" sz="1800" i="1" dirty="0" smtClean="0"/>
              <a:t>máxima instancia </a:t>
            </a:r>
            <a:r>
              <a:rPr lang="es-MX" sz="1800" i="1" dirty="0"/>
              <a:t>de participación, considerando el límite presupuestario, definirá prioridades anuales de inversión </a:t>
            </a:r>
            <a:r>
              <a:rPr lang="es-MX" sz="1800" i="1" dirty="0" smtClean="0"/>
              <a:t>en función </a:t>
            </a:r>
            <a:r>
              <a:rPr lang="es-MX" sz="1800" i="1" dirty="0"/>
              <a:t>de los lineamientos del plan de desarrollo y de ordenamiento territorial, que serán procesadas por </a:t>
            </a:r>
            <a:r>
              <a:rPr lang="es-MX" sz="1800" i="1" dirty="0" smtClean="0"/>
              <a:t>el ejecutivo </a:t>
            </a:r>
            <a:r>
              <a:rPr lang="es-MX" sz="1800" i="1" dirty="0"/>
              <a:t>local e incorporadas en los proyectos de presupuesto de las dependencias y servicios de </a:t>
            </a:r>
            <a:r>
              <a:rPr lang="es-MX" sz="1800" i="1" dirty="0" smtClean="0"/>
              <a:t>los gobiernos </a:t>
            </a:r>
            <a:r>
              <a:rPr lang="es-MX" sz="1800" i="1" dirty="0"/>
              <a:t>autónomos descentralizados</a:t>
            </a:r>
            <a:r>
              <a:rPr lang="es-MX" sz="1800" i="1" dirty="0" smtClean="0"/>
              <a:t>.”</a:t>
            </a:r>
            <a:endParaRPr lang="es-MX" sz="1800" b="1" i="1" dirty="0">
              <a:solidFill>
                <a:sysClr val="windowText" lastClr="000000">
                  <a:alpha val="75000"/>
                </a:sysClr>
              </a:solidFill>
              <a:latin typeface="Calibri Light" panose="020F0302020204030204" pitchFamily="34" charset="0"/>
              <a:cs typeface="Calibri Light" panose="020F0302020204030204" pitchFamily="34" charset="0"/>
            </a:endParaRPr>
          </a:p>
        </p:txBody>
      </p:sp>
      <p:sp>
        <p:nvSpPr>
          <p:cNvPr id="18" name="1 Título"/>
          <p:cNvSpPr txBox="1">
            <a:spLocks/>
          </p:cNvSpPr>
          <p:nvPr/>
        </p:nvSpPr>
        <p:spPr>
          <a:xfrm>
            <a:off x="6099137" y="18675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770597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95378" y="2208267"/>
            <a:ext cx="11122855"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b="1" dirty="0" smtClean="0">
                <a:solidFill>
                  <a:srgbClr val="2C2D76">
                    <a:alpha val="85000"/>
                  </a:srgbClr>
                </a:solidFill>
                <a:latin typeface="Calibri Light"/>
              </a:rPr>
              <a:t>INGRESOS</a:t>
            </a:r>
            <a:r>
              <a:rPr kumimoji="0" lang="es-MX" b="1" dirty="0" smtClean="0">
                <a:solidFill>
                  <a:srgbClr val="2C2D76">
                    <a:alpha val="85000"/>
                  </a:srgbClr>
                </a:solidFill>
                <a:latin typeface="Calibri Light"/>
              </a:rPr>
              <a:t> 2024</a:t>
            </a:r>
            <a:endParaRPr kumimoji="0" lang="es-EC"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303994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5" name="Tabla 4"/>
          <p:cNvGraphicFramePr>
            <a:graphicFrameLocks noGrp="1"/>
          </p:cNvGraphicFramePr>
          <p:nvPr>
            <p:extLst>
              <p:ext uri="{D42A27DB-BD31-4B8C-83A1-F6EECF244321}">
                <p14:modId xmlns:p14="http://schemas.microsoft.com/office/powerpoint/2010/main" val="937986675"/>
              </p:ext>
            </p:extLst>
          </p:nvPr>
        </p:nvGraphicFramePr>
        <p:xfrm>
          <a:off x="209005" y="682838"/>
          <a:ext cx="6439989" cy="2683702"/>
        </p:xfrm>
        <a:graphic>
          <a:graphicData uri="http://schemas.openxmlformats.org/drawingml/2006/table">
            <a:tbl>
              <a:tblPr>
                <a:tableStyleId>{BC89EF96-8CEA-46FF-86C4-4CE0E7609802}</a:tableStyleId>
              </a:tblPr>
              <a:tblGrid>
                <a:gridCol w="4690281">
                  <a:extLst>
                    <a:ext uri="{9D8B030D-6E8A-4147-A177-3AD203B41FA5}">
                      <a16:colId xmlns:a16="http://schemas.microsoft.com/office/drawing/2014/main" val="1628521787"/>
                    </a:ext>
                  </a:extLst>
                </a:gridCol>
                <a:gridCol w="1749708">
                  <a:extLst>
                    <a:ext uri="{9D8B030D-6E8A-4147-A177-3AD203B41FA5}">
                      <a16:colId xmlns:a16="http://schemas.microsoft.com/office/drawing/2014/main" val="628658342"/>
                    </a:ext>
                  </a:extLst>
                </a:gridCol>
              </a:tblGrid>
              <a:tr h="268654">
                <a:tc gridSpan="2">
                  <a:txBody>
                    <a:bodyPr/>
                    <a:lstStyle/>
                    <a:p>
                      <a:pPr algn="ctr" fontAlgn="ctr"/>
                      <a:r>
                        <a:rPr lang="es-EC" sz="2000" b="1" u="none" strike="noStrike" dirty="0" smtClean="0">
                          <a:solidFill>
                            <a:srgbClr val="002060"/>
                          </a:solidFill>
                          <a:effectLst/>
                        </a:rPr>
                        <a:t>INGRESOS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endParaRPr lang="es-EC"/>
                    </a:p>
                  </a:txBody>
                  <a:tcPr/>
                </a:tc>
                <a:extLst>
                  <a:ext uri="{0D108BD9-81ED-4DB2-BD59-A6C34878D82A}">
                    <a16:rowId xmlns:a16="http://schemas.microsoft.com/office/drawing/2014/main" val="2468307332"/>
                  </a:ext>
                </a:extLst>
              </a:tr>
              <a:tr h="550102">
                <a:tc>
                  <a:txBody>
                    <a:bodyPr/>
                    <a:lstStyle/>
                    <a:p>
                      <a:pPr algn="ctr" fontAlgn="ctr"/>
                      <a:r>
                        <a:rPr lang="es-EC" sz="2000" b="1" u="none" strike="noStrike" dirty="0" smtClean="0">
                          <a:solidFill>
                            <a:srgbClr val="002060"/>
                          </a:solidFill>
                          <a:effectLst/>
                        </a:rPr>
                        <a:t>Descripción ingresos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a:solidFill>
                            <a:srgbClr val="002060"/>
                          </a:solidFill>
                          <a:effectLst/>
                        </a:rPr>
                        <a:t>Año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130939344"/>
                  </a:ext>
                </a:extLst>
              </a:tr>
              <a:tr h="268654">
                <a:tc>
                  <a:txBody>
                    <a:bodyPr/>
                    <a:lstStyle/>
                    <a:p>
                      <a:pPr algn="l" fontAlgn="b"/>
                      <a:r>
                        <a:rPr lang="es-EC" sz="2000" u="none" strike="noStrike" dirty="0" smtClean="0">
                          <a:solidFill>
                            <a:srgbClr val="002060"/>
                          </a:solidFill>
                          <a:effectLst/>
                        </a:rPr>
                        <a:t>Recursos Municipales</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a:solidFill>
                            <a:srgbClr val="002060"/>
                          </a:solidFill>
                          <a:effectLst/>
                        </a:rPr>
                        <a:t>373.340.801,90</a:t>
                      </a:r>
                      <a:endParaRPr lang="es-EC" sz="2000" b="0" i="0" u="none" strike="noStrike">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3351853957"/>
                  </a:ext>
                </a:extLst>
              </a:tr>
              <a:tr h="247517">
                <a:tc>
                  <a:txBody>
                    <a:bodyPr/>
                    <a:lstStyle/>
                    <a:p>
                      <a:pPr algn="l" fontAlgn="b"/>
                      <a:r>
                        <a:rPr lang="es-EC" sz="2000" u="none" strike="noStrike" dirty="0" smtClean="0">
                          <a:solidFill>
                            <a:srgbClr val="002060"/>
                          </a:solidFill>
                          <a:effectLst/>
                        </a:rPr>
                        <a:t>Asignación Gobierno Central</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smtClean="0">
                          <a:solidFill>
                            <a:srgbClr val="002060"/>
                          </a:solidFill>
                          <a:effectLst/>
                        </a:rPr>
                        <a:t> 354.652.375,37 </a:t>
                      </a:r>
                      <a:endParaRPr lang="es-EC" sz="2000" b="0" i="0" u="none" strike="noStrike" dirty="0">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3344460263"/>
                  </a:ext>
                </a:extLst>
              </a:tr>
              <a:tr h="268654">
                <a:tc>
                  <a:txBody>
                    <a:bodyPr/>
                    <a:lstStyle/>
                    <a:p>
                      <a:pPr algn="l" fontAlgn="b"/>
                      <a:r>
                        <a:rPr lang="es-EC" sz="2000" b="1" u="none" strike="noStrike" dirty="0" smtClean="0">
                          <a:solidFill>
                            <a:srgbClr val="002060"/>
                          </a:solidFill>
                          <a:effectLst/>
                        </a:rPr>
                        <a:t>Subtotal ingresos GADDMQ</a:t>
                      </a:r>
                      <a:endParaRPr lang="es-EC" sz="2000" b="1" i="0" u="none" strike="noStrike" dirty="0">
                        <a:solidFill>
                          <a:srgbClr val="002060"/>
                        </a:solidFill>
                        <a:effectLst/>
                        <a:latin typeface="Calibri Light" panose="020F0302020204030204" pitchFamily="34" charset="0"/>
                      </a:endParaRPr>
                    </a:p>
                  </a:txBody>
                  <a:tcPr marL="0" marR="0" marT="0" marB="0" anchor="b"/>
                </a:tc>
                <a:tc>
                  <a:txBody>
                    <a:bodyPr/>
                    <a:lstStyle/>
                    <a:p>
                      <a:pPr algn="l" fontAlgn="b"/>
                      <a:r>
                        <a:rPr lang="es-EC" sz="2000" b="1" u="none" strike="noStrike" dirty="0" smtClean="0">
                          <a:solidFill>
                            <a:srgbClr val="002060"/>
                          </a:solidFill>
                          <a:effectLst/>
                        </a:rPr>
                        <a:t>  </a:t>
                      </a:r>
                      <a:r>
                        <a:rPr lang="es-EC" sz="2000" b="1" u="none" strike="noStrike" dirty="0">
                          <a:solidFill>
                            <a:srgbClr val="002060"/>
                          </a:solidFill>
                          <a:effectLst/>
                        </a:rPr>
                        <a:t>727.993.177,27 </a:t>
                      </a:r>
                      <a:endParaRPr lang="es-EC" sz="2000" b="1" i="0" u="none" strike="noStrike" dirty="0">
                        <a:solidFill>
                          <a:srgbClr val="002060"/>
                        </a:solidFill>
                        <a:effectLst/>
                        <a:latin typeface="Calibri Light" panose="020F0302020204030204" pitchFamily="34" charset="0"/>
                      </a:endParaRPr>
                    </a:p>
                  </a:txBody>
                  <a:tcPr marL="0" marR="0" marT="0" marB="0" anchor="b"/>
                </a:tc>
                <a:extLst>
                  <a:ext uri="{0D108BD9-81ED-4DB2-BD59-A6C34878D82A}">
                    <a16:rowId xmlns:a16="http://schemas.microsoft.com/office/drawing/2014/main" val="2794502395"/>
                  </a:ext>
                </a:extLst>
              </a:tr>
              <a:tr h="268654">
                <a:tc>
                  <a:txBody>
                    <a:bodyPr/>
                    <a:lstStyle/>
                    <a:p>
                      <a:pPr algn="l" fontAlgn="b"/>
                      <a:r>
                        <a:rPr lang="es-EC" sz="2000" u="none" strike="noStrike" dirty="0" smtClean="0">
                          <a:solidFill>
                            <a:srgbClr val="002060"/>
                          </a:solidFill>
                          <a:effectLst/>
                        </a:rPr>
                        <a:t>Saldo caja bancos</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smtClean="0">
                          <a:solidFill>
                            <a:srgbClr val="002060"/>
                          </a:solidFill>
                          <a:effectLst/>
                        </a:rPr>
                        <a:t>257.779.345,97</a:t>
                      </a:r>
                    </a:p>
                  </a:txBody>
                  <a:tcPr marL="0" marR="0" marT="0" marB="0" anchor="b"/>
                </a:tc>
                <a:extLst>
                  <a:ext uri="{0D108BD9-81ED-4DB2-BD59-A6C34878D82A}">
                    <a16:rowId xmlns:a16="http://schemas.microsoft.com/office/drawing/2014/main" val="1656177929"/>
                  </a:ext>
                </a:extLst>
              </a:tr>
              <a:tr h="268654">
                <a:tc>
                  <a:txBody>
                    <a:bodyPr/>
                    <a:lstStyle/>
                    <a:p>
                      <a:pPr algn="l" fontAlgn="b"/>
                      <a:r>
                        <a:rPr lang="es-MX" sz="2000" b="0" i="0" u="none" strike="noStrike" dirty="0" smtClean="0">
                          <a:solidFill>
                            <a:srgbClr val="002060"/>
                          </a:solidFill>
                          <a:effectLst/>
                          <a:latin typeface="Calibri Light" panose="020F0302020204030204" pitchFamily="34" charset="0"/>
                        </a:rPr>
                        <a:t>Proyecto Primera Línea Metro de Quito</a:t>
                      </a:r>
                      <a:endParaRPr lang="es-EC" sz="2000" b="0"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u="none" strike="noStrike" dirty="0" smtClean="0">
                          <a:solidFill>
                            <a:srgbClr val="002060"/>
                          </a:solidFill>
                          <a:effectLst/>
                        </a:rPr>
                        <a:t>1.195.423,44</a:t>
                      </a:r>
                    </a:p>
                  </a:txBody>
                  <a:tcPr marL="0" marR="0" marT="0" marB="0" anchor="b"/>
                </a:tc>
                <a:extLst>
                  <a:ext uri="{0D108BD9-81ED-4DB2-BD59-A6C34878D82A}">
                    <a16:rowId xmlns:a16="http://schemas.microsoft.com/office/drawing/2014/main" val="92532538"/>
                  </a:ext>
                </a:extLst>
              </a:tr>
              <a:tr h="268654">
                <a:tc>
                  <a:txBody>
                    <a:bodyPr/>
                    <a:lstStyle/>
                    <a:p>
                      <a:pPr algn="l" fontAlgn="b"/>
                      <a:r>
                        <a:rPr lang="es-EC" sz="2000" b="1" u="none" strike="noStrike" dirty="0" smtClean="0">
                          <a:solidFill>
                            <a:srgbClr val="002060"/>
                          </a:solidFill>
                          <a:effectLst/>
                        </a:rPr>
                        <a:t>Ingresos 2024</a:t>
                      </a:r>
                      <a:endParaRPr lang="es-EC" sz="2000" b="1" i="0" u="none" strike="noStrike" dirty="0">
                        <a:solidFill>
                          <a:srgbClr val="002060"/>
                        </a:solidFill>
                        <a:effectLst/>
                        <a:latin typeface="Calibri Light" panose="020F0302020204030204" pitchFamily="34" charset="0"/>
                      </a:endParaRPr>
                    </a:p>
                  </a:txBody>
                  <a:tcPr marL="0" marR="0" marT="0" marB="0" anchor="b"/>
                </a:tc>
                <a:tc>
                  <a:txBody>
                    <a:bodyPr/>
                    <a:lstStyle/>
                    <a:p>
                      <a:pPr algn="r" fontAlgn="b"/>
                      <a:r>
                        <a:rPr lang="es-EC" sz="2000" b="1" u="none" strike="noStrike" dirty="0" smtClean="0">
                          <a:solidFill>
                            <a:srgbClr val="002060"/>
                          </a:solidFill>
                          <a:effectLst/>
                        </a:rPr>
                        <a:t>986.967.946,68</a:t>
                      </a:r>
                      <a:endParaRPr lang="es-EC" sz="2000" b="1" u="none" strike="noStrike" dirty="0">
                        <a:solidFill>
                          <a:srgbClr val="002060"/>
                        </a:solidFill>
                        <a:effectLst/>
                      </a:endParaRPr>
                    </a:p>
                  </a:txBody>
                  <a:tcPr marL="0" marR="0" marT="0" marB="0" anchor="b"/>
                </a:tc>
                <a:extLst>
                  <a:ext uri="{0D108BD9-81ED-4DB2-BD59-A6C34878D82A}">
                    <a16:rowId xmlns:a16="http://schemas.microsoft.com/office/drawing/2014/main" val="3332352025"/>
                  </a:ext>
                </a:extLst>
              </a:tr>
            </a:tbl>
          </a:graphicData>
        </a:graphic>
      </p:graphicFrame>
      <p:graphicFrame>
        <p:nvGraphicFramePr>
          <p:cNvPr id="11" name="Gráfico 10"/>
          <p:cNvGraphicFramePr>
            <a:graphicFrameLocks/>
          </p:cNvGraphicFramePr>
          <p:nvPr>
            <p:extLst>
              <p:ext uri="{D42A27DB-BD31-4B8C-83A1-F6EECF244321}">
                <p14:modId xmlns:p14="http://schemas.microsoft.com/office/powerpoint/2010/main" val="4289984228"/>
              </p:ext>
            </p:extLst>
          </p:nvPr>
        </p:nvGraphicFramePr>
        <p:xfrm>
          <a:off x="6318913" y="1309371"/>
          <a:ext cx="5575458" cy="4797046"/>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54107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495378" y="2208267"/>
            <a:ext cx="11122855" cy="128563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lgn="ctr"/>
            <a:r>
              <a:rPr lang="es-MX" b="1" dirty="0" smtClean="0">
                <a:solidFill>
                  <a:srgbClr val="2C2D76">
                    <a:alpha val="85000"/>
                  </a:srgbClr>
                </a:solidFill>
                <a:latin typeface="Calibri Light"/>
              </a:rPr>
              <a:t>GASTOS</a:t>
            </a:r>
            <a:r>
              <a:rPr kumimoji="0" lang="es-MX" b="1" dirty="0" smtClean="0">
                <a:solidFill>
                  <a:srgbClr val="2C2D76">
                    <a:alpha val="85000"/>
                  </a:srgbClr>
                </a:solidFill>
                <a:latin typeface="Calibri Light"/>
              </a:rPr>
              <a:t> 2024</a:t>
            </a:r>
            <a:endParaRPr kumimoji="0" lang="es-EC" b="1" dirty="0">
              <a:solidFill>
                <a:srgbClr val="2C2D76">
                  <a:alpha val="85000"/>
                </a:srgbClr>
              </a:solidFill>
              <a:latin typeface="Calibri Light"/>
            </a:endParaRPr>
          </a:p>
        </p:txBody>
      </p:sp>
      <p:pic>
        <p:nvPicPr>
          <p:cNvPr id="7" name="Imagen 6"/>
          <p:cNvPicPr>
            <a:picLocks noChangeAspect="1"/>
          </p:cNvPicPr>
          <p:nvPr/>
        </p:nvPicPr>
        <p:blipFill>
          <a:blip r:embed="rId2"/>
          <a:stretch>
            <a:fillRect/>
          </a:stretch>
        </p:blipFill>
        <p:spPr>
          <a:xfrm>
            <a:off x="9084609" y="136536"/>
            <a:ext cx="2628900" cy="981499"/>
          </a:xfrm>
          <a:prstGeom prst="rect">
            <a:avLst/>
          </a:prstGeom>
        </p:spPr>
      </p:pic>
      <p:pic>
        <p:nvPicPr>
          <p:cNvPr id="9" name="Imagen 8"/>
          <p:cNvPicPr>
            <a:picLocks noChangeAspect="1"/>
          </p:cNvPicPr>
          <p:nvPr/>
        </p:nvPicPr>
        <p:blipFill>
          <a:blip r:embed="rId3"/>
          <a:stretch>
            <a:fillRect/>
          </a:stretch>
        </p:blipFill>
        <p:spPr>
          <a:xfrm>
            <a:off x="10065571" y="6106416"/>
            <a:ext cx="1828800" cy="485775"/>
          </a:xfrm>
          <a:prstGeom prst="rect">
            <a:avLst/>
          </a:prstGeom>
        </p:spPr>
      </p:pic>
      <p:sp>
        <p:nvSpPr>
          <p:cNvPr id="10" name="1 Título"/>
          <p:cNvSpPr txBox="1">
            <a:spLocks/>
          </p:cNvSpPr>
          <p:nvPr/>
        </p:nvSpPr>
        <p:spPr>
          <a:xfrm>
            <a:off x="6375862" y="136061"/>
            <a:ext cx="2708747" cy="919655"/>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spTree>
    <p:extLst>
      <p:ext uri="{BB962C8B-B14F-4D97-AF65-F5344CB8AC3E}">
        <p14:creationId xmlns:p14="http://schemas.microsoft.com/office/powerpoint/2010/main" val="1290690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0" name="Tabla 9"/>
          <p:cNvGraphicFramePr>
            <a:graphicFrameLocks noGrp="1"/>
          </p:cNvGraphicFramePr>
          <p:nvPr>
            <p:extLst>
              <p:ext uri="{D42A27DB-BD31-4B8C-83A1-F6EECF244321}">
                <p14:modId xmlns:p14="http://schemas.microsoft.com/office/powerpoint/2010/main" val="3416475252"/>
              </p:ext>
            </p:extLst>
          </p:nvPr>
        </p:nvGraphicFramePr>
        <p:xfrm>
          <a:off x="377939" y="627285"/>
          <a:ext cx="5252152" cy="4397640"/>
        </p:xfrm>
        <a:graphic>
          <a:graphicData uri="http://schemas.openxmlformats.org/drawingml/2006/table">
            <a:tbl>
              <a:tblPr>
                <a:tableStyleId>{BC89EF96-8CEA-46FF-86C4-4CE0E7609802}</a:tableStyleId>
              </a:tblPr>
              <a:tblGrid>
                <a:gridCol w="3037052">
                  <a:extLst>
                    <a:ext uri="{9D8B030D-6E8A-4147-A177-3AD203B41FA5}">
                      <a16:colId xmlns:a16="http://schemas.microsoft.com/office/drawing/2014/main" val="4179000142"/>
                    </a:ext>
                  </a:extLst>
                </a:gridCol>
                <a:gridCol w="2215100">
                  <a:extLst>
                    <a:ext uri="{9D8B030D-6E8A-4147-A177-3AD203B41FA5}">
                      <a16:colId xmlns:a16="http://schemas.microsoft.com/office/drawing/2014/main" val="2695422973"/>
                    </a:ext>
                  </a:extLst>
                </a:gridCol>
              </a:tblGrid>
              <a:tr h="578439">
                <a:tc gridSpan="2">
                  <a:txBody>
                    <a:bodyPr/>
                    <a:lstStyle/>
                    <a:p>
                      <a:pPr algn="ctr" fontAlgn="ctr"/>
                      <a:r>
                        <a:rPr lang="es-MX" sz="2000" b="1" i="0" u="none" strike="noStrike" dirty="0" smtClean="0">
                          <a:solidFill>
                            <a:srgbClr val="002060"/>
                          </a:solidFill>
                          <a:effectLst/>
                          <a:latin typeface="Calibri Light" panose="020F0302020204030204" pitchFamily="34" charset="0"/>
                        </a:rPr>
                        <a:t>GASTOS 2024</a:t>
                      </a:r>
                      <a:endParaRPr lang="es-EC" sz="2000" b="1" i="0" u="none" strike="noStrike" dirty="0">
                        <a:solidFill>
                          <a:srgbClr val="002060"/>
                        </a:solidFill>
                        <a:effectLst/>
                        <a:latin typeface="Calibri Light" panose="020F0302020204030204" pitchFamily="34" charset="0"/>
                      </a:endParaRPr>
                    </a:p>
                  </a:txBody>
                  <a:tcPr marL="0" marR="0" marT="0" marB="0" anchor="ctr"/>
                </a:tc>
                <a:tc hMerge="1">
                  <a:txBody>
                    <a:bodyPr/>
                    <a:lstStyle/>
                    <a:p>
                      <a:pPr algn="ctr" fontAlgn="ct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4179178622"/>
                  </a:ext>
                </a:extLst>
              </a:tr>
              <a:tr h="643947">
                <a:tc>
                  <a:txBody>
                    <a:bodyPr/>
                    <a:lstStyle/>
                    <a:p>
                      <a:pPr algn="ctr" fontAlgn="ctr"/>
                      <a:r>
                        <a:rPr lang="es-EC" sz="2000" b="1" u="none" strike="noStrike" dirty="0" smtClean="0">
                          <a:solidFill>
                            <a:srgbClr val="002060"/>
                          </a:solidFill>
                          <a:effectLst/>
                        </a:rPr>
                        <a:t>Descripción Gastos GADDMQ</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ctr" fontAlgn="ctr"/>
                      <a:r>
                        <a:rPr lang="es-EC" sz="2000" b="1" u="none" strike="noStrike" dirty="0" smtClean="0">
                          <a:solidFill>
                            <a:srgbClr val="002060"/>
                          </a:solidFill>
                          <a:effectLst/>
                        </a:rPr>
                        <a:t>Proforma 2024</a:t>
                      </a:r>
                      <a:endParaRPr lang="es-EC" sz="2000" b="1" i="0" u="none" strike="noStrike" dirty="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420473752"/>
                  </a:ext>
                </a:extLst>
              </a:tr>
              <a:tr h="321973">
                <a:tc>
                  <a:txBody>
                    <a:bodyPr/>
                    <a:lstStyle/>
                    <a:p>
                      <a:pPr algn="l" fontAlgn="b"/>
                      <a:r>
                        <a:rPr lang="es-EC" sz="2000" u="none" strike="noStrike" dirty="0" smtClean="0">
                          <a:solidFill>
                            <a:srgbClr val="002060"/>
                          </a:solidFill>
                          <a:effectLst/>
                        </a:rPr>
                        <a:t>Gastos</a:t>
                      </a:r>
                      <a:r>
                        <a:rPr lang="es-EC" sz="2000" u="none" strike="noStrike" baseline="0" dirty="0" smtClean="0">
                          <a:solidFill>
                            <a:srgbClr val="002060"/>
                          </a:solidFill>
                          <a:effectLst/>
                        </a:rPr>
                        <a:t> en Remuneraciones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smtClean="0">
                          <a:solidFill>
                            <a:srgbClr val="002060"/>
                          </a:solidFill>
                          <a:effectLst/>
                        </a:rPr>
                        <a:t>  215.123.857,09</a:t>
                      </a:r>
                    </a:p>
                  </a:txBody>
                  <a:tcPr marL="0" marR="0" marT="0" marB="0" anchor="ctr"/>
                </a:tc>
                <a:extLst>
                  <a:ext uri="{0D108BD9-81ED-4DB2-BD59-A6C34878D82A}">
                    <a16:rowId xmlns:a16="http://schemas.microsoft.com/office/drawing/2014/main" val="2650511679"/>
                  </a:ext>
                </a:extLst>
              </a:tr>
              <a:tr h="492239">
                <a:tc>
                  <a:txBody>
                    <a:bodyPr/>
                    <a:lstStyle/>
                    <a:p>
                      <a:pPr algn="l" fontAlgn="b"/>
                      <a:r>
                        <a:rPr lang="es-EC" sz="2000" u="none" strike="noStrike" dirty="0" smtClean="0">
                          <a:solidFill>
                            <a:srgbClr val="002060"/>
                          </a:solidFill>
                          <a:effectLst/>
                        </a:rPr>
                        <a:t>Gastos Administrativos</a:t>
                      </a:r>
                      <a:endParaRPr lang="es-EC" sz="2000" b="0"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EC" sz="2000" u="none" strike="noStrike" dirty="0">
                          <a:solidFill>
                            <a:srgbClr val="002060"/>
                          </a:solidFill>
                          <a:effectLst/>
                        </a:rPr>
                        <a:t>      </a:t>
                      </a:r>
                      <a:r>
                        <a:rPr lang="es-EC" sz="2000" u="none" strike="noStrike" dirty="0" smtClean="0">
                          <a:solidFill>
                            <a:srgbClr val="002060"/>
                          </a:solidFill>
                          <a:effectLst/>
                        </a:rPr>
                        <a:t> 169.877.853,76</a:t>
                      </a:r>
                    </a:p>
                  </a:txBody>
                  <a:tcPr marL="0" marR="0" marT="0" marB="0" anchor="ctr"/>
                </a:tc>
                <a:extLst>
                  <a:ext uri="{0D108BD9-81ED-4DB2-BD59-A6C34878D82A}">
                    <a16:rowId xmlns:a16="http://schemas.microsoft.com/office/drawing/2014/main" val="117094185"/>
                  </a:ext>
                </a:extLst>
              </a:tr>
              <a:tr h="64394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s-MX" sz="2000" b="1" i="0" u="none" strike="noStrike" dirty="0" smtClean="0">
                          <a:solidFill>
                            <a:srgbClr val="002060"/>
                          </a:solidFill>
                          <a:effectLst/>
                          <a:latin typeface="Calibri Light" panose="020F0302020204030204" pitchFamily="34" charset="0"/>
                        </a:rPr>
                        <a:t>Subtotal</a:t>
                      </a:r>
                      <a:r>
                        <a:rPr lang="es-MX" sz="2000" b="1" i="0" u="none" strike="noStrike" baseline="0" dirty="0" smtClean="0">
                          <a:solidFill>
                            <a:srgbClr val="002060"/>
                          </a:solidFill>
                          <a:effectLst/>
                          <a:latin typeface="Calibri Light" panose="020F0302020204030204" pitchFamily="34" charset="0"/>
                        </a:rPr>
                        <a:t> Gastos Corrientes </a:t>
                      </a:r>
                      <a:r>
                        <a:rPr lang="es-EC" sz="2000" b="1" u="none" strike="noStrike" dirty="0" smtClean="0">
                          <a:solidFill>
                            <a:srgbClr val="002060"/>
                          </a:solidFill>
                          <a:effectLst/>
                        </a:rPr>
                        <a:t>GADDMQ</a:t>
                      </a:r>
                      <a:endParaRPr lang="es-EC" sz="2000" b="1" i="0" u="none" strike="noStrike" dirty="0" smtClean="0">
                        <a:solidFill>
                          <a:srgbClr val="002060"/>
                        </a:solidFill>
                        <a:effectLst/>
                        <a:latin typeface="Calibri Light" panose="020F0302020204030204" pitchFamily="34" charset="0"/>
                      </a:endParaRPr>
                    </a:p>
                  </a:txBody>
                  <a:tcPr marL="0" marR="0" marT="0" marB="0" anchor="ctr"/>
                </a:tc>
                <a:tc>
                  <a:txBody>
                    <a:bodyPr/>
                    <a:lstStyle/>
                    <a:p>
                      <a:pPr algn="r" fontAlgn="b"/>
                      <a:r>
                        <a:rPr lang="es-EC" sz="2000" b="1" u="none" strike="noStrike" dirty="0" smtClean="0">
                          <a:solidFill>
                            <a:srgbClr val="002060"/>
                          </a:solidFill>
                          <a:effectLst/>
                        </a:rPr>
                        <a:t>385.001.710,85</a:t>
                      </a:r>
                    </a:p>
                  </a:txBody>
                  <a:tcPr marL="0" marR="0" marT="0" marB="0" anchor="ctr"/>
                </a:tc>
                <a:extLst>
                  <a:ext uri="{0D108BD9-81ED-4DB2-BD59-A6C34878D82A}">
                    <a16:rowId xmlns:a16="http://schemas.microsoft.com/office/drawing/2014/main" val="858610558"/>
                  </a:ext>
                </a:extLst>
              </a:tr>
              <a:tr h="643947">
                <a:tc>
                  <a:txBody>
                    <a:bodyPr/>
                    <a:lstStyle/>
                    <a:p>
                      <a:pPr algn="l" fontAlgn="b"/>
                      <a:r>
                        <a:rPr lang="es-EC" sz="2000" u="none" strike="noStrike" dirty="0" smtClean="0">
                          <a:solidFill>
                            <a:srgbClr val="002060"/>
                          </a:solidFill>
                          <a:effectLst/>
                        </a:rPr>
                        <a:t>Transferencias y donaciones corrientes</a:t>
                      </a:r>
                      <a:r>
                        <a:rPr lang="es-EC" sz="1800" u="none" strike="noStrike" dirty="0" smtClean="0">
                          <a:solidFill>
                            <a:srgbClr val="002060"/>
                          </a:solidFill>
                          <a:effectLst/>
                        </a:rPr>
                        <a:t> (Empresas y entes)</a:t>
                      </a:r>
                      <a:endParaRPr lang="es-EC" sz="2000" u="none" strike="noStrike" dirty="0" smtClean="0">
                        <a:solidFill>
                          <a:srgbClr val="002060"/>
                        </a:solidFill>
                        <a:effectLst/>
                      </a:endParaRPr>
                    </a:p>
                  </a:txBody>
                  <a:tcPr marL="0" marR="0" marT="0" marB="0" anchor="ctr"/>
                </a:tc>
                <a:tc>
                  <a:txBody>
                    <a:bodyPr/>
                    <a:lstStyle/>
                    <a:p>
                      <a:pPr algn="r" fontAlgn="b"/>
                      <a:r>
                        <a:rPr lang="es-EC" sz="2000" u="none" strike="noStrike" dirty="0" smtClean="0">
                          <a:solidFill>
                            <a:srgbClr val="002060"/>
                          </a:solidFill>
                          <a:effectLst/>
                        </a:rPr>
                        <a:t>51.743.666,95</a:t>
                      </a:r>
                      <a:endParaRPr lang="es-EC" sz="2000" b="0" i="0" u="none" strike="noStrike" dirty="0" smtClean="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990874514"/>
                  </a:ext>
                </a:extLst>
              </a:tr>
              <a:tr h="429201">
                <a:tc>
                  <a:txBody>
                    <a:bodyPr/>
                    <a:lstStyle/>
                    <a:p>
                      <a:pPr algn="l" fontAlgn="b"/>
                      <a:r>
                        <a:rPr lang="es-EC" sz="2000" u="none" strike="noStrike" dirty="0" smtClean="0">
                          <a:solidFill>
                            <a:srgbClr val="002060"/>
                          </a:solidFill>
                          <a:effectLst/>
                        </a:rPr>
                        <a:t>Gastos de Inversión</a:t>
                      </a:r>
                    </a:p>
                  </a:txBody>
                  <a:tcPr marL="0" marR="0" marT="0" marB="0" anchor="ctr"/>
                </a:tc>
                <a:tc>
                  <a:txBody>
                    <a:bodyPr/>
                    <a:lstStyle/>
                    <a:p>
                      <a:pPr algn="r" fontAlgn="b"/>
                      <a:r>
                        <a:rPr lang="es-EC" sz="2000" b="0" i="0" u="none" strike="noStrike" dirty="0" smtClean="0">
                          <a:solidFill>
                            <a:srgbClr val="002060"/>
                          </a:solidFill>
                          <a:effectLst/>
                          <a:latin typeface="Calibri Light" panose="020F0302020204030204" pitchFamily="34" charset="0"/>
                        </a:rPr>
                        <a:t> </a:t>
                      </a:r>
                      <a:r>
                        <a:rPr lang="es-EC" sz="2000" u="none" strike="noStrike" kern="1200" dirty="0" smtClean="0">
                          <a:solidFill>
                            <a:srgbClr val="002060"/>
                          </a:solidFill>
                          <a:effectLst/>
                          <a:latin typeface="+mn-lt"/>
                          <a:ea typeface="+mn-ea"/>
                          <a:cs typeface="+mn-cs"/>
                        </a:rPr>
                        <a:t>550.222.568,88</a:t>
                      </a:r>
                      <a:endParaRPr lang="es-EC" sz="2000" b="0" i="0" u="none" strike="noStrike" dirty="0" smtClean="0">
                        <a:solidFill>
                          <a:srgbClr val="002060"/>
                        </a:solidFill>
                        <a:effectLst/>
                        <a:latin typeface="Calibri Light" panose="020F0302020204030204" pitchFamily="34" charset="0"/>
                      </a:endParaRPr>
                    </a:p>
                  </a:txBody>
                  <a:tcPr marL="0" marR="0" marT="0" marB="0" anchor="ctr"/>
                </a:tc>
                <a:extLst>
                  <a:ext uri="{0D108BD9-81ED-4DB2-BD59-A6C34878D82A}">
                    <a16:rowId xmlns:a16="http://schemas.microsoft.com/office/drawing/2014/main" val="3804287111"/>
                  </a:ext>
                </a:extLst>
              </a:tr>
              <a:tr h="643947">
                <a:tc>
                  <a:txBody>
                    <a:bodyPr/>
                    <a:lstStyle/>
                    <a:p>
                      <a:pPr algn="l" fontAlgn="b"/>
                      <a:r>
                        <a:rPr lang="es-MX" sz="2000" b="1" u="none" strike="noStrike" dirty="0" smtClean="0">
                          <a:solidFill>
                            <a:srgbClr val="002060"/>
                          </a:solidFill>
                          <a:effectLst/>
                        </a:rPr>
                        <a:t>Total Proforma Presupuestaria 2024	</a:t>
                      </a:r>
                      <a:endParaRPr lang="es-EC" sz="2000" b="1" i="0" u="none" strike="noStrike" dirty="0">
                        <a:solidFill>
                          <a:srgbClr val="002060"/>
                        </a:solidFill>
                        <a:effectLst/>
                        <a:latin typeface="Calibri Light" panose="020F0302020204030204" pitchFamily="34" charset="0"/>
                      </a:endParaRPr>
                    </a:p>
                  </a:txBody>
                  <a:tcPr marL="0" marR="0" marT="0" marB="0" anchor="ctr"/>
                </a:tc>
                <a:tc>
                  <a:txBody>
                    <a:bodyPr/>
                    <a:lstStyle/>
                    <a:p>
                      <a:pPr algn="r" fontAlgn="b"/>
                      <a:r>
                        <a:rPr lang="es-MX" sz="2000" b="1" u="none" strike="noStrike" dirty="0" smtClean="0">
                          <a:solidFill>
                            <a:srgbClr val="002060"/>
                          </a:solidFill>
                          <a:effectLst/>
                        </a:rPr>
                        <a:t>  986.967.946,68</a:t>
                      </a:r>
                    </a:p>
                  </a:txBody>
                  <a:tcPr marL="0" marR="0" marT="0" marB="0" anchor="ctr"/>
                </a:tc>
                <a:extLst>
                  <a:ext uri="{0D108BD9-81ED-4DB2-BD59-A6C34878D82A}">
                    <a16:rowId xmlns:a16="http://schemas.microsoft.com/office/drawing/2014/main" val="846549299"/>
                  </a:ext>
                </a:extLst>
              </a:tr>
            </a:tbl>
          </a:graphicData>
        </a:graphic>
      </p:graphicFrame>
      <p:graphicFrame>
        <p:nvGraphicFramePr>
          <p:cNvPr id="12" name="Gráfico 11"/>
          <p:cNvGraphicFramePr>
            <a:graphicFrameLocks/>
          </p:cNvGraphicFramePr>
          <p:nvPr>
            <p:extLst>
              <p:ext uri="{D42A27DB-BD31-4B8C-83A1-F6EECF244321}">
                <p14:modId xmlns:p14="http://schemas.microsoft.com/office/powerpoint/2010/main" val="1769720941"/>
              </p:ext>
            </p:extLst>
          </p:nvPr>
        </p:nvGraphicFramePr>
        <p:xfrm>
          <a:off x="5630091" y="1807552"/>
          <a:ext cx="6561909" cy="388952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02440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3"/>
          <a:stretch>
            <a:fillRect/>
          </a:stretch>
        </p:blipFill>
        <p:spPr>
          <a:xfrm>
            <a:off x="9084609" y="136536"/>
            <a:ext cx="2628900" cy="981499"/>
          </a:xfrm>
          <a:prstGeom prst="rect">
            <a:avLst/>
          </a:prstGeom>
        </p:spPr>
      </p:pic>
      <p:pic>
        <p:nvPicPr>
          <p:cNvPr id="9" name="Imagen 8"/>
          <p:cNvPicPr>
            <a:picLocks noChangeAspect="1"/>
          </p:cNvPicPr>
          <p:nvPr/>
        </p:nvPicPr>
        <p:blipFill>
          <a:blip r:embed="rId4"/>
          <a:stretch>
            <a:fillRect/>
          </a:stretch>
        </p:blipFill>
        <p:spPr>
          <a:xfrm>
            <a:off x="10065571" y="6106416"/>
            <a:ext cx="1828800" cy="485775"/>
          </a:xfrm>
          <a:prstGeom prst="rect">
            <a:avLst/>
          </a:prstGeom>
        </p:spPr>
      </p:pic>
      <p:sp>
        <p:nvSpPr>
          <p:cNvPr id="8" name="1 Título"/>
          <p:cNvSpPr txBox="1">
            <a:spLocks/>
          </p:cNvSpPr>
          <p:nvPr/>
        </p:nvSpPr>
        <p:spPr>
          <a:xfrm>
            <a:off x="5630091" y="58344"/>
            <a:ext cx="3454518" cy="650352"/>
          </a:xfrm>
          <a:prstGeom prst="rect">
            <a:avLst/>
          </a:prstGeom>
        </p:spPr>
        <p:txBody>
          <a:bodyPr anchor="b">
            <a:noAutofit/>
          </a:bodyPr>
          <a:lstStyle>
            <a:lvl1pPr algn="r" defTabSz="914400" rtl="0" eaLnBrk="1" latinLnBrk="0" hangingPunct="1">
              <a:lnSpc>
                <a:spcPct val="90000"/>
              </a:lnSpc>
              <a:spcBef>
                <a:spcPct val="0"/>
              </a:spcBef>
              <a:buNone/>
              <a:defRPr sz="5400" kern="1200">
                <a:solidFill>
                  <a:schemeClr val="accent1"/>
                </a:solidFill>
                <a:latin typeface="+mj-lt"/>
                <a:ea typeface="+mj-ea"/>
                <a:cs typeface="+mj-cs"/>
              </a:defRPr>
            </a:lvl1pPr>
          </a:lstStyle>
          <a:p>
            <a:pPr marL="182880"/>
            <a:r>
              <a:rPr kumimoji="0" lang="es-MX" sz="1600" b="1" dirty="0" smtClean="0">
                <a:solidFill>
                  <a:schemeClr val="accent5">
                    <a:lumMod val="50000"/>
                    <a:alpha val="85000"/>
                  </a:schemeClr>
                </a:solidFill>
                <a:latin typeface="Calibri" panose="020F0502020204030204" pitchFamily="34" charset="0"/>
                <a:cs typeface="Calibri" panose="020F0502020204030204" pitchFamily="34" charset="0"/>
              </a:rPr>
              <a:t>Administración </a:t>
            </a:r>
            <a:r>
              <a:rPr lang="es-MX" sz="1600" b="1" dirty="0" smtClean="0">
                <a:solidFill>
                  <a:schemeClr val="accent5">
                    <a:lumMod val="50000"/>
                    <a:alpha val="85000"/>
                  </a:schemeClr>
                </a:solidFill>
                <a:latin typeface="Calibri" panose="020F0502020204030204" pitchFamily="34" charset="0"/>
                <a:cs typeface="Calibri" panose="020F0502020204030204" pitchFamily="34" charset="0"/>
              </a:rPr>
              <a:t>General</a:t>
            </a:r>
          </a:p>
          <a:p>
            <a:pPr marL="182880"/>
            <a:r>
              <a:rPr lang="es-MX" sz="1600" b="1" dirty="0" smtClean="0">
                <a:solidFill>
                  <a:schemeClr val="accent1">
                    <a:lumMod val="75000"/>
                  </a:schemeClr>
                </a:solidFill>
                <a:latin typeface="Calibri" panose="020F0502020204030204" pitchFamily="34" charset="0"/>
                <a:cs typeface="Calibri" panose="020F0502020204030204" pitchFamily="34" charset="0"/>
              </a:rPr>
              <a:t>Dirección Metropolitana Financiera</a:t>
            </a:r>
            <a:endParaRPr lang="es-MX" sz="1600" b="1" dirty="0" smtClean="0">
              <a:solidFill>
                <a:schemeClr val="accent1">
                  <a:lumMod val="75000"/>
                </a:schemeClr>
              </a:solidFill>
              <a:latin typeface="Calibri Light"/>
            </a:endParaRPr>
          </a:p>
        </p:txBody>
      </p:sp>
      <p:graphicFrame>
        <p:nvGraphicFramePr>
          <p:cNvPr id="10" name="Gráfico 9"/>
          <p:cNvGraphicFramePr>
            <a:graphicFrameLocks/>
          </p:cNvGraphicFramePr>
          <p:nvPr>
            <p:extLst>
              <p:ext uri="{D42A27DB-BD31-4B8C-83A1-F6EECF244321}">
                <p14:modId xmlns:p14="http://schemas.microsoft.com/office/powerpoint/2010/main" val="639688875"/>
              </p:ext>
            </p:extLst>
          </p:nvPr>
        </p:nvGraphicFramePr>
        <p:xfrm>
          <a:off x="2570673" y="3107937"/>
          <a:ext cx="6331788" cy="348425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Tabla 4"/>
          <p:cNvGraphicFramePr>
            <a:graphicFrameLocks noGrp="1"/>
          </p:cNvGraphicFramePr>
          <p:nvPr>
            <p:extLst>
              <p:ext uri="{D42A27DB-BD31-4B8C-83A1-F6EECF244321}">
                <p14:modId xmlns:p14="http://schemas.microsoft.com/office/powerpoint/2010/main" val="1839098355"/>
              </p:ext>
            </p:extLst>
          </p:nvPr>
        </p:nvGraphicFramePr>
        <p:xfrm>
          <a:off x="747657" y="1327174"/>
          <a:ext cx="10543641" cy="1571625"/>
        </p:xfrm>
        <a:graphic>
          <a:graphicData uri="http://schemas.openxmlformats.org/drawingml/2006/table">
            <a:tbl>
              <a:tblPr/>
              <a:tblGrid>
                <a:gridCol w="2011560">
                  <a:extLst>
                    <a:ext uri="{9D8B030D-6E8A-4147-A177-3AD203B41FA5}">
                      <a16:colId xmlns:a16="http://schemas.microsoft.com/office/drawing/2014/main" val="2628702871"/>
                    </a:ext>
                  </a:extLst>
                </a:gridCol>
                <a:gridCol w="1930586">
                  <a:extLst>
                    <a:ext uri="{9D8B030D-6E8A-4147-A177-3AD203B41FA5}">
                      <a16:colId xmlns:a16="http://schemas.microsoft.com/office/drawing/2014/main" val="2894185635"/>
                    </a:ext>
                  </a:extLst>
                </a:gridCol>
                <a:gridCol w="1022827">
                  <a:extLst>
                    <a:ext uri="{9D8B030D-6E8A-4147-A177-3AD203B41FA5}">
                      <a16:colId xmlns:a16="http://schemas.microsoft.com/office/drawing/2014/main" val="633697701"/>
                    </a:ext>
                  </a:extLst>
                </a:gridCol>
                <a:gridCol w="1726019">
                  <a:extLst>
                    <a:ext uri="{9D8B030D-6E8A-4147-A177-3AD203B41FA5}">
                      <a16:colId xmlns:a16="http://schemas.microsoft.com/office/drawing/2014/main" val="137716430"/>
                    </a:ext>
                  </a:extLst>
                </a:gridCol>
                <a:gridCol w="1022827">
                  <a:extLst>
                    <a:ext uri="{9D8B030D-6E8A-4147-A177-3AD203B41FA5}">
                      <a16:colId xmlns:a16="http://schemas.microsoft.com/office/drawing/2014/main" val="2982333667"/>
                    </a:ext>
                  </a:extLst>
                </a:gridCol>
                <a:gridCol w="1806995">
                  <a:extLst>
                    <a:ext uri="{9D8B030D-6E8A-4147-A177-3AD203B41FA5}">
                      <a16:colId xmlns:a16="http://schemas.microsoft.com/office/drawing/2014/main" val="2691742837"/>
                    </a:ext>
                  </a:extLst>
                </a:gridCol>
                <a:gridCol w="1022827">
                  <a:extLst>
                    <a:ext uri="{9D8B030D-6E8A-4147-A177-3AD203B41FA5}">
                      <a16:colId xmlns:a16="http://schemas.microsoft.com/office/drawing/2014/main" val="2846574458"/>
                    </a:ext>
                  </a:extLst>
                </a:gridCol>
              </a:tblGrid>
              <a:tr h="289158">
                <a:tc gridSpan="7">
                  <a:txBody>
                    <a:bodyPr/>
                    <a:lstStyle/>
                    <a:p>
                      <a:pPr algn="ctr" rtl="0" fontAlgn="ctr"/>
                      <a:r>
                        <a:rPr lang="es-EC" sz="2000" b="1" i="0" u="none" strike="noStrike" dirty="0" smtClean="0">
                          <a:solidFill>
                            <a:srgbClr val="002060"/>
                          </a:solidFill>
                          <a:effectLst/>
                          <a:latin typeface="Calibri" panose="020F0502020204030204" pitchFamily="34" charset="0"/>
                        </a:rPr>
                        <a:t>Presupuesto Gasto Corriente e Inversión</a:t>
                      </a:r>
                      <a:r>
                        <a:rPr lang="es-EC" sz="2000" b="1" i="0" u="none" strike="noStrike" baseline="0" dirty="0" smtClean="0">
                          <a:solidFill>
                            <a:srgbClr val="002060"/>
                          </a:solidFill>
                          <a:effectLst/>
                          <a:latin typeface="Calibri" panose="020F0502020204030204" pitchFamily="34" charset="0"/>
                        </a:rPr>
                        <a:t> 2024</a:t>
                      </a:r>
                      <a:endParaRPr lang="es-EC" sz="20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hMerge="1">
                  <a:txBody>
                    <a:bodyPr/>
                    <a:lstStyle/>
                    <a:p>
                      <a:pPr algn="ctr" rtl="0" fontAlgn="ctr"/>
                      <a:endParaRPr lang="es-EC" sz="1800" b="1" i="0" u="none" strike="noStrike" dirty="0">
                        <a:solidFill>
                          <a:srgbClr val="002060"/>
                        </a:solidFill>
                        <a:effectLst/>
                        <a:latin typeface="Calibri" panose="020F0502020204030204" pitchFamily="34" charset="0"/>
                      </a:endParaRP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4101787639"/>
                  </a:ext>
                </a:extLst>
              </a:tr>
              <a:tr h="289158">
                <a:tc>
                  <a:txBody>
                    <a:bodyPr/>
                    <a:lstStyle/>
                    <a:p>
                      <a:pPr algn="ctr" rtl="0" fontAlgn="ctr"/>
                      <a:r>
                        <a:rPr lang="es-EC" sz="2000" b="1" i="0" u="none" strike="noStrike" dirty="0">
                          <a:solidFill>
                            <a:srgbClr val="002060"/>
                          </a:solidFill>
                          <a:effectLst/>
                          <a:latin typeface="Calibri" panose="020F0502020204030204" pitchFamily="34" charset="0"/>
                        </a:rPr>
                        <a:t> Tipo de Gasto</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dirty="0">
                          <a:solidFill>
                            <a:srgbClr val="002060"/>
                          </a:solidFill>
                          <a:effectLst/>
                          <a:latin typeface="Calibri" panose="020F0502020204030204" pitchFamily="34" charset="0"/>
                        </a:rPr>
                        <a:t> Codificado 2023</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Part.</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Proforma 2024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Part.</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Variación</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ctr" rtl="0" fontAlgn="ctr"/>
                      <a:r>
                        <a:rPr lang="es-EC" sz="2000" b="1" i="0" u="none" strike="noStrike">
                          <a:solidFill>
                            <a:srgbClr val="002060"/>
                          </a:solidFill>
                          <a:effectLst/>
                          <a:latin typeface="Calibri" panose="020F0502020204030204" pitchFamily="34" charset="0"/>
                        </a:rPr>
                        <a:t> % Var.</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3809506552"/>
                  </a:ext>
                </a:extLst>
              </a:tr>
              <a:tr h="300279">
                <a:tc>
                  <a:txBody>
                    <a:bodyPr/>
                    <a:lstStyle/>
                    <a:p>
                      <a:pPr algn="l" rtl="0" fontAlgn="ctr"/>
                      <a:r>
                        <a:rPr lang="es-EC" sz="2000" b="0" i="0" u="none" strike="noStrike">
                          <a:solidFill>
                            <a:srgbClr val="002060"/>
                          </a:solidFill>
                          <a:effectLst/>
                          <a:latin typeface="Calibri" panose="020F0502020204030204" pitchFamily="34" charset="0"/>
                        </a:rPr>
                        <a:t>Gasto Corriente</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373.707.408,39</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31,68%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436.745.377,80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44,25%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63.037.969,41</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16,87%</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4119199636"/>
                  </a:ext>
                </a:extLst>
              </a:tr>
              <a:tr h="300279">
                <a:tc>
                  <a:txBody>
                    <a:bodyPr/>
                    <a:lstStyle/>
                    <a:p>
                      <a:pPr algn="l" rtl="0" fontAlgn="ctr"/>
                      <a:r>
                        <a:rPr lang="es-EC" sz="2000" b="0" i="0" u="none" strike="noStrike" dirty="0">
                          <a:solidFill>
                            <a:srgbClr val="002060"/>
                          </a:solidFill>
                          <a:effectLst/>
                          <a:latin typeface="Calibri" panose="020F0502020204030204" pitchFamily="34" charset="0"/>
                        </a:rPr>
                        <a:t>Gasto </a:t>
                      </a:r>
                      <a:r>
                        <a:rPr lang="es-EC" sz="2000" b="0" i="0" u="none" strike="noStrike" dirty="0" smtClean="0">
                          <a:solidFill>
                            <a:srgbClr val="002060"/>
                          </a:solidFill>
                          <a:effectLst/>
                          <a:latin typeface="Calibri" panose="020F0502020204030204" pitchFamily="34" charset="0"/>
                        </a:rPr>
                        <a:t>de </a:t>
                      </a:r>
                      <a:r>
                        <a:rPr lang="es-EC" sz="2000" b="0" i="0" u="none" strike="noStrike" dirty="0">
                          <a:solidFill>
                            <a:srgbClr val="002060"/>
                          </a:solidFill>
                          <a:effectLst/>
                          <a:latin typeface="Calibri" panose="020F0502020204030204" pitchFamily="34" charset="0"/>
                        </a:rPr>
                        <a:t>Inversión</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806.054.009,85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a:solidFill>
                            <a:srgbClr val="002060"/>
                          </a:solidFill>
                          <a:effectLst/>
                          <a:latin typeface="Calibri" panose="020F0502020204030204" pitchFamily="34" charset="0"/>
                        </a:rPr>
                        <a:t>68,32%</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550.222.568,88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55,75%</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-255.831.440,97</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0" i="0" u="none" strike="noStrike" dirty="0">
                          <a:solidFill>
                            <a:srgbClr val="002060"/>
                          </a:solidFill>
                          <a:effectLst/>
                          <a:latin typeface="Calibri" panose="020F0502020204030204" pitchFamily="34" charset="0"/>
                        </a:rPr>
                        <a:t>-31,74%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2426167847"/>
                  </a:ext>
                </a:extLst>
              </a:tr>
              <a:tr h="300279">
                <a:tc>
                  <a:txBody>
                    <a:bodyPr/>
                    <a:lstStyle/>
                    <a:p>
                      <a:pPr algn="l" rtl="0" fontAlgn="ctr"/>
                      <a:r>
                        <a:rPr lang="es-EC" sz="2000" b="1" i="0" u="none" strike="noStrike">
                          <a:solidFill>
                            <a:srgbClr val="002060"/>
                          </a:solidFill>
                          <a:effectLst/>
                          <a:latin typeface="Calibri" panose="020F0502020204030204" pitchFamily="34" charset="0"/>
                        </a:rPr>
                        <a:t>Total general</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1.179.761.418,24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100,00%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986.967.946,68</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a:solidFill>
                            <a:srgbClr val="002060"/>
                          </a:solidFill>
                          <a:effectLst/>
                          <a:latin typeface="Calibri" panose="020F0502020204030204" pitchFamily="34" charset="0"/>
                        </a:rPr>
                        <a:t>100,00%</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dirty="0">
                          <a:solidFill>
                            <a:srgbClr val="002060"/>
                          </a:solidFill>
                          <a:effectLst/>
                          <a:latin typeface="Calibri" panose="020F0502020204030204" pitchFamily="34" charset="0"/>
                        </a:rPr>
                        <a:t>-192.793.471,56</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tc>
                  <a:txBody>
                    <a:bodyPr/>
                    <a:lstStyle/>
                    <a:p>
                      <a:pPr algn="r" rtl="0" fontAlgn="ctr"/>
                      <a:r>
                        <a:rPr lang="es-EC" sz="2000" b="1" i="0" u="none" strike="noStrike" dirty="0">
                          <a:solidFill>
                            <a:srgbClr val="002060"/>
                          </a:solidFill>
                          <a:effectLst/>
                          <a:latin typeface="Calibri" panose="020F0502020204030204" pitchFamily="34" charset="0"/>
                        </a:rPr>
                        <a:t>-16,34%</a:t>
                      </a:r>
                    </a:p>
                  </a:txBody>
                  <a:tcPr marL="9525" marR="9525" marT="9525" marB="0" anchor="ctr">
                    <a:lnL w="12700" cap="flat" cmpd="sng" algn="ctr">
                      <a:solidFill>
                        <a:srgbClr val="2F75B5"/>
                      </a:solidFill>
                      <a:prstDash val="solid"/>
                      <a:round/>
                      <a:headEnd type="none" w="med" len="med"/>
                      <a:tailEnd type="none" w="med" len="med"/>
                    </a:lnL>
                    <a:lnR w="12700" cap="flat" cmpd="sng" algn="ctr">
                      <a:solidFill>
                        <a:srgbClr val="2F75B5"/>
                      </a:solidFill>
                      <a:prstDash val="solid"/>
                      <a:round/>
                      <a:headEnd type="none" w="med" len="med"/>
                      <a:tailEnd type="none" w="med" len="med"/>
                    </a:lnR>
                    <a:lnT w="12700" cap="flat" cmpd="sng" algn="ctr">
                      <a:solidFill>
                        <a:srgbClr val="2F75B5"/>
                      </a:solidFill>
                      <a:prstDash val="solid"/>
                      <a:round/>
                      <a:headEnd type="none" w="med" len="med"/>
                      <a:tailEnd type="none" w="med" len="med"/>
                    </a:lnT>
                    <a:lnB w="12700" cap="flat" cmpd="sng" algn="ctr">
                      <a:solidFill>
                        <a:srgbClr val="2F75B5"/>
                      </a:solidFill>
                      <a:prstDash val="solid"/>
                      <a:round/>
                      <a:headEnd type="none" w="med" len="med"/>
                      <a:tailEnd type="none" w="med" len="med"/>
                    </a:lnB>
                  </a:tcPr>
                </a:tc>
                <a:extLst>
                  <a:ext uri="{0D108BD9-81ED-4DB2-BD59-A6C34878D82A}">
                    <a16:rowId xmlns:a16="http://schemas.microsoft.com/office/drawing/2014/main" val="2096145092"/>
                  </a:ext>
                </a:extLst>
              </a:tr>
            </a:tbl>
          </a:graphicData>
        </a:graphic>
      </p:graphicFrame>
    </p:spTree>
    <p:extLst>
      <p:ext uri="{BB962C8B-B14F-4D97-AF65-F5344CB8AC3E}">
        <p14:creationId xmlns:p14="http://schemas.microsoft.com/office/powerpoint/2010/main" val="1742415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3589</TotalTime>
  <Words>1656</Words>
  <Application>Microsoft Office PowerPoint</Application>
  <PresentationFormat>Panorámica</PresentationFormat>
  <Paragraphs>493</Paragraphs>
  <Slides>18</Slides>
  <Notes>12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Daissy Tatiana Machuca Campos</dc:creator>
  <cp:lastModifiedBy>Marcia Cecilia Telpis Llivichuzca</cp:lastModifiedBy>
  <cp:revision>139</cp:revision>
  <cp:lastPrinted>2023-07-28T19:41:16Z</cp:lastPrinted>
  <dcterms:created xsi:type="dcterms:W3CDTF">2023-05-16T20:15:33Z</dcterms:created>
  <dcterms:modified xsi:type="dcterms:W3CDTF">2023-11-01T14:41:40Z</dcterms:modified>
</cp:coreProperties>
</file>