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"/>
  </p:notesMasterIdLst>
  <p:handoutMasterIdLst>
    <p:handoutMasterId r:id="rId12"/>
  </p:handoutMasterIdLst>
  <p:sldIdLst>
    <p:sldId id="266" r:id="rId2"/>
    <p:sldId id="291" r:id="rId3"/>
    <p:sldId id="278" r:id="rId4"/>
    <p:sldId id="275" r:id="rId5"/>
    <p:sldId id="292" r:id="rId6"/>
    <p:sldId id="293" r:id="rId7"/>
    <p:sldId id="296" r:id="rId8"/>
    <p:sldId id="297" r:id="rId9"/>
    <p:sldId id="294" r:id="rId10"/>
  </p:sldIdLst>
  <p:sldSz cx="12192000" cy="6858000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5BBE9"/>
    <a:srgbClr val="5B5B5B"/>
    <a:srgbClr val="223F8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248"/>
    <p:restoredTop sz="94674"/>
  </p:normalViewPr>
  <p:slideViewPr>
    <p:cSldViewPr snapToGrid="0">
      <p:cViewPr varScale="1">
        <p:scale>
          <a:sx n="108" d="100"/>
          <a:sy n="108" d="100"/>
        </p:scale>
        <p:origin x="104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9" d="100"/>
          <a:sy n="99" d="100"/>
        </p:scale>
        <p:origin x="4272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B2FB2E5-CF64-4010-80CC-E977D9BBD3D8}" type="doc">
      <dgm:prSet loTypeId="urn:microsoft.com/office/officeart/2005/8/layout/gear1" loCatId="process" qsTypeId="urn:microsoft.com/office/officeart/2005/8/quickstyle/simple1" qsCatId="simple" csTypeId="urn:microsoft.com/office/officeart/2005/8/colors/colorful5" csCatId="colorful" phldr="1"/>
      <dgm:spPr/>
    </dgm:pt>
    <dgm:pt modelId="{135ACA46-6C14-4F0C-8565-53414062121D}">
      <dgm:prSet phldrT="[Texto]"/>
      <dgm:spPr/>
      <dgm:t>
        <a:bodyPr/>
        <a:lstStyle/>
        <a:p>
          <a:r>
            <a:rPr lang="es-MX" dirty="0"/>
            <a:t>COMERCIALIZACIÓN</a:t>
          </a:r>
          <a:endParaRPr lang="en-US" dirty="0"/>
        </a:p>
      </dgm:t>
    </dgm:pt>
    <dgm:pt modelId="{07273240-6005-4A2E-8415-6040A41E6959}" type="parTrans" cxnId="{301B769F-FB16-493F-B3B8-061FDD0C53C7}">
      <dgm:prSet/>
      <dgm:spPr/>
      <dgm:t>
        <a:bodyPr/>
        <a:lstStyle/>
        <a:p>
          <a:endParaRPr lang="en-US"/>
        </a:p>
      </dgm:t>
    </dgm:pt>
    <dgm:pt modelId="{DE2C2C3F-FB59-47D8-86BC-273E5B20C85C}" type="sibTrans" cxnId="{301B769F-FB16-493F-B3B8-061FDD0C53C7}">
      <dgm:prSet/>
      <dgm:spPr/>
      <dgm:t>
        <a:bodyPr/>
        <a:lstStyle/>
        <a:p>
          <a:endParaRPr lang="en-US"/>
        </a:p>
      </dgm:t>
    </dgm:pt>
    <dgm:pt modelId="{032B7CE6-2B9D-49E7-9A00-125CBCF3701F}">
      <dgm:prSet phldrT="[Texto]"/>
      <dgm:spPr/>
      <dgm:t>
        <a:bodyPr/>
        <a:lstStyle/>
        <a:p>
          <a:r>
            <a:rPr lang="es-MX" dirty="0"/>
            <a:t>ACOPIO</a:t>
          </a:r>
          <a:endParaRPr lang="en-US" dirty="0"/>
        </a:p>
      </dgm:t>
    </dgm:pt>
    <dgm:pt modelId="{80A297E2-1DA6-4933-9C96-7DA93A023974}" type="parTrans" cxnId="{FB2EDC5D-E540-49C5-A4B4-335B5541F2E7}">
      <dgm:prSet/>
      <dgm:spPr/>
      <dgm:t>
        <a:bodyPr/>
        <a:lstStyle/>
        <a:p>
          <a:endParaRPr lang="en-US"/>
        </a:p>
      </dgm:t>
    </dgm:pt>
    <dgm:pt modelId="{98120B19-DDAD-4E65-9769-77BC32CC7375}" type="sibTrans" cxnId="{FB2EDC5D-E540-49C5-A4B4-335B5541F2E7}">
      <dgm:prSet/>
      <dgm:spPr/>
      <dgm:t>
        <a:bodyPr/>
        <a:lstStyle/>
        <a:p>
          <a:endParaRPr lang="en-US"/>
        </a:p>
      </dgm:t>
    </dgm:pt>
    <dgm:pt modelId="{E325A839-473F-438A-8EB2-2997A7EE0560}">
      <dgm:prSet phldrT="[Texto]"/>
      <dgm:spPr/>
      <dgm:t>
        <a:bodyPr/>
        <a:lstStyle/>
        <a:p>
          <a:r>
            <a:rPr lang="es-MX" dirty="0"/>
            <a:t>GESTIÓN</a:t>
          </a:r>
          <a:endParaRPr lang="en-US" dirty="0"/>
        </a:p>
      </dgm:t>
    </dgm:pt>
    <dgm:pt modelId="{CEAE4423-84F2-46A4-8499-7DCC0950F858}" type="parTrans" cxnId="{795DDB5C-0EAD-4499-ABB6-EF50335381B4}">
      <dgm:prSet/>
      <dgm:spPr/>
      <dgm:t>
        <a:bodyPr/>
        <a:lstStyle/>
        <a:p>
          <a:endParaRPr lang="en-US"/>
        </a:p>
      </dgm:t>
    </dgm:pt>
    <dgm:pt modelId="{32F353C4-F5F2-4041-9CBB-0156448DDFED}" type="sibTrans" cxnId="{795DDB5C-0EAD-4499-ABB6-EF50335381B4}">
      <dgm:prSet/>
      <dgm:spPr/>
      <dgm:t>
        <a:bodyPr/>
        <a:lstStyle/>
        <a:p>
          <a:endParaRPr lang="en-US"/>
        </a:p>
      </dgm:t>
    </dgm:pt>
    <dgm:pt modelId="{2824736D-01E3-4DFE-A4F5-76A7598C8753}" type="pres">
      <dgm:prSet presAssocID="{FB2FB2E5-CF64-4010-80CC-E977D9BBD3D8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EA86A178-A832-4743-A704-EE1970F6894C}" type="pres">
      <dgm:prSet presAssocID="{135ACA46-6C14-4F0C-8565-53414062121D}" presName="gear1" presStyleLbl="node1" presStyleIdx="0" presStyleCnt="3" custScaleX="120676" custScaleY="111218">
        <dgm:presLayoutVars>
          <dgm:chMax val="1"/>
          <dgm:bulletEnabled val="1"/>
        </dgm:presLayoutVars>
      </dgm:prSet>
      <dgm:spPr/>
    </dgm:pt>
    <dgm:pt modelId="{47016C8A-A785-4F3C-A9AF-E92C0D525324}" type="pres">
      <dgm:prSet presAssocID="{135ACA46-6C14-4F0C-8565-53414062121D}" presName="gear1srcNode" presStyleLbl="node1" presStyleIdx="0" presStyleCnt="3"/>
      <dgm:spPr/>
    </dgm:pt>
    <dgm:pt modelId="{0800800E-5F7B-41C0-8371-8D7C209A415D}" type="pres">
      <dgm:prSet presAssocID="{135ACA46-6C14-4F0C-8565-53414062121D}" presName="gear1dstNode" presStyleLbl="node1" presStyleIdx="0" presStyleCnt="3"/>
      <dgm:spPr/>
    </dgm:pt>
    <dgm:pt modelId="{5C83B65F-54ED-42A1-A315-729B39B00866}" type="pres">
      <dgm:prSet presAssocID="{032B7CE6-2B9D-49E7-9A00-125CBCF3701F}" presName="gear2" presStyleLbl="node1" presStyleIdx="1" presStyleCnt="3" custLinFactNeighborX="-5868" custLinFactNeighborY="-1956">
        <dgm:presLayoutVars>
          <dgm:chMax val="1"/>
          <dgm:bulletEnabled val="1"/>
        </dgm:presLayoutVars>
      </dgm:prSet>
      <dgm:spPr/>
    </dgm:pt>
    <dgm:pt modelId="{8880AE6F-D2A4-4861-AF80-918BB2F44C4E}" type="pres">
      <dgm:prSet presAssocID="{032B7CE6-2B9D-49E7-9A00-125CBCF3701F}" presName="gear2srcNode" presStyleLbl="node1" presStyleIdx="1" presStyleCnt="3"/>
      <dgm:spPr/>
    </dgm:pt>
    <dgm:pt modelId="{A8444FB0-469E-4C87-8019-051AD8DCFECC}" type="pres">
      <dgm:prSet presAssocID="{032B7CE6-2B9D-49E7-9A00-125CBCF3701F}" presName="gear2dstNode" presStyleLbl="node1" presStyleIdx="1" presStyleCnt="3"/>
      <dgm:spPr/>
    </dgm:pt>
    <dgm:pt modelId="{1FEF9113-B3A3-4D46-BEA4-E5D1EF330440}" type="pres">
      <dgm:prSet presAssocID="{E325A839-473F-438A-8EB2-2997A7EE0560}" presName="gear3" presStyleLbl="node1" presStyleIdx="2" presStyleCnt="3"/>
      <dgm:spPr/>
    </dgm:pt>
    <dgm:pt modelId="{422ECA06-729D-4DA8-91C2-7CF91AC2E560}" type="pres">
      <dgm:prSet presAssocID="{E325A839-473F-438A-8EB2-2997A7EE0560}" presName="gear3tx" presStyleLbl="node1" presStyleIdx="2" presStyleCnt="3">
        <dgm:presLayoutVars>
          <dgm:chMax val="1"/>
          <dgm:bulletEnabled val="1"/>
        </dgm:presLayoutVars>
      </dgm:prSet>
      <dgm:spPr/>
    </dgm:pt>
    <dgm:pt modelId="{258D4CA6-B5A3-4AEA-BFEE-56194F595ED5}" type="pres">
      <dgm:prSet presAssocID="{E325A839-473F-438A-8EB2-2997A7EE0560}" presName="gear3srcNode" presStyleLbl="node1" presStyleIdx="2" presStyleCnt="3"/>
      <dgm:spPr/>
    </dgm:pt>
    <dgm:pt modelId="{E8822BFB-A7C7-4DDE-9258-7224B6D04D53}" type="pres">
      <dgm:prSet presAssocID="{E325A839-473F-438A-8EB2-2997A7EE0560}" presName="gear3dstNode" presStyleLbl="node1" presStyleIdx="2" presStyleCnt="3"/>
      <dgm:spPr/>
    </dgm:pt>
    <dgm:pt modelId="{F42B4872-CD22-4C21-91AE-5FE5401241CC}" type="pres">
      <dgm:prSet presAssocID="{DE2C2C3F-FB59-47D8-86BC-273E5B20C85C}" presName="connector1" presStyleLbl="sibTrans2D1" presStyleIdx="0" presStyleCnt="3" custLinFactNeighborX="3633" custLinFactNeighborY="-823"/>
      <dgm:spPr/>
    </dgm:pt>
    <dgm:pt modelId="{EB7A86B0-A65D-4CE6-A6AF-A4389B1802F1}" type="pres">
      <dgm:prSet presAssocID="{98120B19-DDAD-4E65-9769-77BC32CC7375}" presName="connector2" presStyleLbl="sibTrans2D1" presStyleIdx="1" presStyleCnt="3"/>
      <dgm:spPr/>
    </dgm:pt>
    <dgm:pt modelId="{AF2185BA-D0B5-4A95-902A-BAFC2F745FA4}" type="pres">
      <dgm:prSet presAssocID="{32F353C4-F5F2-4041-9CBB-0156448DDFED}" presName="connector3" presStyleLbl="sibTrans2D1" presStyleIdx="2" presStyleCnt="3"/>
      <dgm:spPr/>
    </dgm:pt>
  </dgm:ptLst>
  <dgm:cxnLst>
    <dgm:cxn modelId="{12834B0A-5CF1-4868-9368-4D4D1486FF8C}" type="presOf" srcId="{135ACA46-6C14-4F0C-8565-53414062121D}" destId="{0800800E-5F7B-41C0-8371-8D7C209A415D}" srcOrd="2" destOrd="0" presId="urn:microsoft.com/office/officeart/2005/8/layout/gear1"/>
    <dgm:cxn modelId="{636F490C-3C6A-41DE-BAD6-F8A643421CB5}" type="presOf" srcId="{032B7CE6-2B9D-49E7-9A00-125CBCF3701F}" destId="{5C83B65F-54ED-42A1-A315-729B39B00866}" srcOrd="0" destOrd="0" presId="urn:microsoft.com/office/officeart/2005/8/layout/gear1"/>
    <dgm:cxn modelId="{2D9ACA0D-2E02-4733-977F-2F95DACB1C78}" type="presOf" srcId="{135ACA46-6C14-4F0C-8565-53414062121D}" destId="{47016C8A-A785-4F3C-A9AF-E92C0D525324}" srcOrd="1" destOrd="0" presId="urn:microsoft.com/office/officeart/2005/8/layout/gear1"/>
    <dgm:cxn modelId="{4DA59D1B-E8BA-45F0-BF75-6B57F454B80B}" type="presOf" srcId="{032B7CE6-2B9D-49E7-9A00-125CBCF3701F}" destId="{A8444FB0-469E-4C87-8019-051AD8DCFECC}" srcOrd="2" destOrd="0" presId="urn:microsoft.com/office/officeart/2005/8/layout/gear1"/>
    <dgm:cxn modelId="{52E0501E-7A0C-4DE8-BFF6-D3AED513897F}" type="presOf" srcId="{E325A839-473F-438A-8EB2-2997A7EE0560}" destId="{E8822BFB-A7C7-4DDE-9258-7224B6D04D53}" srcOrd="3" destOrd="0" presId="urn:microsoft.com/office/officeart/2005/8/layout/gear1"/>
    <dgm:cxn modelId="{B93BDA24-92E5-47F1-83B1-1B85A66DDC0B}" type="presOf" srcId="{135ACA46-6C14-4F0C-8565-53414062121D}" destId="{EA86A178-A832-4743-A704-EE1970F6894C}" srcOrd="0" destOrd="0" presId="urn:microsoft.com/office/officeart/2005/8/layout/gear1"/>
    <dgm:cxn modelId="{2C049C32-559B-4C00-8F5B-DE85201A8D73}" type="presOf" srcId="{98120B19-DDAD-4E65-9769-77BC32CC7375}" destId="{EB7A86B0-A65D-4CE6-A6AF-A4389B1802F1}" srcOrd="0" destOrd="0" presId="urn:microsoft.com/office/officeart/2005/8/layout/gear1"/>
    <dgm:cxn modelId="{1530C139-5434-4892-B2E7-AC323909D2CE}" type="presOf" srcId="{DE2C2C3F-FB59-47D8-86BC-273E5B20C85C}" destId="{F42B4872-CD22-4C21-91AE-5FE5401241CC}" srcOrd="0" destOrd="0" presId="urn:microsoft.com/office/officeart/2005/8/layout/gear1"/>
    <dgm:cxn modelId="{795DDB5C-0EAD-4499-ABB6-EF50335381B4}" srcId="{FB2FB2E5-CF64-4010-80CC-E977D9BBD3D8}" destId="{E325A839-473F-438A-8EB2-2997A7EE0560}" srcOrd="2" destOrd="0" parTransId="{CEAE4423-84F2-46A4-8499-7DCC0950F858}" sibTransId="{32F353C4-F5F2-4041-9CBB-0156448DDFED}"/>
    <dgm:cxn modelId="{FB2EDC5D-E540-49C5-A4B4-335B5541F2E7}" srcId="{FB2FB2E5-CF64-4010-80CC-E977D9BBD3D8}" destId="{032B7CE6-2B9D-49E7-9A00-125CBCF3701F}" srcOrd="1" destOrd="0" parTransId="{80A297E2-1DA6-4933-9C96-7DA93A023974}" sibTransId="{98120B19-DDAD-4E65-9769-77BC32CC7375}"/>
    <dgm:cxn modelId="{9943A76E-8516-40BC-B93B-2A156D45551D}" type="presOf" srcId="{032B7CE6-2B9D-49E7-9A00-125CBCF3701F}" destId="{8880AE6F-D2A4-4861-AF80-918BB2F44C4E}" srcOrd="1" destOrd="0" presId="urn:microsoft.com/office/officeart/2005/8/layout/gear1"/>
    <dgm:cxn modelId="{2C2CAE8C-9916-49A3-BB08-6DC22A6E85B0}" type="presOf" srcId="{32F353C4-F5F2-4041-9CBB-0156448DDFED}" destId="{AF2185BA-D0B5-4A95-902A-BAFC2F745FA4}" srcOrd="0" destOrd="0" presId="urn:microsoft.com/office/officeart/2005/8/layout/gear1"/>
    <dgm:cxn modelId="{301B769F-FB16-493F-B3B8-061FDD0C53C7}" srcId="{FB2FB2E5-CF64-4010-80CC-E977D9BBD3D8}" destId="{135ACA46-6C14-4F0C-8565-53414062121D}" srcOrd="0" destOrd="0" parTransId="{07273240-6005-4A2E-8415-6040A41E6959}" sibTransId="{DE2C2C3F-FB59-47D8-86BC-273E5B20C85C}"/>
    <dgm:cxn modelId="{84299DE2-137A-4BC7-BA2D-CFA14D5C60A1}" type="presOf" srcId="{E325A839-473F-438A-8EB2-2997A7EE0560}" destId="{258D4CA6-B5A3-4AEA-BFEE-56194F595ED5}" srcOrd="2" destOrd="0" presId="urn:microsoft.com/office/officeart/2005/8/layout/gear1"/>
    <dgm:cxn modelId="{8B0F46E3-BDF6-4C32-B24E-50EC1F82B02D}" type="presOf" srcId="{E325A839-473F-438A-8EB2-2997A7EE0560}" destId="{422ECA06-729D-4DA8-91C2-7CF91AC2E560}" srcOrd="1" destOrd="0" presId="urn:microsoft.com/office/officeart/2005/8/layout/gear1"/>
    <dgm:cxn modelId="{BCAB78EB-7A86-4C54-AB76-43732A61D21A}" type="presOf" srcId="{FB2FB2E5-CF64-4010-80CC-E977D9BBD3D8}" destId="{2824736D-01E3-4DFE-A4F5-76A7598C8753}" srcOrd="0" destOrd="0" presId="urn:microsoft.com/office/officeart/2005/8/layout/gear1"/>
    <dgm:cxn modelId="{122D6AF0-7247-4DBE-A75A-AD43120A010C}" type="presOf" srcId="{E325A839-473F-438A-8EB2-2997A7EE0560}" destId="{1FEF9113-B3A3-4D46-BEA4-E5D1EF330440}" srcOrd="0" destOrd="0" presId="urn:microsoft.com/office/officeart/2005/8/layout/gear1"/>
    <dgm:cxn modelId="{D0104E8A-315C-47CB-9F76-2DC6CE1742B3}" type="presParOf" srcId="{2824736D-01E3-4DFE-A4F5-76A7598C8753}" destId="{EA86A178-A832-4743-A704-EE1970F6894C}" srcOrd="0" destOrd="0" presId="urn:microsoft.com/office/officeart/2005/8/layout/gear1"/>
    <dgm:cxn modelId="{74E40BBD-FF50-4BFD-ADF6-A566AAC6A2FC}" type="presParOf" srcId="{2824736D-01E3-4DFE-A4F5-76A7598C8753}" destId="{47016C8A-A785-4F3C-A9AF-E92C0D525324}" srcOrd="1" destOrd="0" presId="urn:microsoft.com/office/officeart/2005/8/layout/gear1"/>
    <dgm:cxn modelId="{868CF47B-2019-46D5-931E-28828C48D64D}" type="presParOf" srcId="{2824736D-01E3-4DFE-A4F5-76A7598C8753}" destId="{0800800E-5F7B-41C0-8371-8D7C209A415D}" srcOrd="2" destOrd="0" presId="urn:microsoft.com/office/officeart/2005/8/layout/gear1"/>
    <dgm:cxn modelId="{E9B31C48-8A89-4F90-B9DC-2CA9EE6FBC67}" type="presParOf" srcId="{2824736D-01E3-4DFE-A4F5-76A7598C8753}" destId="{5C83B65F-54ED-42A1-A315-729B39B00866}" srcOrd="3" destOrd="0" presId="urn:microsoft.com/office/officeart/2005/8/layout/gear1"/>
    <dgm:cxn modelId="{EA4FD342-14F0-47C1-B1BE-2A7FA99D8A8C}" type="presParOf" srcId="{2824736D-01E3-4DFE-A4F5-76A7598C8753}" destId="{8880AE6F-D2A4-4861-AF80-918BB2F44C4E}" srcOrd="4" destOrd="0" presId="urn:microsoft.com/office/officeart/2005/8/layout/gear1"/>
    <dgm:cxn modelId="{5C29D73E-3D4C-45A3-8E20-431D8EA2DEA5}" type="presParOf" srcId="{2824736D-01E3-4DFE-A4F5-76A7598C8753}" destId="{A8444FB0-469E-4C87-8019-051AD8DCFECC}" srcOrd="5" destOrd="0" presId="urn:microsoft.com/office/officeart/2005/8/layout/gear1"/>
    <dgm:cxn modelId="{9022D514-6F9D-496F-8514-BE3AB552E42E}" type="presParOf" srcId="{2824736D-01E3-4DFE-A4F5-76A7598C8753}" destId="{1FEF9113-B3A3-4D46-BEA4-E5D1EF330440}" srcOrd="6" destOrd="0" presId="urn:microsoft.com/office/officeart/2005/8/layout/gear1"/>
    <dgm:cxn modelId="{ED949DD4-B0B1-476A-85E0-148B4FD7B9FD}" type="presParOf" srcId="{2824736D-01E3-4DFE-A4F5-76A7598C8753}" destId="{422ECA06-729D-4DA8-91C2-7CF91AC2E560}" srcOrd="7" destOrd="0" presId="urn:microsoft.com/office/officeart/2005/8/layout/gear1"/>
    <dgm:cxn modelId="{932A8555-33B6-40A4-B59A-43F8584436FE}" type="presParOf" srcId="{2824736D-01E3-4DFE-A4F5-76A7598C8753}" destId="{258D4CA6-B5A3-4AEA-BFEE-56194F595ED5}" srcOrd="8" destOrd="0" presId="urn:microsoft.com/office/officeart/2005/8/layout/gear1"/>
    <dgm:cxn modelId="{563EE5F1-5A72-42E2-85EB-14D703282BA5}" type="presParOf" srcId="{2824736D-01E3-4DFE-A4F5-76A7598C8753}" destId="{E8822BFB-A7C7-4DDE-9258-7224B6D04D53}" srcOrd="9" destOrd="0" presId="urn:microsoft.com/office/officeart/2005/8/layout/gear1"/>
    <dgm:cxn modelId="{86013D37-41B2-4025-9C80-9F326EE709CE}" type="presParOf" srcId="{2824736D-01E3-4DFE-A4F5-76A7598C8753}" destId="{F42B4872-CD22-4C21-91AE-5FE5401241CC}" srcOrd="10" destOrd="0" presId="urn:microsoft.com/office/officeart/2005/8/layout/gear1"/>
    <dgm:cxn modelId="{003D3B9A-EB80-4D58-827E-EB3D2400CD28}" type="presParOf" srcId="{2824736D-01E3-4DFE-A4F5-76A7598C8753}" destId="{EB7A86B0-A65D-4CE6-A6AF-A4389B1802F1}" srcOrd="11" destOrd="0" presId="urn:microsoft.com/office/officeart/2005/8/layout/gear1"/>
    <dgm:cxn modelId="{5F3AC9AB-2AB9-4B9F-90FE-04B640A77DA9}" type="presParOf" srcId="{2824736D-01E3-4DFE-A4F5-76A7598C8753}" destId="{AF2185BA-D0B5-4A95-902A-BAFC2F745FA4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86A178-A832-4743-A704-EE1970F6894C}">
      <dsp:nvSpPr>
        <dsp:cNvPr id="0" name=""/>
        <dsp:cNvSpPr/>
      </dsp:nvSpPr>
      <dsp:spPr>
        <a:xfrm>
          <a:off x="2587863" y="1547094"/>
          <a:ext cx="2543395" cy="2344056"/>
        </a:xfrm>
        <a:prstGeom prst="gear9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300" kern="1200" dirty="0"/>
            <a:t>COMERCIALIZACIÓN</a:t>
          </a:r>
          <a:endParaRPr lang="en-US" sz="1300" kern="1200" dirty="0"/>
        </a:p>
      </dsp:txBody>
      <dsp:txXfrm>
        <a:off x="3084300" y="2096178"/>
        <a:ext cx="1550521" cy="1204893"/>
      </dsp:txXfrm>
    </dsp:sp>
    <dsp:sp modelId="{5C83B65F-54ED-42A1-A315-729B39B00866}">
      <dsp:nvSpPr>
        <dsp:cNvPr id="0" name=""/>
        <dsp:cNvSpPr/>
      </dsp:nvSpPr>
      <dsp:spPr>
        <a:xfrm>
          <a:off x="1489550" y="1137163"/>
          <a:ext cx="1532816" cy="1532816"/>
        </a:xfrm>
        <a:prstGeom prst="gear6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300" kern="1200" dirty="0"/>
            <a:t>ACOPIO</a:t>
          </a:r>
          <a:endParaRPr lang="en-US" sz="1300" kern="1200" dirty="0"/>
        </a:p>
      </dsp:txBody>
      <dsp:txXfrm>
        <a:off x="1875441" y="1525386"/>
        <a:ext cx="761034" cy="756370"/>
      </dsp:txXfrm>
    </dsp:sp>
    <dsp:sp modelId="{1FEF9113-B3A3-4D46-BEA4-E5D1EF330440}">
      <dsp:nvSpPr>
        <dsp:cNvPr id="0" name=""/>
        <dsp:cNvSpPr/>
      </dsp:nvSpPr>
      <dsp:spPr>
        <a:xfrm rot="20700000">
          <a:off x="2438030" y="109657"/>
          <a:ext cx="1501847" cy="1501847"/>
        </a:xfrm>
        <a:prstGeom prst="gear6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300" kern="1200" dirty="0"/>
            <a:t>GESTIÓN</a:t>
          </a:r>
          <a:endParaRPr lang="en-US" sz="1300" kern="1200" dirty="0"/>
        </a:p>
      </dsp:txBody>
      <dsp:txXfrm rot="-20700000">
        <a:off x="2767429" y="439057"/>
        <a:ext cx="843049" cy="843049"/>
      </dsp:txXfrm>
    </dsp:sp>
    <dsp:sp modelId="{F42B4872-CD22-4C21-91AE-5FE5401241CC}">
      <dsp:nvSpPr>
        <dsp:cNvPr id="0" name=""/>
        <dsp:cNvSpPr/>
      </dsp:nvSpPr>
      <dsp:spPr>
        <a:xfrm>
          <a:off x="2737764" y="1327302"/>
          <a:ext cx="2697757" cy="2697757"/>
        </a:xfrm>
        <a:prstGeom prst="circularArrow">
          <a:avLst>
            <a:gd name="adj1" fmla="val 4687"/>
            <a:gd name="adj2" fmla="val 299029"/>
            <a:gd name="adj3" fmla="val 2506995"/>
            <a:gd name="adj4" fmla="val 15881175"/>
            <a:gd name="adj5" fmla="val 5469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B7A86B0-A65D-4CE6-A6AF-A4389B1802F1}">
      <dsp:nvSpPr>
        <dsp:cNvPr id="0" name=""/>
        <dsp:cNvSpPr/>
      </dsp:nvSpPr>
      <dsp:spPr>
        <a:xfrm>
          <a:off x="1308037" y="829545"/>
          <a:ext cx="1960089" cy="1960089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F2185BA-D0B5-4A95-902A-BAFC2F745FA4}">
      <dsp:nvSpPr>
        <dsp:cNvPr id="0" name=""/>
        <dsp:cNvSpPr/>
      </dsp:nvSpPr>
      <dsp:spPr>
        <a:xfrm>
          <a:off x="2090637" y="-217748"/>
          <a:ext cx="2113371" cy="2113371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80DB2959-C3B8-AFE1-FE88-357ED3CEAEF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868AFC65-4BDC-1D09-C684-612ED25D51E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D7EADA-9D25-324F-A962-C13B1DFBBFEB}" type="datetimeFigureOut">
              <a:rPr lang="es-EC" smtClean="0"/>
              <a:t>18/7/2023</a:t>
            </a:fld>
            <a:endParaRPr lang="es-EC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0F3C8C6D-04A0-E8C7-B4C1-0905342E72A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2BCC6170-BB4B-E2AB-CCED-B7FFA868BCE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F3A257-73CE-BD4D-A507-1552FDC084BD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9196545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DDFC9A-F8E9-E044-AC34-ED696DDAB2E6}" type="datetimeFigureOut">
              <a:rPr lang="es-EC" smtClean="0"/>
              <a:t>18/7/2023</a:t>
            </a:fld>
            <a:endParaRPr lang="es-EC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C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C49DFF-B7D3-834E-A2F0-6F28154502F4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8492117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C49DFF-B7D3-834E-A2F0-6F28154502F4}" type="slidenum">
              <a:rPr lang="es-EC" smtClean="0"/>
              <a:t>3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8026313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>
            <a:extLst>
              <a:ext uri="{FF2B5EF4-FFF2-40B4-BE49-F238E27FC236}">
                <a16:creationId xmlns:a16="http://schemas.microsoft.com/office/drawing/2014/main" id="{69DC5DA2-D5CD-D981-0EDC-735E5588E99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9604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0B6EF428-D365-C4FA-A640-ADB9E0E91C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C6B33F4-2CBB-956F-B502-CDC148C653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081D323-4F40-8B0F-6D71-53D82FB204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BF6A4-7C83-954C-BA91-FDE72C23A6C3}" type="datetimeFigureOut">
              <a:rPr lang="es-EC" smtClean="0"/>
              <a:t>18/7/2023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F5C0505-4B74-B6EE-4E67-C487330BEB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39B2D27-DC25-1970-B80A-85F7F3080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F5CD9-9349-1B4E-8B50-89C66E4482A3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7144957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1F7E1582-B6A7-3E26-A7F6-AEDF0DC4BA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0FB194BD-C305-B12F-FE2F-8EE353257C2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982199" y="5829700"/>
            <a:ext cx="2092401" cy="770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7667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DBD982A6-5EA3-A546-5CD8-CE66C7EA913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A025AD31-5028-D17D-3E5B-8BFAE50E1A4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72300" y="5829700"/>
            <a:ext cx="2092401" cy="770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2618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E779EAB8-383F-33BD-D69C-A32AB86C6A7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847BFED1-C576-6C21-EED3-F42F667C29D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47446" y="253315"/>
            <a:ext cx="2092401" cy="770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6123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E16A9144-5DE7-C599-3812-009F80D6639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0154D28D-DE85-FF39-72CA-72805EC5CE4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7972" y="2224216"/>
            <a:ext cx="6004798" cy="3274657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0A027697-6BC9-123D-023F-2665E2D812E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47446" y="253315"/>
            <a:ext cx="2092401" cy="770004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5C83E0E2-FD70-0B87-F973-8FC07F0A786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719997" y="2569028"/>
            <a:ext cx="1697063" cy="1621972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1B69335F-8EB7-EE36-E915-46ED10D2EAB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462571" y="4501643"/>
            <a:ext cx="3771486" cy="665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0531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3776F4FF-F7CB-F299-A93F-7648445D0E6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2A923A17-01F1-BE1E-6EF0-AD37A9F538D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47446" y="253315"/>
            <a:ext cx="2092401" cy="770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2823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F19D45AA-D978-47F1-7EAB-589E15D6D0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EAF4C055-0011-334E-8B9A-E8F9AA84B3C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0675" y="0"/>
            <a:ext cx="4190649" cy="685800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AE836A73-EC0E-04AD-A1E2-DA0E652ABC2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982199" y="5834584"/>
            <a:ext cx="2092401" cy="770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1009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2F9A391-C469-527C-A2E1-1DA50985F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5A29D5E9-8FE7-0C63-0587-150112D95D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C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FD005A4-BEE2-3264-04E2-B0DF8A8E77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60E89F4-4C16-EFD6-622E-6BB927243D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BF6A4-7C83-954C-BA91-FDE72C23A6C3}" type="datetimeFigureOut">
              <a:rPr lang="es-EC" smtClean="0"/>
              <a:t>18/7/2023</a:t>
            </a:fld>
            <a:endParaRPr lang="es-EC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5574AD8-34C0-7EAB-6EF0-3F730CEA43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6833DD0-4C5C-FD4C-E05B-90B7164B4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F5CD9-9349-1B4E-8B50-89C66E4482A3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210237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2E11B03-CCA1-B107-01A1-50DC372EFB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8144AF8-7EC3-6CAC-607C-49F5E8E463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6AE2885-272F-3C70-2A0E-A941E21E0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BF6A4-7C83-954C-BA91-FDE72C23A6C3}" type="datetimeFigureOut">
              <a:rPr lang="es-EC" smtClean="0"/>
              <a:t>18/7/2023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8EBA2CB-1069-446E-E8CD-10380FE97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A3036E7-5579-75BF-42CE-2582B8349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F5CD9-9349-1B4E-8B50-89C66E4482A3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1911036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1DD660D2-19F9-A31E-8D94-09531B5BA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5A93ED8-CC7B-F812-2B9E-B30C8CD540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7AB410E-EC45-FF99-C312-F6B0869DFF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5BF6A4-7C83-954C-BA91-FDE72C23A6C3}" type="datetimeFigureOut">
              <a:rPr lang="es-EC" smtClean="0"/>
              <a:t>18/7/2023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27EFA94-3FAD-98D2-97C5-E0761D1DFF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2339342-B372-DB1D-5AE2-DA9708097B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0F5CD9-9349-1B4E-8B50-89C66E4482A3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434654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49" r:id="rId2"/>
    <p:sldLayoutId id="2147483650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D695B1A7-C465-7BE4-696D-38C949F347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4590" y="2485765"/>
            <a:ext cx="5485180" cy="2018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7592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AC5BBECB-F553-9744-063D-CC342FAE61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9553" y="914401"/>
            <a:ext cx="6632448" cy="4416551"/>
          </a:xfrm>
          <a:prstGeom prst="rect">
            <a:avLst/>
          </a:prstGeom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0C7AD623-E137-7243-53FE-D2F281A745B7}"/>
              </a:ext>
            </a:extLst>
          </p:cNvPr>
          <p:cNvSpPr txBox="1">
            <a:spLocks/>
          </p:cNvSpPr>
          <p:nvPr/>
        </p:nvSpPr>
        <p:spPr>
          <a:xfrm>
            <a:off x="585093" y="707727"/>
            <a:ext cx="4780990" cy="31961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b="1" dirty="0">
                <a:solidFill>
                  <a:srgbClr val="223F86"/>
                </a:solidFill>
                <a:latin typeface="Montserrat ExtraBold" pitchFamily="2" charset="77"/>
                <a:ea typeface="HGSMinchoE" panose="02020900000000000000" pitchFamily="18" charset="-128"/>
              </a:rPr>
              <a:t>Ejecución presupuestaria 1er semestre 2022 - 2023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FE1FEAFA-4434-F0D0-3985-9A8C4BDC2C0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303" y="4042068"/>
            <a:ext cx="4450130" cy="857004"/>
          </a:xfrm>
          <a:prstGeom prst="rect">
            <a:avLst/>
          </a:prstGeom>
        </p:spPr>
      </p:pic>
      <p:sp>
        <p:nvSpPr>
          <p:cNvPr id="11" name="Título 1">
            <a:extLst>
              <a:ext uri="{FF2B5EF4-FFF2-40B4-BE49-F238E27FC236}">
                <a16:creationId xmlns:a16="http://schemas.microsoft.com/office/drawing/2014/main" id="{F4F51EF7-AB04-F91E-0BCA-BFB272232060}"/>
              </a:ext>
            </a:extLst>
          </p:cNvPr>
          <p:cNvSpPr txBox="1">
            <a:spLocks/>
          </p:cNvSpPr>
          <p:nvPr/>
        </p:nvSpPr>
        <p:spPr>
          <a:xfrm>
            <a:off x="483240" y="3765636"/>
            <a:ext cx="4628256" cy="140986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sz="2200" b="1" dirty="0">
                <a:solidFill>
                  <a:schemeClr val="bg1"/>
                </a:solidFill>
                <a:latin typeface="Montserrat ExtraBold" pitchFamily="2" charset="77"/>
                <a:ea typeface="HGSMinchoE" panose="02020900000000000000" pitchFamily="18" charset="-128"/>
              </a:rPr>
              <a:t>Mercado Mayorista de Quito</a:t>
            </a:r>
            <a:endParaRPr lang="es-EC" sz="2200" b="1" dirty="0">
              <a:solidFill>
                <a:schemeClr val="bg1"/>
              </a:solidFill>
              <a:latin typeface="Montserrat ExtraBold" pitchFamily="2" charset="77"/>
              <a:ea typeface="HGSMinchoE" panose="020209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79537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D695B1A7-C465-7BE4-696D-38C949F347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63639" y="5914456"/>
            <a:ext cx="2090690" cy="769374"/>
          </a:xfrm>
          <a:prstGeom prst="rect">
            <a:avLst/>
          </a:prstGeom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id="{A440B69D-42C2-C7CC-2FFC-B3A6B133C7E3}"/>
              </a:ext>
            </a:extLst>
          </p:cNvPr>
          <p:cNvSpPr txBox="1">
            <a:spLocks/>
          </p:cNvSpPr>
          <p:nvPr/>
        </p:nvSpPr>
        <p:spPr>
          <a:xfrm>
            <a:off x="373847" y="190172"/>
            <a:ext cx="6998135" cy="8625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3600" b="1" dirty="0">
                <a:solidFill>
                  <a:srgbClr val="223F86"/>
                </a:solidFill>
                <a:latin typeface="Montserrat ExtraBold" pitchFamily="2" charset="77"/>
                <a:ea typeface="HGSMinchoE" panose="02020900000000000000" pitchFamily="18" charset="-128"/>
              </a:rPr>
              <a:t>Modelo actual</a:t>
            </a:r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EB0F61F6-A175-33A8-B7B8-BAF10FDADF91}"/>
              </a:ext>
            </a:extLst>
          </p:cNvPr>
          <p:cNvSpPr txBox="1"/>
          <p:nvPr/>
        </p:nvSpPr>
        <p:spPr>
          <a:xfrm>
            <a:off x="7896200" y="1331476"/>
            <a:ext cx="41249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>
                <a:solidFill>
                  <a:srgbClr val="FF0000"/>
                </a:solidFill>
              </a:rPr>
              <a:t>FORTALECIMIENTO INSTITUCIONAL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9" name="CuadroTexto 38">
            <a:extLst>
              <a:ext uri="{FF2B5EF4-FFF2-40B4-BE49-F238E27FC236}">
                <a16:creationId xmlns:a16="http://schemas.microsoft.com/office/drawing/2014/main" id="{6662315D-CE99-C0A1-36EE-187379CC0D52}"/>
              </a:ext>
            </a:extLst>
          </p:cNvPr>
          <p:cNvSpPr txBox="1"/>
          <p:nvPr/>
        </p:nvSpPr>
        <p:spPr>
          <a:xfrm>
            <a:off x="7896200" y="3572792"/>
            <a:ext cx="41249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>
                <a:solidFill>
                  <a:srgbClr val="FF0000"/>
                </a:solidFill>
              </a:rPr>
              <a:t>DESARROLLO ECONÓMICO LOCAL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0" name="Flecha: pentágono 39">
            <a:extLst>
              <a:ext uri="{FF2B5EF4-FFF2-40B4-BE49-F238E27FC236}">
                <a16:creationId xmlns:a16="http://schemas.microsoft.com/office/drawing/2014/main" id="{A0E48B50-6B8F-3F7E-0FA4-E94FB9ED67BA}"/>
              </a:ext>
            </a:extLst>
          </p:cNvPr>
          <p:cNvSpPr/>
          <p:nvPr/>
        </p:nvSpPr>
        <p:spPr>
          <a:xfrm>
            <a:off x="8197743" y="1758044"/>
            <a:ext cx="3802913" cy="1670956"/>
          </a:xfrm>
          <a:prstGeom prst="homePlate">
            <a:avLst>
              <a:gd name="adj" fmla="val 30264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Flecha: pentágono 40">
            <a:extLst>
              <a:ext uri="{FF2B5EF4-FFF2-40B4-BE49-F238E27FC236}">
                <a16:creationId xmlns:a16="http://schemas.microsoft.com/office/drawing/2014/main" id="{0D516945-021D-F22A-4C68-4C05A2654473}"/>
              </a:ext>
            </a:extLst>
          </p:cNvPr>
          <p:cNvSpPr/>
          <p:nvPr/>
        </p:nvSpPr>
        <p:spPr>
          <a:xfrm>
            <a:off x="8197743" y="3948157"/>
            <a:ext cx="3802913" cy="1529312"/>
          </a:xfrm>
          <a:prstGeom prst="homePlate">
            <a:avLst>
              <a:gd name="adj" fmla="val 30427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2" name="Diagrama 41">
            <a:extLst>
              <a:ext uri="{FF2B5EF4-FFF2-40B4-BE49-F238E27FC236}">
                <a16:creationId xmlns:a16="http://schemas.microsoft.com/office/drawing/2014/main" id="{AA728BDC-DD8D-DFC0-4A7A-D9F589A0F8AD}"/>
              </a:ext>
            </a:extLst>
          </p:cNvPr>
          <p:cNvGraphicFramePr/>
          <p:nvPr/>
        </p:nvGraphicFramePr>
        <p:xfrm>
          <a:off x="2552525" y="1454728"/>
          <a:ext cx="6212590" cy="38320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6" name="Rectángulo: esquinas redondeadas 45">
            <a:extLst>
              <a:ext uri="{FF2B5EF4-FFF2-40B4-BE49-F238E27FC236}">
                <a16:creationId xmlns:a16="http://schemas.microsoft.com/office/drawing/2014/main" id="{0D6E8205-5E85-D948-AC9A-E3BD7D61B7EE}"/>
              </a:ext>
            </a:extLst>
          </p:cNvPr>
          <p:cNvSpPr/>
          <p:nvPr/>
        </p:nvSpPr>
        <p:spPr>
          <a:xfrm>
            <a:off x="8307723" y="4062714"/>
            <a:ext cx="3296013" cy="569561"/>
          </a:xfrm>
          <a:prstGeom prst="roundRect">
            <a:avLst/>
          </a:prstGeom>
          <a:solidFill>
            <a:schemeClr val="accent3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700" dirty="0"/>
              <a:t>Repotenciación y mantenimiento de la infraestructura física</a:t>
            </a:r>
            <a:endParaRPr lang="en-US" sz="1700" dirty="0"/>
          </a:p>
        </p:txBody>
      </p:sp>
      <p:sp>
        <p:nvSpPr>
          <p:cNvPr id="47" name="Rectángulo: esquinas redondeadas 46">
            <a:extLst>
              <a:ext uri="{FF2B5EF4-FFF2-40B4-BE49-F238E27FC236}">
                <a16:creationId xmlns:a16="http://schemas.microsoft.com/office/drawing/2014/main" id="{83BE420A-C3A7-AB4F-F1F8-119A45E0FE46}"/>
              </a:ext>
            </a:extLst>
          </p:cNvPr>
          <p:cNvSpPr/>
          <p:nvPr/>
        </p:nvSpPr>
        <p:spPr>
          <a:xfrm>
            <a:off x="8307723" y="4750196"/>
            <a:ext cx="3213717" cy="548640"/>
          </a:xfrm>
          <a:prstGeom prst="roundRect">
            <a:avLst/>
          </a:prstGeom>
          <a:solidFill>
            <a:schemeClr val="accent3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Fortalecimiento e innovación de los servicios</a:t>
            </a:r>
            <a:endParaRPr lang="en-US" dirty="0"/>
          </a:p>
        </p:txBody>
      </p:sp>
      <p:sp>
        <p:nvSpPr>
          <p:cNvPr id="48" name="Rectángulo: esquinas redondeadas 47">
            <a:extLst>
              <a:ext uri="{FF2B5EF4-FFF2-40B4-BE49-F238E27FC236}">
                <a16:creationId xmlns:a16="http://schemas.microsoft.com/office/drawing/2014/main" id="{F26034A0-B48C-DC74-00C3-3664AC0A6909}"/>
              </a:ext>
            </a:extLst>
          </p:cNvPr>
          <p:cNvSpPr/>
          <p:nvPr/>
        </p:nvSpPr>
        <p:spPr>
          <a:xfrm>
            <a:off x="8451367" y="1948743"/>
            <a:ext cx="2975295" cy="548640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Gestión de Talento Humano</a:t>
            </a:r>
            <a:endParaRPr lang="en-US" dirty="0"/>
          </a:p>
        </p:txBody>
      </p:sp>
      <p:sp>
        <p:nvSpPr>
          <p:cNvPr id="49" name="Rectángulo: esquinas redondeadas 48">
            <a:extLst>
              <a:ext uri="{FF2B5EF4-FFF2-40B4-BE49-F238E27FC236}">
                <a16:creationId xmlns:a16="http://schemas.microsoft.com/office/drawing/2014/main" id="{82DFC346-0A6C-E9AD-1471-153ABBCBBB88}"/>
              </a:ext>
            </a:extLst>
          </p:cNvPr>
          <p:cNvSpPr/>
          <p:nvPr/>
        </p:nvSpPr>
        <p:spPr>
          <a:xfrm>
            <a:off x="8451367" y="2605261"/>
            <a:ext cx="2975295" cy="5486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Gestión administrativa</a:t>
            </a:r>
            <a:endParaRPr lang="en-US" dirty="0"/>
          </a:p>
        </p:txBody>
      </p:sp>
      <p:sp>
        <p:nvSpPr>
          <p:cNvPr id="50" name="Flecha: pentágono 49">
            <a:extLst>
              <a:ext uri="{FF2B5EF4-FFF2-40B4-BE49-F238E27FC236}">
                <a16:creationId xmlns:a16="http://schemas.microsoft.com/office/drawing/2014/main" id="{8AEDD25E-7F58-B710-1802-A30060645E47}"/>
              </a:ext>
            </a:extLst>
          </p:cNvPr>
          <p:cNvSpPr/>
          <p:nvPr/>
        </p:nvSpPr>
        <p:spPr>
          <a:xfrm>
            <a:off x="190938" y="2204864"/>
            <a:ext cx="3528798" cy="2338780"/>
          </a:xfrm>
          <a:prstGeom prst="homePlate">
            <a:avLst>
              <a:gd name="adj" fmla="val 29490"/>
            </a:avLst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ángulo: esquinas redondeadas 50">
            <a:extLst>
              <a:ext uri="{FF2B5EF4-FFF2-40B4-BE49-F238E27FC236}">
                <a16:creationId xmlns:a16="http://schemas.microsoft.com/office/drawing/2014/main" id="{3F773951-5294-E84E-6CA7-25E5C19E1F77}"/>
              </a:ext>
            </a:extLst>
          </p:cNvPr>
          <p:cNvSpPr/>
          <p:nvPr/>
        </p:nvSpPr>
        <p:spPr>
          <a:xfrm>
            <a:off x="360043" y="2376304"/>
            <a:ext cx="2491740" cy="548640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PARQUEADEROS</a:t>
            </a:r>
            <a:endParaRPr lang="en-US" dirty="0"/>
          </a:p>
        </p:txBody>
      </p:sp>
      <p:sp>
        <p:nvSpPr>
          <p:cNvPr id="52" name="Rectángulo: esquinas redondeadas 51">
            <a:extLst>
              <a:ext uri="{FF2B5EF4-FFF2-40B4-BE49-F238E27FC236}">
                <a16:creationId xmlns:a16="http://schemas.microsoft.com/office/drawing/2014/main" id="{FAFDCDA1-4DB5-9BD8-1A60-F7237682C292}"/>
              </a:ext>
            </a:extLst>
          </p:cNvPr>
          <p:cNvSpPr/>
          <p:nvPr/>
        </p:nvSpPr>
        <p:spPr>
          <a:xfrm>
            <a:off x="360043" y="3068960"/>
            <a:ext cx="2491740" cy="548640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ARRIENDO</a:t>
            </a:r>
            <a:endParaRPr lang="en-US" dirty="0"/>
          </a:p>
        </p:txBody>
      </p:sp>
      <p:sp>
        <p:nvSpPr>
          <p:cNvPr id="54" name="CuadroTexto 53">
            <a:extLst>
              <a:ext uri="{FF2B5EF4-FFF2-40B4-BE49-F238E27FC236}">
                <a16:creationId xmlns:a16="http://schemas.microsoft.com/office/drawing/2014/main" id="{F792B183-B0FE-4282-1C3C-07709E76BC82}"/>
              </a:ext>
            </a:extLst>
          </p:cNvPr>
          <p:cNvSpPr txBox="1"/>
          <p:nvPr/>
        </p:nvSpPr>
        <p:spPr>
          <a:xfrm>
            <a:off x="237671" y="5831899"/>
            <a:ext cx="872804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S" sz="1600" dirty="0"/>
              <a:t>La Empresa Pública Metropolitana Mercado Mayorista de Quito, se crea mediante Ord. Metropolitana 0296 del 11 de octubre de 2012.</a:t>
            </a:r>
            <a:endParaRPr lang="es-EC" sz="1600" dirty="0"/>
          </a:p>
        </p:txBody>
      </p:sp>
      <p:sp>
        <p:nvSpPr>
          <p:cNvPr id="56" name="Rectángulo: esquinas redondeadas 55">
            <a:extLst>
              <a:ext uri="{FF2B5EF4-FFF2-40B4-BE49-F238E27FC236}">
                <a16:creationId xmlns:a16="http://schemas.microsoft.com/office/drawing/2014/main" id="{E526590C-DBFB-8250-CCCC-8DEA0583ACD8}"/>
              </a:ext>
            </a:extLst>
          </p:cNvPr>
          <p:cNvSpPr/>
          <p:nvPr/>
        </p:nvSpPr>
        <p:spPr>
          <a:xfrm>
            <a:off x="360043" y="3789040"/>
            <a:ext cx="2491740" cy="581931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PUBLICIDAD</a:t>
            </a:r>
            <a:endParaRPr lang="en-US" dirty="0"/>
          </a:p>
        </p:txBody>
      </p:sp>
      <p:sp>
        <p:nvSpPr>
          <p:cNvPr id="57" name="CuadroTexto 56">
            <a:extLst>
              <a:ext uri="{FF2B5EF4-FFF2-40B4-BE49-F238E27FC236}">
                <a16:creationId xmlns:a16="http://schemas.microsoft.com/office/drawing/2014/main" id="{AAC3ED2A-7E58-1033-A9FF-B0246FCD77AC}"/>
              </a:ext>
            </a:extLst>
          </p:cNvPr>
          <p:cNvSpPr txBox="1"/>
          <p:nvPr/>
        </p:nvSpPr>
        <p:spPr>
          <a:xfrm>
            <a:off x="237671" y="1818733"/>
            <a:ext cx="24054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>
                <a:solidFill>
                  <a:srgbClr val="FF0000"/>
                </a:solidFill>
              </a:rPr>
              <a:t>INGRESOS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6F3A8789-9DD5-4DB2-0DD7-021D6CB6490E}"/>
              </a:ext>
            </a:extLst>
          </p:cNvPr>
          <p:cNvSpPr txBox="1"/>
          <p:nvPr/>
        </p:nvSpPr>
        <p:spPr>
          <a:xfrm>
            <a:off x="4367808" y="1023770"/>
            <a:ext cx="24054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>
                <a:solidFill>
                  <a:srgbClr val="FF0000"/>
                </a:solidFill>
              </a:rPr>
              <a:t>ARRENDATARIOS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45873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B6BBBB5-A080-14E1-B383-4447A71CD8C2}"/>
              </a:ext>
            </a:extLst>
          </p:cNvPr>
          <p:cNvSpPr txBox="1">
            <a:spLocks/>
          </p:cNvSpPr>
          <p:nvPr/>
        </p:nvSpPr>
        <p:spPr>
          <a:xfrm>
            <a:off x="190582" y="228384"/>
            <a:ext cx="9639218" cy="6698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3600" b="1" dirty="0">
                <a:solidFill>
                  <a:srgbClr val="223F86"/>
                </a:solidFill>
                <a:latin typeface="Montserrat ExtraBold" pitchFamily="2" charset="77"/>
                <a:ea typeface="HGSMinchoE" panose="02020900000000000000" pitchFamily="18" charset="-128"/>
              </a:rPr>
              <a:t>Estructura programática 2022 - 2023</a:t>
            </a:r>
            <a:endParaRPr lang="es-EC" sz="3600" b="1" dirty="0">
              <a:solidFill>
                <a:srgbClr val="223F86"/>
              </a:solidFill>
              <a:latin typeface="Montserrat ExtraBold" pitchFamily="2" charset="77"/>
              <a:ea typeface="HGSMinchoE" panose="02020900000000000000" pitchFamily="18" charset="-128"/>
            </a:endParaRPr>
          </a:p>
        </p:txBody>
      </p:sp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424C3BFE-7546-129E-7AA4-285C14B881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1624422"/>
              </p:ext>
            </p:extLst>
          </p:nvPr>
        </p:nvGraphicFramePr>
        <p:xfrm>
          <a:off x="476655" y="1150684"/>
          <a:ext cx="11238689" cy="4556631"/>
        </p:xfrm>
        <a:graphic>
          <a:graphicData uri="http://schemas.openxmlformats.org/drawingml/2006/table">
            <a:tbl>
              <a:tblPr/>
              <a:tblGrid>
                <a:gridCol w="1291509">
                  <a:extLst>
                    <a:ext uri="{9D8B030D-6E8A-4147-A177-3AD203B41FA5}">
                      <a16:colId xmlns:a16="http://schemas.microsoft.com/office/drawing/2014/main" val="1863672694"/>
                    </a:ext>
                  </a:extLst>
                </a:gridCol>
                <a:gridCol w="2053897">
                  <a:extLst>
                    <a:ext uri="{9D8B030D-6E8A-4147-A177-3AD203B41FA5}">
                      <a16:colId xmlns:a16="http://schemas.microsoft.com/office/drawing/2014/main" val="2837336828"/>
                    </a:ext>
                  </a:extLst>
                </a:gridCol>
                <a:gridCol w="2889635">
                  <a:extLst>
                    <a:ext uri="{9D8B030D-6E8A-4147-A177-3AD203B41FA5}">
                      <a16:colId xmlns:a16="http://schemas.microsoft.com/office/drawing/2014/main" val="1215705954"/>
                    </a:ext>
                  </a:extLst>
                </a:gridCol>
                <a:gridCol w="1627632">
                  <a:extLst>
                    <a:ext uri="{9D8B030D-6E8A-4147-A177-3AD203B41FA5}">
                      <a16:colId xmlns:a16="http://schemas.microsoft.com/office/drawing/2014/main" val="3227025724"/>
                    </a:ext>
                  </a:extLst>
                </a:gridCol>
                <a:gridCol w="1654178">
                  <a:extLst>
                    <a:ext uri="{9D8B030D-6E8A-4147-A177-3AD203B41FA5}">
                      <a16:colId xmlns:a16="http://schemas.microsoft.com/office/drawing/2014/main" val="2014818362"/>
                    </a:ext>
                  </a:extLst>
                </a:gridCol>
                <a:gridCol w="1721838">
                  <a:extLst>
                    <a:ext uri="{9D8B030D-6E8A-4147-A177-3AD203B41FA5}">
                      <a16:colId xmlns:a16="http://schemas.microsoft.com/office/drawing/2014/main" val="1902816924"/>
                    </a:ext>
                  </a:extLst>
                </a:gridCol>
              </a:tblGrid>
              <a:tr h="309532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EC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TIPO DE</a:t>
                      </a:r>
                      <a:br>
                        <a:rPr lang="es-EC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s-EC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</a:t>
                      </a:r>
                    </a:p>
                  </a:txBody>
                  <a:tcPr marL="7826" marR="7826" marT="782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EC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</a:t>
                      </a:r>
                    </a:p>
                  </a:txBody>
                  <a:tcPr marL="7826" marR="7826" marT="78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EC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PROYECTO</a:t>
                      </a:r>
                    </a:p>
                  </a:txBody>
                  <a:tcPr marL="7826" marR="7826" marT="78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es-EC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FONDOS</a:t>
                      </a:r>
                    </a:p>
                  </a:txBody>
                  <a:tcPr marL="7826" marR="7826" marT="78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7696565"/>
                  </a:ext>
                </a:extLst>
              </a:tr>
              <a:tr h="309532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PROPIOS </a:t>
                      </a:r>
                    </a:p>
                  </a:txBody>
                  <a:tcPr marL="7826" marR="7826" marT="78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MUNICIPALES</a:t>
                      </a:r>
                    </a:p>
                  </a:txBody>
                  <a:tcPr marL="7826" marR="7826" marT="78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7826" marR="7826" marT="78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6371843"/>
                  </a:ext>
                </a:extLst>
              </a:tr>
              <a:tr h="548315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EC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CORRIENTE</a:t>
                      </a:r>
                    </a:p>
                  </a:txBody>
                  <a:tcPr marL="7826" marR="7826" marT="782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EC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FORTALECIMIENTO</a:t>
                      </a:r>
                    </a:p>
                    <a:p>
                      <a:pPr algn="ctr" rtl="0" fontAlgn="ctr"/>
                      <a:r>
                        <a:rPr lang="es-EC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INSTITUCIONAL</a:t>
                      </a:r>
                    </a:p>
                  </a:txBody>
                  <a:tcPr marL="7826" marR="7826" marT="78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GESTIÓN DEL TALENTO HUMANO</a:t>
                      </a:r>
                    </a:p>
                  </a:txBody>
                  <a:tcPr marL="7826" marR="7826" marT="78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$1.160.514,53</a:t>
                      </a:r>
                    </a:p>
                  </a:txBody>
                  <a:tcPr marL="7826" marR="7826" marT="78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826" marR="7826" marT="78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$1.160.514,53</a:t>
                      </a:r>
                    </a:p>
                  </a:txBody>
                  <a:tcPr marL="7826" marR="7826" marT="78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74364989"/>
                  </a:ext>
                </a:extLst>
              </a:tr>
              <a:tr h="548315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GESTIÓN</a:t>
                      </a:r>
                    </a:p>
                    <a:p>
                      <a:pPr algn="ctr" rtl="0" fontAlgn="ctr"/>
                      <a:r>
                        <a:rPr lang="es-EC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ADMINISTRATIVA</a:t>
                      </a:r>
                    </a:p>
                  </a:txBody>
                  <a:tcPr marL="7826" marR="7826" marT="78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$1.484.866,76</a:t>
                      </a:r>
                    </a:p>
                  </a:txBody>
                  <a:tcPr marL="7826" marR="7826" marT="78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826" marR="7826" marT="78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$1.484.866,76</a:t>
                      </a:r>
                    </a:p>
                  </a:txBody>
                  <a:tcPr marL="7826" marR="7826" marT="78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22284365"/>
                  </a:ext>
                </a:extLst>
              </a:tr>
              <a:tr h="1239954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EC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INVERSIÓN</a:t>
                      </a:r>
                    </a:p>
                  </a:txBody>
                  <a:tcPr marL="7826" marR="7826" marT="782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EC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DESARROLLO</a:t>
                      </a:r>
                    </a:p>
                    <a:p>
                      <a:pPr algn="ctr" rtl="0" fontAlgn="ctr"/>
                      <a:r>
                        <a:rPr lang="es-EC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ECONÓMICO</a:t>
                      </a:r>
                      <a:br>
                        <a:rPr lang="es-EC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s-EC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LOCAL</a:t>
                      </a:r>
                    </a:p>
                  </a:txBody>
                  <a:tcPr marL="7826" marR="7826" marT="78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REPOTENCIACIÓN Y MANTENIMIENTO DE LA INFRAESTRUCTURA FÍSICA DEL MMQ</a:t>
                      </a:r>
                    </a:p>
                  </a:txBody>
                  <a:tcPr marL="7826" marR="7826" marT="78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$78.500,00</a:t>
                      </a:r>
                    </a:p>
                  </a:txBody>
                  <a:tcPr marL="7826" marR="7826" marT="78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$3.592.317,20*</a:t>
                      </a:r>
                    </a:p>
                  </a:txBody>
                  <a:tcPr marL="7826" marR="7826" marT="78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$3.670.817,20</a:t>
                      </a:r>
                    </a:p>
                  </a:txBody>
                  <a:tcPr marL="7826" marR="7826" marT="78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26140543"/>
                  </a:ext>
                </a:extLst>
              </a:tr>
              <a:tr h="996696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FORTALECIMIENTO E INNOVACIÓN DE LOS SERVICIOS DEL MMQ</a:t>
                      </a:r>
                    </a:p>
                  </a:txBody>
                  <a:tcPr marL="7826" marR="7826" marT="78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$507.353,68</a:t>
                      </a:r>
                    </a:p>
                  </a:txBody>
                  <a:tcPr marL="7826" marR="7826" marT="78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826" marR="7826" marT="78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$507.353,68</a:t>
                      </a:r>
                    </a:p>
                  </a:txBody>
                  <a:tcPr marL="7826" marR="7826" marT="78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64261964"/>
                  </a:ext>
                </a:extLst>
              </a:tr>
              <a:tr h="459877"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es-EC" sz="24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TOTAL PRESUPUESTO 2022 -2023</a:t>
                      </a:r>
                    </a:p>
                  </a:txBody>
                  <a:tcPr marL="7826" marR="7826" marT="782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E7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2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$3.231.234,97</a:t>
                      </a:r>
                    </a:p>
                  </a:txBody>
                  <a:tcPr marL="7826" marR="7826" marT="782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E7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2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$3.592.317,20</a:t>
                      </a:r>
                    </a:p>
                  </a:txBody>
                  <a:tcPr marL="7826" marR="7826" marT="782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E7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2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$6.823.552,17</a:t>
                      </a:r>
                    </a:p>
                  </a:txBody>
                  <a:tcPr marL="7826" marR="7826" marT="782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E7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8143022"/>
                  </a:ext>
                </a:extLst>
              </a:tr>
            </a:tbl>
          </a:graphicData>
        </a:graphic>
      </p:graphicFrame>
      <p:sp>
        <p:nvSpPr>
          <p:cNvPr id="6" name="Título 1">
            <a:extLst>
              <a:ext uri="{FF2B5EF4-FFF2-40B4-BE49-F238E27FC236}">
                <a16:creationId xmlns:a16="http://schemas.microsoft.com/office/drawing/2014/main" id="{B672432A-6903-EC5F-6028-4FE60A3562F1}"/>
              </a:ext>
            </a:extLst>
          </p:cNvPr>
          <p:cNvSpPr txBox="1">
            <a:spLocks/>
          </p:cNvSpPr>
          <p:nvPr/>
        </p:nvSpPr>
        <p:spPr>
          <a:xfrm>
            <a:off x="272878" y="6060577"/>
            <a:ext cx="10791362" cy="5479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1800" b="1" dirty="0">
                <a:solidFill>
                  <a:srgbClr val="223F86"/>
                </a:solidFill>
                <a:latin typeface="Montserrat ExtraBold" pitchFamily="2" charset="77"/>
                <a:ea typeface="HGSMinchoE" panose="02020900000000000000" pitchFamily="18" charset="-128"/>
              </a:rPr>
              <a:t>* Presupuesto asignado el 26/</a:t>
            </a:r>
            <a:r>
              <a:rPr lang="es-ES" sz="1800" b="1" dirty="0" err="1">
                <a:solidFill>
                  <a:srgbClr val="223F86"/>
                </a:solidFill>
                <a:latin typeface="Montserrat ExtraBold" pitchFamily="2" charset="77"/>
                <a:ea typeface="HGSMinchoE" panose="02020900000000000000" pitchFamily="18" charset="-128"/>
              </a:rPr>
              <a:t>sep</a:t>
            </a:r>
            <a:r>
              <a:rPr lang="es-ES" sz="1800" b="1" dirty="0">
                <a:solidFill>
                  <a:srgbClr val="223F86"/>
                </a:solidFill>
                <a:latin typeface="Montserrat ExtraBold" pitchFamily="2" charset="77"/>
                <a:ea typeface="HGSMinchoE" panose="02020900000000000000" pitchFamily="18" charset="-128"/>
              </a:rPr>
              <a:t>/2022 mediante ORDENANZA PMU No. 007-2022</a:t>
            </a:r>
            <a:endParaRPr lang="es-EC" sz="1800" b="1" dirty="0">
              <a:solidFill>
                <a:srgbClr val="223F86"/>
              </a:solidFill>
              <a:latin typeface="Montserrat ExtraBold" pitchFamily="2" charset="77"/>
              <a:ea typeface="HGSMinchoE" panose="020209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531399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ítulo 1">
            <a:extLst>
              <a:ext uri="{FF2B5EF4-FFF2-40B4-BE49-F238E27FC236}">
                <a16:creationId xmlns:a16="http://schemas.microsoft.com/office/drawing/2014/main" id="{96948B18-A737-2307-631E-B5D65FB9181C}"/>
              </a:ext>
            </a:extLst>
          </p:cNvPr>
          <p:cNvSpPr txBox="1">
            <a:spLocks/>
          </p:cNvSpPr>
          <p:nvPr/>
        </p:nvSpPr>
        <p:spPr>
          <a:xfrm>
            <a:off x="521208" y="137160"/>
            <a:ext cx="6967728" cy="8808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600" b="1" dirty="0">
                <a:solidFill>
                  <a:srgbClr val="223F86"/>
                </a:solidFill>
                <a:latin typeface="Montserrat ExtraBold" pitchFamily="2" charset="77"/>
                <a:ea typeface="HGSMinchoE" panose="02020900000000000000" pitchFamily="18" charset="-128"/>
              </a:rPr>
              <a:t>Proyección ingresos</a:t>
            </a:r>
            <a:endParaRPr lang="es-EC" sz="3600" b="1" dirty="0">
              <a:solidFill>
                <a:srgbClr val="223F86"/>
              </a:solidFill>
              <a:latin typeface="Montserrat ExtraBold" pitchFamily="2" charset="77"/>
              <a:ea typeface="HGSMinchoE" panose="02020900000000000000" pitchFamily="18" charset="-128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7789C12-1152-7B2C-2BE5-F445CE9F3BDF}"/>
              </a:ext>
            </a:extLst>
          </p:cNvPr>
          <p:cNvSpPr txBox="1"/>
          <p:nvPr/>
        </p:nvSpPr>
        <p:spPr>
          <a:xfrm>
            <a:off x="521208" y="6012954"/>
            <a:ext cx="1180490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s-ES" sz="1600" b="1" kern="0" dirty="0">
                <a:latin typeface="Arial" panose="020B0604020202020204" pitchFamily="34" charset="0"/>
                <a:cs typeface="Arial" panose="020B0604020202020204" pitchFamily="34" charset="0"/>
              </a:rPr>
              <a:t>Nota:</a:t>
            </a:r>
            <a:r>
              <a:rPr lang="es-ES" sz="1600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C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Código Orgánico de Planificación y Finanzas Públicas - Artículo 107.- </a:t>
            </a:r>
            <a:r>
              <a:rPr lang="es-EC" sz="16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Presupuestos prorrogados</a:t>
            </a:r>
          </a:p>
          <a:p>
            <a:pPr>
              <a:defRPr/>
            </a:pPr>
            <a:endParaRPr lang="es-EC" sz="8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s-EC" sz="1600" b="1" kern="0" dirty="0">
                <a:latin typeface="Arial" panose="020B0604020202020204" pitchFamily="34" charset="0"/>
                <a:cs typeface="Arial" panose="020B0604020202020204" pitchFamily="34" charset="0"/>
              </a:rPr>
              <a:t>*Presupuesto asignado para el pago de anticipo y primera planilla</a:t>
            </a:r>
            <a:endParaRPr lang="es-EC" sz="1600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9B57DE9C-8D8E-6975-C047-AD1B52CB151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859637"/>
              </p:ext>
            </p:extLst>
          </p:nvPr>
        </p:nvGraphicFramePr>
        <p:xfrm>
          <a:off x="521208" y="1018015"/>
          <a:ext cx="11088432" cy="4831080"/>
        </p:xfrm>
        <a:graphic>
          <a:graphicData uri="http://schemas.openxmlformats.org/drawingml/2006/table">
            <a:tbl>
              <a:tblPr/>
              <a:tblGrid>
                <a:gridCol w="4627811">
                  <a:extLst>
                    <a:ext uri="{9D8B030D-6E8A-4147-A177-3AD203B41FA5}">
                      <a16:colId xmlns:a16="http://schemas.microsoft.com/office/drawing/2014/main" val="1157723069"/>
                    </a:ext>
                  </a:extLst>
                </a:gridCol>
                <a:gridCol w="2255731">
                  <a:extLst>
                    <a:ext uri="{9D8B030D-6E8A-4147-A177-3AD203B41FA5}">
                      <a16:colId xmlns:a16="http://schemas.microsoft.com/office/drawing/2014/main" val="1151905223"/>
                    </a:ext>
                  </a:extLst>
                </a:gridCol>
                <a:gridCol w="1978772">
                  <a:extLst>
                    <a:ext uri="{9D8B030D-6E8A-4147-A177-3AD203B41FA5}">
                      <a16:colId xmlns:a16="http://schemas.microsoft.com/office/drawing/2014/main" val="1854571282"/>
                    </a:ext>
                  </a:extLst>
                </a:gridCol>
                <a:gridCol w="2226118">
                  <a:extLst>
                    <a:ext uri="{9D8B030D-6E8A-4147-A177-3AD203B41FA5}">
                      <a16:colId xmlns:a16="http://schemas.microsoft.com/office/drawing/2014/main" val="4084377446"/>
                    </a:ext>
                  </a:extLst>
                </a:gridCol>
              </a:tblGrid>
              <a:tr h="280207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EC" sz="2400" b="1" i="0" u="none" strike="noStrike" dirty="0">
                          <a:solidFill>
                            <a:srgbClr val="F2F2F2"/>
                          </a:solidFill>
                          <a:effectLst/>
                          <a:latin typeface="Calibri" panose="020F0502020204030204" pitchFamily="34" charset="0"/>
                        </a:rPr>
                        <a:t>CONCEPTO INGRESOS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0376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2000" b="1" i="0" u="none" strike="noStrike">
                          <a:solidFill>
                            <a:srgbClr val="F2F2F2"/>
                          </a:solidFill>
                          <a:effectLst/>
                          <a:latin typeface="Calibri" panose="020F0502020204030204" pitchFamily="34" charset="0"/>
                        </a:rPr>
                        <a:t>PRESUPUESTO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03764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b"/>
                      <a:r>
                        <a:rPr lang="es-EC" sz="2000" b="1" i="0" u="none" strike="noStrike" dirty="0">
                          <a:solidFill>
                            <a:srgbClr val="F2F2F2"/>
                          </a:solidFill>
                          <a:effectLst/>
                          <a:latin typeface="Calibri" panose="020F0502020204030204" pitchFamily="34" charset="0"/>
                        </a:rPr>
                        <a:t>RECAUDADO / PORCENTAJE</a:t>
                      </a:r>
                    </a:p>
                  </a:txBody>
                  <a:tcPr marL="9525" marR="9525" marT="9525" marB="0" anchor="b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0376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43023149"/>
                  </a:ext>
                </a:extLst>
              </a:tr>
              <a:tr h="322498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C" sz="2400" b="1" i="0" u="none" strike="noStrike" dirty="0">
                          <a:solidFill>
                            <a:srgbClr val="F2F2F2"/>
                          </a:solidFill>
                          <a:effectLst/>
                          <a:latin typeface="Calibri" panose="020F0502020204030204" pitchFamily="34" charset="0"/>
                        </a:rPr>
                        <a:t>2022 - 2023</a:t>
                      </a:r>
                    </a:p>
                  </a:txBody>
                  <a:tcPr marL="9525" marR="9525" marT="9525" marB="0" anchor="b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0376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C" sz="2400" b="1" i="0" u="none" strike="noStrike">
                          <a:solidFill>
                            <a:srgbClr val="F2F2F2"/>
                          </a:solidFill>
                          <a:effectLst/>
                          <a:latin typeface="Calibri" panose="020F0502020204030204" pitchFamily="34" charset="0"/>
                        </a:rPr>
                        <a:t>2022</a:t>
                      </a:r>
                    </a:p>
                  </a:txBody>
                  <a:tcPr marL="9525" marR="9525" marT="9525" marB="0" anchor="b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0376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C" sz="2400" b="1" i="0" u="none" strike="noStrike" dirty="0">
                          <a:solidFill>
                            <a:srgbClr val="F2F2F2"/>
                          </a:solidFill>
                          <a:effectLst/>
                          <a:latin typeface="Calibri" panose="020F0502020204030204" pitchFamily="34" charset="0"/>
                        </a:rPr>
                        <a:t>2023</a:t>
                      </a:r>
                    </a:p>
                  </a:txBody>
                  <a:tcPr marL="9525" marR="9525" marT="9525" marB="0" anchor="b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0376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9968448"/>
                  </a:ext>
                </a:extLst>
              </a:tr>
              <a:tr h="434961">
                <a:tc>
                  <a:txBody>
                    <a:bodyPr/>
                    <a:lstStyle/>
                    <a:p>
                      <a:pPr algn="l" rtl="0" fontAlgn="b"/>
                      <a:r>
                        <a:rPr lang="es-EC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Uso de parqueaderos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C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1.426.339,63</a:t>
                      </a:r>
                    </a:p>
                    <a:p>
                      <a:pPr algn="ctr" rtl="0" fontAlgn="b"/>
                      <a:r>
                        <a:rPr lang="es-EC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44,14%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C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573.465,29</a:t>
                      </a:r>
                    </a:p>
                    <a:p>
                      <a:pPr algn="ctr" rtl="0" fontAlgn="b"/>
                      <a:r>
                        <a:rPr lang="es-EC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40,21%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C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533.358,75</a:t>
                      </a:r>
                    </a:p>
                    <a:p>
                      <a:pPr algn="ctr" rtl="0" fontAlgn="b"/>
                      <a:r>
                        <a:rPr lang="es-EC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37,39%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07417087"/>
                  </a:ext>
                </a:extLst>
              </a:tr>
              <a:tr h="458466">
                <a:tc>
                  <a:txBody>
                    <a:bodyPr/>
                    <a:lstStyle/>
                    <a:p>
                      <a:pPr algn="l" rtl="0" fontAlgn="b"/>
                      <a:r>
                        <a:rPr lang="es-EC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Canon de arrendamiento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C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972.690,58</a:t>
                      </a:r>
                    </a:p>
                    <a:p>
                      <a:pPr algn="ctr" rtl="0" fontAlgn="b"/>
                      <a:r>
                        <a:rPr lang="es-EC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30,10%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C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385.457,00</a:t>
                      </a:r>
                    </a:p>
                    <a:p>
                      <a:pPr algn="ctr" rtl="0" fontAlgn="b"/>
                      <a:r>
                        <a:rPr lang="es-EC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39,63%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C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534.253,99</a:t>
                      </a:r>
                    </a:p>
                    <a:p>
                      <a:pPr algn="ctr" rtl="0" fontAlgn="b"/>
                      <a:r>
                        <a:rPr lang="es-EC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54,92%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39426276"/>
                  </a:ext>
                </a:extLst>
              </a:tr>
              <a:tr h="491115">
                <a:tc>
                  <a:txBody>
                    <a:bodyPr/>
                    <a:lstStyle/>
                    <a:p>
                      <a:pPr algn="l" rtl="0" fontAlgn="b"/>
                      <a:r>
                        <a:rPr lang="es-EC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Arriendo espacios publicitarios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C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300.000,00</a:t>
                      </a:r>
                    </a:p>
                    <a:p>
                      <a:pPr algn="ctr" rtl="0" fontAlgn="b"/>
                      <a:r>
                        <a:rPr lang="es-EC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9,28%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C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C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57455927"/>
                  </a:ext>
                </a:extLst>
              </a:tr>
              <a:tr h="487188">
                <a:tc>
                  <a:txBody>
                    <a:bodyPr/>
                    <a:lstStyle/>
                    <a:p>
                      <a:pPr algn="l" rtl="0" fontAlgn="b"/>
                      <a:r>
                        <a:rPr lang="es-EC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Saldo en caja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C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532.204,76</a:t>
                      </a:r>
                    </a:p>
                    <a:p>
                      <a:pPr algn="ctr" rtl="0" fontAlgn="b"/>
                      <a:r>
                        <a:rPr lang="es-EC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16,47%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C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C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83433245"/>
                  </a:ext>
                </a:extLst>
              </a:tr>
              <a:tr h="401175">
                <a:tc>
                  <a:txBody>
                    <a:bodyPr/>
                    <a:lstStyle/>
                    <a:p>
                      <a:pPr algn="l" rtl="0" fontAlgn="b"/>
                      <a:r>
                        <a:rPr lang="es-EC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Fondos municipales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  <a:endParaRPr lang="es-EC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C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C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1.538.539,31*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02285788"/>
                  </a:ext>
                </a:extLst>
              </a:tr>
              <a:tr h="502920">
                <a:tc>
                  <a:txBody>
                    <a:bodyPr/>
                    <a:lstStyle/>
                    <a:p>
                      <a:pPr algn="ctr" rtl="0" fontAlgn="b"/>
                      <a:r>
                        <a:rPr lang="es-EC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C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3.231.234,97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C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958.922,29</a:t>
                      </a:r>
                    </a:p>
                    <a:p>
                      <a:pPr algn="ctr" rtl="0" fontAlgn="b"/>
                      <a:r>
                        <a:rPr lang="es-EC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29,68%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C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1.067.612,74</a:t>
                      </a:r>
                    </a:p>
                    <a:p>
                      <a:pPr algn="ctr" rtl="0" fontAlgn="b"/>
                      <a:r>
                        <a:rPr lang="es-EC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33,04%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6108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577936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B6BBBB5-A080-14E1-B383-4447A71CD8C2}"/>
              </a:ext>
            </a:extLst>
          </p:cNvPr>
          <p:cNvSpPr txBox="1">
            <a:spLocks/>
          </p:cNvSpPr>
          <p:nvPr/>
        </p:nvSpPr>
        <p:spPr>
          <a:xfrm>
            <a:off x="464902" y="195448"/>
            <a:ext cx="7353218" cy="6972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s-ES" sz="3600" b="1" dirty="0">
              <a:solidFill>
                <a:srgbClr val="223F86"/>
              </a:solidFill>
              <a:latin typeface="Montserrat ExtraBold" pitchFamily="2" charset="77"/>
              <a:ea typeface="HGSMinchoE" panose="02020900000000000000" pitchFamily="18" charset="-128"/>
            </a:endParaRPr>
          </a:p>
          <a:p>
            <a:r>
              <a:rPr lang="es-ES" sz="7600" b="1" dirty="0">
                <a:solidFill>
                  <a:srgbClr val="223F86"/>
                </a:solidFill>
                <a:latin typeface="Montserrat ExtraBold" pitchFamily="2" charset="77"/>
                <a:ea typeface="HGSMinchoE" panose="02020900000000000000" pitchFamily="18" charset="-128"/>
              </a:rPr>
              <a:t>Ejecución presupuestaria</a:t>
            </a:r>
            <a:endParaRPr lang="es-EC" sz="7600" b="1" dirty="0">
              <a:solidFill>
                <a:srgbClr val="223F86"/>
              </a:solidFill>
              <a:latin typeface="Montserrat ExtraBold" pitchFamily="2" charset="77"/>
              <a:ea typeface="HGSMinchoE" panose="02020900000000000000" pitchFamily="18" charset="-128"/>
            </a:endParaRP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11D14033-B42A-24FC-E83E-C984E6F225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456127"/>
              </p:ext>
            </p:extLst>
          </p:nvPr>
        </p:nvGraphicFramePr>
        <p:xfrm>
          <a:off x="272878" y="1273343"/>
          <a:ext cx="11728540" cy="4158193"/>
        </p:xfrm>
        <a:graphic>
          <a:graphicData uri="http://schemas.openxmlformats.org/drawingml/2006/table">
            <a:tbl>
              <a:tblPr/>
              <a:tblGrid>
                <a:gridCol w="4388832">
                  <a:extLst>
                    <a:ext uri="{9D8B030D-6E8A-4147-A177-3AD203B41FA5}">
                      <a16:colId xmlns:a16="http://schemas.microsoft.com/office/drawing/2014/main" val="3817221399"/>
                    </a:ext>
                  </a:extLst>
                </a:gridCol>
                <a:gridCol w="1512921">
                  <a:extLst>
                    <a:ext uri="{9D8B030D-6E8A-4147-A177-3AD203B41FA5}">
                      <a16:colId xmlns:a16="http://schemas.microsoft.com/office/drawing/2014/main" val="1054376935"/>
                    </a:ext>
                  </a:extLst>
                </a:gridCol>
                <a:gridCol w="1516015">
                  <a:extLst>
                    <a:ext uri="{9D8B030D-6E8A-4147-A177-3AD203B41FA5}">
                      <a16:colId xmlns:a16="http://schemas.microsoft.com/office/drawing/2014/main" val="2337092101"/>
                    </a:ext>
                  </a:extLst>
                </a:gridCol>
                <a:gridCol w="1325821">
                  <a:extLst>
                    <a:ext uri="{9D8B030D-6E8A-4147-A177-3AD203B41FA5}">
                      <a16:colId xmlns:a16="http://schemas.microsoft.com/office/drawing/2014/main" val="2759901378"/>
                    </a:ext>
                  </a:extLst>
                </a:gridCol>
                <a:gridCol w="1328915">
                  <a:extLst>
                    <a:ext uri="{9D8B030D-6E8A-4147-A177-3AD203B41FA5}">
                      <a16:colId xmlns:a16="http://schemas.microsoft.com/office/drawing/2014/main" val="2610323101"/>
                    </a:ext>
                  </a:extLst>
                </a:gridCol>
                <a:gridCol w="828018">
                  <a:extLst>
                    <a:ext uri="{9D8B030D-6E8A-4147-A177-3AD203B41FA5}">
                      <a16:colId xmlns:a16="http://schemas.microsoft.com/office/drawing/2014/main" val="4254349029"/>
                    </a:ext>
                  </a:extLst>
                </a:gridCol>
                <a:gridCol w="828018">
                  <a:extLst>
                    <a:ext uri="{9D8B030D-6E8A-4147-A177-3AD203B41FA5}">
                      <a16:colId xmlns:a16="http://schemas.microsoft.com/office/drawing/2014/main" val="3290164920"/>
                    </a:ext>
                  </a:extLst>
                </a:gridCol>
              </a:tblGrid>
              <a:tr h="373452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1800" b="1" i="0" u="none" strike="noStrike" dirty="0">
                          <a:solidFill>
                            <a:srgbClr val="F2F2F2"/>
                          </a:solidFill>
                          <a:effectLst/>
                          <a:latin typeface="Calibri" panose="020F0502020204030204" pitchFamily="34" charset="0"/>
                        </a:rPr>
                        <a:t>PROYECTO</a:t>
                      </a:r>
                    </a:p>
                  </a:txBody>
                  <a:tcPr marL="9149" marR="9149" marT="9149" marB="0" anchor="ctr">
                    <a:lnL>
                      <a:noFill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03764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EC" sz="1800" b="1" i="0" u="none" strike="noStrike">
                          <a:solidFill>
                            <a:srgbClr val="F2F2F2"/>
                          </a:solidFill>
                          <a:effectLst/>
                          <a:latin typeface="Calibri" panose="020F0502020204030204" pitchFamily="34" charset="0"/>
                        </a:rPr>
                        <a:t>PRESUPUESTO 2022 - 2023</a:t>
                      </a:r>
                    </a:p>
                  </a:txBody>
                  <a:tcPr marL="9149" marR="9149" marT="9149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0376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EC" sz="1800" b="1" i="0" u="none" strike="noStrike">
                          <a:solidFill>
                            <a:srgbClr val="F2F2F2"/>
                          </a:solidFill>
                          <a:effectLst/>
                          <a:latin typeface="Calibri" panose="020F0502020204030204" pitchFamily="34" charset="0"/>
                        </a:rPr>
                        <a:t>DEVENGADO</a:t>
                      </a:r>
                    </a:p>
                  </a:txBody>
                  <a:tcPr marL="9149" marR="9149" marT="9149" marB="0" anchor="b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0376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EC" sz="1800" b="1" i="0" u="none" strike="noStrike">
                          <a:solidFill>
                            <a:srgbClr val="F2F2F2"/>
                          </a:solidFill>
                          <a:effectLst/>
                          <a:latin typeface="Calibri" panose="020F0502020204030204" pitchFamily="34" charset="0"/>
                        </a:rPr>
                        <a:t>% EJECUCIÓN </a:t>
                      </a:r>
                    </a:p>
                  </a:txBody>
                  <a:tcPr marL="9149" marR="9149" marT="9149" marB="0" anchor="b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0376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7590717"/>
                  </a:ext>
                </a:extLst>
              </a:tr>
              <a:tr h="373452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800" b="1" i="0" u="none" strike="noStrike" dirty="0">
                          <a:solidFill>
                            <a:srgbClr val="F2F2F2"/>
                          </a:solidFill>
                          <a:effectLst/>
                          <a:latin typeface="Calibri" panose="020F0502020204030204" pitchFamily="34" charset="0"/>
                        </a:rPr>
                        <a:t>PROPIOS</a:t>
                      </a:r>
                    </a:p>
                  </a:txBody>
                  <a:tcPr marL="9149" marR="9149" marT="9149" marB="0" anchor="b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0376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800" b="1" i="0" u="none" strike="noStrike" dirty="0">
                          <a:solidFill>
                            <a:srgbClr val="F2F2F2"/>
                          </a:solidFill>
                          <a:effectLst/>
                          <a:latin typeface="Calibri" panose="020F0502020204030204" pitchFamily="34" charset="0"/>
                        </a:rPr>
                        <a:t>MUNICIPALES</a:t>
                      </a:r>
                    </a:p>
                  </a:txBody>
                  <a:tcPr marL="9149" marR="9149" marT="9149" marB="0" anchor="b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0376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800" b="1" i="0" u="none" strike="noStrike" dirty="0">
                          <a:solidFill>
                            <a:srgbClr val="F2F2F2"/>
                          </a:solidFill>
                          <a:effectLst/>
                          <a:latin typeface="Calibri" panose="020F0502020204030204" pitchFamily="34" charset="0"/>
                        </a:rPr>
                        <a:t>2022</a:t>
                      </a:r>
                    </a:p>
                  </a:txBody>
                  <a:tcPr marL="9149" marR="9149" marT="9149" marB="0" anchor="b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0376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800" b="1" i="0" u="none" strike="noStrike" dirty="0">
                          <a:solidFill>
                            <a:srgbClr val="F2F2F2"/>
                          </a:solidFill>
                          <a:effectLst/>
                          <a:latin typeface="Calibri" panose="020F0502020204030204" pitchFamily="34" charset="0"/>
                        </a:rPr>
                        <a:t>2023</a:t>
                      </a:r>
                    </a:p>
                  </a:txBody>
                  <a:tcPr marL="9149" marR="9149" marT="9149" marB="0" anchor="b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0376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800" b="1" i="0" u="none" strike="noStrike" dirty="0">
                          <a:solidFill>
                            <a:srgbClr val="F2F2F2"/>
                          </a:solidFill>
                          <a:effectLst/>
                          <a:latin typeface="Calibri" panose="020F0502020204030204" pitchFamily="34" charset="0"/>
                        </a:rPr>
                        <a:t>2022</a:t>
                      </a:r>
                    </a:p>
                  </a:txBody>
                  <a:tcPr marL="9149" marR="9149" marT="9149" marB="0" anchor="b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0376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800" b="1" i="0" u="none" strike="noStrike" dirty="0">
                          <a:solidFill>
                            <a:srgbClr val="F2F2F2"/>
                          </a:solidFill>
                          <a:effectLst/>
                          <a:latin typeface="Calibri" panose="020F0502020204030204" pitchFamily="34" charset="0"/>
                        </a:rPr>
                        <a:t>2023</a:t>
                      </a:r>
                    </a:p>
                  </a:txBody>
                  <a:tcPr marL="9149" marR="9149" marT="9149" marB="0" anchor="b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0376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1556606"/>
                  </a:ext>
                </a:extLst>
              </a:tr>
              <a:tr h="501047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GESTIÓN DEL TALENTO HUMANO</a:t>
                      </a:r>
                    </a:p>
                  </a:txBody>
                  <a:tcPr marL="9149" marR="9149" marT="91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$1.160.514,53</a:t>
                      </a:r>
                    </a:p>
                  </a:txBody>
                  <a:tcPr marL="9149" marR="9149" marT="91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9149" marR="9149" marT="91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$523.530,06</a:t>
                      </a:r>
                    </a:p>
                  </a:txBody>
                  <a:tcPr marL="9149" marR="9149" marT="91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$584.161,63</a:t>
                      </a:r>
                    </a:p>
                  </a:txBody>
                  <a:tcPr marL="9149" marR="9149" marT="91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45,11%</a:t>
                      </a:r>
                    </a:p>
                  </a:txBody>
                  <a:tcPr marL="9149" marR="9149" marT="91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50,34%</a:t>
                      </a:r>
                    </a:p>
                  </a:txBody>
                  <a:tcPr marL="9149" marR="9149" marT="91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206141"/>
                  </a:ext>
                </a:extLst>
              </a:tr>
              <a:tr h="574541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GESTIÓN ADMINISTRATIVA</a:t>
                      </a:r>
                    </a:p>
                  </a:txBody>
                  <a:tcPr marL="9149" marR="9149" marT="91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$1.484.866,76</a:t>
                      </a:r>
                    </a:p>
                  </a:txBody>
                  <a:tcPr marL="9149" marR="9149" marT="91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9149" marR="9149" marT="91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$234.451,51</a:t>
                      </a:r>
                    </a:p>
                  </a:txBody>
                  <a:tcPr marL="9149" marR="9149" marT="91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$338.080,25</a:t>
                      </a:r>
                    </a:p>
                  </a:txBody>
                  <a:tcPr marL="9149" marR="9149" marT="91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15,79%</a:t>
                      </a:r>
                    </a:p>
                  </a:txBody>
                  <a:tcPr marL="9149" marR="9149" marT="91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22,77%</a:t>
                      </a:r>
                    </a:p>
                  </a:txBody>
                  <a:tcPr marL="9149" marR="9149" marT="91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82892236"/>
                  </a:ext>
                </a:extLst>
              </a:tr>
              <a:tr h="999892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REPOTENCIACIÓN Y MANTENIMIENTO DE</a:t>
                      </a:r>
                      <a:b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 INFRAESTRUCTURA FÍSICA DEL MMQ</a:t>
                      </a:r>
                    </a:p>
                  </a:txBody>
                  <a:tcPr marL="9149" marR="9149" marT="91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$78.500,00</a:t>
                      </a:r>
                    </a:p>
                  </a:txBody>
                  <a:tcPr marL="9149" marR="9149" marT="91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$3.592.317,20</a:t>
                      </a:r>
                    </a:p>
                  </a:txBody>
                  <a:tcPr marL="9149" marR="9149" marT="91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$28.650,45</a:t>
                      </a:r>
                    </a:p>
                  </a:txBody>
                  <a:tcPr marL="9149" marR="9149" marT="91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$550,00</a:t>
                      </a:r>
                    </a:p>
                  </a:txBody>
                  <a:tcPr marL="9149" marR="9149" marT="91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36,50%</a:t>
                      </a:r>
                    </a:p>
                  </a:txBody>
                  <a:tcPr marL="9149" marR="9149" marT="91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0,70%</a:t>
                      </a:r>
                    </a:p>
                  </a:txBody>
                  <a:tcPr marL="9149" marR="9149" marT="91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38140047"/>
                  </a:ext>
                </a:extLst>
              </a:tr>
              <a:tr h="890539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FORTALECIMIENTO E INNOVACIÓN</a:t>
                      </a:r>
                      <a:b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 LOS SERVICIOS DEL MMQ</a:t>
                      </a:r>
                    </a:p>
                  </a:txBody>
                  <a:tcPr marL="9149" marR="9149" marT="91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$507.353,68</a:t>
                      </a:r>
                    </a:p>
                  </a:txBody>
                  <a:tcPr marL="9149" marR="9149" marT="91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9149" marR="9149" marT="91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$0,00</a:t>
                      </a:r>
                    </a:p>
                  </a:txBody>
                  <a:tcPr marL="9149" marR="9149" marT="91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$2.521,00</a:t>
                      </a:r>
                    </a:p>
                  </a:txBody>
                  <a:tcPr marL="9149" marR="9149" marT="91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0,00%</a:t>
                      </a:r>
                    </a:p>
                  </a:txBody>
                  <a:tcPr marL="9149" marR="9149" marT="91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0,50%</a:t>
                      </a:r>
                    </a:p>
                  </a:txBody>
                  <a:tcPr marL="9149" marR="9149" marT="91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62801404"/>
                  </a:ext>
                </a:extLst>
              </a:tr>
              <a:tr h="445270"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9149" marR="9149" marT="914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3.231.234,97</a:t>
                      </a:r>
                    </a:p>
                  </a:txBody>
                  <a:tcPr marL="9149" marR="9149" marT="91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3.592.317,20</a:t>
                      </a:r>
                    </a:p>
                  </a:txBody>
                  <a:tcPr marL="9149" marR="9149" marT="91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786.632,02</a:t>
                      </a:r>
                    </a:p>
                  </a:txBody>
                  <a:tcPr marL="9149" marR="9149" marT="91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925.312,88</a:t>
                      </a:r>
                    </a:p>
                  </a:txBody>
                  <a:tcPr marL="9149" marR="9149" marT="91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24,34%</a:t>
                      </a:r>
                    </a:p>
                  </a:txBody>
                  <a:tcPr marL="9149" marR="9149" marT="91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28,64%</a:t>
                      </a:r>
                    </a:p>
                  </a:txBody>
                  <a:tcPr marL="9149" marR="9149" marT="91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5023281"/>
                  </a:ext>
                </a:extLst>
              </a:tr>
            </a:tbl>
          </a:graphicData>
        </a:graphic>
      </p:graphicFrame>
      <p:sp>
        <p:nvSpPr>
          <p:cNvPr id="4" name="Título 1">
            <a:extLst>
              <a:ext uri="{FF2B5EF4-FFF2-40B4-BE49-F238E27FC236}">
                <a16:creationId xmlns:a16="http://schemas.microsoft.com/office/drawing/2014/main" id="{46988BC1-CA25-1E5B-F221-F0F0814C3DE4}"/>
              </a:ext>
            </a:extLst>
          </p:cNvPr>
          <p:cNvSpPr txBox="1">
            <a:spLocks/>
          </p:cNvSpPr>
          <p:nvPr/>
        </p:nvSpPr>
        <p:spPr>
          <a:xfrm>
            <a:off x="464902" y="5885736"/>
            <a:ext cx="10791362" cy="5479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1600" b="1" kern="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Nota: </a:t>
            </a:r>
            <a:r>
              <a:rPr lang="es-ES" sz="1600" kern="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 porcentaje de ejecución es en relación a los fondos propios.</a:t>
            </a:r>
            <a:endParaRPr lang="es-EC" sz="1600" kern="0" dirty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62967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B6BBBB5-A080-14E1-B383-4447A71CD8C2}"/>
              </a:ext>
            </a:extLst>
          </p:cNvPr>
          <p:cNvSpPr txBox="1">
            <a:spLocks/>
          </p:cNvSpPr>
          <p:nvPr/>
        </p:nvSpPr>
        <p:spPr>
          <a:xfrm>
            <a:off x="474046" y="313315"/>
            <a:ext cx="8898554" cy="8282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s-ES" sz="3600" b="1" dirty="0">
              <a:solidFill>
                <a:srgbClr val="223F86"/>
              </a:solidFill>
              <a:latin typeface="Montserrat ExtraBold" pitchFamily="2" charset="77"/>
              <a:ea typeface="HGSMinchoE" panose="02020900000000000000" pitchFamily="18" charset="-128"/>
            </a:endParaRPr>
          </a:p>
          <a:p>
            <a:r>
              <a:rPr lang="es-ES" sz="14400" b="1" dirty="0">
                <a:solidFill>
                  <a:srgbClr val="223F86"/>
                </a:solidFill>
                <a:latin typeface="Montserrat ExtraBold" pitchFamily="2" charset="77"/>
                <a:ea typeface="HGSMinchoE" panose="02020900000000000000" pitchFamily="18" charset="-128"/>
              </a:rPr>
              <a:t>Comparativo proyección ingresos 2022 - 2023</a:t>
            </a:r>
            <a:endParaRPr lang="es-EC" sz="14400" b="1" dirty="0">
              <a:solidFill>
                <a:srgbClr val="223F86"/>
              </a:solidFill>
              <a:latin typeface="Montserrat ExtraBold" pitchFamily="2" charset="77"/>
              <a:ea typeface="HGSMinchoE" panose="02020900000000000000" pitchFamily="18" charset="-128"/>
            </a:endParaRPr>
          </a:p>
        </p:txBody>
      </p:sp>
      <p:graphicFrame>
        <p:nvGraphicFramePr>
          <p:cNvPr id="10" name="Tabla 9">
            <a:extLst>
              <a:ext uri="{FF2B5EF4-FFF2-40B4-BE49-F238E27FC236}">
                <a16:creationId xmlns:a16="http://schemas.microsoft.com/office/drawing/2014/main" id="{753CF121-8B55-9344-F234-FAC781ADD5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2840490"/>
              </p:ext>
            </p:extLst>
          </p:nvPr>
        </p:nvGraphicFramePr>
        <p:xfrm>
          <a:off x="262128" y="1645921"/>
          <a:ext cx="11667744" cy="3891740"/>
        </p:xfrm>
        <a:graphic>
          <a:graphicData uri="http://schemas.openxmlformats.org/drawingml/2006/table">
            <a:tbl>
              <a:tblPr/>
              <a:tblGrid>
                <a:gridCol w="3962400">
                  <a:extLst>
                    <a:ext uri="{9D8B030D-6E8A-4147-A177-3AD203B41FA5}">
                      <a16:colId xmlns:a16="http://schemas.microsoft.com/office/drawing/2014/main" val="3393431740"/>
                    </a:ext>
                  </a:extLst>
                </a:gridCol>
                <a:gridCol w="2216899">
                  <a:extLst>
                    <a:ext uri="{9D8B030D-6E8A-4147-A177-3AD203B41FA5}">
                      <a16:colId xmlns:a16="http://schemas.microsoft.com/office/drawing/2014/main" val="716836484"/>
                    </a:ext>
                  </a:extLst>
                </a:gridCol>
                <a:gridCol w="2416061">
                  <a:extLst>
                    <a:ext uri="{9D8B030D-6E8A-4147-A177-3AD203B41FA5}">
                      <a16:colId xmlns:a16="http://schemas.microsoft.com/office/drawing/2014/main" val="3850765037"/>
                    </a:ext>
                  </a:extLst>
                </a:gridCol>
                <a:gridCol w="1943249">
                  <a:extLst>
                    <a:ext uri="{9D8B030D-6E8A-4147-A177-3AD203B41FA5}">
                      <a16:colId xmlns:a16="http://schemas.microsoft.com/office/drawing/2014/main" val="4289476631"/>
                    </a:ext>
                  </a:extLst>
                </a:gridCol>
                <a:gridCol w="1129135">
                  <a:extLst>
                    <a:ext uri="{9D8B030D-6E8A-4147-A177-3AD203B41FA5}">
                      <a16:colId xmlns:a16="http://schemas.microsoft.com/office/drawing/2014/main" val="1456662336"/>
                    </a:ext>
                  </a:extLst>
                </a:gridCol>
              </a:tblGrid>
              <a:tr h="420623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2800" b="1" i="0" u="none" strike="noStrike" dirty="0">
                          <a:solidFill>
                            <a:srgbClr val="F2F2F2"/>
                          </a:solidFill>
                          <a:effectLst/>
                          <a:latin typeface="Calibri" panose="020F0502020204030204" pitchFamily="34" charset="0"/>
                        </a:rPr>
                        <a:t>CONCEPTO INGRESOS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03764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s-EC" sz="2800" b="1" i="0" u="none" strike="noStrike" dirty="0">
                          <a:solidFill>
                            <a:srgbClr val="F2F2F2"/>
                          </a:solidFill>
                          <a:effectLst/>
                          <a:latin typeface="Calibri" panose="020F0502020204030204" pitchFamily="34" charset="0"/>
                        </a:rPr>
                        <a:t>PRESUPUESTO</a:t>
                      </a:r>
                    </a:p>
                  </a:txBody>
                  <a:tcPr marL="9525" marR="9525" marT="9525" marB="0" anchor="b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0376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2289311"/>
                  </a:ext>
                </a:extLst>
              </a:tr>
              <a:tr h="605885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800" b="1" i="0" u="none" strike="noStrike" dirty="0">
                          <a:solidFill>
                            <a:srgbClr val="F2F2F2"/>
                          </a:solidFill>
                          <a:effectLst/>
                          <a:latin typeface="Calibri" panose="020F0502020204030204" pitchFamily="34" charset="0"/>
                        </a:rPr>
                        <a:t>2022 - 2023</a:t>
                      </a:r>
                    </a:p>
                  </a:txBody>
                  <a:tcPr marL="9525" marR="9525" marT="9525" marB="0" anchor="b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0376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800" b="1" i="0" u="none" strike="noStrike" dirty="0">
                          <a:solidFill>
                            <a:srgbClr val="F2F2F2"/>
                          </a:solidFill>
                          <a:effectLst/>
                          <a:latin typeface="Calibri" panose="020F0502020204030204" pitchFamily="34" charset="0"/>
                        </a:rPr>
                        <a:t>OCT – 2023*</a:t>
                      </a:r>
                    </a:p>
                  </a:txBody>
                  <a:tcPr marL="9525" marR="9525" marT="9525" marB="0" anchor="b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0376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800" b="1" i="0" u="none" strike="noStrike">
                          <a:solidFill>
                            <a:srgbClr val="F2F2F2"/>
                          </a:solidFill>
                          <a:effectLst/>
                          <a:latin typeface="Calibri" panose="020F0502020204030204" pitchFamily="34" charset="0"/>
                        </a:rPr>
                        <a:t>REDUCCIÓN</a:t>
                      </a:r>
                    </a:p>
                  </a:txBody>
                  <a:tcPr marL="9525" marR="9525" marT="9525" marB="0" anchor="b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0376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800" b="1" i="0" u="none" strike="noStrike">
                          <a:solidFill>
                            <a:srgbClr val="F2F2F2"/>
                          </a:solidFill>
                          <a:effectLst/>
                          <a:latin typeface="Calibri" panose="020F0502020204030204" pitchFamily="34" charset="0"/>
                        </a:rPr>
                        <a:t>%</a:t>
                      </a:r>
                    </a:p>
                  </a:txBody>
                  <a:tcPr marL="9525" marR="9525" marT="9525" marB="0" anchor="b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0376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5491046"/>
                  </a:ext>
                </a:extLst>
              </a:tr>
              <a:tr h="466629">
                <a:tc>
                  <a:txBody>
                    <a:bodyPr/>
                    <a:lstStyle/>
                    <a:p>
                      <a:pPr algn="ctr" fontAlgn="b"/>
                      <a:r>
                        <a:rPr lang="es-EC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Uso de parqueaderos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1.426.339,63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1.309.028,24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117.311,39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8,22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83161558"/>
                  </a:ext>
                </a:extLst>
              </a:tr>
              <a:tr h="482753">
                <a:tc>
                  <a:txBody>
                    <a:bodyPr/>
                    <a:lstStyle/>
                    <a:p>
                      <a:pPr algn="ctr" fontAlgn="b"/>
                      <a:r>
                        <a:rPr lang="es-EC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Canon de arrendamiento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972.690,58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956.966,37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15.724,21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1,61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69157085"/>
                  </a:ext>
                </a:extLst>
              </a:tr>
              <a:tr h="462301">
                <a:tc>
                  <a:txBody>
                    <a:bodyPr/>
                    <a:lstStyle/>
                    <a:p>
                      <a:pPr algn="ctr" fontAlgn="b"/>
                      <a:r>
                        <a:rPr lang="es-EC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Arriendo espacios publicitarios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300.000,00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60.000,00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240.000,00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67720319"/>
                  </a:ext>
                </a:extLst>
              </a:tr>
              <a:tr h="496713">
                <a:tc>
                  <a:txBody>
                    <a:bodyPr/>
                    <a:lstStyle/>
                    <a:p>
                      <a:pPr algn="ctr" fontAlgn="b"/>
                      <a:r>
                        <a:rPr lang="es-EC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Saldo en caja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532.204,76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488.196,34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44.008,42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8,27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31196154"/>
                  </a:ext>
                </a:extLst>
              </a:tr>
              <a:tr h="467117">
                <a:tc>
                  <a:txBody>
                    <a:bodyPr/>
                    <a:lstStyle/>
                    <a:p>
                      <a:pPr algn="ctr" fontAlgn="b"/>
                      <a:r>
                        <a:rPr lang="es-EC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Fondos municipales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3.592.317,20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17747183"/>
                  </a:ext>
                </a:extLst>
              </a:tr>
              <a:tr h="474097">
                <a:tc>
                  <a:txBody>
                    <a:bodyPr/>
                    <a:lstStyle/>
                    <a:p>
                      <a:pPr algn="ctr" fontAlgn="b"/>
                      <a:r>
                        <a:rPr lang="es-EC" sz="3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3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3.231.234,97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3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2.814.190,95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3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417.044,02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3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12,91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6844009"/>
                  </a:ext>
                </a:extLst>
              </a:tr>
            </a:tbl>
          </a:graphicData>
        </a:graphic>
      </p:graphicFrame>
      <p:sp>
        <p:nvSpPr>
          <p:cNvPr id="11" name="Título 1">
            <a:extLst>
              <a:ext uri="{FF2B5EF4-FFF2-40B4-BE49-F238E27FC236}">
                <a16:creationId xmlns:a16="http://schemas.microsoft.com/office/drawing/2014/main" id="{909D801C-E2F4-C8BC-022B-FFFE00106428}"/>
              </a:ext>
            </a:extLst>
          </p:cNvPr>
          <p:cNvSpPr txBox="1">
            <a:spLocks/>
          </p:cNvSpPr>
          <p:nvPr/>
        </p:nvSpPr>
        <p:spPr>
          <a:xfrm>
            <a:off x="400894" y="5884138"/>
            <a:ext cx="10791362" cy="5479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1800" b="1" dirty="0">
                <a:solidFill>
                  <a:srgbClr val="223F86"/>
                </a:solidFill>
                <a:latin typeface="Montserrat ExtraBold" pitchFamily="2" charset="77"/>
                <a:ea typeface="HGSMinchoE" panose="02020900000000000000" pitchFamily="18" charset="-128"/>
              </a:rPr>
              <a:t>* Proyección de ingresos para la construcción del POA jul-dic 2023.</a:t>
            </a:r>
            <a:endParaRPr lang="es-EC" sz="1800" b="1" dirty="0">
              <a:solidFill>
                <a:srgbClr val="223F86"/>
              </a:solidFill>
              <a:latin typeface="Montserrat ExtraBold" pitchFamily="2" charset="77"/>
              <a:ea typeface="HGSMinchoE" panose="020209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430496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B6BBBB5-A080-14E1-B383-4447A71CD8C2}"/>
              </a:ext>
            </a:extLst>
          </p:cNvPr>
          <p:cNvSpPr txBox="1">
            <a:spLocks/>
          </p:cNvSpPr>
          <p:nvPr/>
        </p:nvSpPr>
        <p:spPr>
          <a:xfrm>
            <a:off x="474046" y="313315"/>
            <a:ext cx="8898554" cy="8282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s-ES" sz="3600" b="1" dirty="0">
              <a:solidFill>
                <a:srgbClr val="223F86"/>
              </a:solidFill>
              <a:latin typeface="Montserrat ExtraBold" pitchFamily="2" charset="77"/>
              <a:ea typeface="HGSMinchoE" panose="02020900000000000000" pitchFamily="18" charset="-128"/>
            </a:endParaRPr>
          </a:p>
          <a:p>
            <a:r>
              <a:rPr lang="es-ES" sz="14400" b="1" dirty="0">
                <a:solidFill>
                  <a:srgbClr val="223F86"/>
                </a:solidFill>
                <a:latin typeface="Montserrat ExtraBold" pitchFamily="2" charset="77"/>
                <a:ea typeface="HGSMinchoE" panose="02020900000000000000" pitchFamily="18" charset="-128"/>
              </a:rPr>
              <a:t>Ejecución recursos municipales</a:t>
            </a:r>
            <a:endParaRPr lang="es-EC" sz="14400" b="1" dirty="0">
              <a:solidFill>
                <a:srgbClr val="223F86"/>
              </a:solidFill>
              <a:latin typeface="Montserrat ExtraBold" pitchFamily="2" charset="77"/>
              <a:ea typeface="HGSMinchoE" panose="02020900000000000000" pitchFamily="18" charset="-128"/>
            </a:endParaRPr>
          </a:p>
        </p:txBody>
      </p:sp>
      <p:pic>
        <p:nvPicPr>
          <p:cNvPr id="3" name="Imagen 5">
            <a:extLst>
              <a:ext uri="{FF2B5EF4-FFF2-40B4-BE49-F238E27FC236}">
                <a16:creationId xmlns:a16="http://schemas.microsoft.com/office/drawing/2014/main" id="{9B3F164C-8E92-2F4D-6915-BCE5BF8BC5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45" r="20908"/>
          <a:stretch>
            <a:fillRect/>
          </a:stretch>
        </p:blipFill>
        <p:spPr bwMode="auto">
          <a:xfrm>
            <a:off x="76200" y="1900186"/>
            <a:ext cx="3447305" cy="3212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6851912E-F933-FEA6-4704-61169F56A2E2}"/>
              </a:ext>
            </a:extLst>
          </p:cNvPr>
          <p:cNvSpPr txBox="1">
            <a:spLocks/>
          </p:cNvSpPr>
          <p:nvPr/>
        </p:nvSpPr>
        <p:spPr>
          <a:xfrm>
            <a:off x="6096000" y="1671952"/>
            <a:ext cx="5792642" cy="10332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000" b="1" dirty="0">
                <a:solidFill>
                  <a:srgbClr val="223F86"/>
                </a:solidFill>
                <a:latin typeface="Montserrat ExtraBold" pitchFamily="2" charset="77"/>
                <a:ea typeface="HGSMinchoE" panose="02020900000000000000" pitchFamily="18" charset="-128"/>
              </a:rPr>
              <a:t>Firma: 24/marzo/2023</a:t>
            </a:r>
          </a:p>
          <a:p>
            <a:pPr algn="ctr"/>
            <a:r>
              <a:rPr lang="es-ES" sz="2000" b="1" dirty="0">
                <a:solidFill>
                  <a:srgbClr val="223F86"/>
                </a:solidFill>
                <a:latin typeface="Montserrat ExtraBold" pitchFamily="2" charset="77"/>
                <a:ea typeface="HGSMinchoE" panose="02020900000000000000" pitchFamily="18" charset="-128"/>
              </a:rPr>
              <a:t>Plazo contractual: 14/abr – 10/oct</a:t>
            </a:r>
            <a:endParaRPr lang="es-EC" sz="2000" b="1" dirty="0">
              <a:solidFill>
                <a:srgbClr val="223F86"/>
              </a:solidFill>
              <a:latin typeface="Montserrat ExtraBold" pitchFamily="2" charset="77"/>
              <a:ea typeface="HGSMinchoE" panose="02020900000000000000" pitchFamily="18" charset="-128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596B0942-4DB6-A61E-7B82-F54FB9946B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8656" y="1659658"/>
            <a:ext cx="1064555" cy="1064555"/>
          </a:xfrm>
          <a:prstGeom prst="rect">
            <a:avLst/>
          </a:prstGeom>
        </p:spPr>
      </p:pic>
      <p:graphicFrame>
        <p:nvGraphicFramePr>
          <p:cNvPr id="9" name="Tabla 8">
            <a:extLst>
              <a:ext uri="{FF2B5EF4-FFF2-40B4-BE49-F238E27FC236}">
                <a16:creationId xmlns:a16="http://schemas.microsoft.com/office/drawing/2014/main" id="{E6E36948-B5CB-B13C-F3AF-62DA4B11C6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7739185"/>
              </p:ext>
            </p:extLst>
          </p:nvPr>
        </p:nvGraphicFramePr>
        <p:xfrm>
          <a:off x="3739896" y="4152776"/>
          <a:ext cx="8375904" cy="1170788"/>
        </p:xfrm>
        <a:graphic>
          <a:graphicData uri="http://schemas.openxmlformats.org/drawingml/2006/table">
            <a:tbl>
              <a:tblPr/>
              <a:tblGrid>
                <a:gridCol w="1225296">
                  <a:extLst>
                    <a:ext uri="{9D8B030D-6E8A-4147-A177-3AD203B41FA5}">
                      <a16:colId xmlns:a16="http://schemas.microsoft.com/office/drawing/2014/main" val="1831069225"/>
                    </a:ext>
                  </a:extLst>
                </a:gridCol>
                <a:gridCol w="1097280">
                  <a:extLst>
                    <a:ext uri="{9D8B030D-6E8A-4147-A177-3AD203B41FA5}">
                      <a16:colId xmlns:a16="http://schemas.microsoft.com/office/drawing/2014/main" val="877406277"/>
                    </a:ext>
                  </a:extLst>
                </a:gridCol>
                <a:gridCol w="1105186">
                  <a:extLst>
                    <a:ext uri="{9D8B030D-6E8A-4147-A177-3AD203B41FA5}">
                      <a16:colId xmlns:a16="http://schemas.microsoft.com/office/drawing/2014/main" val="2058681434"/>
                    </a:ext>
                  </a:extLst>
                </a:gridCol>
                <a:gridCol w="1077951">
                  <a:extLst>
                    <a:ext uri="{9D8B030D-6E8A-4147-A177-3AD203B41FA5}">
                      <a16:colId xmlns:a16="http://schemas.microsoft.com/office/drawing/2014/main" val="61883027"/>
                    </a:ext>
                  </a:extLst>
                </a:gridCol>
                <a:gridCol w="1081271">
                  <a:extLst>
                    <a:ext uri="{9D8B030D-6E8A-4147-A177-3AD203B41FA5}">
                      <a16:colId xmlns:a16="http://schemas.microsoft.com/office/drawing/2014/main" val="2487268070"/>
                    </a:ext>
                  </a:extLst>
                </a:gridCol>
                <a:gridCol w="1029866">
                  <a:extLst>
                    <a:ext uri="{9D8B030D-6E8A-4147-A177-3AD203B41FA5}">
                      <a16:colId xmlns:a16="http://schemas.microsoft.com/office/drawing/2014/main" val="3770842451"/>
                    </a:ext>
                  </a:extLst>
                </a:gridCol>
                <a:gridCol w="1759054">
                  <a:extLst>
                    <a:ext uri="{9D8B030D-6E8A-4147-A177-3AD203B41FA5}">
                      <a16:colId xmlns:a16="http://schemas.microsoft.com/office/drawing/2014/main" val="2452211466"/>
                    </a:ext>
                  </a:extLst>
                </a:gridCol>
              </a:tblGrid>
              <a:tr h="429743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1" i="0" u="none" strike="noStrike" dirty="0">
                          <a:solidFill>
                            <a:srgbClr val="F2F2F2"/>
                          </a:solidFill>
                          <a:effectLst/>
                          <a:latin typeface="Calibri" panose="020F0502020204030204" pitchFamily="34" charset="0"/>
                        </a:rPr>
                        <a:t>MESES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0376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b="1" i="0" u="none" strike="noStrike" dirty="0">
                          <a:solidFill>
                            <a:srgbClr val="F2F2F2"/>
                          </a:solidFill>
                          <a:effectLst/>
                          <a:latin typeface="Calibri" panose="020F0502020204030204" pitchFamily="34" charset="0"/>
                        </a:rPr>
                        <a:t>Jul.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0376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b="1" i="0" u="none" strike="noStrike" dirty="0">
                          <a:solidFill>
                            <a:srgbClr val="F2F2F2"/>
                          </a:solidFill>
                          <a:effectLst/>
                          <a:latin typeface="Calibri" panose="020F0502020204030204" pitchFamily="34" charset="0"/>
                        </a:rPr>
                        <a:t>Ago.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0376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b="1" i="0" u="none" strike="noStrike" dirty="0">
                          <a:solidFill>
                            <a:srgbClr val="F2F2F2"/>
                          </a:solidFill>
                          <a:effectLst/>
                          <a:latin typeface="Calibri" panose="020F0502020204030204" pitchFamily="34" charset="0"/>
                        </a:rPr>
                        <a:t>Sep.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0376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b="1" i="0" u="none" strike="noStrike" dirty="0">
                          <a:solidFill>
                            <a:srgbClr val="F2F2F2"/>
                          </a:solidFill>
                          <a:effectLst/>
                          <a:latin typeface="Calibri" panose="020F0502020204030204" pitchFamily="34" charset="0"/>
                        </a:rPr>
                        <a:t>Oct.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0376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b="1" i="0" u="none" strike="noStrike" dirty="0">
                          <a:solidFill>
                            <a:srgbClr val="F2F2F2"/>
                          </a:solidFill>
                          <a:effectLst/>
                          <a:latin typeface="Calibri" panose="020F0502020204030204" pitchFamily="34" charset="0"/>
                        </a:rPr>
                        <a:t>Nov. 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0376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b="1" i="0" u="none" strike="noStrike">
                          <a:solidFill>
                            <a:srgbClr val="F2F2F2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0376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1884104"/>
                  </a:ext>
                </a:extLst>
              </a:tr>
              <a:tr h="561561">
                <a:tc>
                  <a:txBody>
                    <a:bodyPr/>
                    <a:lstStyle/>
                    <a:p>
                      <a:pPr algn="ctr" fontAlgn="b"/>
                      <a:r>
                        <a:rPr lang="es-EC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MONTO A DEVENGAR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864.699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704.785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731.611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741.174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550.045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3.592.317,20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63135382"/>
                  </a:ext>
                </a:extLst>
              </a:tr>
            </a:tbl>
          </a:graphicData>
        </a:graphic>
      </p:graphicFrame>
      <p:sp>
        <p:nvSpPr>
          <p:cNvPr id="12" name="Título 1">
            <a:extLst>
              <a:ext uri="{FF2B5EF4-FFF2-40B4-BE49-F238E27FC236}">
                <a16:creationId xmlns:a16="http://schemas.microsoft.com/office/drawing/2014/main" id="{A4F3D460-DAC9-E616-5AA0-B221AA46715E}"/>
              </a:ext>
            </a:extLst>
          </p:cNvPr>
          <p:cNvSpPr txBox="1">
            <a:spLocks/>
          </p:cNvSpPr>
          <p:nvPr/>
        </p:nvSpPr>
        <p:spPr>
          <a:xfrm>
            <a:off x="3910585" y="3235643"/>
            <a:ext cx="8205215" cy="10332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800" b="1" dirty="0">
                <a:solidFill>
                  <a:srgbClr val="223F86"/>
                </a:solidFill>
                <a:latin typeface="Montserrat ExtraBold" pitchFamily="2" charset="77"/>
                <a:ea typeface="HGSMinchoE" panose="02020900000000000000" pitchFamily="18" charset="-128"/>
              </a:rPr>
              <a:t>Cronograma</a:t>
            </a:r>
            <a:endParaRPr lang="es-EC" sz="2800" b="1" dirty="0">
              <a:solidFill>
                <a:srgbClr val="223F86"/>
              </a:solidFill>
              <a:latin typeface="Montserrat ExtraBold" pitchFamily="2" charset="77"/>
              <a:ea typeface="HGSMinchoE" panose="020209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252148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E91792E1-476F-95AF-24AF-E67A16F8DB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879592" cy="5605272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E6F3BD4B-CBCE-EF2D-4322-4E265DF3B7F5}"/>
              </a:ext>
            </a:extLst>
          </p:cNvPr>
          <p:cNvSpPr txBox="1">
            <a:spLocks/>
          </p:cNvSpPr>
          <p:nvPr/>
        </p:nvSpPr>
        <p:spPr>
          <a:xfrm>
            <a:off x="8065008" y="2518008"/>
            <a:ext cx="2624328" cy="6972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s-ES" sz="3600" b="1" dirty="0">
              <a:solidFill>
                <a:srgbClr val="223F86"/>
              </a:solidFill>
              <a:latin typeface="Montserrat ExtraBold" pitchFamily="2" charset="77"/>
              <a:ea typeface="HGSMinchoE" panose="02020900000000000000" pitchFamily="18" charset="-128"/>
            </a:endParaRPr>
          </a:p>
          <a:p>
            <a:r>
              <a:rPr lang="es-ES" sz="19200" b="1" dirty="0">
                <a:solidFill>
                  <a:srgbClr val="223F86"/>
                </a:solidFill>
                <a:latin typeface="Montserrat ExtraBold" pitchFamily="2" charset="77"/>
                <a:ea typeface="HGSMinchoE" panose="02020900000000000000" pitchFamily="18" charset="-128"/>
              </a:rPr>
              <a:t>Gracias</a:t>
            </a:r>
            <a:endParaRPr lang="es-EC" sz="19200" b="1" dirty="0">
              <a:solidFill>
                <a:srgbClr val="223F86"/>
              </a:solidFill>
              <a:latin typeface="Montserrat ExtraBold" pitchFamily="2" charset="77"/>
              <a:ea typeface="HGSMinchoE" panose="020209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1945925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orbel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1475</TotalTime>
  <Words>478</Words>
  <Application>Microsoft Office PowerPoint</Application>
  <PresentationFormat>Panorámica</PresentationFormat>
  <Paragraphs>207</Paragraphs>
  <Slides>9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9</vt:i4>
      </vt:variant>
    </vt:vector>
  </HeadingPairs>
  <TitlesOfParts>
    <vt:vector size="14" baseType="lpstr">
      <vt:lpstr>Arial</vt:lpstr>
      <vt:lpstr>Calibri</vt:lpstr>
      <vt:lpstr>Corbel</vt:lpstr>
      <vt:lpstr>Montserrat ExtraBold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Microsoft Office User</dc:creator>
  <cp:lastModifiedBy>Marco Vinicio MC. Chavez Noroña</cp:lastModifiedBy>
  <cp:revision>50</cp:revision>
  <dcterms:created xsi:type="dcterms:W3CDTF">2023-05-16T16:09:21Z</dcterms:created>
  <dcterms:modified xsi:type="dcterms:W3CDTF">2023-07-18T18:21:28Z</dcterms:modified>
</cp:coreProperties>
</file>