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78" r:id="rId6"/>
    <p:sldId id="279" r:id="rId7"/>
    <p:sldId id="280" r:id="rId8"/>
    <p:sldId id="267" r:id="rId9"/>
    <p:sldId id="260" r:id="rId10"/>
    <p:sldId id="268" r:id="rId11"/>
    <p:sldId id="261" r:id="rId12"/>
    <p:sldId id="269" r:id="rId13"/>
    <p:sldId id="273" r:id="rId14"/>
    <p:sldId id="262" r:id="rId15"/>
    <p:sldId id="274" r:id="rId16"/>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F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3"/>
  </p:normalViewPr>
  <p:slideViewPr>
    <p:cSldViewPr snapToGrid="0">
      <p:cViewPr varScale="1">
        <p:scale>
          <a:sx n="99" d="100"/>
          <a:sy n="99" d="100"/>
        </p:scale>
        <p:origin x="14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BF69858-0127-DE42-8937-60E20A4E8BB0}" type="datetimeFigureOut">
              <a:rPr lang="es-EC" smtClean="0"/>
              <a:t>18/7/23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99E1A6C1-F2E1-3547-A3CF-C6A40B54DDE5}" type="slidenum">
              <a:rPr lang="es-EC" smtClean="0"/>
              <a:t>‹Nº›</a:t>
            </a:fld>
            <a:endParaRPr lang="es-EC"/>
          </a:p>
        </p:txBody>
      </p:sp>
    </p:spTree>
    <p:extLst>
      <p:ext uri="{BB962C8B-B14F-4D97-AF65-F5344CB8AC3E}">
        <p14:creationId xmlns:p14="http://schemas.microsoft.com/office/powerpoint/2010/main" val="3920186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F69858-0127-DE42-8937-60E20A4E8BB0}" type="datetimeFigureOut">
              <a:rPr lang="es-EC" smtClean="0"/>
              <a:t>18/7/23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99E1A6C1-F2E1-3547-A3CF-C6A40B54DDE5}" type="slidenum">
              <a:rPr lang="es-EC" smtClean="0"/>
              <a:t>‹Nº›</a:t>
            </a:fld>
            <a:endParaRPr lang="es-EC"/>
          </a:p>
        </p:txBody>
      </p:sp>
    </p:spTree>
    <p:extLst>
      <p:ext uri="{BB962C8B-B14F-4D97-AF65-F5344CB8AC3E}">
        <p14:creationId xmlns:p14="http://schemas.microsoft.com/office/powerpoint/2010/main" val="4035917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F69858-0127-DE42-8937-60E20A4E8BB0}" type="datetimeFigureOut">
              <a:rPr lang="es-EC" smtClean="0"/>
              <a:t>18/7/23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99E1A6C1-F2E1-3547-A3CF-C6A40B54DDE5}" type="slidenum">
              <a:rPr lang="es-EC" smtClean="0"/>
              <a:t>‹Nº›</a:t>
            </a:fld>
            <a:endParaRPr lang="es-EC"/>
          </a:p>
        </p:txBody>
      </p:sp>
    </p:spTree>
    <p:extLst>
      <p:ext uri="{BB962C8B-B14F-4D97-AF65-F5344CB8AC3E}">
        <p14:creationId xmlns:p14="http://schemas.microsoft.com/office/powerpoint/2010/main" val="31332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F69858-0127-DE42-8937-60E20A4E8BB0}" type="datetimeFigureOut">
              <a:rPr lang="es-EC" smtClean="0"/>
              <a:t>18/7/23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99E1A6C1-F2E1-3547-A3CF-C6A40B54DDE5}" type="slidenum">
              <a:rPr lang="es-EC" smtClean="0"/>
              <a:t>‹Nº›</a:t>
            </a:fld>
            <a:endParaRPr lang="es-EC"/>
          </a:p>
        </p:txBody>
      </p:sp>
    </p:spTree>
    <p:extLst>
      <p:ext uri="{BB962C8B-B14F-4D97-AF65-F5344CB8AC3E}">
        <p14:creationId xmlns:p14="http://schemas.microsoft.com/office/powerpoint/2010/main" val="172193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BF69858-0127-DE42-8937-60E20A4E8BB0}" type="datetimeFigureOut">
              <a:rPr lang="es-EC" smtClean="0"/>
              <a:t>18/7/23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99E1A6C1-F2E1-3547-A3CF-C6A40B54DDE5}" type="slidenum">
              <a:rPr lang="es-EC" smtClean="0"/>
              <a:t>‹Nº›</a:t>
            </a:fld>
            <a:endParaRPr lang="es-EC"/>
          </a:p>
        </p:txBody>
      </p:sp>
    </p:spTree>
    <p:extLst>
      <p:ext uri="{BB962C8B-B14F-4D97-AF65-F5344CB8AC3E}">
        <p14:creationId xmlns:p14="http://schemas.microsoft.com/office/powerpoint/2010/main" val="89758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BF69858-0127-DE42-8937-60E20A4E8BB0}" type="datetimeFigureOut">
              <a:rPr lang="es-EC" smtClean="0"/>
              <a:t>18/7/23</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99E1A6C1-F2E1-3547-A3CF-C6A40B54DDE5}" type="slidenum">
              <a:rPr lang="es-EC" smtClean="0"/>
              <a:t>‹Nº›</a:t>
            </a:fld>
            <a:endParaRPr lang="es-EC"/>
          </a:p>
        </p:txBody>
      </p:sp>
    </p:spTree>
    <p:extLst>
      <p:ext uri="{BB962C8B-B14F-4D97-AF65-F5344CB8AC3E}">
        <p14:creationId xmlns:p14="http://schemas.microsoft.com/office/powerpoint/2010/main" val="2142332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s-ES"/>
              <a:t>Haga clic para modificar los estilos de texto del patrón</a:t>
            </a:r>
          </a:p>
        </p:txBody>
      </p:sp>
      <p:sp>
        <p:nvSpPr>
          <p:cNvPr id="4" name="Content Placeholder 3"/>
          <p:cNvSpPr>
            <a:spLocks noGrp="1"/>
          </p:cNvSpPr>
          <p:nvPr>
            <p:ph sz="half" idx="2"/>
          </p:nvPr>
        </p:nvSpPr>
        <p:spPr>
          <a:xfrm>
            <a:off x="736456" y="2761381"/>
            <a:ext cx="4523137" cy="40615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s-ES"/>
              <a:t>Haga clic para modificar los estilos de texto del patrón</a:t>
            </a:r>
          </a:p>
        </p:txBody>
      </p:sp>
      <p:sp>
        <p:nvSpPr>
          <p:cNvPr id="6" name="Content Placeholder 5"/>
          <p:cNvSpPr>
            <a:spLocks noGrp="1"/>
          </p:cNvSpPr>
          <p:nvPr>
            <p:ph sz="quarter" idx="4"/>
          </p:nvPr>
        </p:nvSpPr>
        <p:spPr>
          <a:xfrm>
            <a:off x="5412731" y="2761381"/>
            <a:ext cx="4545413" cy="40615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BF69858-0127-DE42-8937-60E20A4E8BB0}" type="datetimeFigureOut">
              <a:rPr lang="es-EC" smtClean="0"/>
              <a:t>18/7/23</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99E1A6C1-F2E1-3547-A3CF-C6A40B54DDE5}" type="slidenum">
              <a:rPr lang="es-EC" smtClean="0"/>
              <a:t>‹Nº›</a:t>
            </a:fld>
            <a:endParaRPr lang="es-EC"/>
          </a:p>
        </p:txBody>
      </p:sp>
    </p:spTree>
    <p:extLst>
      <p:ext uri="{BB962C8B-B14F-4D97-AF65-F5344CB8AC3E}">
        <p14:creationId xmlns:p14="http://schemas.microsoft.com/office/powerpoint/2010/main" val="1188181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BF69858-0127-DE42-8937-60E20A4E8BB0}" type="datetimeFigureOut">
              <a:rPr lang="es-EC" smtClean="0"/>
              <a:t>18/7/23</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99E1A6C1-F2E1-3547-A3CF-C6A40B54DDE5}" type="slidenum">
              <a:rPr lang="es-EC" smtClean="0"/>
              <a:t>‹Nº›</a:t>
            </a:fld>
            <a:endParaRPr lang="es-EC"/>
          </a:p>
        </p:txBody>
      </p:sp>
    </p:spTree>
    <p:extLst>
      <p:ext uri="{BB962C8B-B14F-4D97-AF65-F5344CB8AC3E}">
        <p14:creationId xmlns:p14="http://schemas.microsoft.com/office/powerpoint/2010/main" val="153479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69858-0127-DE42-8937-60E20A4E8BB0}" type="datetimeFigureOut">
              <a:rPr lang="es-EC" smtClean="0"/>
              <a:t>18/7/23</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99E1A6C1-F2E1-3547-A3CF-C6A40B54DDE5}" type="slidenum">
              <a:rPr lang="es-EC" smtClean="0"/>
              <a:t>‹Nº›</a:t>
            </a:fld>
            <a:endParaRPr lang="es-EC"/>
          </a:p>
        </p:txBody>
      </p:sp>
    </p:spTree>
    <p:extLst>
      <p:ext uri="{BB962C8B-B14F-4D97-AF65-F5344CB8AC3E}">
        <p14:creationId xmlns:p14="http://schemas.microsoft.com/office/powerpoint/2010/main" val="1900699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s-ES"/>
              <a:t>Haga clic para modificar el estilo de título del patrón</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BF69858-0127-DE42-8937-60E20A4E8BB0}" type="datetimeFigureOut">
              <a:rPr lang="es-EC" smtClean="0"/>
              <a:t>18/7/23</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99E1A6C1-F2E1-3547-A3CF-C6A40B54DDE5}" type="slidenum">
              <a:rPr lang="es-EC" smtClean="0"/>
              <a:t>‹Nº›</a:t>
            </a:fld>
            <a:endParaRPr lang="es-EC"/>
          </a:p>
        </p:txBody>
      </p:sp>
    </p:spTree>
    <p:extLst>
      <p:ext uri="{BB962C8B-B14F-4D97-AF65-F5344CB8AC3E}">
        <p14:creationId xmlns:p14="http://schemas.microsoft.com/office/powerpoint/2010/main" val="2186109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BF69858-0127-DE42-8937-60E20A4E8BB0}" type="datetimeFigureOut">
              <a:rPr lang="es-EC" smtClean="0"/>
              <a:t>18/7/23</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99E1A6C1-F2E1-3547-A3CF-C6A40B54DDE5}" type="slidenum">
              <a:rPr lang="es-EC" smtClean="0"/>
              <a:t>‹Nº›</a:t>
            </a:fld>
            <a:endParaRPr lang="es-EC"/>
          </a:p>
        </p:txBody>
      </p:sp>
    </p:spTree>
    <p:extLst>
      <p:ext uri="{BB962C8B-B14F-4D97-AF65-F5344CB8AC3E}">
        <p14:creationId xmlns:p14="http://schemas.microsoft.com/office/powerpoint/2010/main" val="4075813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FBF69858-0127-DE42-8937-60E20A4E8BB0}" type="datetimeFigureOut">
              <a:rPr lang="es-EC" smtClean="0"/>
              <a:t>18/7/23</a:t>
            </a:fld>
            <a:endParaRPr lang="es-EC"/>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s-EC"/>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99E1A6C1-F2E1-3547-A3CF-C6A40B54DDE5}" type="slidenum">
              <a:rPr lang="es-EC" smtClean="0"/>
              <a:t>‹Nº›</a:t>
            </a:fld>
            <a:endParaRPr lang="es-EC"/>
          </a:p>
        </p:txBody>
      </p:sp>
    </p:spTree>
    <p:extLst>
      <p:ext uri="{BB962C8B-B14F-4D97-AF65-F5344CB8AC3E}">
        <p14:creationId xmlns:p14="http://schemas.microsoft.com/office/powerpoint/2010/main" val="24921811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ubtítulo 1"/>
          <p:cNvSpPr>
            <a:spLocks noGrp="1"/>
          </p:cNvSpPr>
          <p:nvPr>
            <p:ph type="subTitle" idx="1"/>
          </p:nvPr>
        </p:nvSpPr>
        <p:spPr>
          <a:xfrm>
            <a:off x="1260697" y="1119060"/>
            <a:ext cx="8018860" cy="526862"/>
          </a:xfrm>
        </p:spPr>
        <p:txBody>
          <a:bodyPr>
            <a:noAutofit/>
          </a:bodyPr>
          <a:lstStyle/>
          <a:p>
            <a:r>
              <a:rPr lang="es-AR" sz="6600" dirty="0">
                <a:solidFill>
                  <a:schemeClr val="accent1"/>
                </a:solidFill>
                <a:latin typeface="Monserrate"/>
              </a:rPr>
              <a:t>Informe de Ejecución Presupuestaria Administración Zonal Tumbaco </a:t>
            </a: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Tree>
    <p:extLst>
      <p:ext uri="{BB962C8B-B14F-4D97-AF65-F5344CB8AC3E}">
        <p14:creationId xmlns:p14="http://schemas.microsoft.com/office/powerpoint/2010/main" val="3802396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uadroTexto 4"/>
          <p:cNvSpPr txBox="1"/>
          <p:nvPr/>
        </p:nvSpPr>
        <p:spPr>
          <a:xfrm>
            <a:off x="721680" y="549279"/>
            <a:ext cx="8807330" cy="6155531"/>
          </a:xfrm>
          <a:prstGeom prst="rect">
            <a:avLst/>
          </a:prstGeom>
          <a:noFill/>
        </p:spPr>
        <p:txBody>
          <a:bodyPr wrap="square" rtlCol="0">
            <a:spAutoFit/>
          </a:bodyPr>
          <a:lstStyle/>
          <a:p>
            <a:pPr algn="just"/>
            <a:endParaRPr lang="es-EC" sz="2400" dirty="0">
              <a:solidFill>
                <a:schemeClr val="accent1"/>
              </a:solidFill>
              <a:latin typeface="Monserrate"/>
            </a:endParaRPr>
          </a:p>
          <a:p>
            <a:pPr marL="342900" indent="-342900" algn="just">
              <a:buFont typeface="Arial" panose="020B0604020202020204" pitchFamily="34" charset="0"/>
              <a:buChar char="•"/>
            </a:pPr>
            <a:r>
              <a:rPr lang="es-MX" sz="2000" dirty="0">
                <a:solidFill>
                  <a:schemeClr val="accent1"/>
                </a:solidFill>
                <a:latin typeface="Monserrate"/>
              </a:rPr>
              <a:t>Bajo la directriz de las autoridades posesionadas en el mes de mayo y junio de 2023, se ha realizado una revisión de los valores de obras y servicios a contratar en el presente periodo, contrastando la información proporcionada en el Plan Operativo Anual (POA) y el Plan Anual de Contratación (PAC) 2023, procesos de contratación, fichas de prefactibilidad de obras de Presupuesto Participativo 2022-2023 y demás documentación de soporte de la Administración Zonal Tumbaco. Durante este proceso, se han identificado, las siguientes novedades:</a:t>
            </a:r>
          </a:p>
          <a:p>
            <a:pPr marL="342900" indent="-342900" algn="just">
              <a:buFont typeface="Arial" panose="020B0604020202020204" pitchFamily="34" charset="0"/>
              <a:buChar char="•"/>
            </a:pPr>
            <a:endParaRPr lang="es-MX" sz="2200" dirty="0">
              <a:solidFill>
                <a:schemeClr val="accent1"/>
              </a:solidFill>
              <a:latin typeface="Monserrate"/>
            </a:endParaRPr>
          </a:p>
          <a:p>
            <a:pPr marL="342900" indent="-342900" algn="just">
              <a:buFont typeface="Arial" panose="020B0604020202020204" pitchFamily="34" charset="0"/>
              <a:buChar char="•"/>
            </a:pPr>
            <a:r>
              <a:rPr lang="es-MX" sz="2000" dirty="0">
                <a:solidFill>
                  <a:schemeClr val="accent1"/>
                </a:solidFill>
                <a:latin typeface="Monserrate"/>
              </a:rPr>
              <a:t>Al cotejar el POA y PAC elaborados por las autoridades salientes, se observa que algunas obras no estaban incluidas en el PAC, otras presentan diferencias de valores, diferencias de partidas presupuestarias, e incluso los nombres en de las obras no son los que constan en las fichas de pre factibilidad y el POA</a:t>
            </a:r>
          </a:p>
          <a:p>
            <a:pPr marL="342900" indent="-342900" algn="just">
              <a:buFont typeface="Arial" panose="020B0604020202020204" pitchFamily="34" charset="0"/>
              <a:buChar char="•"/>
            </a:pPr>
            <a:endParaRPr lang="es-MX" sz="2000" dirty="0">
              <a:solidFill>
                <a:schemeClr val="accent1"/>
              </a:solidFill>
              <a:latin typeface="Monserrate"/>
            </a:endParaRPr>
          </a:p>
          <a:p>
            <a:pPr marL="342900" indent="-342900" algn="just">
              <a:buFont typeface="Arial" panose="020B0604020202020204" pitchFamily="34" charset="0"/>
              <a:buChar char="•"/>
            </a:pPr>
            <a:endParaRPr lang="es-MX" sz="2000" dirty="0">
              <a:solidFill>
                <a:schemeClr val="accent1"/>
              </a:solidFill>
              <a:latin typeface="Monserrate"/>
            </a:endParaRPr>
          </a:p>
          <a:p>
            <a:pPr marL="342900" indent="-342900" algn="just">
              <a:buFont typeface="Arial" panose="020B0604020202020204" pitchFamily="34" charset="0"/>
              <a:buChar char="•"/>
            </a:pPr>
            <a:endParaRPr lang="es-EC" sz="2000" dirty="0">
              <a:solidFill>
                <a:schemeClr val="accent1"/>
              </a:solidFill>
              <a:latin typeface="Monserrate"/>
            </a:endParaRPr>
          </a:p>
          <a:p>
            <a:pPr algn="just"/>
            <a:endParaRPr lang="es-EC" sz="2800" dirty="0">
              <a:solidFill>
                <a:schemeClr val="accent1"/>
              </a:solidFill>
              <a:latin typeface="Monserrate"/>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Tree>
    <p:extLst>
      <p:ext uri="{BB962C8B-B14F-4D97-AF65-F5344CB8AC3E}">
        <p14:creationId xmlns:p14="http://schemas.microsoft.com/office/powerpoint/2010/main" val="2652238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uadroTexto 4"/>
          <p:cNvSpPr txBox="1"/>
          <p:nvPr/>
        </p:nvSpPr>
        <p:spPr>
          <a:xfrm>
            <a:off x="760183" y="1116532"/>
            <a:ext cx="8508946" cy="4093428"/>
          </a:xfrm>
          <a:prstGeom prst="rect">
            <a:avLst/>
          </a:prstGeom>
          <a:noFill/>
        </p:spPr>
        <p:txBody>
          <a:bodyPr wrap="square" rtlCol="0">
            <a:spAutoFit/>
          </a:bodyPr>
          <a:lstStyle/>
          <a:p>
            <a:pPr marL="457200" indent="-457200" algn="just">
              <a:buFont typeface="Arial" panose="020B0604020202020204" pitchFamily="34" charset="0"/>
              <a:buChar char="•"/>
            </a:pPr>
            <a:r>
              <a:rPr lang="es-MX" sz="2000" dirty="0">
                <a:solidFill>
                  <a:schemeClr val="accent1"/>
                </a:solidFill>
                <a:latin typeface="Monserrate"/>
              </a:rPr>
              <a:t>Es importante destacar que estos errores, en su mayoría, se deben a que, al iniciar con un POA y PAC con presupuesto prorrogado, los valores se establecen en base al techo presupuestario determinado en el año anterior. Sin embargo, fue responsabilidad de las autoridades salientes llevar a cabo las correcciones necesarias mediante reformas y traspasos de crédito al POA y PAC respectivamente, a inicios del año 2023.</a:t>
            </a:r>
          </a:p>
          <a:p>
            <a:pPr marL="457200" indent="-457200" algn="just">
              <a:buFont typeface="Arial" panose="020B0604020202020204" pitchFamily="34" charset="0"/>
              <a:buChar char="•"/>
            </a:pPr>
            <a:endParaRPr lang="es-MX" sz="2000" dirty="0">
              <a:solidFill>
                <a:schemeClr val="accent1"/>
              </a:solidFill>
              <a:latin typeface="Monserrate"/>
            </a:endParaRPr>
          </a:p>
          <a:p>
            <a:pPr marL="457200" indent="-457200" algn="just">
              <a:buFont typeface="Arial" panose="020B0604020202020204" pitchFamily="34" charset="0"/>
              <a:buChar char="•"/>
            </a:pPr>
            <a:r>
              <a:rPr lang="es-MX" sz="2000" dirty="0">
                <a:solidFill>
                  <a:schemeClr val="accent1"/>
                </a:solidFill>
                <a:latin typeface="Monserrate"/>
              </a:rPr>
              <a:t>Esta reforma debió asegurar que los datos, valores, partidas presupuestarias y, lo más importante, que los nombres de las obras sean correctos a fin de evitar retrasos injustificados en los procesos de contratación</a:t>
            </a:r>
          </a:p>
          <a:p>
            <a:pPr marL="457200" indent="-457200" algn="just">
              <a:buFont typeface="Arial" panose="020B0604020202020204" pitchFamily="34" charset="0"/>
              <a:buChar char="•"/>
            </a:pPr>
            <a:endParaRPr lang="es-MX" sz="2000" dirty="0">
              <a:solidFill>
                <a:schemeClr val="accent1"/>
              </a:solidFill>
              <a:latin typeface="Monserrate"/>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Tree>
    <p:extLst>
      <p:ext uri="{BB962C8B-B14F-4D97-AF65-F5344CB8AC3E}">
        <p14:creationId xmlns:p14="http://schemas.microsoft.com/office/powerpoint/2010/main" val="2972825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ubtítulo 1"/>
          <p:cNvSpPr>
            <a:spLocks noGrp="1"/>
          </p:cNvSpPr>
          <p:nvPr>
            <p:ph type="subTitle" idx="1"/>
          </p:nvPr>
        </p:nvSpPr>
        <p:spPr>
          <a:xfrm>
            <a:off x="731306" y="580043"/>
            <a:ext cx="8181687" cy="719366"/>
          </a:xfrm>
        </p:spPr>
        <p:txBody>
          <a:bodyPr>
            <a:noAutofit/>
          </a:bodyPr>
          <a:lstStyle/>
          <a:p>
            <a:pPr algn="l"/>
            <a:r>
              <a:rPr lang="es-AR" sz="4000" dirty="0">
                <a:solidFill>
                  <a:schemeClr val="accent1"/>
                </a:solidFill>
                <a:latin typeface="Monserrate"/>
              </a:rPr>
              <a:t>PLAN DE EJECUCIÓN </a:t>
            </a:r>
          </a:p>
        </p:txBody>
      </p:sp>
      <p:sp>
        <p:nvSpPr>
          <p:cNvPr id="5" name="CuadroTexto 4"/>
          <p:cNvSpPr txBox="1"/>
          <p:nvPr/>
        </p:nvSpPr>
        <p:spPr>
          <a:xfrm>
            <a:off x="731306" y="1405928"/>
            <a:ext cx="8807330" cy="5016758"/>
          </a:xfrm>
          <a:prstGeom prst="rect">
            <a:avLst/>
          </a:prstGeom>
          <a:noFill/>
        </p:spPr>
        <p:txBody>
          <a:bodyPr wrap="square" rtlCol="0">
            <a:spAutoFit/>
          </a:bodyPr>
          <a:lstStyle/>
          <a:p>
            <a:pPr algn="just"/>
            <a:r>
              <a:rPr lang="es-MX" sz="2000" u="sng" dirty="0">
                <a:solidFill>
                  <a:schemeClr val="accent1"/>
                </a:solidFill>
                <a:latin typeface="Monserrate"/>
              </a:rPr>
              <a:t>Establecimiento de objetivos y plazos:</a:t>
            </a:r>
          </a:p>
          <a:p>
            <a:pPr algn="just"/>
            <a:endParaRPr lang="es-MX" sz="2000" u="sng" dirty="0">
              <a:solidFill>
                <a:schemeClr val="accent1"/>
              </a:solidFill>
              <a:latin typeface="Monserrate"/>
            </a:endParaRPr>
          </a:p>
          <a:p>
            <a:pPr algn="just"/>
            <a:r>
              <a:rPr lang="es-MX" sz="2000" dirty="0">
                <a:solidFill>
                  <a:schemeClr val="accent1"/>
                </a:solidFill>
                <a:latin typeface="Monserrate"/>
              </a:rPr>
              <a:t>En virtud de lo expuesto, es fundamental que se tomen las medidas correspondientes para corregir estos errores y garantizar la precisión y la coherencia del POA y el PAC. Para ello, es importante la revisión y modificación de los planes, asegurándose de que todas las obras y sus respectivos detalles estén debidamente actualizados y reflejados a fin de llegar a cumplir los siguientes objetivos:</a:t>
            </a:r>
          </a:p>
          <a:p>
            <a:pPr algn="just"/>
            <a:endParaRPr lang="es-MX" sz="2000" dirty="0">
              <a:solidFill>
                <a:schemeClr val="accent1"/>
              </a:solidFill>
              <a:latin typeface="Monserrate"/>
            </a:endParaRPr>
          </a:p>
          <a:p>
            <a:pPr marL="342900" indent="-342900" algn="just">
              <a:buFont typeface="Arial" panose="020B0604020202020204" pitchFamily="34" charset="0"/>
              <a:buChar char="•"/>
            </a:pPr>
            <a:r>
              <a:rPr lang="es-MX" sz="2000" dirty="0">
                <a:solidFill>
                  <a:schemeClr val="accent1"/>
                </a:solidFill>
                <a:latin typeface="Monserrate"/>
              </a:rPr>
              <a:t>Objetivo 1: Finalizar con el 90% de los estudios hasta agosto y el 100% en la primera quincena de septiembre de 2023.</a:t>
            </a:r>
          </a:p>
          <a:p>
            <a:pPr marL="342900" indent="-342900" algn="just">
              <a:buFont typeface="Arial" panose="020B0604020202020204" pitchFamily="34" charset="0"/>
              <a:buChar char="•"/>
            </a:pPr>
            <a:r>
              <a:rPr lang="es-MX" sz="2000" dirty="0">
                <a:solidFill>
                  <a:schemeClr val="accent1"/>
                </a:solidFill>
                <a:latin typeface="Monserrate"/>
              </a:rPr>
              <a:t>Objetivo 2: Aumentar la ejecución de obras y servicios contratados en un 50% en los próximos tres meses, y llegar con el 100% para la primera quincena de diciembre.</a:t>
            </a:r>
          </a:p>
          <a:p>
            <a:pPr marL="342900" indent="-342900" algn="just">
              <a:buFont typeface="Arial" panose="020B0604020202020204" pitchFamily="34" charset="0"/>
              <a:buChar char="•"/>
            </a:pPr>
            <a:r>
              <a:rPr lang="es-MX" sz="2000" dirty="0">
                <a:solidFill>
                  <a:schemeClr val="accent1"/>
                </a:solidFill>
                <a:latin typeface="Monserrate"/>
              </a:rPr>
              <a:t>Plazo: Iniciar la implementación de las acciones correctivas de manera inmediata y evaluar los resultados de manera mensual.</a:t>
            </a:r>
            <a:endParaRPr lang="es-EC" sz="2000" dirty="0">
              <a:solidFill>
                <a:schemeClr val="accent1"/>
              </a:solidFill>
              <a:latin typeface="Monserrate"/>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Tree>
    <p:extLst>
      <p:ext uri="{BB962C8B-B14F-4D97-AF65-F5344CB8AC3E}">
        <p14:creationId xmlns:p14="http://schemas.microsoft.com/office/powerpoint/2010/main" val="2725831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ubtítulo 1"/>
          <p:cNvSpPr>
            <a:spLocks noGrp="1"/>
          </p:cNvSpPr>
          <p:nvPr>
            <p:ph type="subTitle" idx="1"/>
          </p:nvPr>
        </p:nvSpPr>
        <p:spPr>
          <a:xfrm>
            <a:off x="731306" y="580043"/>
            <a:ext cx="8181687" cy="719366"/>
          </a:xfrm>
        </p:spPr>
        <p:txBody>
          <a:bodyPr>
            <a:noAutofit/>
          </a:bodyPr>
          <a:lstStyle/>
          <a:p>
            <a:pPr algn="l"/>
            <a:r>
              <a:rPr lang="es-MX" sz="4000" dirty="0">
                <a:solidFill>
                  <a:schemeClr val="accent1"/>
                </a:solidFill>
                <a:latin typeface="Monserrate"/>
              </a:rPr>
              <a:t>Identificación de acciones correctivas prioritarias:</a:t>
            </a:r>
            <a:endParaRPr lang="es-AR" sz="4000" dirty="0">
              <a:solidFill>
                <a:schemeClr val="accent1"/>
              </a:solidFill>
              <a:latin typeface="Monserrate"/>
            </a:endParaRPr>
          </a:p>
        </p:txBody>
      </p:sp>
      <p:sp>
        <p:nvSpPr>
          <p:cNvPr id="5" name="CuadroTexto 4"/>
          <p:cNvSpPr txBox="1"/>
          <p:nvPr/>
        </p:nvSpPr>
        <p:spPr>
          <a:xfrm>
            <a:off x="731306" y="2098947"/>
            <a:ext cx="8807330" cy="2677656"/>
          </a:xfrm>
          <a:prstGeom prst="rect">
            <a:avLst/>
          </a:prstGeom>
          <a:noFill/>
        </p:spPr>
        <p:txBody>
          <a:bodyPr wrap="square" rtlCol="0">
            <a:spAutoFit/>
          </a:bodyPr>
          <a:lstStyle/>
          <a:p>
            <a:pPr marL="457200" indent="-457200" algn="just">
              <a:buFont typeface="Arial" panose="020B0604020202020204" pitchFamily="34" charset="0"/>
              <a:buChar char="•"/>
            </a:pPr>
            <a:r>
              <a:rPr lang="es-MX" sz="2400" dirty="0">
                <a:solidFill>
                  <a:schemeClr val="accent1"/>
                </a:solidFill>
                <a:latin typeface="Monserrate"/>
              </a:rPr>
              <a:t>Apoyo desde la Unidad de Fiscalización para elaboración de estudios y de fichas de prefactibilidad de presupuestos participativos 2023-2024.</a:t>
            </a:r>
          </a:p>
          <a:p>
            <a:pPr marL="457200" indent="-457200" algn="just">
              <a:buFont typeface="Arial" panose="020B0604020202020204" pitchFamily="34" charset="0"/>
              <a:buChar char="•"/>
            </a:pPr>
            <a:endParaRPr lang="es-MX" sz="2400" dirty="0">
              <a:solidFill>
                <a:schemeClr val="accent1"/>
              </a:solidFill>
              <a:latin typeface="Monserrate"/>
            </a:endParaRPr>
          </a:p>
          <a:p>
            <a:pPr marL="457200" indent="-457200" algn="just">
              <a:buFont typeface="Arial" panose="020B0604020202020204" pitchFamily="34" charset="0"/>
              <a:buChar char="•"/>
            </a:pPr>
            <a:r>
              <a:rPr lang="es-MX" sz="2400" dirty="0">
                <a:solidFill>
                  <a:schemeClr val="accent1"/>
                </a:solidFill>
                <a:latin typeface="Monserrate"/>
              </a:rPr>
              <a:t>Reestructuración del personal interno y soporte para calificación de procesos desde otras unidades, además de solicitar soporte para administraciones de contrato</a:t>
            </a:r>
            <a:endParaRPr lang="es-EC" sz="2400" dirty="0">
              <a:solidFill>
                <a:schemeClr val="accent1"/>
              </a:solidFill>
              <a:latin typeface="Monserrate"/>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Tree>
    <p:extLst>
      <p:ext uri="{BB962C8B-B14F-4D97-AF65-F5344CB8AC3E}">
        <p14:creationId xmlns:p14="http://schemas.microsoft.com/office/powerpoint/2010/main" val="3133075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uadroTexto 4"/>
          <p:cNvSpPr txBox="1"/>
          <p:nvPr/>
        </p:nvSpPr>
        <p:spPr>
          <a:xfrm>
            <a:off x="827560" y="625644"/>
            <a:ext cx="8508946" cy="5632311"/>
          </a:xfrm>
          <a:prstGeom prst="rect">
            <a:avLst/>
          </a:prstGeom>
          <a:noFill/>
        </p:spPr>
        <p:txBody>
          <a:bodyPr wrap="square" rtlCol="0">
            <a:spAutoFit/>
          </a:bodyPr>
          <a:lstStyle/>
          <a:p>
            <a:pPr marL="457200" lvl="0" indent="-457200" algn="just">
              <a:buFont typeface="Arial" panose="020B0604020202020204" pitchFamily="34" charset="0"/>
              <a:buChar char="•"/>
            </a:pPr>
            <a:r>
              <a:rPr lang="es-MX" sz="2000" dirty="0">
                <a:solidFill>
                  <a:schemeClr val="accent1"/>
                </a:solidFill>
                <a:latin typeface="Monserrate"/>
              </a:rPr>
              <a:t>Los jefes de Fiscalización y Obras públicas realizarán un seguimiento continuo de las fases preparatorias, precontractuales, y de ejecución de los procesos, informando de alertas a tiempo para tomar decisiones.</a:t>
            </a:r>
          </a:p>
          <a:p>
            <a:pPr marL="457200" lvl="0" indent="-457200" algn="just">
              <a:buFont typeface="Arial" panose="020B0604020202020204" pitchFamily="34" charset="0"/>
              <a:buChar char="•"/>
            </a:pPr>
            <a:endParaRPr lang="es-MX" sz="2000" dirty="0">
              <a:solidFill>
                <a:schemeClr val="accent1"/>
              </a:solidFill>
              <a:latin typeface="Monserrate"/>
            </a:endParaRPr>
          </a:p>
          <a:p>
            <a:pPr marL="457200" lvl="0" indent="-457200" algn="just">
              <a:buFont typeface="Arial" panose="020B0604020202020204" pitchFamily="34" charset="0"/>
              <a:buChar char="•"/>
            </a:pPr>
            <a:r>
              <a:rPr lang="es-MX" sz="2000" dirty="0">
                <a:solidFill>
                  <a:schemeClr val="accent1"/>
                </a:solidFill>
                <a:latin typeface="Monserrate"/>
              </a:rPr>
              <a:t> Se llevará a cabo la ejecución de las acciones correctivas de acuerdo con el plan establecido.</a:t>
            </a:r>
          </a:p>
          <a:p>
            <a:pPr marL="457200" lvl="0" indent="-457200" algn="just">
              <a:buFont typeface="Arial" panose="020B0604020202020204" pitchFamily="34" charset="0"/>
              <a:buChar char="•"/>
            </a:pPr>
            <a:endParaRPr lang="es-MX" sz="2000" dirty="0">
              <a:solidFill>
                <a:schemeClr val="accent1"/>
              </a:solidFill>
              <a:latin typeface="Monserrate"/>
            </a:endParaRPr>
          </a:p>
          <a:p>
            <a:pPr marL="457200" lvl="0" indent="-457200" algn="just">
              <a:buFont typeface="Arial" panose="020B0604020202020204" pitchFamily="34" charset="0"/>
              <a:buChar char="•"/>
            </a:pPr>
            <a:r>
              <a:rPr lang="es-MX" sz="2000" dirty="0">
                <a:solidFill>
                  <a:schemeClr val="accent1"/>
                </a:solidFill>
                <a:latin typeface="Monserrate"/>
              </a:rPr>
              <a:t>Se establecerá un sistema de monitoreo regular para evaluar el progreso de la ejecución, identificar posibles desviaciones de tiempo y tomar medidas correctivas adicionales </a:t>
            </a:r>
          </a:p>
          <a:p>
            <a:pPr marL="457200" lvl="0" indent="-457200" algn="just">
              <a:buFont typeface="Arial" panose="020B0604020202020204" pitchFamily="34" charset="0"/>
              <a:buChar char="•"/>
            </a:pPr>
            <a:endParaRPr lang="es-MX" sz="2000" dirty="0">
              <a:solidFill>
                <a:schemeClr val="accent1"/>
              </a:solidFill>
              <a:latin typeface="Monserrate"/>
            </a:endParaRPr>
          </a:p>
          <a:p>
            <a:pPr marL="457200" lvl="0" indent="-457200" algn="just">
              <a:buFont typeface="Arial" panose="020B0604020202020204" pitchFamily="34" charset="0"/>
              <a:buChar char="•"/>
            </a:pPr>
            <a:r>
              <a:rPr lang="es-MX" sz="2000" dirty="0">
                <a:solidFill>
                  <a:schemeClr val="accent1"/>
                </a:solidFill>
                <a:latin typeface="Monserrate"/>
              </a:rPr>
              <a:t>Se realizará una evaluación periódica de los resultados obtenidos y se identificarán áreas de mejora adicional.</a:t>
            </a:r>
          </a:p>
          <a:p>
            <a:pPr marL="457200" lvl="0" indent="-457200" algn="just">
              <a:buFont typeface="Arial" panose="020B0604020202020204" pitchFamily="34" charset="0"/>
              <a:buChar char="•"/>
            </a:pPr>
            <a:endParaRPr lang="es-MX" sz="2000" dirty="0">
              <a:solidFill>
                <a:schemeClr val="accent1"/>
              </a:solidFill>
              <a:latin typeface="Monserrate"/>
            </a:endParaRPr>
          </a:p>
          <a:p>
            <a:pPr marL="457200" lvl="0" indent="-457200" algn="just">
              <a:buFont typeface="Arial" panose="020B0604020202020204" pitchFamily="34" charset="0"/>
              <a:buChar char="•"/>
            </a:pPr>
            <a:r>
              <a:rPr lang="es-MX" sz="2000" dirty="0">
                <a:solidFill>
                  <a:schemeClr val="accent1"/>
                </a:solidFill>
                <a:latin typeface="Monserrate"/>
              </a:rPr>
              <a:t>Se implementarán ajustes y mejoras en el plan de ejecución según sea necesario, con el apoyo del personal existente, y la gestión de recursos necesarios</a:t>
            </a:r>
            <a:endParaRPr lang="es-EC" sz="2000" dirty="0">
              <a:solidFill>
                <a:schemeClr val="accent1"/>
              </a:solidFill>
              <a:latin typeface="Monserrate"/>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Tree>
    <p:extLst>
      <p:ext uri="{BB962C8B-B14F-4D97-AF65-F5344CB8AC3E}">
        <p14:creationId xmlns:p14="http://schemas.microsoft.com/office/powerpoint/2010/main" val="3162217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ubtítulo 1"/>
          <p:cNvSpPr>
            <a:spLocks noGrp="1"/>
          </p:cNvSpPr>
          <p:nvPr>
            <p:ph type="subTitle" idx="1"/>
          </p:nvPr>
        </p:nvSpPr>
        <p:spPr>
          <a:xfrm>
            <a:off x="1270320" y="3130739"/>
            <a:ext cx="8181687" cy="719366"/>
          </a:xfrm>
        </p:spPr>
        <p:txBody>
          <a:bodyPr>
            <a:noAutofit/>
          </a:bodyPr>
          <a:lstStyle/>
          <a:p>
            <a:r>
              <a:rPr lang="es-AR" sz="4800" dirty="0">
                <a:solidFill>
                  <a:schemeClr val="accent1"/>
                </a:solidFill>
                <a:latin typeface="Monserrate"/>
              </a:rPr>
              <a:t>¡Muchas gracias</a:t>
            </a:r>
            <a:r>
              <a:rPr lang="es-EC" sz="4800" dirty="0">
                <a:solidFill>
                  <a:schemeClr val="accent1"/>
                </a:solidFill>
                <a:latin typeface="Monserrate"/>
              </a:rPr>
              <a:t>!</a:t>
            </a:r>
            <a:endParaRPr lang="es-AR" sz="4800" dirty="0">
              <a:solidFill>
                <a:schemeClr val="accent1"/>
              </a:solidFill>
              <a:latin typeface="Monserrate"/>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Tree>
    <p:extLst>
      <p:ext uri="{BB962C8B-B14F-4D97-AF65-F5344CB8AC3E}">
        <p14:creationId xmlns:p14="http://schemas.microsoft.com/office/powerpoint/2010/main" val="3095898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ubtítulo 1"/>
          <p:cNvSpPr>
            <a:spLocks noGrp="1"/>
          </p:cNvSpPr>
          <p:nvPr>
            <p:ph type="subTitle" idx="1"/>
          </p:nvPr>
        </p:nvSpPr>
        <p:spPr>
          <a:xfrm>
            <a:off x="1385826" y="405077"/>
            <a:ext cx="8018860" cy="526862"/>
          </a:xfrm>
        </p:spPr>
        <p:txBody>
          <a:bodyPr>
            <a:normAutofit/>
          </a:bodyPr>
          <a:lstStyle/>
          <a:p>
            <a:r>
              <a:rPr lang="es-AR" b="1" dirty="0">
                <a:solidFill>
                  <a:schemeClr val="accent1"/>
                </a:solidFill>
                <a:effectLst>
                  <a:outerShdw blurRad="38100" dist="38100" dir="2700000" algn="tl">
                    <a:srgbClr val="000000">
                      <a:alpha val="43137"/>
                    </a:srgbClr>
                  </a:outerShdw>
                </a:effectLst>
                <a:latin typeface="Monserrate"/>
              </a:rPr>
              <a:t>Ejecución Presupuestaria AZT</a:t>
            </a:r>
          </a:p>
        </p:txBody>
      </p:sp>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
        <p:nvSpPr>
          <p:cNvPr id="6" name="CuadroTexto 5"/>
          <p:cNvSpPr txBox="1"/>
          <p:nvPr/>
        </p:nvSpPr>
        <p:spPr>
          <a:xfrm>
            <a:off x="827559" y="1518732"/>
            <a:ext cx="8508946" cy="3908762"/>
          </a:xfrm>
          <a:prstGeom prst="rect">
            <a:avLst/>
          </a:prstGeom>
          <a:noFill/>
        </p:spPr>
        <p:txBody>
          <a:bodyPr wrap="square" rtlCol="0">
            <a:spAutoFit/>
          </a:bodyPr>
          <a:lstStyle/>
          <a:p>
            <a:pPr algn="just"/>
            <a:r>
              <a:rPr lang="es-MX" sz="2800" b="1" u="sng" dirty="0">
                <a:solidFill>
                  <a:schemeClr val="accent1"/>
                </a:solidFill>
                <a:latin typeface="Monserrate"/>
              </a:rPr>
              <a:t>ANTECEDENTES:</a:t>
            </a:r>
          </a:p>
          <a:p>
            <a:pPr algn="just"/>
            <a:endParaRPr lang="es-MX" sz="2800" b="1" u="sng" dirty="0">
              <a:solidFill>
                <a:schemeClr val="accent1"/>
              </a:solidFill>
              <a:latin typeface="Monserrate"/>
            </a:endParaRPr>
          </a:p>
          <a:p>
            <a:pPr marL="457200" indent="-457200" algn="just">
              <a:buFont typeface="Arial" panose="020B0604020202020204" pitchFamily="34" charset="0"/>
              <a:buChar char="•"/>
            </a:pPr>
            <a:r>
              <a:rPr lang="es-MX" sz="2400" dirty="0">
                <a:solidFill>
                  <a:schemeClr val="accent1"/>
                </a:solidFill>
                <a:latin typeface="Monserrate"/>
              </a:rPr>
              <a:t>Conforme a lo solicitado por la Secretaría General Del Concejo Metropolitano de Quito, en base a la ejecución presupuestaria de la Administración Zonal Tumbaco a continuación, se presenta la verificación de la ejecución presupuestaria del 01 de enero al 30 de junio de 2023, con un análisis comparativo al mismo período del año anterior, para lo cual se procedió a tomar la información del sistema SIPARI, identificando la siguiente ejecución:</a:t>
            </a:r>
            <a:endParaRPr lang="es-EC" sz="2400" dirty="0">
              <a:solidFill>
                <a:schemeClr val="accent1"/>
              </a:solidFill>
              <a:latin typeface="Monserrate"/>
            </a:endParaRPr>
          </a:p>
        </p:txBody>
      </p:sp>
    </p:spTree>
    <p:extLst>
      <p:ext uri="{BB962C8B-B14F-4D97-AF65-F5344CB8AC3E}">
        <p14:creationId xmlns:p14="http://schemas.microsoft.com/office/powerpoint/2010/main" val="1183749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ubtítulo 1"/>
          <p:cNvSpPr>
            <a:spLocks noGrp="1"/>
          </p:cNvSpPr>
          <p:nvPr>
            <p:ph type="subTitle" idx="1"/>
          </p:nvPr>
        </p:nvSpPr>
        <p:spPr>
          <a:xfrm>
            <a:off x="731307" y="666671"/>
            <a:ext cx="9211590" cy="719366"/>
          </a:xfrm>
        </p:spPr>
        <p:txBody>
          <a:bodyPr>
            <a:noAutofit/>
          </a:bodyPr>
          <a:lstStyle/>
          <a:p>
            <a:pPr algn="l"/>
            <a:r>
              <a:rPr lang="es-AR" sz="4000" b="1" dirty="0">
                <a:solidFill>
                  <a:schemeClr val="accent1"/>
                </a:solidFill>
                <a:effectLst>
                  <a:outerShdw blurRad="38100" dist="38100" dir="2700000" algn="tl">
                    <a:srgbClr val="000000">
                      <a:alpha val="43137"/>
                    </a:srgbClr>
                  </a:outerShdw>
                </a:effectLst>
                <a:latin typeface="Monserrate"/>
              </a:rPr>
              <a:t>Ejecución Presupuestaria AZT</a:t>
            </a:r>
          </a:p>
          <a:p>
            <a:pPr algn="l"/>
            <a:endParaRPr lang="es-AR" sz="4000" dirty="0">
              <a:solidFill>
                <a:schemeClr val="accent1"/>
              </a:solidFill>
              <a:latin typeface="Monserrate"/>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
        <p:nvSpPr>
          <p:cNvPr id="7" name="CuadroTexto 6"/>
          <p:cNvSpPr txBox="1"/>
          <p:nvPr/>
        </p:nvSpPr>
        <p:spPr>
          <a:xfrm>
            <a:off x="875686" y="2057747"/>
            <a:ext cx="8508946" cy="3231654"/>
          </a:xfrm>
          <a:prstGeom prst="rect">
            <a:avLst/>
          </a:prstGeom>
          <a:noFill/>
        </p:spPr>
        <p:txBody>
          <a:bodyPr wrap="square" rtlCol="0">
            <a:spAutoFit/>
          </a:bodyPr>
          <a:lstStyle/>
          <a:p>
            <a:pPr algn="just"/>
            <a:r>
              <a:rPr lang="es-MX" sz="2800" b="1" u="sng" dirty="0">
                <a:solidFill>
                  <a:schemeClr val="accent1"/>
                </a:solidFill>
                <a:latin typeface="Monserrate"/>
              </a:rPr>
              <a:t>PRESUPUESTO 2022:</a:t>
            </a:r>
          </a:p>
          <a:p>
            <a:pPr algn="just"/>
            <a:endParaRPr lang="es-MX" sz="2800" b="1" u="sng" dirty="0">
              <a:solidFill>
                <a:schemeClr val="accent1"/>
              </a:solidFill>
              <a:latin typeface="Monserrate"/>
            </a:endParaRPr>
          </a:p>
          <a:p>
            <a:pPr algn="just"/>
            <a:endParaRPr lang="es-MX" sz="2800" b="1" u="sng" dirty="0">
              <a:solidFill>
                <a:schemeClr val="accent1"/>
              </a:solidFill>
              <a:latin typeface="Monserrate"/>
            </a:endParaRPr>
          </a:p>
          <a:p>
            <a:pPr marL="457200" indent="-457200" algn="just">
              <a:buFont typeface="Arial" panose="020B0604020202020204" pitchFamily="34" charset="0"/>
              <a:buChar char="•"/>
            </a:pPr>
            <a:r>
              <a:rPr lang="es-MX" sz="2400" dirty="0">
                <a:solidFill>
                  <a:schemeClr val="accent1"/>
                </a:solidFill>
                <a:latin typeface="Monserrate"/>
              </a:rPr>
              <a:t>El presupuesto inicial asignado a la Administración Zonal Tumbaco con corte al 30 de junio de 2022, fue de USD $ 5´727.713,55; y codificado 5´719.155,74 el cual estuvo distribuido de la siguiente manera y su ejecución presupuestaria fue la siguiente</a:t>
            </a:r>
            <a:endParaRPr lang="es-EC" sz="2400" dirty="0">
              <a:solidFill>
                <a:schemeClr val="accent1"/>
              </a:solidFill>
              <a:latin typeface="Monserrate"/>
            </a:endParaRPr>
          </a:p>
        </p:txBody>
      </p:sp>
    </p:spTree>
    <p:extLst>
      <p:ext uri="{BB962C8B-B14F-4D97-AF65-F5344CB8AC3E}">
        <p14:creationId xmlns:p14="http://schemas.microsoft.com/office/powerpoint/2010/main" val="2492644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graphicFrame>
        <p:nvGraphicFramePr>
          <p:cNvPr id="6" name="Tabla 5"/>
          <p:cNvGraphicFramePr>
            <a:graphicFrameLocks noGrp="1"/>
          </p:cNvGraphicFramePr>
          <p:nvPr>
            <p:extLst>
              <p:ext uri="{D42A27DB-BD31-4B8C-83A1-F6EECF244321}">
                <p14:modId xmlns:p14="http://schemas.microsoft.com/office/powerpoint/2010/main" val="461890663"/>
              </p:ext>
            </p:extLst>
          </p:nvPr>
        </p:nvGraphicFramePr>
        <p:xfrm>
          <a:off x="490891" y="42916"/>
          <a:ext cx="9625259" cy="6514542"/>
        </p:xfrm>
        <a:graphic>
          <a:graphicData uri="http://schemas.openxmlformats.org/drawingml/2006/table">
            <a:tbl>
              <a:tblPr firstRow="1" firstCol="1" bandRow="1">
                <a:tableStyleId>{5C22544A-7EE6-4342-B048-85BDC9FD1C3A}</a:tableStyleId>
              </a:tblPr>
              <a:tblGrid>
                <a:gridCol w="1547806">
                  <a:extLst>
                    <a:ext uri="{9D8B030D-6E8A-4147-A177-3AD203B41FA5}">
                      <a16:colId xmlns:a16="http://schemas.microsoft.com/office/drawing/2014/main" val="638398999"/>
                    </a:ext>
                  </a:extLst>
                </a:gridCol>
                <a:gridCol w="1111845">
                  <a:extLst>
                    <a:ext uri="{9D8B030D-6E8A-4147-A177-3AD203B41FA5}">
                      <a16:colId xmlns:a16="http://schemas.microsoft.com/office/drawing/2014/main" val="3928357316"/>
                    </a:ext>
                  </a:extLst>
                </a:gridCol>
                <a:gridCol w="1050400">
                  <a:extLst>
                    <a:ext uri="{9D8B030D-6E8A-4147-A177-3AD203B41FA5}">
                      <a16:colId xmlns:a16="http://schemas.microsoft.com/office/drawing/2014/main" val="3376018175"/>
                    </a:ext>
                  </a:extLst>
                </a:gridCol>
                <a:gridCol w="1050400">
                  <a:extLst>
                    <a:ext uri="{9D8B030D-6E8A-4147-A177-3AD203B41FA5}">
                      <a16:colId xmlns:a16="http://schemas.microsoft.com/office/drawing/2014/main" val="77628476"/>
                    </a:ext>
                  </a:extLst>
                </a:gridCol>
                <a:gridCol w="1050400">
                  <a:extLst>
                    <a:ext uri="{9D8B030D-6E8A-4147-A177-3AD203B41FA5}">
                      <a16:colId xmlns:a16="http://schemas.microsoft.com/office/drawing/2014/main" val="375619547"/>
                    </a:ext>
                  </a:extLst>
                </a:gridCol>
                <a:gridCol w="829008">
                  <a:extLst>
                    <a:ext uri="{9D8B030D-6E8A-4147-A177-3AD203B41FA5}">
                      <a16:colId xmlns:a16="http://schemas.microsoft.com/office/drawing/2014/main" val="883159420"/>
                    </a:ext>
                  </a:extLst>
                </a:gridCol>
                <a:gridCol w="1050400">
                  <a:extLst>
                    <a:ext uri="{9D8B030D-6E8A-4147-A177-3AD203B41FA5}">
                      <a16:colId xmlns:a16="http://schemas.microsoft.com/office/drawing/2014/main" val="1639329607"/>
                    </a:ext>
                  </a:extLst>
                </a:gridCol>
                <a:gridCol w="884600">
                  <a:extLst>
                    <a:ext uri="{9D8B030D-6E8A-4147-A177-3AD203B41FA5}">
                      <a16:colId xmlns:a16="http://schemas.microsoft.com/office/drawing/2014/main" val="575051096"/>
                    </a:ext>
                  </a:extLst>
                </a:gridCol>
                <a:gridCol w="1050400">
                  <a:extLst>
                    <a:ext uri="{9D8B030D-6E8A-4147-A177-3AD203B41FA5}">
                      <a16:colId xmlns:a16="http://schemas.microsoft.com/office/drawing/2014/main" val="4063644372"/>
                    </a:ext>
                  </a:extLst>
                </a:gridCol>
              </a:tblGrid>
              <a:tr h="191098">
                <a:tc>
                  <a:txBody>
                    <a:bodyPr/>
                    <a:lstStyle/>
                    <a:p>
                      <a:pPr algn="ctr">
                        <a:spcAft>
                          <a:spcPts val="0"/>
                        </a:spcAft>
                      </a:pPr>
                      <a:r>
                        <a:rPr lang="es-EC" sz="900" dirty="0">
                          <a:effectLst/>
                        </a:rPr>
                        <a:t>Proyecto</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Asignación inicial</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Codificado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Certificado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Comprometido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%Comprometido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Devengado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%Devengado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Disponible</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3931115125"/>
                  </a:ext>
                </a:extLst>
              </a:tr>
              <a:tr h="225208">
                <a:tc gridSpan="9">
                  <a:txBody>
                    <a:bodyPr/>
                    <a:lstStyle/>
                    <a:p>
                      <a:pPr algn="ctr">
                        <a:spcAft>
                          <a:spcPts val="0"/>
                        </a:spcAft>
                      </a:pPr>
                      <a:r>
                        <a:rPr lang="es-EC" sz="900" dirty="0">
                          <a:effectLst/>
                        </a:rPr>
                        <a:t>PRESUPUESTO DE GASTO CORRIENTE </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extLst>
                  <a:ext uri="{0D108BD9-81ED-4DB2-BD59-A6C34878D82A}">
                    <a16:rowId xmlns:a16="http://schemas.microsoft.com/office/drawing/2014/main" val="1697338574"/>
                  </a:ext>
                </a:extLst>
              </a:tr>
              <a:tr h="191098">
                <a:tc>
                  <a:txBody>
                    <a:bodyPr/>
                    <a:lstStyle/>
                    <a:p>
                      <a:pPr>
                        <a:spcAft>
                          <a:spcPts val="0"/>
                        </a:spcAft>
                      </a:pPr>
                      <a:r>
                        <a:rPr lang="es-EC" sz="900">
                          <a:effectLst/>
                        </a:rPr>
                        <a:t>GASTOS ADMINISTRATIVOS</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501.438,71</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501.438,71</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1.542,09</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357.421,77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71,28%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141.538,33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28,23%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142.474,85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4130974215"/>
                  </a:ext>
                </a:extLst>
              </a:tr>
              <a:tr h="191098">
                <a:tc>
                  <a:txBody>
                    <a:bodyPr/>
                    <a:lstStyle/>
                    <a:p>
                      <a:pPr>
                        <a:spcAft>
                          <a:spcPts val="0"/>
                        </a:spcAft>
                      </a:pPr>
                      <a:r>
                        <a:rPr lang="es-EC" sz="900">
                          <a:effectLst/>
                        </a:rPr>
                        <a:t>REMUNERACION PERSONAL</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1.977.490,90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1.968.933,09</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194.044,67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711.394,94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36,13%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699.655,90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35,53%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1.063.493,48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2356841195"/>
                  </a:ext>
                </a:extLst>
              </a:tr>
              <a:tr h="191098">
                <a:tc>
                  <a:txBody>
                    <a:bodyPr/>
                    <a:lstStyle/>
                    <a:p>
                      <a:pP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2.478.929,61</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solidFill>
                      <a:schemeClr val="accent2">
                        <a:lumMod val="20000"/>
                        <a:lumOff val="80000"/>
                      </a:schemeClr>
                    </a:solidFill>
                  </a:tcPr>
                </a:tc>
                <a:tc>
                  <a:txBody>
                    <a:bodyPr/>
                    <a:lstStyle/>
                    <a:p>
                      <a:pPr algn="ctr">
                        <a:spcAft>
                          <a:spcPts val="0"/>
                        </a:spcAft>
                      </a:pPr>
                      <a:r>
                        <a:rPr lang="es-EC" sz="900">
                          <a:effectLst/>
                        </a:rPr>
                        <a:t>2.470.371,80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solidFill>
                      <a:schemeClr val="accent2">
                        <a:lumMod val="20000"/>
                        <a:lumOff val="80000"/>
                      </a:schemeClr>
                    </a:solidFill>
                  </a:tcPr>
                </a:tc>
                <a:tc>
                  <a:txBody>
                    <a:bodyPr/>
                    <a:lstStyle/>
                    <a:p>
                      <a:pPr algn="ctr">
                        <a:spcAft>
                          <a:spcPts val="0"/>
                        </a:spcAft>
                      </a:pPr>
                      <a:r>
                        <a:rPr lang="es-EC" sz="900">
                          <a:effectLst/>
                        </a:rPr>
                        <a:t>195.586,76</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solidFill>
                      <a:schemeClr val="accent2">
                        <a:lumMod val="20000"/>
                        <a:lumOff val="80000"/>
                      </a:schemeClr>
                    </a:solidFill>
                  </a:tcPr>
                </a:tc>
                <a:tc>
                  <a:txBody>
                    <a:bodyPr/>
                    <a:lstStyle/>
                    <a:p>
                      <a:pPr algn="ctr">
                        <a:spcAft>
                          <a:spcPts val="0"/>
                        </a:spcAft>
                      </a:pPr>
                      <a:r>
                        <a:rPr lang="es-EC" sz="900">
                          <a:effectLst/>
                        </a:rPr>
                        <a:t>1.068.816,71</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solidFill>
                      <a:schemeClr val="accent2">
                        <a:lumMod val="20000"/>
                        <a:lumOff val="80000"/>
                      </a:schemeClr>
                    </a:solidFill>
                  </a:tcPr>
                </a:tc>
                <a:tc>
                  <a:txBody>
                    <a:bodyPr/>
                    <a:lstStyle/>
                    <a:p>
                      <a:pPr algn="ctr">
                        <a:spcAft>
                          <a:spcPts val="0"/>
                        </a:spcAft>
                      </a:pPr>
                      <a:r>
                        <a:rPr lang="es-EC" sz="900">
                          <a:effectLst/>
                        </a:rPr>
                        <a:t>43,27%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solidFill>
                      <a:schemeClr val="accent2">
                        <a:lumMod val="20000"/>
                        <a:lumOff val="80000"/>
                      </a:schemeClr>
                    </a:solidFill>
                  </a:tcPr>
                </a:tc>
                <a:tc>
                  <a:txBody>
                    <a:bodyPr/>
                    <a:lstStyle/>
                    <a:p>
                      <a:pPr algn="ctr">
                        <a:spcAft>
                          <a:spcPts val="0"/>
                        </a:spcAft>
                      </a:pPr>
                      <a:r>
                        <a:rPr lang="es-EC" sz="900">
                          <a:effectLst/>
                        </a:rPr>
                        <a:t>841.194,23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solidFill>
                      <a:schemeClr val="accent2">
                        <a:lumMod val="20000"/>
                        <a:lumOff val="80000"/>
                      </a:schemeClr>
                    </a:solidFill>
                  </a:tcPr>
                </a:tc>
                <a:tc>
                  <a:txBody>
                    <a:bodyPr/>
                    <a:lstStyle/>
                    <a:p>
                      <a:pPr algn="ctr">
                        <a:spcAft>
                          <a:spcPts val="0"/>
                        </a:spcAft>
                      </a:pPr>
                      <a:r>
                        <a:rPr lang="es-EC" sz="900">
                          <a:effectLst/>
                        </a:rPr>
                        <a:t>34,05%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solidFill>
                      <a:schemeClr val="accent2">
                        <a:lumMod val="20000"/>
                        <a:lumOff val="80000"/>
                      </a:schemeClr>
                    </a:solidFill>
                  </a:tcPr>
                </a:tc>
                <a:tc>
                  <a:txBody>
                    <a:bodyPr/>
                    <a:lstStyle/>
                    <a:p>
                      <a:pPr algn="ctr">
                        <a:spcAft>
                          <a:spcPts val="0"/>
                        </a:spcAft>
                      </a:pPr>
                      <a:r>
                        <a:rPr lang="es-EC" sz="900" dirty="0">
                          <a:effectLst/>
                        </a:rPr>
                        <a:t>1.205.968,33</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solidFill>
                      <a:schemeClr val="accent2">
                        <a:lumMod val="20000"/>
                        <a:lumOff val="80000"/>
                      </a:schemeClr>
                    </a:solidFill>
                  </a:tcPr>
                </a:tc>
                <a:extLst>
                  <a:ext uri="{0D108BD9-81ED-4DB2-BD59-A6C34878D82A}">
                    <a16:rowId xmlns:a16="http://schemas.microsoft.com/office/drawing/2014/main" val="445061720"/>
                  </a:ext>
                </a:extLst>
              </a:tr>
              <a:tr h="225208">
                <a:tc gridSpan="9">
                  <a:txBody>
                    <a:bodyPr/>
                    <a:lstStyle/>
                    <a:p>
                      <a:pPr algn="ctr">
                        <a:spcAft>
                          <a:spcPts val="0"/>
                        </a:spcAft>
                      </a:pPr>
                      <a:r>
                        <a:rPr lang="es-EC" sz="900" dirty="0">
                          <a:effectLst/>
                        </a:rPr>
                        <a:t>PRESUPUESTO DE GASTO DE INVERSIÓN </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extLst>
                  <a:ext uri="{0D108BD9-81ED-4DB2-BD59-A6C34878D82A}">
                    <a16:rowId xmlns:a16="http://schemas.microsoft.com/office/drawing/2014/main" val="2165189884"/>
                  </a:ext>
                </a:extLst>
              </a:tr>
              <a:tr h="251882">
                <a:tc gridSpan="9">
                  <a:txBody>
                    <a:bodyPr/>
                    <a:lstStyle/>
                    <a:p>
                      <a:pPr algn="ctr">
                        <a:spcAft>
                          <a:spcPts val="0"/>
                        </a:spcAft>
                      </a:pPr>
                      <a:r>
                        <a:rPr lang="es-EC" sz="900" dirty="0">
                          <a:effectLst/>
                        </a:rPr>
                        <a:t>DIRECCIÓN DE GESTIÓN PARTICIPATIVA</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extLst>
                  <a:ext uri="{0D108BD9-81ED-4DB2-BD59-A6C34878D82A}">
                    <a16:rowId xmlns:a16="http://schemas.microsoft.com/office/drawing/2014/main" val="4174820493"/>
                  </a:ext>
                </a:extLst>
              </a:tr>
              <a:tr h="251882">
                <a:tc>
                  <a:txBody>
                    <a:bodyPr/>
                    <a:lstStyle/>
                    <a:p>
                      <a:pPr>
                        <a:spcAft>
                          <a:spcPts val="0"/>
                        </a:spcAft>
                      </a:pPr>
                      <a:r>
                        <a:rPr lang="es-EC" sz="900">
                          <a:effectLst/>
                        </a:rPr>
                        <a:t>RECUPERACIÓN DE QUEBRADAS PRIORIZADAS EN</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15.000,00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15.000,00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15.000,00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3094850926"/>
                  </a:ext>
                </a:extLst>
              </a:tr>
              <a:tr h="191098">
                <a:tc>
                  <a:txBody>
                    <a:bodyPr/>
                    <a:lstStyle/>
                    <a:p>
                      <a:pPr>
                        <a:spcAft>
                          <a:spcPts val="0"/>
                        </a:spcAft>
                      </a:pPr>
                      <a:r>
                        <a:rPr lang="es-EC" sz="900">
                          <a:effectLst/>
                        </a:rPr>
                        <a:t>PRESUPUESTOS PARTICIPATIVOS</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90.000,29</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tc>
                  <a:txBody>
                    <a:bodyPr/>
                    <a:lstStyle/>
                    <a:p>
                      <a:pPr algn="ctr">
                        <a:spcAft>
                          <a:spcPts val="0"/>
                        </a:spcAft>
                      </a:pPr>
                      <a:r>
                        <a:rPr lang="es-EC" sz="900" dirty="0">
                          <a:effectLst/>
                        </a:rPr>
                        <a:t>90.000,29</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tc>
                  <a:txBody>
                    <a:bodyPr/>
                    <a:lstStyle/>
                    <a:p>
                      <a:pPr algn="ctr">
                        <a:spcAft>
                          <a:spcPts val="0"/>
                        </a:spcAft>
                      </a:pPr>
                      <a:r>
                        <a:rPr lang="es-EC" sz="900">
                          <a:effectLst/>
                        </a:rPr>
                        <a:t>73.844,50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tc>
                  <a:txBody>
                    <a:bodyPr/>
                    <a:lstStyle/>
                    <a:p>
                      <a:pPr algn="ctr">
                        <a:spcAft>
                          <a:spcPts val="0"/>
                        </a:spcAft>
                      </a:pPr>
                      <a:r>
                        <a:rPr lang="es-EC" sz="900">
                          <a:effectLst/>
                        </a:rPr>
                        <a:t>16.155,79</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extLst>
                  <a:ext uri="{0D108BD9-81ED-4DB2-BD59-A6C34878D82A}">
                    <a16:rowId xmlns:a16="http://schemas.microsoft.com/office/drawing/2014/main" val="3325731354"/>
                  </a:ext>
                </a:extLst>
              </a:tr>
              <a:tr h="191098">
                <a:tc>
                  <a:txBody>
                    <a:bodyPr/>
                    <a:lstStyle/>
                    <a:p>
                      <a:pPr>
                        <a:spcAft>
                          <a:spcPts val="0"/>
                        </a:spcAft>
                      </a:pPr>
                      <a:r>
                        <a:rPr lang="es-EC" sz="900">
                          <a:effectLst/>
                        </a:rPr>
                        <a:t>SOMOS QUITO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31.000,00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31.000,00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14.997,33</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2.836,50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9,15%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2.836,50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9,15%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13.166,17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3300863554"/>
                  </a:ext>
                </a:extLst>
              </a:tr>
              <a:tr h="251882">
                <a:tc>
                  <a:txBody>
                    <a:bodyPr/>
                    <a:lstStyle/>
                    <a:p>
                      <a:pPr>
                        <a:spcAft>
                          <a:spcPts val="0"/>
                        </a:spcAft>
                      </a:pPr>
                      <a:r>
                        <a:rPr lang="es-EC" sz="900">
                          <a:effectLst/>
                        </a:rPr>
                        <a:t>SISTEMA DE PARTICIPACIÓN CIUDADANA</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15.000,00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15.000,00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4.953,33</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9.840,17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65,60%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1.013,00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6,75%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206,50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1015960329"/>
                  </a:ext>
                </a:extLst>
              </a:tr>
              <a:tr h="191098">
                <a:tc>
                  <a:txBody>
                    <a:bodyPr/>
                    <a:lstStyle/>
                    <a:p>
                      <a:pPr>
                        <a:spcAft>
                          <a:spcPts val="0"/>
                        </a:spcAft>
                      </a:pPr>
                      <a:r>
                        <a:rPr lang="es-EC" sz="900">
                          <a:effectLst/>
                        </a:rPr>
                        <a:t>VOLUNTARIADO QUITO ACCIÓN</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15.000,00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15.000,00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6.185,32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8.163,42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54,42%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1.791,66</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11,94%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651,26</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4075667488"/>
                  </a:ext>
                </a:extLst>
              </a:tr>
              <a:tr h="191098">
                <a:tc>
                  <a:txBody>
                    <a:bodyPr/>
                    <a:lstStyle/>
                    <a:p>
                      <a:pPr>
                        <a:spcAft>
                          <a:spcPts val="0"/>
                        </a:spcAft>
                      </a:pPr>
                      <a:r>
                        <a:rPr lang="es-EC" sz="900">
                          <a:effectLst/>
                        </a:rPr>
                        <a:t>COLONIAS VACACIONALES</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30.000,00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30.000,00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6.102,34</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21.428,00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71,43%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2.469,66</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4047315819"/>
                  </a:ext>
                </a:extLst>
              </a:tr>
              <a:tr h="191098">
                <a:tc>
                  <a:txBody>
                    <a:bodyPr/>
                    <a:lstStyle/>
                    <a:p>
                      <a:pPr>
                        <a:spcAft>
                          <a:spcPts val="0"/>
                        </a:spcAft>
                      </a:pPr>
                      <a:r>
                        <a:rPr lang="es-EC" sz="900">
                          <a:effectLst/>
                        </a:rPr>
                        <a:t>AGENDA CULTURAL METROPOLITANA</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23.000,00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23.000,00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22.417,17</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97,47%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4.097,50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17,82%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582,83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864883379"/>
                  </a:ext>
                </a:extLst>
              </a:tr>
              <a:tr h="191098">
                <a:tc>
                  <a:txBody>
                    <a:bodyPr/>
                    <a:lstStyle/>
                    <a:p>
                      <a:pPr>
                        <a:spcAft>
                          <a:spcPts val="0"/>
                        </a:spcAft>
                      </a:pPr>
                      <a:r>
                        <a:rPr lang="es-EC" sz="900">
                          <a:effectLst/>
                        </a:rPr>
                        <a:t>TERRITORIO Y CULTURA</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16.000,00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16.000,00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15.878,33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99,24%</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4.610,00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28,81%</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121,67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992068818"/>
                  </a:ext>
                </a:extLst>
              </a:tr>
              <a:tr h="251882">
                <a:tc>
                  <a:txBody>
                    <a:bodyPr/>
                    <a:lstStyle/>
                    <a:p>
                      <a:pPr>
                        <a:spcAft>
                          <a:spcPts val="0"/>
                        </a:spcAft>
                      </a:pPr>
                      <a:r>
                        <a:rPr lang="es-EC" sz="900">
                          <a:effectLst/>
                        </a:rPr>
                        <a:t>FOMENTO PRODUCTIVO TERRITORIAL</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28.000,00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28.000,00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8.689,20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19.310,80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872458327"/>
                  </a:ext>
                </a:extLst>
              </a:tr>
              <a:tr h="251882">
                <a:tc>
                  <a:txBody>
                    <a:bodyPr/>
                    <a:lstStyle/>
                    <a:p>
                      <a:pPr>
                        <a:spcAft>
                          <a:spcPts val="0"/>
                        </a:spcAft>
                      </a:pPr>
                      <a:r>
                        <a:rPr lang="es-EC" sz="900">
                          <a:effectLst/>
                        </a:rPr>
                        <a:t>PROMOCIÓN DE DERECHOS DE GRUPOS DE ATENC</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15.243,75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15.243,75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5.994,67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8.961,58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58,79%</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886,50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5,82%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287,50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3298959702"/>
                  </a:ext>
                </a:extLst>
              </a:tr>
              <a:tr h="251882">
                <a:tc>
                  <a:txBody>
                    <a:bodyPr/>
                    <a:lstStyle/>
                    <a:p>
                      <a:pPr>
                        <a:spcAft>
                          <a:spcPts val="0"/>
                        </a:spcAft>
                      </a:pPr>
                      <a:r>
                        <a:rPr lang="es-EC" sz="900">
                          <a:effectLst/>
                        </a:rPr>
                        <a:t>SEGURIDAD ALIMENTARIA Y NUTRICIÓN</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26.950,00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26.950,00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1.200,00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10.800,00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40,07%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2.400,00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8,91%</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14.950,00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1283650233"/>
                  </a:ext>
                </a:extLst>
              </a:tr>
              <a:tr h="251882">
                <a:tc>
                  <a:txBody>
                    <a:bodyPr/>
                    <a:lstStyle/>
                    <a:p>
                      <a:pPr>
                        <a:spcAft>
                          <a:spcPts val="0"/>
                        </a:spcAft>
                      </a:pPr>
                      <a:r>
                        <a:rPr lang="es-EC" sz="900">
                          <a:effectLst/>
                        </a:rPr>
                        <a:t>SISTEMA INTEGRAL DE PROMOCIÓN DE LA SALU</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13.440,00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13.440,00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10.060,00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3.380,00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1497732259"/>
                  </a:ext>
                </a:extLst>
              </a:tr>
              <a:tr h="251882">
                <a:tc>
                  <a:txBody>
                    <a:bodyPr/>
                    <a:lstStyle/>
                    <a:p>
                      <a:pPr>
                        <a:spcAft>
                          <a:spcPts val="0"/>
                        </a:spcAft>
                      </a:pPr>
                      <a:r>
                        <a:rPr lang="es-EC" sz="900">
                          <a:effectLst/>
                        </a:rPr>
                        <a:t>REDUCCIÓN DE RIESGOS DE DESASTRES EN EL</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16.333,94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16.333,94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14.948,00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1.385,94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1121165722"/>
                  </a:ext>
                </a:extLst>
              </a:tr>
              <a:tr h="251882">
                <a:tc>
                  <a:txBody>
                    <a:bodyPr/>
                    <a:lstStyle/>
                    <a:p>
                      <a:pPr>
                        <a:spcAft>
                          <a:spcPts val="0"/>
                        </a:spcAft>
                      </a:pPr>
                      <a:r>
                        <a:rPr lang="es-EC" sz="900">
                          <a:effectLst/>
                        </a:rPr>
                        <a:t>PREVENCIÓN SITUACIONAL Y CONVIVENCIA PAC</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5.500,00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5.500,00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5.500,00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3364737490"/>
                  </a:ext>
                </a:extLst>
              </a:tr>
              <a:tr h="191098">
                <a:tc>
                  <a:txBody>
                    <a:bodyPr/>
                    <a:lstStyle/>
                    <a:p>
                      <a:pPr algn="ctr">
                        <a:spcAft>
                          <a:spcPts val="0"/>
                        </a:spcAft>
                      </a:pPr>
                      <a:r>
                        <a:rPr lang="es-EC" sz="900" dirty="0">
                          <a:effectLst/>
                        </a:rPr>
                        <a:t> </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340.467,98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340.467,98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146.974,69</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100.325,17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29,47%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dirty="0">
                          <a:effectLst/>
                        </a:rPr>
                        <a:t>17.635,16</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5,18%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dirty="0">
                          <a:effectLst/>
                        </a:rPr>
                        <a:t>93.168,12</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extLst>
                  <a:ext uri="{0D108BD9-81ED-4DB2-BD59-A6C34878D82A}">
                    <a16:rowId xmlns:a16="http://schemas.microsoft.com/office/drawing/2014/main" val="363397162"/>
                  </a:ext>
                </a:extLst>
              </a:tr>
              <a:tr h="251882">
                <a:tc gridSpan="9">
                  <a:txBody>
                    <a:bodyPr/>
                    <a:lstStyle/>
                    <a:p>
                      <a:pPr algn="ctr">
                        <a:spcAft>
                          <a:spcPts val="0"/>
                        </a:spcAft>
                      </a:pPr>
                      <a:r>
                        <a:rPr lang="es-EC" sz="900" dirty="0">
                          <a:effectLst/>
                        </a:rPr>
                        <a:t>DIRECCIÓN DE GESTIÓN DE TERRITORIO</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nchor="ctr"/>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tc hMerge="1">
                  <a:txBody>
                    <a:bodyPr/>
                    <a:lstStyle/>
                    <a:p>
                      <a:endParaRPr lang="es-EC" sz="800" dirty="0">
                        <a:effectLst/>
                        <a:latin typeface="Calibri" panose="020F0502020204030204" pitchFamily="34" charset="0"/>
                        <a:cs typeface="Times New Roman" panose="02020603050405020304" pitchFamily="18" charset="0"/>
                      </a:endParaRPr>
                    </a:p>
                  </a:txBody>
                  <a:tcPr marL="36427" marR="36427" marT="0" marB="0"/>
                </a:tc>
                <a:extLst>
                  <a:ext uri="{0D108BD9-81ED-4DB2-BD59-A6C34878D82A}">
                    <a16:rowId xmlns:a16="http://schemas.microsoft.com/office/drawing/2014/main" val="3286904233"/>
                  </a:ext>
                </a:extLst>
              </a:tr>
              <a:tr h="191098">
                <a:tc>
                  <a:txBody>
                    <a:bodyPr/>
                    <a:lstStyle/>
                    <a:p>
                      <a:pPr>
                        <a:spcAft>
                          <a:spcPts val="0"/>
                        </a:spcAft>
                      </a:pPr>
                      <a:r>
                        <a:rPr lang="es-EC" sz="900">
                          <a:effectLst/>
                        </a:rPr>
                        <a:t>INFRAESTRUCTURA COMUNITARIA</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901.954,38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901.954,38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128.045,25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365.987,51</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40,58%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407.921,62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37071804"/>
                  </a:ext>
                </a:extLst>
              </a:tr>
              <a:tr h="191098">
                <a:tc>
                  <a:txBody>
                    <a:bodyPr/>
                    <a:lstStyle/>
                    <a:p>
                      <a:pPr>
                        <a:spcAft>
                          <a:spcPts val="0"/>
                        </a:spcAft>
                      </a:pPr>
                      <a:r>
                        <a:rPr lang="es-EC" sz="900">
                          <a:effectLst/>
                        </a:rPr>
                        <a:t>PRESUPUESTOS PARTICIPATIVOS</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2.006.361,58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2.006.361,58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805.485,02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611.273,67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30,47%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tc>
                  <a:txBody>
                    <a:bodyPr/>
                    <a:lstStyle/>
                    <a:p>
                      <a:pPr algn="ctr">
                        <a:spcAft>
                          <a:spcPts val="0"/>
                        </a:spcAft>
                      </a:pPr>
                      <a:r>
                        <a:rPr lang="es-EC" sz="900" dirty="0">
                          <a:effectLst/>
                        </a:rPr>
                        <a:t>589.602,89</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tc>
                <a:extLst>
                  <a:ext uri="{0D108BD9-81ED-4DB2-BD59-A6C34878D82A}">
                    <a16:rowId xmlns:a16="http://schemas.microsoft.com/office/drawing/2014/main" val="126942804"/>
                  </a:ext>
                </a:extLst>
              </a:tr>
              <a:tr h="191098">
                <a:tc>
                  <a:txBody>
                    <a:bodyPr/>
                    <a:lstStyle/>
                    <a:p>
                      <a:pPr algn="ct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2.908.315,96</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2.908.315,96</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933.530,27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977.261,18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33,60%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tc>
                  <a:txBody>
                    <a:bodyPr/>
                    <a:lstStyle/>
                    <a:p>
                      <a:pPr algn="ctr">
                        <a:spcAft>
                          <a:spcPts val="0"/>
                        </a:spcAft>
                      </a:pPr>
                      <a:r>
                        <a:rPr lang="es-EC" sz="900" dirty="0">
                          <a:effectLst/>
                        </a:rPr>
                        <a:t>997.524,51</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2">
                        <a:lumMod val="20000"/>
                        <a:lumOff val="80000"/>
                      </a:schemeClr>
                    </a:solidFill>
                  </a:tcPr>
                </a:tc>
                <a:extLst>
                  <a:ext uri="{0D108BD9-81ED-4DB2-BD59-A6C34878D82A}">
                    <a16:rowId xmlns:a16="http://schemas.microsoft.com/office/drawing/2014/main" val="2285917265"/>
                  </a:ext>
                </a:extLst>
              </a:tr>
              <a:tr h="191098">
                <a:tc>
                  <a:txBody>
                    <a:bodyPr/>
                    <a:lstStyle/>
                    <a:p>
                      <a:pPr algn="ctr">
                        <a:spcAft>
                          <a:spcPts val="0"/>
                        </a:spcAft>
                      </a:pPr>
                      <a:r>
                        <a:rPr lang="es-EC" sz="900" b="1" dirty="0">
                          <a:effectLst/>
                        </a:rPr>
                        <a:t>TOTAL</a:t>
                      </a:r>
                      <a:endParaRPr lang="es-EC" sz="900" b="1"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6">
                        <a:lumMod val="60000"/>
                        <a:lumOff val="40000"/>
                      </a:schemeClr>
                    </a:solidFill>
                  </a:tcPr>
                </a:tc>
                <a:tc>
                  <a:txBody>
                    <a:bodyPr/>
                    <a:lstStyle/>
                    <a:p>
                      <a:pPr algn="ctr">
                        <a:spcAft>
                          <a:spcPts val="0"/>
                        </a:spcAft>
                      </a:pPr>
                      <a:r>
                        <a:rPr lang="es-EC" sz="900" b="1" dirty="0">
                          <a:effectLst/>
                        </a:rPr>
                        <a:t>5.727.713,55</a:t>
                      </a:r>
                      <a:endParaRPr lang="es-EC" sz="900" b="1"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6">
                        <a:lumMod val="60000"/>
                        <a:lumOff val="40000"/>
                      </a:schemeClr>
                    </a:solidFill>
                  </a:tcPr>
                </a:tc>
                <a:tc>
                  <a:txBody>
                    <a:bodyPr/>
                    <a:lstStyle/>
                    <a:p>
                      <a:pPr algn="ctr">
                        <a:spcAft>
                          <a:spcPts val="0"/>
                        </a:spcAft>
                      </a:pPr>
                      <a:r>
                        <a:rPr lang="es-EC" sz="900" b="1" dirty="0">
                          <a:effectLst/>
                        </a:rPr>
                        <a:t>5.719.155,74</a:t>
                      </a:r>
                      <a:endParaRPr lang="es-EC" sz="900" b="1"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6">
                        <a:lumMod val="60000"/>
                        <a:lumOff val="40000"/>
                      </a:schemeClr>
                    </a:solidFill>
                  </a:tcPr>
                </a:tc>
                <a:tc>
                  <a:txBody>
                    <a:bodyPr/>
                    <a:lstStyle/>
                    <a:p>
                      <a:pPr algn="ctr">
                        <a:spcAft>
                          <a:spcPts val="0"/>
                        </a:spcAft>
                      </a:pPr>
                      <a:r>
                        <a:rPr lang="es-EC" sz="900" b="1" dirty="0">
                          <a:effectLst/>
                        </a:rPr>
                        <a:t>1.276.091,72</a:t>
                      </a:r>
                      <a:endParaRPr lang="es-EC" sz="900" b="1"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6">
                        <a:lumMod val="60000"/>
                        <a:lumOff val="40000"/>
                      </a:schemeClr>
                    </a:solidFill>
                  </a:tcPr>
                </a:tc>
                <a:tc>
                  <a:txBody>
                    <a:bodyPr/>
                    <a:lstStyle/>
                    <a:p>
                      <a:pPr algn="ctr">
                        <a:spcAft>
                          <a:spcPts val="0"/>
                        </a:spcAft>
                      </a:pPr>
                      <a:r>
                        <a:rPr lang="es-EC" sz="900" b="1" dirty="0">
                          <a:effectLst/>
                        </a:rPr>
                        <a:t>2.146.403,06</a:t>
                      </a:r>
                      <a:endParaRPr lang="es-EC" sz="900" b="1"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6">
                        <a:lumMod val="60000"/>
                        <a:lumOff val="40000"/>
                      </a:schemeClr>
                    </a:solidFill>
                  </a:tcPr>
                </a:tc>
                <a:tc>
                  <a:txBody>
                    <a:bodyPr/>
                    <a:lstStyle/>
                    <a:p>
                      <a:pPr algn="ctr">
                        <a:spcAft>
                          <a:spcPts val="0"/>
                        </a:spcAft>
                      </a:pPr>
                      <a:r>
                        <a:rPr lang="es-EC" sz="900" b="1" dirty="0">
                          <a:effectLst/>
                        </a:rPr>
                        <a:t>37,53%</a:t>
                      </a:r>
                      <a:endParaRPr lang="es-EC" sz="900" b="1"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6">
                        <a:lumMod val="60000"/>
                        <a:lumOff val="40000"/>
                      </a:schemeClr>
                    </a:solidFill>
                  </a:tcPr>
                </a:tc>
                <a:tc>
                  <a:txBody>
                    <a:bodyPr/>
                    <a:lstStyle/>
                    <a:p>
                      <a:pPr algn="ctr">
                        <a:spcAft>
                          <a:spcPts val="0"/>
                        </a:spcAft>
                      </a:pPr>
                      <a:r>
                        <a:rPr lang="es-EC" sz="900" b="1" dirty="0">
                          <a:effectLst/>
                        </a:rPr>
                        <a:t>858.829,39</a:t>
                      </a:r>
                      <a:endParaRPr lang="es-EC" sz="900" b="1"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6">
                        <a:lumMod val="60000"/>
                        <a:lumOff val="40000"/>
                      </a:schemeClr>
                    </a:solidFill>
                  </a:tcPr>
                </a:tc>
                <a:tc>
                  <a:txBody>
                    <a:bodyPr/>
                    <a:lstStyle/>
                    <a:p>
                      <a:pPr algn="ctr">
                        <a:spcAft>
                          <a:spcPts val="0"/>
                        </a:spcAft>
                      </a:pPr>
                      <a:r>
                        <a:rPr lang="es-EC" sz="900" b="1" dirty="0">
                          <a:effectLst/>
                        </a:rPr>
                        <a:t>15,02%</a:t>
                      </a:r>
                      <a:endParaRPr lang="es-EC" sz="900" b="1"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6">
                        <a:lumMod val="60000"/>
                        <a:lumOff val="40000"/>
                      </a:schemeClr>
                    </a:solidFill>
                  </a:tcPr>
                </a:tc>
                <a:tc>
                  <a:txBody>
                    <a:bodyPr/>
                    <a:lstStyle/>
                    <a:p>
                      <a:pPr algn="ctr">
                        <a:spcAft>
                          <a:spcPts val="0"/>
                        </a:spcAft>
                      </a:pPr>
                      <a:r>
                        <a:rPr lang="es-EC" sz="900" b="1" dirty="0">
                          <a:effectLst/>
                        </a:rPr>
                        <a:t>2.296.660,96</a:t>
                      </a:r>
                      <a:endParaRPr lang="es-EC" sz="900" b="1" dirty="0">
                        <a:effectLst/>
                        <a:latin typeface="Verdana" panose="020B0604030504040204" pitchFamily="34" charset="0"/>
                        <a:ea typeface="Verdana" panose="020B0604030504040204" pitchFamily="34" charset="0"/>
                        <a:cs typeface="Verdana" panose="020B0604030504040204" pitchFamily="34" charset="0"/>
                      </a:endParaRPr>
                    </a:p>
                  </a:txBody>
                  <a:tcPr marL="36427" marR="36427" marT="0" marB="0">
                    <a:solidFill>
                      <a:schemeClr val="accent6">
                        <a:lumMod val="60000"/>
                        <a:lumOff val="40000"/>
                      </a:schemeClr>
                    </a:solidFill>
                  </a:tcPr>
                </a:tc>
                <a:extLst>
                  <a:ext uri="{0D108BD9-81ED-4DB2-BD59-A6C34878D82A}">
                    <a16:rowId xmlns:a16="http://schemas.microsoft.com/office/drawing/2014/main" val="1077902046"/>
                  </a:ext>
                </a:extLst>
              </a:tr>
            </a:tbl>
          </a:graphicData>
        </a:graphic>
      </p:graphicFrame>
    </p:spTree>
    <p:extLst>
      <p:ext uri="{BB962C8B-B14F-4D97-AF65-F5344CB8AC3E}">
        <p14:creationId xmlns:p14="http://schemas.microsoft.com/office/powerpoint/2010/main" val="3723203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ubtítulo 1"/>
          <p:cNvSpPr>
            <a:spLocks noGrp="1"/>
          </p:cNvSpPr>
          <p:nvPr>
            <p:ph type="subTitle" idx="1"/>
          </p:nvPr>
        </p:nvSpPr>
        <p:spPr>
          <a:xfrm>
            <a:off x="731307" y="666671"/>
            <a:ext cx="9211590" cy="719366"/>
          </a:xfrm>
        </p:spPr>
        <p:txBody>
          <a:bodyPr>
            <a:noAutofit/>
          </a:bodyPr>
          <a:lstStyle/>
          <a:p>
            <a:pPr algn="l"/>
            <a:r>
              <a:rPr lang="es-AR" sz="4000" b="1" dirty="0">
                <a:solidFill>
                  <a:schemeClr val="accent1"/>
                </a:solidFill>
                <a:effectLst>
                  <a:outerShdw blurRad="38100" dist="38100" dir="2700000" algn="tl">
                    <a:srgbClr val="000000">
                      <a:alpha val="43137"/>
                    </a:srgbClr>
                  </a:outerShdw>
                </a:effectLst>
                <a:latin typeface="Monserrate"/>
              </a:rPr>
              <a:t>Ejecución Presupuestaria AZT</a:t>
            </a:r>
          </a:p>
          <a:p>
            <a:pPr algn="l"/>
            <a:endParaRPr lang="es-AR" sz="4000" dirty="0">
              <a:solidFill>
                <a:schemeClr val="accent1"/>
              </a:solidFill>
              <a:latin typeface="Monserrate"/>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
        <p:nvSpPr>
          <p:cNvPr id="7" name="CuadroTexto 6"/>
          <p:cNvSpPr txBox="1"/>
          <p:nvPr/>
        </p:nvSpPr>
        <p:spPr>
          <a:xfrm>
            <a:off x="875686" y="2057747"/>
            <a:ext cx="8508946" cy="4093428"/>
          </a:xfrm>
          <a:prstGeom prst="rect">
            <a:avLst/>
          </a:prstGeom>
          <a:noFill/>
        </p:spPr>
        <p:txBody>
          <a:bodyPr wrap="square" rtlCol="0">
            <a:spAutoFit/>
          </a:bodyPr>
          <a:lstStyle/>
          <a:p>
            <a:pPr algn="just"/>
            <a:r>
              <a:rPr lang="es-MX" sz="3200" b="1" u="sng" dirty="0">
                <a:solidFill>
                  <a:schemeClr val="accent1"/>
                </a:solidFill>
                <a:latin typeface="Monserrate"/>
              </a:rPr>
              <a:t>PRESUPUESTO 2023:</a:t>
            </a:r>
          </a:p>
          <a:p>
            <a:pPr algn="just"/>
            <a:endParaRPr lang="es-MX" sz="3200" b="1" u="sng" dirty="0">
              <a:solidFill>
                <a:schemeClr val="accent1"/>
              </a:solidFill>
              <a:latin typeface="Monserrate"/>
            </a:endParaRPr>
          </a:p>
          <a:p>
            <a:pPr marL="457200" indent="-457200" algn="just">
              <a:buFont typeface="Arial" panose="020B0604020202020204" pitchFamily="34" charset="0"/>
              <a:buChar char="•"/>
            </a:pPr>
            <a:r>
              <a:rPr lang="es-EC" sz="2800" dirty="0">
                <a:solidFill>
                  <a:schemeClr val="accent1"/>
                </a:solidFill>
                <a:latin typeface="Monserrate"/>
              </a:rPr>
              <a:t>El presupuesto inicial asignado a la Administración Zonal Tumbaco con corte al 30 de junio de 2023, es de USD $ 6´525.503,44 y codificado de 6´495.196,55; el cual estuvo distribuido de la siguiente manera y su ejecución presupuestaria fue la siguiente distribuido de la siguiente manera:</a:t>
            </a:r>
          </a:p>
        </p:txBody>
      </p:sp>
    </p:spTree>
    <p:extLst>
      <p:ext uri="{BB962C8B-B14F-4D97-AF65-F5344CB8AC3E}">
        <p14:creationId xmlns:p14="http://schemas.microsoft.com/office/powerpoint/2010/main" val="263585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graphicFrame>
        <p:nvGraphicFramePr>
          <p:cNvPr id="7" name="Tabla 6"/>
          <p:cNvGraphicFramePr>
            <a:graphicFrameLocks noGrp="1"/>
          </p:cNvGraphicFramePr>
          <p:nvPr>
            <p:extLst>
              <p:ext uri="{D42A27DB-BD31-4B8C-83A1-F6EECF244321}">
                <p14:modId xmlns:p14="http://schemas.microsoft.com/office/powerpoint/2010/main" val="3380324944"/>
              </p:ext>
            </p:extLst>
          </p:nvPr>
        </p:nvGraphicFramePr>
        <p:xfrm>
          <a:off x="173253" y="76993"/>
          <a:ext cx="10221233" cy="6054303"/>
        </p:xfrm>
        <a:graphic>
          <a:graphicData uri="http://schemas.openxmlformats.org/drawingml/2006/table">
            <a:tbl>
              <a:tblPr firstRow="1" firstCol="1" bandRow="1">
                <a:tableStyleId>{5C22544A-7EE6-4342-B048-85BDC9FD1C3A}</a:tableStyleId>
              </a:tblPr>
              <a:tblGrid>
                <a:gridCol w="2302097">
                  <a:extLst>
                    <a:ext uri="{9D8B030D-6E8A-4147-A177-3AD203B41FA5}">
                      <a16:colId xmlns:a16="http://schemas.microsoft.com/office/drawing/2014/main" val="3059866492"/>
                    </a:ext>
                  </a:extLst>
                </a:gridCol>
                <a:gridCol w="938129">
                  <a:extLst>
                    <a:ext uri="{9D8B030D-6E8A-4147-A177-3AD203B41FA5}">
                      <a16:colId xmlns:a16="http://schemas.microsoft.com/office/drawing/2014/main" val="3255394705"/>
                    </a:ext>
                  </a:extLst>
                </a:gridCol>
                <a:gridCol w="976552">
                  <a:extLst>
                    <a:ext uri="{9D8B030D-6E8A-4147-A177-3AD203B41FA5}">
                      <a16:colId xmlns:a16="http://schemas.microsoft.com/office/drawing/2014/main" val="1227136117"/>
                    </a:ext>
                  </a:extLst>
                </a:gridCol>
                <a:gridCol w="1014973">
                  <a:extLst>
                    <a:ext uri="{9D8B030D-6E8A-4147-A177-3AD203B41FA5}">
                      <a16:colId xmlns:a16="http://schemas.microsoft.com/office/drawing/2014/main" val="213658644"/>
                    </a:ext>
                  </a:extLst>
                </a:gridCol>
                <a:gridCol w="1076875">
                  <a:extLst>
                    <a:ext uri="{9D8B030D-6E8A-4147-A177-3AD203B41FA5}">
                      <a16:colId xmlns:a16="http://schemas.microsoft.com/office/drawing/2014/main" val="2149472475"/>
                    </a:ext>
                  </a:extLst>
                </a:gridCol>
                <a:gridCol w="1197476">
                  <a:extLst>
                    <a:ext uri="{9D8B030D-6E8A-4147-A177-3AD203B41FA5}">
                      <a16:colId xmlns:a16="http://schemas.microsoft.com/office/drawing/2014/main" val="2660149882"/>
                    </a:ext>
                  </a:extLst>
                </a:gridCol>
                <a:gridCol w="848478">
                  <a:extLst>
                    <a:ext uri="{9D8B030D-6E8A-4147-A177-3AD203B41FA5}">
                      <a16:colId xmlns:a16="http://schemas.microsoft.com/office/drawing/2014/main" val="746564227"/>
                    </a:ext>
                  </a:extLst>
                </a:gridCol>
                <a:gridCol w="928524">
                  <a:extLst>
                    <a:ext uri="{9D8B030D-6E8A-4147-A177-3AD203B41FA5}">
                      <a16:colId xmlns:a16="http://schemas.microsoft.com/office/drawing/2014/main" val="503326725"/>
                    </a:ext>
                  </a:extLst>
                </a:gridCol>
                <a:gridCol w="938129">
                  <a:extLst>
                    <a:ext uri="{9D8B030D-6E8A-4147-A177-3AD203B41FA5}">
                      <a16:colId xmlns:a16="http://schemas.microsoft.com/office/drawing/2014/main" val="1753576432"/>
                    </a:ext>
                  </a:extLst>
                </a:gridCol>
              </a:tblGrid>
              <a:tr h="232818">
                <a:tc>
                  <a:txBody>
                    <a:bodyPr/>
                    <a:lstStyle/>
                    <a:p>
                      <a:pPr algn="ctr">
                        <a:spcAft>
                          <a:spcPts val="0"/>
                        </a:spcAft>
                      </a:pPr>
                      <a:r>
                        <a:rPr lang="es-EC" sz="900" dirty="0">
                          <a:effectLst/>
                        </a:rPr>
                        <a:t>Proyecto</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Asignación inicial</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Codificado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Certificado</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Comprometido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%Comprometido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Devengado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%Devengado</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Disponible</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233342947"/>
                  </a:ext>
                </a:extLst>
              </a:tr>
              <a:tr h="232818">
                <a:tc>
                  <a:txBody>
                    <a:bodyPr/>
                    <a:lstStyle/>
                    <a:p>
                      <a:pPr>
                        <a:spcAft>
                          <a:spcPts val="0"/>
                        </a:spcAft>
                      </a:pPr>
                      <a:r>
                        <a:rPr lang="es-EC" sz="900">
                          <a:effectLst/>
                        </a:rPr>
                        <a:t>PRESUPUESTO DE GASTO CORRIENTE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238562052"/>
                  </a:ext>
                </a:extLst>
              </a:tr>
              <a:tr h="182053">
                <a:tc>
                  <a:txBody>
                    <a:bodyPr/>
                    <a:lstStyle/>
                    <a:p>
                      <a:pPr>
                        <a:spcAft>
                          <a:spcPts val="0"/>
                        </a:spcAft>
                      </a:pPr>
                      <a:r>
                        <a:rPr lang="es-EC" sz="900">
                          <a:effectLst/>
                        </a:rPr>
                        <a:t> GASTOS ADMINISTRATIVOS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891.484,62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891.484,62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94.487,18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621.584,49</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69,72%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183.471,15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20,58%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175.412,95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1663711562"/>
                  </a:ext>
                </a:extLst>
              </a:tr>
              <a:tr h="182053">
                <a:tc>
                  <a:txBody>
                    <a:bodyPr/>
                    <a:lstStyle/>
                    <a:p>
                      <a:pPr>
                        <a:spcAft>
                          <a:spcPts val="0"/>
                        </a:spcAft>
                      </a:pPr>
                      <a:r>
                        <a:rPr lang="es-EC" sz="900">
                          <a:effectLst/>
                        </a:rPr>
                        <a:t>REMUNERACION PERSONAL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1.948.572,02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1.916.265,13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259.087,02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698.773,50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36,47%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698.727,94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36,46%</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958.404,61</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4120735267"/>
                  </a:ext>
                </a:extLst>
              </a:tr>
              <a:tr h="182053">
                <a:tc>
                  <a:txBody>
                    <a:bodyPr/>
                    <a:lstStyle/>
                    <a:p>
                      <a:pPr>
                        <a:spcAft>
                          <a:spcPts val="0"/>
                        </a:spcAft>
                      </a:pPr>
                      <a:r>
                        <a:rPr lang="es-EC" sz="900" dirty="0">
                          <a:effectLst/>
                        </a:rPr>
                        <a:t> </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2">
                        <a:lumMod val="40000"/>
                        <a:lumOff val="60000"/>
                      </a:schemeClr>
                    </a:solidFill>
                  </a:tcPr>
                </a:tc>
                <a:tc>
                  <a:txBody>
                    <a:bodyPr/>
                    <a:lstStyle/>
                    <a:p>
                      <a:pPr algn="ctr">
                        <a:spcAft>
                          <a:spcPts val="0"/>
                        </a:spcAft>
                      </a:pPr>
                      <a:r>
                        <a:rPr lang="es-EC" sz="900">
                          <a:effectLst/>
                        </a:rPr>
                        <a:t>2.840.056,64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a:effectLst/>
                        </a:rPr>
                        <a:t>2.807.749,75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a:effectLst/>
                        </a:rPr>
                        <a:t>353.574,20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a:effectLst/>
                        </a:rPr>
                        <a:t>1.320.357,99</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a:effectLst/>
                        </a:rPr>
                        <a:t>47,03%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a:effectLst/>
                        </a:rPr>
                        <a:t>882.199,09</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a:effectLst/>
                        </a:rPr>
                        <a:t>31,42%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dirty="0">
                          <a:effectLst/>
                        </a:rPr>
                        <a:t>1.133.817,56</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extLst>
                  <a:ext uri="{0D108BD9-81ED-4DB2-BD59-A6C34878D82A}">
                    <a16:rowId xmlns:a16="http://schemas.microsoft.com/office/drawing/2014/main" val="3645049798"/>
                  </a:ext>
                </a:extLst>
              </a:tr>
              <a:tr h="232818">
                <a:tc gridSpan="9">
                  <a:txBody>
                    <a:bodyPr/>
                    <a:lstStyle/>
                    <a:p>
                      <a:pPr algn="ctr">
                        <a:spcAft>
                          <a:spcPts val="0"/>
                        </a:spcAft>
                      </a:pPr>
                      <a:r>
                        <a:rPr lang="es-EC" sz="900" dirty="0">
                          <a:effectLst/>
                        </a:rPr>
                        <a:t>PRESUPUESTO DE GASTO DE INVERSIÓN </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extLst>
                  <a:ext uri="{0D108BD9-81ED-4DB2-BD59-A6C34878D82A}">
                    <a16:rowId xmlns:a16="http://schemas.microsoft.com/office/drawing/2014/main" val="2566233482"/>
                  </a:ext>
                </a:extLst>
              </a:tr>
              <a:tr h="232818">
                <a:tc>
                  <a:txBody>
                    <a:bodyPr/>
                    <a:lstStyle/>
                    <a:p>
                      <a:pPr>
                        <a:spcAft>
                          <a:spcPts val="0"/>
                        </a:spcAft>
                      </a:pPr>
                      <a:r>
                        <a:rPr lang="es-EC" sz="900" dirty="0">
                          <a:effectLst/>
                        </a:rPr>
                        <a:t>DIRECCIÓN DE GESTIÓN PARTICIPATIVA</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endParaRPr lang="es-EC" sz="900">
                        <a:effectLst/>
                        <a:latin typeface="Calibri" panose="020F0502020204030204" pitchFamily="34" charset="0"/>
                        <a:cs typeface="Times New Roman" panose="02020603050405020304" pitchFamily="18" charset="0"/>
                      </a:endParaRPr>
                    </a:p>
                  </a:txBody>
                  <a:tcPr marL="6691" marR="6691" marT="6691" marB="0"/>
                </a:tc>
                <a:tc>
                  <a:txBody>
                    <a:bodyPr/>
                    <a:lstStyle/>
                    <a:p>
                      <a:endParaRPr lang="es-EC" sz="900">
                        <a:effectLst/>
                        <a:latin typeface="Calibri" panose="020F0502020204030204" pitchFamily="34" charset="0"/>
                        <a:cs typeface="Times New Roman" panose="02020603050405020304" pitchFamily="18" charset="0"/>
                      </a:endParaRPr>
                    </a:p>
                  </a:txBody>
                  <a:tcPr marL="6691" marR="6691" marT="6691" marB="0"/>
                </a:tc>
                <a:tc>
                  <a:txBody>
                    <a:bodyPr/>
                    <a:lstStyle/>
                    <a:p>
                      <a:endParaRPr lang="es-EC" sz="900">
                        <a:effectLst/>
                        <a:latin typeface="Calibri" panose="020F0502020204030204" pitchFamily="34" charset="0"/>
                        <a:cs typeface="Times New Roman" panose="02020603050405020304" pitchFamily="18" charset="0"/>
                      </a:endParaRPr>
                    </a:p>
                  </a:txBody>
                  <a:tcPr marL="6691" marR="6691" marT="6691" marB="0"/>
                </a:tc>
                <a:tc>
                  <a:txBody>
                    <a:bodyPr/>
                    <a:lstStyle/>
                    <a:p>
                      <a:endParaRPr lang="es-EC" sz="900">
                        <a:effectLst/>
                        <a:latin typeface="Calibri" panose="020F0502020204030204" pitchFamily="34" charset="0"/>
                        <a:cs typeface="Times New Roman" panose="02020603050405020304" pitchFamily="18" charset="0"/>
                      </a:endParaRPr>
                    </a:p>
                  </a:txBody>
                  <a:tcPr marL="6691" marR="6691" marT="6691" marB="0"/>
                </a:tc>
                <a:tc>
                  <a:txBody>
                    <a:bodyPr/>
                    <a:lstStyle/>
                    <a:p>
                      <a:endParaRPr lang="es-EC" sz="900">
                        <a:effectLst/>
                        <a:latin typeface="Calibri" panose="020F0502020204030204" pitchFamily="34" charset="0"/>
                        <a:cs typeface="Times New Roman" panose="02020603050405020304" pitchFamily="18" charset="0"/>
                      </a:endParaRPr>
                    </a:p>
                  </a:txBody>
                  <a:tcPr marL="6691" marR="6691" marT="6691" marB="0"/>
                </a:tc>
                <a:tc>
                  <a:txBody>
                    <a:bodyPr/>
                    <a:lstStyle/>
                    <a:p>
                      <a:endParaRPr lang="es-EC" sz="900">
                        <a:effectLst/>
                        <a:latin typeface="Calibri" panose="020F0502020204030204" pitchFamily="34" charset="0"/>
                        <a:cs typeface="Times New Roman" panose="02020603050405020304" pitchFamily="18" charset="0"/>
                      </a:endParaRPr>
                    </a:p>
                  </a:txBody>
                  <a:tcPr marL="6691" marR="6691" marT="6691" marB="0"/>
                </a:tc>
                <a:tc>
                  <a:txBody>
                    <a:bodyPr/>
                    <a:lstStyle/>
                    <a:p>
                      <a:endParaRPr lang="es-EC" sz="900">
                        <a:effectLst/>
                        <a:latin typeface="Calibri" panose="020F0502020204030204" pitchFamily="34" charset="0"/>
                        <a:cs typeface="Times New Roman" panose="02020603050405020304" pitchFamily="18" charset="0"/>
                      </a:endParaRPr>
                    </a:p>
                  </a:txBody>
                  <a:tcPr marL="6691" marR="6691" marT="6691" marB="0"/>
                </a:tc>
                <a:tc>
                  <a:txBody>
                    <a:bodyPr/>
                    <a:lstStyle/>
                    <a:p>
                      <a:endParaRPr lang="es-EC" sz="900">
                        <a:effectLst/>
                        <a:latin typeface="Calibri" panose="020F0502020204030204" pitchFamily="34" charset="0"/>
                        <a:cs typeface="Times New Roman" panose="02020603050405020304" pitchFamily="18" charset="0"/>
                      </a:endParaRPr>
                    </a:p>
                  </a:txBody>
                  <a:tcPr marL="6691" marR="6691" marT="6691" marB="0"/>
                </a:tc>
                <a:extLst>
                  <a:ext uri="{0D108BD9-81ED-4DB2-BD59-A6C34878D82A}">
                    <a16:rowId xmlns:a16="http://schemas.microsoft.com/office/drawing/2014/main" val="1534978404"/>
                  </a:ext>
                </a:extLst>
              </a:tr>
              <a:tr h="232818">
                <a:tc>
                  <a:txBody>
                    <a:bodyPr/>
                    <a:lstStyle/>
                    <a:p>
                      <a:pPr>
                        <a:spcAft>
                          <a:spcPts val="0"/>
                        </a:spcAft>
                      </a:pPr>
                      <a:r>
                        <a:rPr lang="es-EC" sz="900">
                          <a:effectLst/>
                        </a:rPr>
                        <a:t>RECUPERACIÓN DE QUEBRADAS PRIORIZADAS EN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15.000,00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15.000,00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15.000,00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1365804086"/>
                  </a:ext>
                </a:extLst>
              </a:tr>
              <a:tr h="232818">
                <a:tc>
                  <a:txBody>
                    <a:bodyPr/>
                    <a:lstStyle/>
                    <a:p>
                      <a:pPr>
                        <a:spcAft>
                          <a:spcPts val="0"/>
                        </a:spcAft>
                      </a:pPr>
                      <a:r>
                        <a:rPr lang="es-EC" sz="900">
                          <a:effectLst/>
                        </a:rPr>
                        <a:t> BUENAS PRÁCTICAS AMBIENTALES EN EL DMQ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1872387394"/>
                  </a:ext>
                </a:extLst>
              </a:tr>
              <a:tr h="182053">
                <a:tc>
                  <a:txBody>
                    <a:bodyPr/>
                    <a:lstStyle/>
                    <a:p>
                      <a:pPr>
                        <a:spcAft>
                          <a:spcPts val="0"/>
                        </a:spcAft>
                      </a:pPr>
                      <a:r>
                        <a:rPr lang="es-EC" sz="900">
                          <a:effectLst/>
                        </a:rPr>
                        <a:t>PRESUPUESTOS PARTICIPATIVOS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109.698,29</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a:effectLst/>
                        </a:rPr>
                        <a:t>288.679,10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288.679,10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extLst>
                  <a:ext uri="{0D108BD9-81ED-4DB2-BD59-A6C34878D82A}">
                    <a16:rowId xmlns:a16="http://schemas.microsoft.com/office/drawing/2014/main" val="2218799650"/>
                  </a:ext>
                </a:extLst>
              </a:tr>
              <a:tr h="182053">
                <a:tc>
                  <a:txBody>
                    <a:bodyPr/>
                    <a:lstStyle/>
                    <a:p>
                      <a:pPr>
                        <a:spcAft>
                          <a:spcPts val="0"/>
                        </a:spcAft>
                      </a:pPr>
                      <a:r>
                        <a:rPr lang="es-EC" sz="900">
                          <a:effectLst/>
                        </a:rPr>
                        <a:t>SOMOS QUITO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31.000,00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31.000,00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20.456,44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10.543,56</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3955569451"/>
                  </a:ext>
                </a:extLst>
              </a:tr>
              <a:tr h="232818">
                <a:tc>
                  <a:txBody>
                    <a:bodyPr/>
                    <a:lstStyle/>
                    <a:p>
                      <a:pPr>
                        <a:spcAft>
                          <a:spcPts val="0"/>
                        </a:spcAft>
                      </a:pPr>
                      <a:r>
                        <a:rPr lang="es-EC" sz="900">
                          <a:effectLst/>
                        </a:rPr>
                        <a:t>SISTEMA DE PARTICIPACIÓN CIUDADANA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16.866,47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15.000,00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11.095,00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3.905,00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1320543056"/>
                  </a:ext>
                </a:extLst>
              </a:tr>
              <a:tr h="182053">
                <a:tc>
                  <a:txBody>
                    <a:bodyPr/>
                    <a:lstStyle/>
                    <a:p>
                      <a:pPr>
                        <a:spcAft>
                          <a:spcPts val="0"/>
                        </a:spcAft>
                      </a:pPr>
                      <a:r>
                        <a:rPr lang="es-EC" sz="900">
                          <a:effectLst/>
                        </a:rPr>
                        <a:t>VOLUNTARIADO QUITO ACCIÓN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13.896,39</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15.000,00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9.116,13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5.883,87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588007158"/>
                  </a:ext>
                </a:extLst>
              </a:tr>
              <a:tr h="182053">
                <a:tc>
                  <a:txBody>
                    <a:bodyPr/>
                    <a:lstStyle/>
                    <a:p>
                      <a:pPr>
                        <a:spcAft>
                          <a:spcPts val="0"/>
                        </a:spcAft>
                      </a:pPr>
                      <a:r>
                        <a:rPr lang="es-EC" sz="900">
                          <a:effectLst/>
                        </a:rPr>
                        <a:t>COLONIAS VACACIONALES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29.237,14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30.000,00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10.130,00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9.900,00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33,00%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9.970,00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3599726901"/>
                  </a:ext>
                </a:extLst>
              </a:tr>
              <a:tr h="232818">
                <a:tc>
                  <a:txBody>
                    <a:bodyPr/>
                    <a:lstStyle/>
                    <a:p>
                      <a:pPr>
                        <a:spcAft>
                          <a:spcPts val="0"/>
                        </a:spcAft>
                      </a:pPr>
                      <a:r>
                        <a:rPr lang="es-EC" sz="900">
                          <a:effectLst/>
                        </a:rPr>
                        <a:t>AGENDA CULTURAL METROPOLITANA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23.000,00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23.000,00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23.000,00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2142152278"/>
                  </a:ext>
                </a:extLst>
              </a:tr>
              <a:tr h="182053">
                <a:tc>
                  <a:txBody>
                    <a:bodyPr/>
                    <a:lstStyle/>
                    <a:p>
                      <a:pPr>
                        <a:spcAft>
                          <a:spcPts val="0"/>
                        </a:spcAft>
                      </a:pPr>
                      <a:r>
                        <a:rPr lang="es-EC" sz="900">
                          <a:effectLst/>
                        </a:rPr>
                        <a:t>TERRITORIO Y CULTURA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16.000,00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16.000,00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16.000,00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1729642845"/>
                  </a:ext>
                </a:extLst>
              </a:tr>
              <a:tr h="232818">
                <a:tc>
                  <a:txBody>
                    <a:bodyPr/>
                    <a:lstStyle/>
                    <a:p>
                      <a:pPr>
                        <a:spcAft>
                          <a:spcPts val="0"/>
                        </a:spcAft>
                      </a:pPr>
                      <a:r>
                        <a:rPr lang="es-EC" sz="900">
                          <a:effectLst/>
                        </a:rPr>
                        <a:t>FOMENTO PRODUCTIVO TERRITORIAL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28.000,00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28.000,00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5.052,90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22.947,10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1850042057"/>
                  </a:ext>
                </a:extLst>
              </a:tr>
              <a:tr h="232818">
                <a:tc>
                  <a:txBody>
                    <a:bodyPr/>
                    <a:lstStyle/>
                    <a:p>
                      <a:pPr>
                        <a:spcAft>
                          <a:spcPts val="0"/>
                        </a:spcAft>
                      </a:pPr>
                      <a:r>
                        <a:rPr lang="es-EC" sz="900">
                          <a:effectLst/>
                        </a:rPr>
                        <a:t> PROMOCIÓN DE DERECHOS DE GRUPOS DE ATENC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15.243,75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15.243,75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15.228,75</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15,00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3811872111"/>
                  </a:ext>
                </a:extLst>
              </a:tr>
              <a:tr h="232818">
                <a:tc>
                  <a:txBody>
                    <a:bodyPr/>
                    <a:lstStyle/>
                    <a:p>
                      <a:pPr>
                        <a:spcAft>
                          <a:spcPts val="0"/>
                        </a:spcAft>
                      </a:pPr>
                      <a:r>
                        <a:rPr lang="es-EC" sz="900">
                          <a:effectLst/>
                        </a:rPr>
                        <a:t>SEGURIDAD ALIMENTARIA Y NUTRICIÓN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17.592,50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18.792,50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10.800,00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57,47%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1.200,00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6,39%</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7.992,50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2396965885"/>
                  </a:ext>
                </a:extLst>
              </a:tr>
              <a:tr h="232818">
                <a:tc>
                  <a:txBody>
                    <a:bodyPr/>
                    <a:lstStyle/>
                    <a:p>
                      <a:pPr>
                        <a:spcAft>
                          <a:spcPts val="0"/>
                        </a:spcAft>
                      </a:pPr>
                      <a:r>
                        <a:rPr lang="es-EC" sz="900">
                          <a:effectLst/>
                        </a:rPr>
                        <a:t>SISTEMA INTEGRAL DE PROMOCIÓN DE LA SALU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22.797,50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21.597,50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8.400,00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13.197,50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2646045589"/>
                  </a:ext>
                </a:extLst>
              </a:tr>
              <a:tr h="232818">
                <a:tc>
                  <a:txBody>
                    <a:bodyPr/>
                    <a:lstStyle/>
                    <a:p>
                      <a:pPr>
                        <a:spcAft>
                          <a:spcPts val="0"/>
                        </a:spcAft>
                      </a:pPr>
                      <a:r>
                        <a:rPr lang="es-EC" sz="900">
                          <a:effectLst/>
                        </a:rPr>
                        <a:t>REDUCCIÓN DE RIESGOS DE DESASTRES EN EL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14.948,00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15.333,94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10.200,00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5.133,94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516138977"/>
                  </a:ext>
                </a:extLst>
              </a:tr>
              <a:tr h="232818">
                <a:tc>
                  <a:txBody>
                    <a:bodyPr/>
                    <a:lstStyle/>
                    <a:p>
                      <a:pPr>
                        <a:spcAft>
                          <a:spcPts val="0"/>
                        </a:spcAft>
                      </a:pPr>
                      <a:r>
                        <a:rPr lang="es-EC" sz="900">
                          <a:effectLst/>
                        </a:rPr>
                        <a:t>PREVENCIÓN SITUACIONAL Y CONVIVENCIA PAC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6.885,94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6.500,00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6.500,00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2846790928"/>
                  </a:ext>
                </a:extLst>
              </a:tr>
              <a:tr h="182053">
                <a:tc>
                  <a:txBody>
                    <a:bodyPr/>
                    <a:lstStyle/>
                    <a:p>
                      <a:pP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2">
                        <a:lumMod val="40000"/>
                        <a:lumOff val="60000"/>
                      </a:schemeClr>
                    </a:solidFill>
                  </a:tcPr>
                </a:tc>
                <a:tc>
                  <a:txBody>
                    <a:bodyPr/>
                    <a:lstStyle/>
                    <a:p>
                      <a:pPr algn="ctr">
                        <a:spcAft>
                          <a:spcPts val="0"/>
                        </a:spcAft>
                      </a:pPr>
                      <a:r>
                        <a:rPr lang="es-EC" sz="900">
                          <a:effectLst/>
                        </a:rPr>
                        <a:t>360.165,98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2">
                        <a:lumMod val="40000"/>
                        <a:lumOff val="60000"/>
                      </a:schemeClr>
                    </a:solidFill>
                  </a:tcPr>
                </a:tc>
                <a:tc>
                  <a:txBody>
                    <a:bodyPr/>
                    <a:lstStyle/>
                    <a:p>
                      <a:pPr algn="ctr">
                        <a:spcAft>
                          <a:spcPts val="0"/>
                        </a:spcAft>
                      </a:pPr>
                      <a:r>
                        <a:rPr lang="es-EC" sz="900">
                          <a:effectLst/>
                        </a:rPr>
                        <a:t>541.146,79</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2">
                        <a:lumMod val="40000"/>
                        <a:lumOff val="60000"/>
                      </a:schemeClr>
                    </a:solidFill>
                  </a:tcPr>
                </a:tc>
                <a:tc>
                  <a:txBody>
                    <a:bodyPr/>
                    <a:lstStyle/>
                    <a:p>
                      <a:pPr algn="ctr">
                        <a:spcAft>
                          <a:spcPts val="0"/>
                        </a:spcAft>
                      </a:pPr>
                      <a:r>
                        <a:rPr lang="es-EC" sz="900">
                          <a:effectLst/>
                        </a:rPr>
                        <a:t>143.679,22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2">
                        <a:lumMod val="40000"/>
                        <a:lumOff val="60000"/>
                      </a:schemeClr>
                    </a:solidFill>
                  </a:tcPr>
                </a:tc>
                <a:tc>
                  <a:txBody>
                    <a:bodyPr/>
                    <a:lstStyle/>
                    <a:p>
                      <a:pPr algn="ctr">
                        <a:spcAft>
                          <a:spcPts val="0"/>
                        </a:spcAft>
                      </a:pPr>
                      <a:r>
                        <a:rPr lang="es-EC" sz="900">
                          <a:effectLst/>
                        </a:rPr>
                        <a:t>20.700,00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2">
                        <a:lumMod val="40000"/>
                        <a:lumOff val="60000"/>
                      </a:schemeClr>
                    </a:solidFill>
                  </a:tcPr>
                </a:tc>
                <a:tc>
                  <a:txBody>
                    <a:bodyPr/>
                    <a:lstStyle/>
                    <a:p>
                      <a:pPr algn="ctr">
                        <a:spcAft>
                          <a:spcPts val="0"/>
                        </a:spcAft>
                      </a:pPr>
                      <a:r>
                        <a:rPr lang="es-EC" sz="900">
                          <a:effectLst/>
                        </a:rPr>
                        <a:t>3,83%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2">
                        <a:lumMod val="40000"/>
                        <a:lumOff val="60000"/>
                      </a:schemeClr>
                    </a:solidFill>
                  </a:tcPr>
                </a:tc>
                <a:tc>
                  <a:txBody>
                    <a:bodyPr/>
                    <a:lstStyle/>
                    <a:p>
                      <a:pPr algn="ctr">
                        <a:spcAft>
                          <a:spcPts val="0"/>
                        </a:spcAft>
                      </a:pPr>
                      <a:r>
                        <a:rPr lang="es-EC" sz="900">
                          <a:effectLst/>
                        </a:rPr>
                        <a:t>1.200,00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2">
                        <a:lumMod val="40000"/>
                        <a:lumOff val="60000"/>
                      </a:schemeClr>
                    </a:solidFill>
                  </a:tcPr>
                </a:tc>
                <a:tc>
                  <a:txBody>
                    <a:bodyPr/>
                    <a:lstStyle/>
                    <a:p>
                      <a:pPr algn="ctr">
                        <a:spcAft>
                          <a:spcPts val="0"/>
                        </a:spcAft>
                      </a:pPr>
                      <a:r>
                        <a:rPr lang="es-EC" sz="900">
                          <a:effectLst/>
                        </a:rPr>
                        <a:t>0,22%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2">
                        <a:lumMod val="40000"/>
                        <a:lumOff val="60000"/>
                      </a:schemeClr>
                    </a:solidFill>
                  </a:tcPr>
                </a:tc>
                <a:tc>
                  <a:txBody>
                    <a:bodyPr/>
                    <a:lstStyle/>
                    <a:p>
                      <a:pPr algn="ctr">
                        <a:spcAft>
                          <a:spcPts val="0"/>
                        </a:spcAft>
                      </a:pPr>
                      <a:r>
                        <a:rPr lang="es-EC" sz="900" dirty="0">
                          <a:effectLst/>
                        </a:rPr>
                        <a:t>376.767,57</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2">
                        <a:lumMod val="40000"/>
                        <a:lumOff val="60000"/>
                      </a:schemeClr>
                    </a:solidFill>
                  </a:tcPr>
                </a:tc>
                <a:extLst>
                  <a:ext uri="{0D108BD9-81ED-4DB2-BD59-A6C34878D82A}">
                    <a16:rowId xmlns:a16="http://schemas.microsoft.com/office/drawing/2014/main" val="3396853311"/>
                  </a:ext>
                </a:extLst>
              </a:tr>
              <a:tr h="232818">
                <a:tc gridSpan="9">
                  <a:txBody>
                    <a:bodyPr/>
                    <a:lstStyle/>
                    <a:p>
                      <a:pPr algn="ctr">
                        <a:spcAft>
                          <a:spcPts val="0"/>
                        </a:spcAft>
                      </a:pPr>
                      <a:r>
                        <a:rPr lang="es-EC" sz="900" dirty="0">
                          <a:effectLst/>
                        </a:rPr>
                        <a:t>DIRECCIÓN DE GESTIÓN DE TERRITORIO</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tc hMerge="1">
                  <a:txBody>
                    <a:bodyPr/>
                    <a:lstStyle/>
                    <a:p>
                      <a:endParaRPr lang="es-EC" sz="900" dirty="0">
                        <a:effectLst/>
                        <a:latin typeface="Calibri" panose="020F0502020204030204" pitchFamily="34" charset="0"/>
                        <a:cs typeface="Times New Roman" panose="02020603050405020304" pitchFamily="18" charset="0"/>
                      </a:endParaRPr>
                    </a:p>
                  </a:txBody>
                  <a:tcPr marL="6691" marR="6691" marT="6691" marB="0"/>
                </a:tc>
                <a:extLst>
                  <a:ext uri="{0D108BD9-81ED-4DB2-BD59-A6C34878D82A}">
                    <a16:rowId xmlns:a16="http://schemas.microsoft.com/office/drawing/2014/main" val="355915798"/>
                  </a:ext>
                </a:extLst>
              </a:tr>
              <a:tr h="232818">
                <a:tc>
                  <a:txBody>
                    <a:bodyPr/>
                    <a:lstStyle/>
                    <a:p>
                      <a:pPr>
                        <a:spcAft>
                          <a:spcPts val="0"/>
                        </a:spcAft>
                      </a:pPr>
                      <a:r>
                        <a:rPr lang="es-EC" sz="900">
                          <a:effectLst/>
                        </a:rPr>
                        <a:t> INFRAESTRUCTURA COMUNITARIA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1.517.276,48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1.338.617,27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383.640,65</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280.080,74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20,92%</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dirty="0">
                          <a:effectLst/>
                        </a:rPr>
                        <a:t>79.850,00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5,97%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674.895,88</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extLst>
                  <a:ext uri="{0D108BD9-81ED-4DB2-BD59-A6C34878D82A}">
                    <a16:rowId xmlns:a16="http://schemas.microsoft.com/office/drawing/2014/main" val="4021033739"/>
                  </a:ext>
                </a:extLst>
              </a:tr>
              <a:tr h="182053">
                <a:tc>
                  <a:txBody>
                    <a:bodyPr/>
                    <a:lstStyle/>
                    <a:p>
                      <a:pPr>
                        <a:spcAft>
                          <a:spcPts val="0"/>
                        </a:spcAft>
                      </a:pPr>
                      <a:r>
                        <a:rPr lang="es-EC" sz="900">
                          <a:effectLst/>
                        </a:rPr>
                        <a:t>PRESUPUESTOS PARTICIPATIVOS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tc>
                <a:tc>
                  <a:txBody>
                    <a:bodyPr/>
                    <a:lstStyle/>
                    <a:p>
                      <a:pPr algn="ctr">
                        <a:spcAft>
                          <a:spcPts val="0"/>
                        </a:spcAft>
                      </a:pPr>
                      <a:r>
                        <a:rPr lang="es-EC" sz="900">
                          <a:effectLst/>
                        </a:rPr>
                        <a:t>1.808.004,34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a:effectLst/>
                        </a:rPr>
                        <a:t>1.807.682,74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a:effectLst/>
                        </a:rPr>
                        <a:t>407.359,17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a:effectLst/>
                        </a:rPr>
                        <a:t>302.661,30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a:effectLst/>
                        </a:rPr>
                        <a:t>16,74%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dirty="0">
                          <a:effectLst/>
                        </a:rPr>
                        <a:t>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a:effectLst/>
                        </a:rPr>
                        <a:t>0,00%</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tc>
                  <a:txBody>
                    <a:bodyPr/>
                    <a:lstStyle/>
                    <a:p>
                      <a:pPr algn="ctr">
                        <a:spcAft>
                          <a:spcPts val="0"/>
                        </a:spcAft>
                      </a:pPr>
                      <a:r>
                        <a:rPr lang="es-EC" sz="900">
                          <a:effectLst/>
                        </a:rPr>
                        <a:t>1.097.662,27</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tc>
                <a:extLst>
                  <a:ext uri="{0D108BD9-81ED-4DB2-BD59-A6C34878D82A}">
                    <a16:rowId xmlns:a16="http://schemas.microsoft.com/office/drawing/2014/main" val="216871745"/>
                  </a:ext>
                </a:extLst>
              </a:tr>
              <a:tr h="182053">
                <a:tc>
                  <a:txBody>
                    <a:bodyPr/>
                    <a:lstStyle/>
                    <a:p>
                      <a:pPr>
                        <a:spcAft>
                          <a:spcPts val="0"/>
                        </a:spcAft>
                      </a:pPr>
                      <a:r>
                        <a:rPr lang="es-EC" sz="900">
                          <a:effectLst/>
                        </a:rPr>
                        <a:t> </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a:effectLst/>
                        </a:rPr>
                        <a:t>3.325.280,82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a:effectLst/>
                        </a:rPr>
                        <a:t>3.146.300,01</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a:effectLst/>
                        </a:rPr>
                        <a:t>790.999,82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a:effectLst/>
                        </a:rPr>
                        <a:t>582.742,04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a:effectLst/>
                        </a:rPr>
                        <a:t>18,52%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dirty="0">
                          <a:effectLst/>
                        </a:rPr>
                        <a:t>79.850,00</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dirty="0">
                          <a:effectLst/>
                        </a:rPr>
                        <a:t>2,54%</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tc>
                  <a:txBody>
                    <a:bodyPr/>
                    <a:lstStyle/>
                    <a:p>
                      <a:pPr algn="ctr">
                        <a:spcAft>
                          <a:spcPts val="0"/>
                        </a:spcAft>
                      </a:pPr>
                      <a:r>
                        <a:rPr lang="es-EC" sz="900" dirty="0">
                          <a:effectLst/>
                        </a:rPr>
                        <a:t>1.772.558,15</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nchor="ctr">
                    <a:solidFill>
                      <a:schemeClr val="accent2">
                        <a:lumMod val="40000"/>
                        <a:lumOff val="60000"/>
                      </a:schemeClr>
                    </a:solidFill>
                  </a:tcPr>
                </a:tc>
                <a:extLst>
                  <a:ext uri="{0D108BD9-81ED-4DB2-BD59-A6C34878D82A}">
                    <a16:rowId xmlns:a16="http://schemas.microsoft.com/office/drawing/2014/main" val="2627911753"/>
                  </a:ext>
                </a:extLst>
              </a:tr>
              <a:tr h="182053">
                <a:tc>
                  <a:txBody>
                    <a:bodyPr/>
                    <a:lstStyle/>
                    <a:p>
                      <a:pPr>
                        <a:spcAft>
                          <a:spcPts val="0"/>
                        </a:spcAft>
                      </a:pPr>
                      <a:r>
                        <a:rPr lang="es-EC" sz="900" dirty="0">
                          <a:effectLst/>
                        </a:rPr>
                        <a:t>  TOTAL</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6">
                        <a:lumMod val="40000"/>
                        <a:lumOff val="60000"/>
                      </a:schemeClr>
                    </a:solidFill>
                  </a:tcPr>
                </a:tc>
                <a:tc>
                  <a:txBody>
                    <a:bodyPr/>
                    <a:lstStyle/>
                    <a:p>
                      <a:pPr algn="ctr">
                        <a:spcAft>
                          <a:spcPts val="0"/>
                        </a:spcAft>
                      </a:pPr>
                      <a:r>
                        <a:rPr lang="es-EC" sz="900" dirty="0">
                          <a:effectLst/>
                        </a:rPr>
                        <a:t>6.525.503,44</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6">
                        <a:lumMod val="40000"/>
                        <a:lumOff val="60000"/>
                      </a:schemeClr>
                    </a:solidFill>
                  </a:tcPr>
                </a:tc>
                <a:tc>
                  <a:txBody>
                    <a:bodyPr/>
                    <a:lstStyle/>
                    <a:p>
                      <a:pPr algn="ctr">
                        <a:spcAft>
                          <a:spcPts val="0"/>
                        </a:spcAft>
                      </a:pPr>
                      <a:r>
                        <a:rPr lang="es-EC" sz="900" dirty="0">
                          <a:effectLst/>
                        </a:rPr>
                        <a:t>6.495.196,55</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6">
                        <a:lumMod val="40000"/>
                        <a:lumOff val="60000"/>
                      </a:schemeClr>
                    </a:solidFill>
                  </a:tcPr>
                </a:tc>
                <a:tc>
                  <a:txBody>
                    <a:bodyPr/>
                    <a:lstStyle/>
                    <a:p>
                      <a:pPr algn="ctr">
                        <a:spcAft>
                          <a:spcPts val="0"/>
                        </a:spcAft>
                      </a:pPr>
                      <a:r>
                        <a:rPr lang="es-EC" sz="900">
                          <a:effectLst/>
                        </a:rPr>
                        <a:t>1.288.253,24</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6">
                        <a:lumMod val="40000"/>
                        <a:lumOff val="60000"/>
                      </a:schemeClr>
                    </a:solidFill>
                  </a:tcPr>
                </a:tc>
                <a:tc>
                  <a:txBody>
                    <a:bodyPr/>
                    <a:lstStyle/>
                    <a:p>
                      <a:pPr algn="ctr">
                        <a:spcAft>
                          <a:spcPts val="0"/>
                        </a:spcAft>
                      </a:pPr>
                      <a:r>
                        <a:rPr lang="es-EC" sz="900">
                          <a:effectLst/>
                        </a:rPr>
                        <a:t>1.923.800,03</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6">
                        <a:lumMod val="40000"/>
                        <a:lumOff val="60000"/>
                      </a:schemeClr>
                    </a:solidFill>
                  </a:tcPr>
                </a:tc>
                <a:tc>
                  <a:txBody>
                    <a:bodyPr/>
                    <a:lstStyle/>
                    <a:p>
                      <a:pPr algn="ctr">
                        <a:spcAft>
                          <a:spcPts val="0"/>
                        </a:spcAft>
                      </a:pPr>
                      <a:r>
                        <a:rPr lang="es-EC" sz="900">
                          <a:effectLst/>
                        </a:rPr>
                        <a:t>29,62%</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6">
                        <a:lumMod val="40000"/>
                        <a:lumOff val="60000"/>
                      </a:schemeClr>
                    </a:solidFill>
                  </a:tcPr>
                </a:tc>
                <a:tc>
                  <a:txBody>
                    <a:bodyPr/>
                    <a:lstStyle/>
                    <a:p>
                      <a:pPr algn="ctr">
                        <a:spcAft>
                          <a:spcPts val="0"/>
                        </a:spcAft>
                      </a:pPr>
                      <a:r>
                        <a:rPr lang="es-EC" sz="900">
                          <a:effectLst/>
                        </a:rPr>
                        <a:t>963.249,09</a:t>
                      </a:r>
                      <a:endParaRPr lang="es-EC" sz="90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6">
                        <a:lumMod val="40000"/>
                        <a:lumOff val="60000"/>
                      </a:schemeClr>
                    </a:solidFill>
                  </a:tcPr>
                </a:tc>
                <a:tc>
                  <a:txBody>
                    <a:bodyPr/>
                    <a:lstStyle/>
                    <a:p>
                      <a:pPr algn="ctr">
                        <a:spcAft>
                          <a:spcPts val="0"/>
                        </a:spcAft>
                      </a:pPr>
                      <a:r>
                        <a:rPr lang="es-EC" sz="900" dirty="0">
                          <a:effectLst/>
                        </a:rPr>
                        <a:t>14,83%</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6">
                        <a:lumMod val="40000"/>
                        <a:lumOff val="60000"/>
                      </a:schemeClr>
                    </a:solidFill>
                  </a:tcPr>
                </a:tc>
                <a:tc>
                  <a:txBody>
                    <a:bodyPr/>
                    <a:lstStyle/>
                    <a:p>
                      <a:pPr algn="ctr">
                        <a:spcAft>
                          <a:spcPts val="0"/>
                        </a:spcAft>
                      </a:pPr>
                      <a:r>
                        <a:rPr lang="es-EC" sz="900" dirty="0">
                          <a:effectLst/>
                        </a:rPr>
                        <a:t>3.283.143,28</a:t>
                      </a:r>
                      <a:endParaRPr lang="es-EC" sz="900" dirty="0">
                        <a:effectLst/>
                        <a:latin typeface="Verdana" panose="020B0604030504040204" pitchFamily="34" charset="0"/>
                        <a:ea typeface="Verdana" panose="020B0604030504040204" pitchFamily="34" charset="0"/>
                        <a:cs typeface="Verdana" panose="020B0604030504040204" pitchFamily="34" charset="0"/>
                      </a:endParaRPr>
                    </a:p>
                  </a:txBody>
                  <a:tcPr marL="6691" marR="6691" marT="6691" marB="0">
                    <a:solidFill>
                      <a:schemeClr val="accent6">
                        <a:lumMod val="40000"/>
                        <a:lumOff val="60000"/>
                      </a:schemeClr>
                    </a:solidFill>
                  </a:tcPr>
                </a:tc>
                <a:extLst>
                  <a:ext uri="{0D108BD9-81ED-4DB2-BD59-A6C34878D82A}">
                    <a16:rowId xmlns:a16="http://schemas.microsoft.com/office/drawing/2014/main" val="2766919086"/>
                  </a:ext>
                </a:extLst>
              </a:tr>
            </a:tbl>
          </a:graphicData>
        </a:graphic>
      </p:graphicFrame>
    </p:spTree>
    <p:extLst>
      <p:ext uri="{BB962C8B-B14F-4D97-AF65-F5344CB8AC3E}">
        <p14:creationId xmlns:p14="http://schemas.microsoft.com/office/powerpoint/2010/main" val="2479037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ubtítulo 1"/>
          <p:cNvSpPr>
            <a:spLocks noGrp="1"/>
          </p:cNvSpPr>
          <p:nvPr>
            <p:ph type="subTitle" idx="1"/>
          </p:nvPr>
        </p:nvSpPr>
        <p:spPr>
          <a:xfrm>
            <a:off x="731307" y="666671"/>
            <a:ext cx="9211590" cy="719366"/>
          </a:xfrm>
        </p:spPr>
        <p:txBody>
          <a:bodyPr>
            <a:noAutofit/>
          </a:bodyPr>
          <a:lstStyle/>
          <a:p>
            <a:pPr algn="l"/>
            <a:r>
              <a:rPr lang="es-AR" sz="4000" b="1" dirty="0">
                <a:solidFill>
                  <a:schemeClr val="accent1"/>
                </a:solidFill>
                <a:effectLst>
                  <a:outerShdw blurRad="38100" dist="38100" dir="2700000" algn="tl">
                    <a:srgbClr val="000000">
                      <a:alpha val="43137"/>
                    </a:srgbClr>
                  </a:outerShdw>
                </a:effectLst>
                <a:latin typeface="Monserrate"/>
              </a:rPr>
              <a:t>Análisis Comparativo</a:t>
            </a:r>
          </a:p>
          <a:p>
            <a:pPr algn="l"/>
            <a:endParaRPr lang="es-AR" sz="4000" dirty="0">
              <a:solidFill>
                <a:schemeClr val="accent1"/>
              </a:solidFill>
              <a:latin typeface="Monserrate"/>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
        <p:nvSpPr>
          <p:cNvPr id="7" name="CuadroTexto 6"/>
          <p:cNvSpPr txBox="1"/>
          <p:nvPr/>
        </p:nvSpPr>
        <p:spPr>
          <a:xfrm>
            <a:off x="1010440" y="1386037"/>
            <a:ext cx="8508946" cy="1508105"/>
          </a:xfrm>
          <a:prstGeom prst="rect">
            <a:avLst/>
          </a:prstGeom>
          <a:noFill/>
        </p:spPr>
        <p:txBody>
          <a:bodyPr wrap="square" rtlCol="0">
            <a:spAutoFit/>
          </a:bodyPr>
          <a:lstStyle/>
          <a:p>
            <a:pPr algn="just"/>
            <a:r>
              <a:rPr lang="es-ES" sz="2000" dirty="0">
                <a:solidFill>
                  <a:schemeClr val="accent1"/>
                </a:solidFill>
                <a:latin typeface="Monserrate"/>
              </a:rPr>
              <a:t>El presupuesto de la Administración Zonal Tumbaco presenta los siguientes resultados de ejecución presupuestaria comparativa a junio 2022 -2023:</a:t>
            </a:r>
            <a:endParaRPr lang="es-MX" sz="2000" b="1" u="sng" dirty="0">
              <a:solidFill>
                <a:srgbClr val="4472C4"/>
              </a:solidFill>
              <a:latin typeface="Monserrate"/>
            </a:endParaRPr>
          </a:p>
          <a:p>
            <a:endParaRPr lang="es-EC" sz="3200" dirty="0">
              <a:solidFill>
                <a:schemeClr val="accent1"/>
              </a:solidFill>
              <a:latin typeface="Monserrate"/>
            </a:endParaRPr>
          </a:p>
        </p:txBody>
      </p:sp>
      <p:graphicFrame>
        <p:nvGraphicFramePr>
          <p:cNvPr id="5" name="Tabla 4"/>
          <p:cNvGraphicFramePr>
            <a:graphicFrameLocks noGrp="1"/>
          </p:cNvGraphicFramePr>
          <p:nvPr>
            <p:extLst>
              <p:ext uri="{D42A27DB-BD31-4B8C-83A1-F6EECF244321}">
                <p14:modId xmlns:p14="http://schemas.microsoft.com/office/powerpoint/2010/main" val="2164237045"/>
              </p:ext>
            </p:extLst>
          </p:nvPr>
        </p:nvGraphicFramePr>
        <p:xfrm>
          <a:off x="1376409" y="2502569"/>
          <a:ext cx="7401829" cy="3457168"/>
        </p:xfrm>
        <a:graphic>
          <a:graphicData uri="http://schemas.openxmlformats.org/drawingml/2006/table">
            <a:tbl>
              <a:tblPr firstRow="1" firstCol="1" bandRow="1">
                <a:tableStyleId>{5C22544A-7EE6-4342-B048-85BDC9FD1C3A}</a:tableStyleId>
              </a:tblPr>
              <a:tblGrid>
                <a:gridCol w="1488683">
                  <a:extLst>
                    <a:ext uri="{9D8B030D-6E8A-4147-A177-3AD203B41FA5}">
                      <a16:colId xmlns:a16="http://schemas.microsoft.com/office/drawing/2014/main" val="2737940093"/>
                    </a:ext>
                  </a:extLst>
                </a:gridCol>
                <a:gridCol w="751272">
                  <a:extLst>
                    <a:ext uri="{9D8B030D-6E8A-4147-A177-3AD203B41FA5}">
                      <a16:colId xmlns:a16="http://schemas.microsoft.com/office/drawing/2014/main" val="1878696834"/>
                    </a:ext>
                  </a:extLst>
                </a:gridCol>
                <a:gridCol w="957109">
                  <a:extLst>
                    <a:ext uri="{9D8B030D-6E8A-4147-A177-3AD203B41FA5}">
                      <a16:colId xmlns:a16="http://schemas.microsoft.com/office/drawing/2014/main" val="974563077"/>
                    </a:ext>
                  </a:extLst>
                </a:gridCol>
                <a:gridCol w="957109">
                  <a:extLst>
                    <a:ext uri="{9D8B030D-6E8A-4147-A177-3AD203B41FA5}">
                      <a16:colId xmlns:a16="http://schemas.microsoft.com/office/drawing/2014/main" val="148396653"/>
                    </a:ext>
                  </a:extLst>
                </a:gridCol>
                <a:gridCol w="1082552">
                  <a:extLst>
                    <a:ext uri="{9D8B030D-6E8A-4147-A177-3AD203B41FA5}">
                      <a16:colId xmlns:a16="http://schemas.microsoft.com/office/drawing/2014/main" val="1945881254"/>
                    </a:ext>
                  </a:extLst>
                </a:gridCol>
                <a:gridCol w="1082552">
                  <a:extLst>
                    <a:ext uri="{9D8B030D-6E8A-4147-A177-3AD203B41FA5}">
                      <a16:colId xmlns:a16="http://schemas.microsoft.com/office/drawing/2014/main" val="3821698905"/>
                    </a:ext>
                  </a:extLst>
                </a:gridCol>
                <a:gridCol w="1082552">
                  <a:extLst>
                    <a:ext uri="{9D8B030D-6E8A-4147-A177-3AD203B41FA5}">
                      <a16:colId xmlns:a16="http://schemas.microsoft.com/office/drawing/2014/main" val="2930998884"/>
                    </a:ext>
                  </a:extLst>
                </a:gridCol>
              </a:tblGrid>
              <a:tr h="204961">
                <a:tc gridSpan="7">
                  <a:txBody>
                    <a:bodyPr/>
                    <a:lstStyle/>
                    <a:p>
                      <a:pPr algn="ctr">
                        <a:spcAft>
                          <a:spcPts val="0"/>
                        </a:spcAft>
                      </a:pPr>
                      <a:r>
                        <a:rPr lang="en-US" sz="1100" dirty="0">
                          <a:effectLst/>
                        </a:rPr>
                        <a:t>EJECUCIÓN POR PRESUPUESTO DEVENGADO</a:t>
                      </a:r>
                      <a:endParaRPr lang="es-EC" sz="11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2804471259"/>
                  </a:ext>
                </a:extLst>
              </a:tr>
              <a:tr h="409923">
                <a:tc>
                  <a:txBody>
                    <a:bodyPr/>
                    <a:lstStyle/>
                    <a:p>
                      <a:pPr algn="ctr">
                        <a:spcAft>
                          <a:spcPts val="0"/>
                        </a:spcAft>
                      </a:pPr>
                      <a:r>
                        <a:rPr lang="en-US" sz="1100" b="1" dirty="0">
                          <a:solidFill>
                            <a:schemeClr val="bg1"/>
                          </a:solidFill>
                          <a:effectLst/>
                        </a:rPr>
                        <a:t>Administración </a:t>
                      </a:r>
                      <a:endParaRPr lang="es-EC" sz="1100" b="1" dirty="0">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Año</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Centro Gestor</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Asignación Inicial</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Codificado</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Devengado</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 Devengado</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extLst>
                  <a:ext uri="{0D108BD9-81ED-4DB2-BD59-A6C34878D82A}">
                    <a16:rowId xmlns:a16="http://schemas.microsoft.com/office/drawing/2014/main" val="2969714359"/>
                  </a:ext>
                </a:extLst>
              </a:tr>
              <a:tr h="409923">
                <a:tc rowSpan="2">
                  <a:txBody>
                    <a:bodyPr/>
                    <a:lstStyle/>
                    <a:p>
                      <a:pPr>
                        <a:spcAft>
                          <a:spcPts val="0"/>
                        </a:spcAft>
                      </a:pPr>
                      <a:r>
                        <a:rPr lang="es-EC" sz="1100">
                          <a:effectLst/>
                        </a:rPr>
                        <a:t>Administración Zonal Valle de Tumbaco</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r">
                        <a:spcAft>
                          <a:spcPts val="0"/>
                        </a:spcAft>
                      </a:pPr>
                      <a:r>
                        <a:rPr lang="en-US" sz="1100">
                          <a:effectLst/>
                        </a:rPr>
                        <a:t>2022</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endParaRPr lang="en-US" sz="1100" dirty="0">
                        <a:effectLst/>
                      </a:endParaRPr>
                    </a:p>
                    <a:p>
                      <a:pPr algn="ctr">
                        <a:spcAft>
                          <a:spcPts val="0"/>
                        </a:spcAft>
                      </a:pPr>
                      <a:r>
                        <a:rPr lang="en-US" sz="1100" dirty="0">
                          <a:effectLst/>
                        </a:rPr>
                        <a:t>ZT06F060</a:t>
                      </a:r>
                      <a:endParaRPr lang="es-EC" sz="11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Aft>
                          <a:spcPts val="0"/>
                        </a:spcAft>
                      </a:pPr>
                      <a:r>
                        <a:rPr lang="en-US" sz="1100">
                          <a:effectLst/>
                        </a:rPr>
                        <a:t>5.727.713,55</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a:effectLst/>
                        </a:rPr>
                        <a:t>5.719.155,74</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a:effectLst/>
                        </a:rPr>
                        <a:t>858.829,39</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a:effectLst/>
                        </a:rPr>
                        <a:t>15,02%</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extLst>
                  <a:ext uri="{0D108BD9-81ED-4DB2-BD59-A6C34878D82A}">
                    <a16:rowId xmlns:a16="http://schemas.microsoft.com/office/drawing/2014/main" val="3109170170"/>
                  </a:ext>
                </a:extLst>
              </a:tr>
              <a:tr h="409923">
                <a:tc vMerge="1">
                  <a:txBody>
                    <a:bodyPr/>
                    <a:lstStyle/>
                    <a:p>
                      <a:endParaRPr lang="es-EC"/>
                    </a:p>
                  </a:txBody>
                  <a:tcPr/>
                </a:tc>
                <a:tc>
                  <a:txBody>
                    <a:bodyPr/>
                    <a:lstStyle/>
                    <a:p>
                      <a:pPr algn="r">
                        <a:spcAft>
                          <a:spcPts val="0"/>
                        </a:spcAft>
                      </a:pPr>
                      <a:r>
                        <a:rPr lang="en-US" sz="1100">
                          <a:effectLst/>
                        </a:rPr>
                        <a:t>2023</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endParaRPr lang="en-US" sz="1100" dirty="0">
                        <a:effectLst/>
                      </a:endParaRPr>
                    </a:p>
                    <a:p>
                      <a:pPr algn="ctr">
                        <a:spcAft>
                          <a:spcPts val="0"/>
                        </a:spcAft>
                      </a:pPr>
                      <a:r>
                        <a:rPr lang="en-US" sz="1100" dirty="0">
                          <a:effectLst/>
                        </a:rPr>
                        <a:t>ZT06F060</a:t>
                      </a:r>
                      <a:endParaRPr lang="es-EC" sz="11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Aft>
                          <a:spcPts val="0"/>
                        </a:spcAft>
                      </a:pPr>
                      <a:r>
                        <a:rPr lang="en-US" sz="1100">
                          <a:effectLst/>
                        </a:rPr>
                        <a:t>6.525.503,44</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a:effectLst/>
                        </a:rPr>
                        <a:t>6.495.196,55</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a:effectLst/>
                        </a:rPr>
                        <a:t>963.249,09</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a:effectLst/>
                        </a:rPr>
                        <a:t>14,83%</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extLst>
                  <a:ext uri="{0D108BD9-81ED-4DB2-BD59-A6C34878D82A}">
                    <a16:rowId xmlns:a16="http://schemas.microsoft.com/office/drawing/2014/main" val="1393574662"/>
                  </a:ext>
                </a:extLst>
              </a:tr>
              <a:tr h="204961">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dirty="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9724045"/>
                  </a:ext>
                </a:extLst>
              </a:tr>
              <a:tr h="204961">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s-EC"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6573894"/>
                  </a:ext>
                </a:extLst>
              </a:tr>
              <a:tr h="204961">
                <a:tc gridSpan="7">
                  <a:txBody>
                    <a:bodyPr/>
                    <a:lstStyle/>
                    <a:p>
                      <a:pPr algn="ctr">
                        <a:spcAft>
                          <a:spcPts val="0"/>
                        </a:spcAft>
                      </a:pPr>
                      <a:r>
                        <a:rPr lang="en-US" sz="1100" dirty="0">
                          <a:effectLst/>
                        </a:rPr>
                        <a:t>EJECUCIÓN POR PRESUPUESTO COMPROMETIDO</a:t>
                      </a:r>
                      <a:endParaRPr lang="es-EC" sz="11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605959191"/>
                  </a:ext>
                </a:extLst>
              </a:tr>
              <a:tr h="587709">
                <a:tc>
                  <a:txBody>
                    <a:bodyPr/>
                    <a:lstStyle/>
                    <a:p>
                      <a:pPr algn="ctr">
                        <a:spcAft>
                          <a:spcPts val="0"/>
                        </a:spcAft>
                      </a:pPr>
                      <a:r>
                        <a:rPr lang="en-US" sz="1100" b="1" dirty="0">
                          <a:effectLst/>
                        </a:rPr>
                        <a:t>Administración </a:t>
                      </a:r>
                      <a:endParaRPr lang="es-EC" sz="11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Año</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Centro Gestor</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Asignación Inicial</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Codificado</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Comprometido</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b="1" dirty="0">
                          <a:solidFill>
                            <a:schemeClr val="tx2"/>
                          </a:solidFill>
                          <a:effectLst/>
                        </a:rPr>
                        <a:t>% Comprometido</a:t>
                      </a:r>
                      <a:endParaRPr lang="es-EC" sz="1100" b="1"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extLst>
                  <a:ext uri="{0D108BD9-81ED-4DB2-BD59-A6C34878D82A}">
                    <a16:rowId xmlns:a16="http://schemas.microsoft.com/office/drawing/2014/main" val="1828393679"/>
                  </a:ext>
                </a:extLst>
              </a:tr>
              <a:tr h="409923">
                <a:tc rowSpan="2">
                  <a:txBody>
                    <a:bodyPr/>
                    <a:lstStyle/>
                    <a:p>
                      <a:pPr>
                        <a:spcAft>
                          <a:spcPts val="0"/>
                        </a:spcAft>
                      </a:pPr>
                      <a:r>
                        <a:rPr lang="es-EC" sz="1100">
                          <a:effectLst/>
                        </a:rPr>
                        <a:t>Administración Zonal Valle de Tumbaco</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a:effectLst/>
                        </a:rPr>
                        <a:t>2022</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endParaRPr lang="en-US" sz="1100" dirty="0">
                        <a:effectLst/>
                      </a:endParaRPr>
                    </a:p>
                    <a:p>
                      <a:pPr algn="ctr">
                        <a:spcAft>
                          <a:spcPts val="0"/>
                        </a:spcAft>
                      </a:pPr>
                      <a:r>
                        <a:rPr lang="en-US" sz="1100" dirty="0">
                          <a:effectLst/>
                        </a:rPr>
                        <a:t>ZT06F060</a:t>
                      </a:r>
                      <a:endParaRPr lang="es-EC" sz="11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Aft>
                          <a:spcPts val="0"/>
                        </a:spcAft>
                      </a:pPr>
                      <a:r>
                        <a:rPr lang="en-US" sz="1100">
                          <a:effectLst/>
                        </a:rPr>
                        <a:t>5.727.713,55</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a:effectLst/>
                        </a:rPr>
                        <a:t>5.719.155,74</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dirty="0">
                          <a:effectLst/>
                        </a:rPr>
                        <a:t>2.146.403,06</a:t>
                      </a:r>
                      <a:endParaRPr lang="es-EC" sz="11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a:effectLst/>
                        </a:rPr>
                        <a:t>37,53%</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extLst>
                  <a:ext uri="{0D108BD9-81ED-4DB2-BD59-A6C34878D82A}">
                    <a16:rowId xmlns:a16="http://schemas.microsoft.com/office/drawing/2014/main" val="2555678788"/>
                  </a:ext>
                </a:extLst>
              </a:tr>
              <a:tr h="409923">
                <a:tc vMerge="1">
                  <a:txBody>
                    <a:bodyPr/>
                    <a:lstStyle/>
                    <a:p>
                      <a:endParaRPr lang="es-EC"/>
                    </a:p>
                  </a:txBody>
                  <a:tcPr/>
                </a:tc>
                <a:tc>
                  <a:txBody>
                    <a:bodyPr/>
                    <a:lstStyle/>
                    <a:p>
                      <a:pPr algn="ctr">
                        <a:spcAft>
                          <a:spcPts val="0"/>
                        </a:spcAft>
                      </a:pPr>
                      <a:r>
                        <a:rPr lang="en-US" sz="1100">
                          <a:effectLst/>
                        </a:rPr>
                        <a:t>2023</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endParaRPr lang="en-US" sz="1100" dirty="0">
                        <a:effectLst/>
                      </a:endParaRPr>
                    </a:p>
                    <a:p>
                      <a:pPr algn="ctr">
                        <a:spcAft>
                          <a:spcPts val="0"/>
                        </a:spcAft>
                      </a:pPr>
                      <a:r>
                        <a:rPr lang="en-US" sz="1100" dirty="0">
                          <a:effectLst/>
                        </a:rPr>
                        <a:t>ZT06F060</a:t>
                      </a:r>
                      <a:endParaRPr lang="es-EC" sz="11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Aft>
                          <a:spcPts val="0"/>
                        </a:spcAft>
                      </a:pPr>
                      <a:r>
                        <a:rPr lang="en-US" sz="1100">
                          <a:effectLst/>
                        </a:rPr>
                        <a:t>6.525.503,44</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a:effectLst/>
                        </a:rPr>
                        <a:t>6.495.196,55</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a:effectLst/>
                        </a:rPr>
                        <a:t>1.923.754,47</a:t>
                      </a:r>
                      <a:endParaRPr lang="es-EC" sz="11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spcAft>
                          <a:spcPts val="0"/>
                        </a:spcAft>
                      </a:pPr>
                      <a:r>
                        <a:rPr lang="en-US" sz="1100" dirty="0">
                          <a:effectLst/>
                        </a:rPr>
                        <a:t>29,62%</a:t>
                      </a:r>
                      <a:endParaRPr lang="es-EC" sz="11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extLst>
                  <a:ext uri="{0D108BD9-81ED-4DB2-BD59-A6C34878D82A}">
                    <a16:rowId xmlns:a16="http://schemas.microsoft.com/office/drawing/2014/main" val="4086644743"/>
                  </a:ext>
                </a:extLst>
              </a:tr>
            </a:tbl>
          </a:graphicData>
        </a:graphic>
      </p:graphicFrame>
    </p:spTree>
    <p:extLst>
      <p:ext uri="{BB962C8B-B14F-4D97-AF65-F5344CB8AC3E}">
        <p14:creationId xmlns:p14="http://schemas.microsoft.com/office/powerpoint/2010/main" val="308038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uadroTexto 4"/>
          <p:cNvSpPr txBox="1"/>
          <p:nvPr/>
        </p:nvSpPr>
        <p:spPr>
          <a:xfrm>
            <a:off x="654302" y="269583"/>
            <a:ext cx="9211591" cy="6494085"/>
          </a:xfrm>
          <a:prstGeom prst="rect">
            <a:avLst/>
          </a:prstGeom>
          <a:noFill/>
        </p:spPr>
        <p:txBody>
          <a:bodyPr wrap="square" rtlCol="0">
            <a:spAutoFit/>
          </a:bodyPr>
          <a:lstStyle/>
          <a:p>
            <a:pPr algn="just"/>
            <a:r>
              <a:rPr lang="es-EC" sz="2800" b="1" dirty="0">
                <a:solidFill>
                  <a:schemeClr val="accent1"/>
                </a:solidFill>
                <a:latin typeface="Monserrate"/>
              </a:rPr>
              <a:t>Conclusiones:</a:t>
            </a:r>
          </a:p>
          <a:p>
            <a:pPr algn="just"/>
            <a:endParaRPr lang="es-EC" sz="2800" dirty="0">
              <a:solidFill>
                <a:schemeClr val="accent1"/>
              </a:solidFill>
              <a:latin typeface="Monserrate"/>
            </a:endParaRPr>
          </a:p>
          <a:p>
            <a:pPr marL="342900" indent="-342900" algn="just">
              <a:buFont typeface="Arial" panose="020B0604020202020204" pitchFamily="34" charset="0"/>
              <a:buChar char="•"/>
            </a:pPr>
            <a:r>
              <a:rPr lang="es-MX" sz="2000" dirty="0">
                <a:solidFill>
                  <a:schemeClr val="accent1"/>
                </a:solidFill>
                <a:latin typeface="Monserrate"/>
              </a:rPr>
              <a:t>Se observa que el presupuesto codificado con corte al 30 de junio varía, ya que para el año 2022 fue de 5´719.155,74; en comparación al año 2023 que es de 6´495.196,55 por lo cual es claro que esta nueva Administración se encuentra asumiendo nuevos retos con un mayor presupuesto </a:t>
            </a:r>
          </a:p>
          <a:p>
            <a:pPr marL="342900" indent="-342900" algn="just">
              <a:buFont typeface="Arial" panose="020B0604020202020204" pitchFamily="34" charset="0"/>
              <a:buChar char="•"/>
            </a:pPr>
            <a:endParaRPr lang="es-MX" sz="2000" dirty="0">
              <a:solidFill>
                <a:schemeClr val="accent1"/>
              </a:solidFill>
              <a:latin typeface="Monserrate"/>
            </a:endParaRPr>
          </a:p>
          <a:p>
            <a:pPr marL="342900" indent="-342900" algn="just">
              <a:buFont typeface="Arial" panose="020B0604020202020204" pitchFamily="34" charset="0"/>
              <a:buChar char="•"/>
            </a:pPr>
            <a:r>
              <a:rPr lang="es-MX" sz="2000" dirty="0">
                <a:solidFill>
                  <a:schemeClr val="accent1"/>
                </a:solidFill>
                <a:latin typeface="Monserrate"/>
              </a:rPr>
              <a:t>Haciendo referencia a esta comparación se puede observar que en vista de que la nueva administración entra en funciones el 24 de mayo de 2023, muchas de las actividades que debían haberse ejecutado en el primer cuatrimestre, se postergaron para que lo gestionen las nuevas autoridades, esta condición sin duda ha retrasado la adquisición de bienes, servicios y obras  con cargo a las partidas de los diferentes proyectos</a:t>
            </a:r>
          </a:p>
          <a:p>
            <a:pPr marL="342900" indent="-342900" algn="just">
              <a:buFont typeface="Arial" panose="020B0604020202020204" pitchFamily="34" charset="0"/>
              <a:buChar char="•"/>
            </a:pPr>
            <a:endParaRPr lang="es-MX" sz="2000" dirty="0">
              <a:solidFill>
                <a:schemeClr val="accent1"/>
              </a:solidFill>
              <a:latin typeface="Monserrate"/>
            </a:endParaRPr>
          </a:p>
          <a:p>
            <a:pPr marL="342900" indent="-342900" algn="just">
              <a:buFont typeface="Arial" panose="020B0604020202020204" pitchFamily="34" charset="0"/>
              <a:buChar char="•"/>
            </a:pPr>
            <a:r>
              <a:rPr lang="es-MX" sz="2000" dirty="0">
                <a:solidFill>
                  <a:schemeClr val="accent1"/>
                </a:solidFill>
                <a:latin typeface="Monserrate"/>
              </a:rPr>
              <a:t>Los hitos de esta nueva Administración son los de ejecutar todos los procesos pendientes de la Administración en base de cumplir con las metas de la Alcaldía Metropolitana, para lo cual a la fecha se encuentran priorizando varios procesos a ser publicados al Portal de Compras Públicas y su posterior contratación y ejecución correspondiente.</a:t>
            </a:r>
            <a:endParaRPr lang="es-EC" sz="2000" dirty="0">
              <a:solidFill>
                <a:schemeClr val="accent1"/>
              </a:solidFill>
              <a:latin typeface="Monserrate"/>
            </a:endParaRPr>
          </a:p>
          <a:p>
            <a:pPr algn="just"/>
            <a:endParaRPr lang="es-EC" sz="2000" dirty="0">
              <a:solidFill>
                <a:schemeClr val="accent1"/>
              </a:solidFill>
              <a:latin typeface="Monserrate"/>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Tree>
    <p:extLst>
      <p:ext uri="{BB962C8B-B14F-4D97-AF65-F5344CB8AC3E}">
        <p14:creationId xmlns:p14="http://schemas.microsoft.com/office/powerpoint/2010/main" val="1286911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uadroTexto 4"/>
          <p:cNvSpPr txBox="1"/>
          <p:nvPr/>
        </p:nvSpPr>
        <p:spPr>
          <a:xfrm>
            <a:off x="981564" y="770022"/>
            <a:ext cx="8508946" cy="5078313"/>
          </a:xfrm>
          <a:prstGeom prst="rect">
            <a:avLst/>
          </a:prstGeom>
          <a:noFill/>
        </p:spPr>
        <p:txBody>
          <a:bodyPr wrap="square" rtlCol="0">
            <a:spAutoFit/>
          </a:bodyPr>
          <a:lstStyle/>
          <a:p>
            <a:pPr marL="457200" indent="-457200">
              <a:buFont typeface="Arial" panose="020B0604020202020204" pitchFamily="34" charset="0"/>
              <a:buChar char="•"/>
            </a:pPr>
            <a:r>
              <a:rPr lang="es-MX" dirty="0">
                <a:solidFill>
                  <a:schemeClr val="accent1"/>
                </a:solidFill>
                <a:latin typeface="Monserrate"/>
              </a:rPr>
              <a:t>Al 30 de junio de 2023, la ejecución presupuestaria de la AZT es de 14,83%.</a:t>
            </a:r>
          </a:p>
          <a:p>
            <a:endParaRPr lang="es-MX" dirty="0">
              <a:solidFill>
                <a:schemeClr val="accent1"/>
              </a:solidFill>
              <a:latin typeface="Monserrate"/>
            </a:endParaRPr>
          </a:p>
          <a:p>
            <a:pPr marL="457200" indent="-457200" algn="just">
              <a:buFont typeface="Arial" panose="020B0604020202020204" pitchFamily="34" charset="0"/>
              <a:buChar char="•"/>
            </a:pPr>
            <a:r>
              <a:rPr lang="es-MX" dirty="0">
                <a:solidFill>
                  <a:schemeClr val="accent1"/>
                </a:solidFill>
                <a:latin typeface="Monserrate"/>
              </a:rPr>
              <a:t>Existe el hito de inicio de gestión de la nueva administración a partir del 24 de mayo de 2023, se asumió la administración de la Administración Zonal Tumbaco, por lo que sin duda habrá cambios desde el eje misional y prioridades en la ejecución del presupuesto 2023, lo cual se encuentra trabajando en la reorganización de procesos internos. </a:t>
            </a:r>
          </a:p>
          <a:p>
            <a:pPr marL="457200" indent="-457200" algn="just">
              <a:buFont typeface="Arial" panose="020B0604020202020204" pitchFamily="34" charset="0"/>
              <a:buChar char="•"/>
            </a:pPr>
            <a:endParaRPr lang="es-MX" dirty="0">
              <a:solidFill>
                <a:schemeClr val="accent1"/>
              </a:solidFill>
              <a:latin typeface="Monserrate"/>
            </a:endParaRPr>
          </a:p>
          <a:p>
            <a:pPr marL="457200" indent="-457200" algn="just">
              <a:buFont typeface="Arial" panose="020B0604020202020204" pitchFamily="34" charset="0"/>
              <a:buChar char="•"/>
            </a:pPr>
            <a:r>
              <a:rPr lang="es-MX" dirty="0">
                <a:solidFill>
                  <a:schemeClr val="accent1"/>
                </a:solidFill>
                <a:latin typeface="Monserrate"/>
              </a:rPr>
              <a:t>La actual Administración tiene como hito llevar un seguimiento mensual de las certificaciones presupuestarias emitidas, compromisos de gasto generados y los importes abiertos en éstos, de manera que se pueda optimizar el uso de los recursos disponibles.</a:t>
            </a:r>
          </a:p>
          <a:p>
            <a:pPr marL="457200" indent="-457200" algn="just">
              <a:buFont typeface="Arial" panose="020B0604020202020204" pitchFamily="34" charset="0"/>
              <a:buChar char="•"/>
            </a:pPr>
            <a:endParaRPr lang="es-MX" dirty="0">
              <a:solidFill>
                <a:schemeClr val="accent1"/>
              </a:solidFill>
              <a:latin typeface="Monserrate"/>
            </a:endParaRPr>
          </a:p>
          <a:p>
            <a:pPr marL="457200" indent="-457200" algn="just">
              <a:buFont typeface="Arial" panose="020B0604020202020204" pitchFamily="34" charset="0"/>
              <a:buChar char="•"/>
            </a:pPr>
            <a:r>
              <a:rPr lang="es-MX" dirty="0">
                <a:solidFill>
                  <a:schemeClr val="accent1"/>
                </a:solidFill>
                <a:latin typeface="Monserrate"/>
              </a:rPr>
              <a:t>A la fecha de corte de seguimiento a la ejecución presupuestaria existe un comprometido de USD $ $99.100,94, mismo que reflejará su devengamiento a la terminación y recepción de bienes, servicios y obras según su correspondiente contrato u orden de compra.</a:t>
            </a:r>
          </a:p>
          <a:p>
            <a:pPr marL="457200" indent="-457200" algn="just">
              <a:buFont typeface="Arial" panose="020B0604020202020204" pitchFamily="34" charset="0"/>
              <a:buChar char="•"/>
            </a:pPr>
            <a:endParaRPr lang="es-MX" dirty="0">
              <a:solidFill>
                <a:schemeClr val="accent1"/>
              </a:solidFill>
              <a:latin typeface="Monserrate"/>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227" y="6350824"/>
            <a:ext cx="4649259" cy="825688"/>
          </a:xfrm>
          <a:prstGeom prst="rect">
            <a:avLst/>
          </a:prstGeom>
        </p:spPr>
      </p:pic>
    </p:spTree>
    <p:extLst>
      <p:ext uri="{BB962C8B-B14F-4D97-AF65-F5344CB8AC3E}">
        <p14:creationId xmlns:p14="http://schemas.microsoft.com/office/powerpoint/2010/main" val="133951464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593</TotalTime>
  <Words>1873</Words>
  <Application>Microsoft Office PowerPoint</Application>
  <PresentationFormat>Personalizado</PresentationFormat>
  <Paragraphs>546</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Fernanda Ayala Noboa</cp:lastModifiedBy>
  <cp:revision>30</cp:revision>
  <dcterms:created xsi:type="dcterms:W3CDTF">2023-06-07T20:44:01Z</dcterms:created>
  <dcterms:modified xsi:type="dcterms:W3CDTF">2023-07-19T00:40:52Z</dcterms:modified>
</cp:coreProperties>
</file>