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Inter" panose="020B0502030000000004" pitchFamily="34" charset="0"/>
      <p:regular r:id="rId9"/>
    </p:embeddedFont>
    <p:embeddedFont>
      <p:font typeface="Inter Bold" panose="020B0802030000000004" pitchFamily="34" charset="0"/>
      <p:regular r:id="rId10"/>
      <p:bold r:id="rId11"/>
    </p:embeddedFont>
    <p:embeddedFont>
      <p:font typeface="Martel Bold" pitchFamily="2" charset="77"/>
      <p:regular r:id="rId12"/>
      <p:bold r:id="rId13"/>
    </p:embeddedFont>
    <p:embeddedFont>
      <p:font typeface="Poppins Italics" pitchFamily="2" charset="77"/>
      <p:regular r:id="rId14"/>
      <p:italic r:id="rId15"/>
    </p:embeddedFont>
    <p:embeddedFont>
      <p:font typeface="Roboto" panose="02000000000000000000" pitchFamily="2" charset="0"/>
      <p:regular r:id="rId16"/>
      <p:bold r:id="rId17"/>
      <p:italic r:id="rId18"/>
      <p:boldItalic r:id="rId19"/>
    </p:embeddedFont>
    <p:embeddedFont>
      <p:font typeface="Roboto Bold" panose="02000000000000000000"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48" autoAdjust="0"/>
  </p:normalViewPr>
  <p:slideViewPr>
    <p:cSldViewPr>
      <p:cViewPr varScale="1">
        <p:scale>
          <a:sx n="78" d="100"/>
          <a:sy n="78" d="100"/>
        </p:scale>
        <p:origin x="46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6.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22.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1.svg"/><Relationship Id="rId9" Type="http://schemas.openxmlformats.org/officeDocument/2006/relationships/image" Target="../media/image13.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37.png"/><Relationship Id="rId3" Type="http://schemas.openxmlformats.org/officeDocument/2006/relationships/image" Target="../media/image10.png"/><Relationship Id="rId21" Type="http://schemas.openxmlformats.org/officeDocument/2006/relationships/image" Target="../media/image40.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36.svg"/><Relationship Id="rId2" Type="http://schemas.openxmlformats.org/officeDocument/2006/relationships/image" Target="../media/image22.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3.png"/><Relationship Id="rId19" Type="http://schemas.openxmlformats.org/officeDocument/2006/relationships/image" Target="../media/image38.svg"/><Relationship Id="rId4" Type="http://schemas.openxmlformats.org/officeDocument/2006/relationships/image" Target="../media/image11.svg"/><Relationship Id="rId9" Type="http://schemas.openxmlformats.org/officeDocument/2006/relationships/image" Target="../media/image15.svg"/><Relationship Id="rId14" Type="http://schemas.openxmlformats.org/officeDocument/2006/relationships/image" Target="../media/image33.png"/><Relationship Id="rId22"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4.jpeg"/><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sp>
        <p:nvSpPr>
          <p:cNvPr id="3" name="Freeform 3"/>
          <p:cNvSpPr/>
          <p:nvPr/>
        </p:nvSpPr>
        <p:spPr>
          <a:xfrm flipH="1" flipV="1">
            <a:off x="12299381" y="0"/>
            <a:ext cx="6072037" cy="5821566"/>
          </a:xfrm>
          <a:custGeom>
            <a:avLst/>
            <a:gdLst/>
            <a:ahLst/>
            <a:cxnLst/>
            <a:rect l="l" t="t" r="r" b="b"/>
            <a:pathLst>
              <a:path w="6072037" h="5821566">
                <a:moveTo>
                  <a:pt x="6072037" y="5821565"/>
                </a:moveTo>
                <a:lnTo>
                  <a:pt x="0" y="5821565"/>
                </a:lnTo>
                <a:lnTo>
                  <a:pt x="0" y="0"/>
                </a:lnTo>
                <a:lnTo>
                  <a:pt x="6072037" y="0"/>
                </a:lnTo>
                <a:lnTo>
                  <a:pt x="6072037" y="582156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C"/>
          </a:p>
        </p:txBody>
      </p:sp>
      <p:sp>
        <p:nvSpPr>
          <p:cNvPr id="4" name="Freeform 4"/>
          <p:cNvSpPr/>
          <p:nvPr/>
        </p:nvSpPr>
        <p:spPr>
          <a:xfrm rot="-2700000">
            <a:off x="11987153" y="3082956"/>
            <a:ext cx="6862320" cy="6862320"/>
          </a:xfrm>
          <a:custGeom>
            <a:avLst/>
            <a:gdLst/>
            <a:ahLst/>
            <a:cxnLst/>
            <a:rect l="l" t="t" r="r" b="b"/>
            <a:pathLst>
              <a:path w="6862320" h="6862320">
                <a:moveTo>
                  <a:pt x="0" y="0"/>
                </a:moveTo>
                <a:lnTo>
                  <a:pt x="6862320" y="0"/>
                </a:lnTo>
                <a:lnTo>
                  <a:pt x="6862320" y="6862320"/>
                </a:lnTo>
                <a:lnTo>
                  <a:pt x="0" y="6862320"/>
                </a:lnTo>
                <a:lnTo>
                  <a:pt x="0" y="0"/>
                </a:lnTo>
                <a:close/>
              </a:path>
            </a:pathLst>
          </a:custGeom>
          <a:blipFill>
            <a:blip r:embed="rId5"/>
            <a:stretch>
              <a:fillRect/>
            </a:stretch>
          </a:blipFill>
        </p:spPr>
        <p:txBody>
          <a:bodyPr/>
          <a:lstStyle/>
          <a:p>
            <a:endParaRPr lang="es-EC"/>
          </a:p>
        </p:txBody>
      </p:sp>
      <p:grpSp>
        <p:nvGrpSpPr>
          <p:cNvPr id="5" name="Group 5"/>
          <p:cNvGrpSpPr>
            <a:grpSpLocks noChangeAspect="1"/>
          </p:cNvGrpSpPr>
          <p:nvPr/>
        </p:nvGrpSpPr>
        <p:grpSpPr>
          <a:xfrm>
            <a:off x="11496337" y="3018453"/>
            <a:ext cx="7207022" cy="7207022"/>
            <a:chOff x="0" y="0"/>
            <a:chExt cx="12060136" cy="12060136"/>
          </a:xfrm>
        </p:grpSpPr>
        <p:sp>
          <p:nvSpPr>
            <p:cNvPr id="6" name="Freeform 6"/>
            <p:cNvSpPr/>
            <p:nvPr/>
          </p:nvSpPr>
          <p:spPr>
            <a:xfrm>
              <a:off x="-187325" y="0"/>
              <a:ext cx="12247500" cy="12060174"/>
            </a:xfrm>
            <a:custGeom>
              <a:avLst/>
              <a:gdLst/>
              <a:ahLst/>
              <a:cxnLst/>
              <a:rect l="l" t="t" r="r" b="b"/>
              <a:pathLst>
                <a:path w="12247500" h="12060174">
                  <a:moveTo>
                    <a:pt x="6217412" y="0"/>
                  </a:moveTo>
                  <a:cubicBezTo>
                    <a:pt x="5726303" y="0"/>
                    <a:pt x="5235067" y="187325"/>
                    <a:pt x="4860417" y="562102"/>
                  </a:cubicBezTo>
                  <a:lnTo>
                    <a:pt x="749427" y="4673092"/>
                  </a:lnTo>
                  <a:cubicBezTo>
                    <a:pt x="0" y="5422519"/>
                    <a:pt x="0" y="6637655"/>
                    <a:pt x="749427" y="7387082"/>
                  </a:cubicBezTo>
                  <a:lnTo>
                    <a:pt x="4860417" y="11498072"/>
                  </a:lnTo>
                  <a:cubicBezTo>
                    <a:pt x="5233797" y="11871452"/>
                    <a:pt x="5722747" y="12058777"/>
                    <a:pt x="6212078" y="12060174"/>
                  </a:cubicBezTo>
                  <a:lnTo>
                    <a:pt x="6222746" y="12060174"/>
                  </a:lnTo>
                  <a:cubicBezTo>
                    <a:pt x="6712077" y="12058777"/>
                    <a:pt x="7201027" y="11871452"/>
                    <a:pt x="7574407" y="11498072"/>
                  </a:cubicBezTo>
                  <a:lnTo>
                    <a:pt x="11685398" y="7387082"/>
                  </a:lnTo>
                  <a:cubicBezTo>
                    <a:pt x="12058778" y="7013701"/>
                    <a:pt x="12246229" y="6524751"/>
                    <a:pt x="12247500" y="6035294"/>
                  </a:cubicBezTo>
                  <a:lnTo>
                    <a:pt x="12247500" y="6024753"/>
                  </a:lnTo>
                  <a:cubicBezTo>
                    <a:pt x="12246230" y="5535295"/>
                    <a:pt x="12058778" y="5046472"/>
                    <a:pt x="11685398" y="4673092"/>
                  </a:cubicBezTo>
                  <a:lnTo>
                    <a:pt x="7574407" y="562102"/>
                  </a:lnTo>
                  <a:cubicBezTo>
                    <a:pt x="7199630" y="187325"/>
                    <a:pt x="6708521" y="0"/>
                    <a:pt x="6217412" y="0"/>
                  </a:cubicBezTo>
                  <a:close/>
                </a:path>
              </a:pathLst>
            </a:custGeom>
            <a:solidFill>
              <a:srgbClr val="FFFFFF"/>
            </a:solidFill>
            <a:ln w="12700">
              <a:solidFill>
                <a:srgbClr val="000000"/>
              </a:solidFill>
            </a:ln>
          </p:spPr>
          <p:txBody>
            <a:bodyPr/>
            <a:lstStyle/>
            <a:p>
              <a:endParaRPr lang="es-EC"/>
            </a:p>
          </p:txBody>
        </p:sp>
      </p:grpSp>
      <p:grpSp>
        <p:nvGrpSpPr>
          <p:cNvPr id="7" name="Group 7"/>
          <p:cNvGrpSpPr>
            <a:grpSpLocks noChangeAspect="1"/>
          </p:cNvGrpSpPr>
          <p:nvPr/>
        </p:nvGrpSpPr>
        <p:grpSpPr>
          <a:xfrm>
            <a:off x="11662249" y="3138028"/>
            <a:ext cx="6859053" cy="6859053"/>
            <a:chOff x="0" y="0"/>
            <a:chExt cx="12060136" cy="12060136"/>
          </a:xfrm>
        </p:grpSpPr>
        <p:sp>
          <p:nvSpPr>
            <p:cNvPr id="8" name="Freeform 8"/>
            <p:cNvSpPr/>
            <p:nvPr/>
          </p:nvSpPr>
          <p:spPr>
            <a:xfrm>
              <a:off x="-187325" y="0"/>
              <a:ext cx="12247500" cy="12060174"/>
            </a:xfrm>
            <a:custGeom>
              <a:avLst/>
              <a:gdLst/>
              <a:ahLst/>
              <a:cxnLst/>
              <a:rect l="l" t="t" r="r" b="b"/>
              <a:pathLst>
                <a:path w="12247500" h="12060174">
                  <a:moveTo>
                    <a:pt x="6217412" y="0"/>
                  </a:moveTo>
                  <a:cubicBezTo>
                    <a:pt x="5726303" y="0"/>
                    <a:pt x="5235067" y="187325"/>
                    <a:pt x="4860417" y="562102"/>
                  </a:cubicBezTo>
                  <a:lnTo>
                    <a:pt x="749427" y="4673092"/>
                  </a:lnTo>
                  <a:cubicBezTo>
                    <a:pt x="0" y="5422519"/>
                    <a:pt x="0" y="6637655"/>
                    <a:pt x="749427" y="7387082"/>
                  </a:cubicBezTo>
                  <a:lnTo>
                    <a:pt x="4860417" y="11498072"/>
                  </a:lnTo>
                  <a:cubicBezTo>
                    <a:pt x="5233797" y="11871452"/>
                    <a:pt x="5722747" y="12058777"/>
                    <a:pt x="6212078" y="12060174"/>
                  </a:cubicBezTo>
                  <a:lnTo>
                    <a:pt x="6222746" y="12060174"/>
                  </a:lnTo>
                  <a:cubicBezTo>
                    <a:pt x="6712077" y="12058777"/>
                    <a:pt x="7201027" y="11871452"/>
                    <a:pt x="7574407" y="11498072"/>
                  </a:cubicBezTo>
                  <a:lnTo>
                    <a:pt x="11685398" y="7387082"/>
                  </a:lnTo>
                  <a:cubicBezTo>
                    <a:pt x="12058778" y="7013701"/>
                    <a:pt x="12246229" y="6524751"/>
                    <a:pt x="12247500" y="6035294"/>
                  </a:cubicBezTo>
                  <a:lnTo>
                    <a:pt x="12247500" y="6024753"/>
                  </a:lnTo>
                  <a:cubicBezTo>
                    <a:pt x="12246230" y="5535295"/>
                    <a:pt x="12058778" y="5046472"/>
                    <a:pt x="11685398" y="4673092"/>
                  </a:cubicBezTo>
                  <a:lnTo>
                    <a:pt x="7574407" y="562102"/>
                  </a:lnTo>
                  <a:cubicBezTo>
                    <a:pt x="7199630" y="187325"/>
                    <a:pt x="6708521" y="0"/>
                    <a:pt x="6217412" y="0"/>
                  </a:cubicBezTo>
                  <a:close/>
                </a:path>
              </a:pathLst>
            </a:custGeom>
            <a:blipFill>
              <a:blip r:embed="rId6"/>
              <a:stretch>
                <a:fillRect l="-17611" r="-52125"/>
              </a:stretch>
            </a:blipFill>
          </p:spPr>
          <p:txBody>
            <a:bodyPr/>
            <a:lstStyle/>
            <a:p>
              <a:endParaRPr lang="es-EC"/>
            </a:p>
          </p:txBody>
        </p:sp>
      </p:grpSp>
      <p:grpSp>
        <p:nvGrpSpPr>
          <p:cNvPr id="9" name="Group 9"/>
          <p:cNvGrpSpPr/>
          <p:nvPr/>
        </p:nvGrpSpPr>
        <p:grpSpPr>
          <a:xfrm rot="-2700000">
            <a:off x="16030004" y="8932054"/>
            <a:ext cx="4868910" cy="4868910"/>
            <a:chOff x="0" y="0"/>
            <a:chExt cx="812800" cy="812800"/>
          </a:xfrm>
        </p:grpSpPr>
        <p:sp>
          <p:nvSpPr>
            <p:cNvPr id="10" name="Freeform 10"/>
            <p:cNvSpPr/>
            <p:nvPr/>
          </p:nvSpPr>
          <p:spPr>
            <a:xfrm>
              <a:off x="0" y="0"/>
              <a:ext cx="812800" cy="812800"/>
            </a:xfrm>
            <a:custGeom>
              <a:avLst/>
              <a:gdLst/>
              <a:ahLst/>
              <a:cxnLst/>
              <a:rect l="l" t="t" r="r" b="b"/>
              <a:pathLst>
                <a:path w="812800" h="812800">
                  <a:moveTo>
                    <a:pt x="81094" y="0"/>
                  </a:moveTo>
                  <a:lnTo>
                    <a:pt x="731706" y="0"/>
                  </a:lnTo>
                  <a:cubicBezTo>
                    <a:pt x="753214" y="0"/>
                    <a:pt x="773840" y="8544"/>
                    <a:pt x="789048" y="23752"/>
                  </a:cubicBezTo>
                  <a:cubicBezTo>
                    <a:pt x="804256" y="38960"/>
                    <a:pt x="812800" y="59586"/>
                    <a:pt x="812800" y="81094"/>
                  </a:cubicBezTo>
                  <a:lnTo>
                    <a:pt x="812800" y="731706"/>
                  </a:lnTo>
                  <a:cubicBezTo>
                    <a:pt x="812800" y="753214"/>
                    <a:pt x="804256" y="773840"/>
                    <a:pt x="789048" y="789048"/>
                  </a:cubicBezTo>
                  <a:cubicBezTo>
                    <a:pt x="773840" y="804256"/>
                    <a:pt x="753214" y="812800"/>
                    <a:pt x="731706" y="812800"/>
                  </a:cubicBezTo>
                  <a:lnTo>
                    <a:pt x="81094" y="812800"/>
                  </a:lnTo>
                  <a:cubicBezTo>
                    <a:pt x="59586" y="812800"/>
                    <a:pt x="38960" y="804256"/>
                    <a:pt x="23752" y="789048"/>
                  </a:cubicBezTo>
                  <a:cubicBezTo>
                    <a:pt x="8544" y="773840"/>
                    <a:pt x="0" y="753214"/>
                    <a:pt x="0" y="731706"/>
                  </a:cubicBezTo>
                  <a:lnTo>
                    <a:pt x="0" y="81094"/>
                  </a:lnTo>
                  <a:cubicBezTo>
                    <a:pt x="0" y="59586"/>
                    <a:pt x="8544" y="38960"/>
                    <a:pt x="23752" y="23752"/>
                  </a:cubicBezTo>
                  <a:cubicBezTo>
                    <a:pt x="38960" y="8544"/>
                    <a:pt x="59586" y="0"/>
                    <a:pt x="81094" y="0"/>
                  </a:cubicBezTo>
                  <a:close/>
                </a:path>
              </a:pathLst>
            </a:custGeom>
            <a:solidFill>
              <a:srgbClr val="E6E6E6"/>
            </a:solidFill>
          </p:spPr>
          <p:txBody>
            <a:bodyPr/>
            <a:lstStyle/>
            <a:p>
              <a:endParaRPr lang="es-EC"/>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rot="-2700000">
            <a:off x="10863090" y="8826944"/>
            <a:ext cx="2510165" cy="2545771"/>
            <a:chOff x="0" y="0"/>
            <a:chExt cx="354141" cy="359164"/>
          </a:xfrm>
        </p:grpSpPr>
        <p:sp>
          <p:nvSpPr>
            <p:cNvPr id="13" name="Freeform 13"/>
            <p:cNvSpPr/>
            <p:nvPr/>
          </p:nvSpPr>
          <p:spPr>
            <a:xfrm>
              <a:off x="0" y="0"/>
              <a:ext cx="354141" cy="359164"/>
            </a:xfrm>
            <a:custGeom>
              <a:avLst/>
              <a:gdLst/>
              <a:ahLst/>
              <a:cxnLst/>
              <a:rect l="l" t="t" r="r" b="b"/>
              <a:pathLst>
                <a:path w="354141" h="359164">
                  <a:moveTo>
                    <a:pt x="157296" y="0"/>
                  </a:moveTo>
                  <a:lnTo>
                    <a:pt x="196845" y="0"/>
                  </a:lnTo>
                  <a:cubicBezTo>
                    <a:pt x="283717" y="0"/>
                    <a:pt x="354141" y="70424"/>
                    <a:pt x="354141" y="157296"/>
                  </a:cubicBezTo>
                  <a:lnTo>
                    <a:pt x="354141" y="201869"/>
                  </a:lnTo>
                  <a:cubicBezTo>
                    <a:pt x="354141" y="243586"/>
                    <a:pt x="337568" y="283595"/>
                    <a:pt x="308070" y="313093"/>
                  </a:cubicBezTo>
                  <a:cubicBezTo>
                    <a:pt x="278571" y="342592"/>
                    <a:pt x="238562" y="359164"/>
                    <a:pt x="196845" y="359164"/>
                  </a:cubicBezTo>
                  <a:lnTo>
                    <a:pt x="157296" y="359164"/>
                  </a:lnTo>
                  <a:cubicBezTo>
                    <a:pt x="70424" y="359164"/>
                    <a:pt x="0" y="288740"/>
                    <a:pt x="0" y="201869"/>
                  </a:cubicBezTo>
                  <a:lnTo>
                    <a:pt x="0" y="157296"/>
                  </a:lnTo>
                  <a:cubicBezTo>
                    <a:pt x="0" y="70424"/>
                    <a:pt x="70424" y="0"/>
                    <a:pt x="157296" y="0"/>
                  </a:cubicBezTo>
                  <a:close/>
                </a:path>
              </a:pathLst>
            </a:custGeom>
            <a:solidFill>
              <a:srgbClr val="7CB5EA"/>
            </a:solidFill>
          </p:spPr>
          <p:txBody>
            <a:bodyPr/>
            <a:lstStyle/>
            <a:p>
              <a:endParaRPr lang="es-EC"/>
            </a:p>
          </p:txBody>
        </p:sp>
        <p:sp>
          <p:nvSpPr>
            <p:cNvPr id="14" name="TextBox 14"/>
            <p:cNvSpPr txBox="1"/>
            <p:nvPr/>
          </p:nvSpPr>
          <p:spPr>
            <a:xfrm>
              <a:off x="0" y="-47625"/>
              <a:ext cx="354141" cy="406789"/>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rot="-2700000">
            <a:off x="12750610" y="1429191"/>
            <a:ext cx="1077770" cy="1093058"/>
            <a:chOff x="0" y="0"/>
            <a:chExt cx="354141" cy="359164"/>
          </a:xfrm>
        </p:grpSpPr>
        <p:sp>
          <p:nvSpPr>
            <p:cNvPr id="16" name="Freeform 16"/>
            <p:cNvSpPr/>
            <p:nvPr/>
          </p:nvSpPr>
          <p:spPr>
            <a:xfrm>
              <a:off x="0" y="0"/>
              <a:ext cx="354141" cy="359164"/>
            </a:xfrm>
            <a:custGeom>
              <a:avLst/>
              <a:gdLst/>
              <a:ahLst/>
              <a:cxnLst/>
              <a:rect l="l" t="t" r="r" b="b"/>
              <a:pathLst>
                <a:path w="354141" h="359164">
                  <a:moveTo>
                    <a:pt x="158032" y="0"/>
                  </a:moveTo>
                  <a:lnTo>
                    <a:pt x="196109" y="0"/>
                  </a:lnTo>
                  <a:cubicBezTo>
                    <a:pt x="238021" y="0"/>
                    <a:pt x="278217" y="16650"/>
                    <a:pt x="307854" y="46287"/>
                  </a:cubicBezTo>
                  <a:cubicBezTo>
                    <a:pt x="337491" y="75923"/>
                    <a:pt x="354141" y="116119"/>
                    <a:pt x="354141" y="158032"/>
                  </a:cubicBezTo>
                  <a:lnTo>
                    <a:pt x="354141" y="201132"/>
                  </a:lnTo>
                  <a:cubicBezTo>
                    <a:pt x="354141" y="243045"/>
                    <a:pt x="337491" y="283241"/>
                    <a:pt x="307854" y="312878"/>
                  </a:cubicBezTo>
                  <a:cubicBezTo>
                    <a:pt x="278217" y="342514"/>
                    <a:pt x="238021" y="359164"/>
                    <a:pt x="196109" y="359164"/>
                  </a:cubicBezTo>
                  <a:lnTo>
                    <a:pt x="158032" y="359164"/>
                  </a:lnTo>
                  <a:cubicBezTo>
                    <a:pt x="116119" y="359164"/>
                    <a:pt x="75923" y="342514"/>
                    <a:pt x="46287" y="312878"/>
                  </a:cubicBezTo>
                  <a:cubicBezTo>
                    <a:pt x="16650" y="283241"/>
                    <a:pt x="0" y="243045"/>
                    <a:pt x="0" y="201132"/>
                  </a:cubicBezTo>
                  <a:lnTo>
                    <a:pt x="0" y="158032"/>
                  </a:lnTo>
                  <a:cubicBezTo>
                    <a:pt x="0" y="116119"/>
                    <a:pt x="16650" y="75923"/>
                    <a:pt x="46287" y="46287"/>
                  </a:cubicBezTo>
                  <a:cubicBezTo>
                    <a:pt x="75923" y="16650"/>
                    <a:pt x="116119" y="0"/>
                    <a:pt x="158032" y="0"/>
                  </a:cubicBezTo>
                  <a:close/>
                </a:path>
              </a:pathLst>
            </a:custGeom>
            <a:solidFill>
              <a:srgbClr val="42738F"/>
            </a:solidFill>
          </p:spPr>
          <p:txBody>
            <a:bodyPr/>
            <a:lstStyle/>
            <a:p>
              <a:endParaRPr lang="es-EC"/>
            </a:p>
          </p:txBody>
        </p:sp>
        <p:sp>
          <p:nvSpPr>
            <p:cNvPr id="17" name="TextBox 17"/>
            <p:cNvSpPr txBox="1"/>
            <p:nvPr/>
          </p:nvSpPr>
          <p:spPr>
            <a:xfrm>
              <a:off x="0" y="-47625"/>
              <a:ext cx="354141" cy="406789"/>
            </a:xfrm>
            <a:prstGeom prst="rect">
              <a:avLst/>
            </a:prstGeom>
          </p:spPr>
          <p:txBody>
            <a:bodyPr lIns="50800" tIns="50800" rIns="50800" bIns="50800" rtlCol="0" anchor="ctr"/>
            <a:lstStyle/>
            <a:p>
              <a:pPr algn="ctr">
                <a:lnSpc>
                  <a:spcPts val="2940"/>
                </a:lnSpc>
              </a:pPr>
              <a:endParaRPr/>
            </a:p>
          </p:txBody>
        </p:sp>
      </p:grpSp>
      <p:sp>
        <p:nvSpPr>
          <p:cNvPr id="18" name="AutoShape 18"/>
          <p:cNvSpPr/>
          <p:nvPr/>
        </p:nvSpPr>
        <p:spPr>
          <a:xfrm>
            <a:off x="11080509" y="9645897"/>
            <a:ext cx="4873978" cy="4969868"/>
          </a:xfrm>
          <a:prstGeom prst="line">
            <a:avLst/>
          </a:prstGeom>
          <a:ln w="85725" cap="flat">
            <a:solidFill>
              <a:srgbClr val="FFFFFF"/>
            </a:solidFill>
            <a:prstDash val="solid"/>
            <a:headEnd type="none" w="sm" len="sm"/>
            <a:tailEnd type="none" w="sm" len="sm"/>
          </a:ln>
        </p:spPr>
        <p:txBody>
          <a:bodyPr/>
          <a:lstStyle/>
          <a:p>
            <a:endParaRPr lang="es-EC"/>
          </a:p>
        </p:txBody>
      </p:sp>
      <p:grpSp>
        <p:nvGrpSpPr>
          <p:cNvPr id="19" name="Group 19"/>
          <p:cNvGrpSpPr/>
          <p:nvPr/>
        </p:nvGrpSpPr>
        <p:grpSpPr>
          <a:xfrm>
            <a:off x="11750543" y="8501237"/>
            <a:ext cx="1883946" cy="1848765"/>
            <a:chOff x="0" y="0"/>
            <a:chExt cx="2511929" cy="2465019"/>
          </a:xfrm>
        </p:grpSpPr>
        <p:sp>
          <p:nvSpPr>
            <p:cNvPr id="20" name="AutoShape 20"/>
            <p:cNvSpPr/>
            <p:nvPr/>
          </p:nvSpPr>
          <p:spPr>
            <a:xfrm flipV="1">
              <a:off x="17961" y="17961"/>
              <a:ext cx="1465370" cy="1465370"/>
            </a:xfrm>
            <a:prstGeom prst="line">
              <a:avLst/>
            </a:prstGeom>
            <a:ln w="50800" cap="flat">
              <a:solidFill>
                <a:srgbClr val="1D476E"/>
              </a:solidFill>
              <a:prstDash val="solid"/>
              <a:headEnd type="none" w="sm" len="sm"/>
              <a:tailEnd type="none" w="sm" len="sm"/>
            </a:ln>
          </p:spPr>
          <p:txBody>
            <a:bodyPr/>
            <a:lstStyle/>
            <a:p>
              <a:endParaRPr lang="es-EC"/>
            </a:p>
          </p:txBody>
        </p:sp>
        <p:sp>
          <p:nvSpPr>
            <p:cNvPr id="21" name="AutoShape 21"/>
            <p:cNvSpPr/>
            <p:nvPr/>
          </p:nvSpPr>
          <p:spPr>
            <a:xfrm flipV="1">
              <a:off x="277953" y="256444"/>
              <a:ext cx="1465370" cy="1465370"/>
            </a:xfrm>
            <a:prstGeom prst="line">
              <a:avLst/>
            </a:prstGeom>
            <a:ln w="50800" cap="flat">
              <a:solidFill>
                <a:srgbClr val="1D476E"/>
              </a:solidFill>
              <a:prstDash val="solid"/>
              <a:headEnd type="none" w="sm" len="sm"/>
              <a:tailEnd type="none" w="sm" len="sm"/>
            </a:ln>
          </p:spPr>
          <p:txBody>
            <a:bodyPr/>
            <a:lstStyle/>
            <a:p>
              <a:endParaRPr lang="es-EC"/>
            </a:p>
          </p:txBody>
        </p:sp>
        <p:sp>
          <p:nvSpPr>
            <p:cNvPr id="22" name="AutoShape 22"/>
            <p:cNvSpPr/>
            <p:nvPr/>
          </p:nvSpPr>
          <p:spPr>
            <a:xfrm flipV="1">
              <a:off x="525246" y="512525"/>
              <a:ext cx="1465370" cy="1465370"/>
            </a:xfrm>
            <a:prstGeom prst="line">
              <a:avLst/>
            </a:prstGeom>
            <a:ln w="50800" cap="flat">
              <a:solidFill>
                <a:srgbClr val="1D476E"/>
              </a:solidFill>
              <a:prstDash val="solid"/>
              <a:headEnd type="none" w="sm" len="sm"/>
              <a:tailEnd type="none" w="sm" len="sm"/>
            </a:ln>
          </p:spPr>
          <p:txBody>
            <a:bodyPr/>
            <a:lstStyle/>
            <a:p>
              <a:endParaRPr lang="es-EC"/>
            </a:p>
          </p:txBody>
        </p:sp>
        <p:sp>
          <p:nvSpPr>
            <p:cNvPr id="23" name="AutoShape 23"/>
            <p:cNvSpPr/>
            <p:nvPr/>
          </p:nvSpPr>
          <p:spPr>
            <a:xfrm flipV="1">
              <a:off x="781306" y="730506"/>
              <a:ext cx="1465370" cy="1465370"/>
            </a:xfrm>
            <a:prstGeom prst="line">
              <a:avLst/>
            </a:prstGeom>
            <a:ln w="50800" cap="flat">
              <a:solidFill>
                <a:srgbClr val="1D476E"/>
              </a:solidFill>
              <a:prstDash val="solid"/>
              <a:headEnd type="none" w="sm" len="sm"/>
              <a:tailEnd type="none" w="sm" len="sm"/>
            </a:ln>
          </p:spPr>
          <p:txBody>
            <a:bodyPr/>
            <a:lstStyle/>
            <a:p>
              <a:endParaRPr lang="es-EC"/>
            </a:p>
          </p:txBody>
        </p:sp>
        <p:sp>
          <p:nvSpPr>
            <p:cNvPr id="24" name="AutoShape 24"/>
            <p:cNvSpPr/>
            <p:nvPr/>
          </p:nvSpPr>
          <p:spPr>
            <a:xfrm flipV="1">
              <a:off x="1028598" y="981689"/>
              <a:ext cx="1465370" cy="1465370"/>
            </a:xfrm>
            <a:prstGeom prst="line">
              <a:avLst/>
            </a:prstGeom>
            <a:ln w="50800" cap="flat">
              <a:solidFill>
                <a:srgbClr val="1D476E"/>
              </a:solidFill>
              <a:prstDash val="solid"/>
              <a:headEnd type="none" w="sm" len="sm"/>
              <a:tailEnd type="none" w="sm" len="sm"/>
            </a:ln>
          </p:spPr>
          <p:txBody>
            <a:bodyPr/>
            <a:lstStyle/>
            <a:p>
              <a:endParaRPr lang="es-EC"/>
            </a:p>
          </p:txBody>
        </p:sp>
      </p:grpSp>
      <p:sp>
        <p:nvSpPr>
          <p:cNvPr id="25" name="TextBox 25"/>
          <p:cNvSpPr txBox="1"/>
          <p:nvPr/>
        </p:nvSpPr>
        <p:spPr>
          <a:xfrm>
            <a:off x="601542" y="2294348"/>
            <a:ext cx="12453627" cy="4001095"/>
          </a:xfrm>
          <a:prstGeom prst="rect">
            <a:avLst/>
          </a:prstGeom>
        </p:spPr>
        <p:txBody>
          <a:bodyPr wrap="square" lIns="0" tIns="0" rIns="0" bIns="0" rtlCol="0" anchor="t">
            <a:spAutoFit/>
          </a:bodyPr>
          <a:lstStyle/>
          <a:p>
            <a:pPr marL="0" lvl="0" indent="0">
              <a:lnSpc>
                <a:spcPts val="5239"/>
              </a:lnSpc>
            </a:pPr>
            <a:r>
              <a:rPr lang="en-US" sz="3999" spc="-135" dirty="0">
                <a:solidFill>
                  <a:srgbClr val="000000"/>
                </a:solidFill>
                <a:latin typeface="Martel Bold"/>
                <a:ea typeface="Martel Bold"/>
                <a:cs typeface="Martel Bold"/>
                <a:sym typeface="Martel Bold"/>
              </a:rPr>
              <a:t>"ORDENANZA METROPOLITANA REFORMATORIA DEL LIBRO I.2 DE LA ORGANIZACIÓN ADMINISTRATIVA, DEL CÓDIGO MUNICIPAL DEL DISTRITO METROPOLITANO DE QUITO, QUE CREA EL TITULO XIII: ARREGLOS INSTITUCIONALES PARA LA GESTIÓN DELEGADA"</a:t>
            </a:r>
          </a:p>
        </p:txBody>
      </p:sp>
      <p:grpSp>
        <p:nvGrpSpPr>
          <p:cNvPr id="26" name="Group 26"/>
          <p:cNvGrpSpPr/>
          <p:nvPr/>
        </p:nvGrpSpPr>
        <p:grpSpPr>
          <a:xfrm>
            <a:off x="533435" y="6917954"/>
            <a:ext cx="10547074" cy="1239502"/>
            <a:chOff x="-50751" y="-211532"/>
            <a:chExt cx="12181645" cy="1009530"/>
          </a:xfrm>
        </p:grpSpPr>
        <p:grpSp>
          <p:nvGrpSpPr>
            <p:cNvPr id="27" name="Group 27"/>
            <p:cNvGrpSpPr/>
            <p:nvPr/>
          </p:nvGrpSpPr>
          <p:grpSpPr>
            <a:xfrm>
              <a:off x="-50751" y="-211532"/>
              <a:ext cx="12181645" cy="1009530"/>
              <a:chOff x="-9141" y="-38100"/>
              <a:chExt cx="2194091" cy="181831"/>
            </a:xfrm>
          </p:grpSpPr>
          <p:sp>
            <p:nvSpPr>
              <p:cNvPr id="28" name="Freeform 28"/>
              <p:cNvSpPr/>
              <p:nvPr/>
            </p:nvSpPr>
            <p:spPr>
              <a:xfrm>
                <a:off x="-9141" y="-25479"/>
                <a:ext cx="2184950" cy="143731"/>
              </a:xfrm>
              <a:custGeom>
                <a:avLst/>
                <a:gdLst/>
                <a:ahLst/>
                <a:cxnLst/>
                <a:rect l="l" t="t" r="r" b="b"/>
                <a:pathLst>
                  <a:path w="2184950" h="143731">
                    <a:moveTo>
                      <a:pt x="43398" y="0"/>
                    </a:moveTo>
                    <a:lnTo>
                      <a:pt x="2141552" y="0"/>
                    </a:lnTo>
                    <a:cubicBezTo>
                      <a:pt x="2165520" y="0"/>
                      <a:pt x="2184950" y="19430"/>
                      <a:pt x="2184950" y="43398"/>
                    </a:cubicBezTo>
                    <a:lnTo>
                      <a:pt x="2184950" y="100334"/>
                    </a:lnTo>
                    <a:cubicBezTo>
                      <a:pt x="2184950" y="111843"/>
                      <a:pt x="2180378" y="122882"/>
                      <a:pt x="2172239" y="131020"/>
                    </a:cubicBezTo>
                    <a:cubicBezTo>
                      <a:pt x="2164100" y="139159"/>
                      <a:pt x="2153062" y="143731"/>
                      <a:pt x="2141552" y="143731"/>
                    </a:cubicBezTo>
                    <a:lnTo>
                      <a:pt x="43398" y="143731"/>
                    </a:lnTo>
                    <a:cubicBezTo>
                      <a:pt x="31888" y="143731"/>
                      <a:pt x="20849" y="139159"/>
                      <a:pt x="12711" y="131020"/>
                    </a:cubicBezTo>
                    <a:cubicBezTo>
                      <a:pt x="4572" y="122882"/>
                      <a:pt x="0" y="111843"/>
                      <a:pt x="0" y="100334"/>
                    </a:cubicBezTo>
                    <a:lnTo>
                      <a:pt x="0" y="43398"/>
                    </a:lnTo>
                    <a:cubicBezTo>
                      <a:pt x="0" y="31888"/>
                      <a:pt x="4572" y="20849"/>
                      <a:pt x="12711" y="12711"/>
                    </a:cubicBezTo>
                    <a:cubicBezTo>
                      <a:pt x="20849" y="4572"/>
                      <a:pt x="31888" y="0"/>
                      <a:pt x="43398" y="0"/>
                    </a:cubicBezTo>
                    <a:close/>
                  </a:path>
                </a:pathLst>
              </a:custGeom>
              <a:gradFill rotWithShape="1">
                <a:gsLst>
                  <a:gs pos="0">
                    <a:srgbClr val="8ED0DC">
                      <a:alpha val="50000"/>
                    </a:srgbClr>
                  </a:gs>
                  <a:gs pos="100000">
                    <a:srgbClr val="6CAAE4">
                      <a:alpha val="100000"/>
                    </a:srgbClr>
                  </a:gs>
                </a:gsLst>
                <a:lin ang="5400000"/>
              </a:gradFill>
            </p:spPr>
            <p:txBody>
              <a:bodyPr/>
              <a:lstStyle/>
              <a:p>
                <a:endParaRPr lang="es-EC"/>
              </a:p>
            </p:txBody>
          </p:sp>
          <p:sp>
            <p:nvSpPr>
              <p:cNvPr id="29" name="TextBox 29"/>
              <p:cNvSpPr txBox="1"/>
              <p:nvPr/>
            </p:nvSpPr>
            <p:spPr>
              <a:xfrm>
                <a:off x="0" y="-38100"/>
                <a:ext cx="2184950" cy="181831"/>
              </a:xfrm>
              <a:prstGeom prst="rect">
                <a:avLst/>
              </a:prstGeom>
            </p:spPr>
            <p:txBody>
              <a:bodyPr lIns="50800" tIns="50800" rIns="50800" bIns="50800" rtlCol="0" anchor="ctr"/>
              <a:lstStyle/>
              <a:p>
                <a:pPr algn="ctr">
                  <a:lnSpc>
                    <a:spcPts val="2380"/>
                  </a:lnSpc>
                </a:pPr>
                <a:endParaRPr/>
              </a:p>
            </p:txBody>
          </p:sp>
        </p:grpSp>
        <p:sp>
          <p:nvSpPr>
            <p:cNvPr id="30" name="Freeform 30"/>
            <p:cNvSpPr/>
            <p:nvPr/>
          </p:nvSpPr>
          <p:spPr>
            <a:xfrm>
              <a:off x="9602261" y="-124936"/>
              <a:ext cx="691943" cy="691943"/>
            </a:xfrm>
            <a:custGeom>
              <a:avLst/>
              <a:gdLst/>
              <a:ahLst/>
              <a:cxnLst/>
              <a:rect l="l" t="t" r="r" b="b"/>
              <a:pathLst>
                <a:path w="691943" h="691943">
                  <a:moveTo>
                    <a:pt x="0" y="0"/>
                  </a:moveTo>
                  <a:lnTo>
                    <a:pt x="691943" y="0"/>
                  </a:lnTo>
                  <a:lnTo>
                    <a:pt x="691943" y="691943"/>
                  </a:lnTo>
                  <a:lnTo>
                    <a:pt x="0" y="691943"/>
                  </a:lnTo>
                  <a:lnTo>
                    <a:pt x="0" y="0"/>
                  </a:lnTo>
                  <a:close/>
                </a:path>
              </a:pathLst>
            </a:custGeom>
            <a:blipFill>
              <a:blip r:embed="rId7"/>
              <a:stretch>
                <a:fillRect/>
              </a:stretch>
            </a:blipFill>
          </p:spPr>
          <p:txBody>
            <a:bodyPr/>
            <a:lstStyle/>
            <a:p>
              <a:endParaRPr lang="es-EC"/>
            </a:p>
          </p:txBody>
        </p:sp>
        <p:sp>
          <p:nvSpPr>
            <p:cNvPr id="31" name="TextBox 31"/>
            <p:cNvSpPr txBox="1"/>
            <p:nvPr/>
          </p:nvSpPr>
          <p:spPr>
            <a:xfrm>
              <a:off x="680410" y="41486"/>
              <a:ext cx="9273853" cy="629301"/>
            </a:xfrm>
            <a:prstGeom prst="rect">
              <a:avLst/>
            </a:prstGeom>
          </p:spPr>
          <p:txBody>
            <a:bodyPr lIns="0" tIns="0" rIns="0" bIns="0" rtlCol="0" anchor="t">
              <a:spAutoFit/>
            </a:bodyPr>
            <a:lstStyle/>
            <a:p>
              <a:pPr algn="ctr">
                <a:lnSpc>
                  <a:spcPts val="3803"/>
                </a:lnSpc>
                <a:spcBef>
                  <a:spcPct val="0"/>
                </a:spcBef>
              </a:pPr>
              <a:r>
                <a:rPr lang="en-US" sz="2716" dirty="0">
                  <a:solidFill>
                    <a:srgbClr val="144D92"/>
                  </a:solidFill>
                  <a:latin typeface="Poppins Italics"/>
                  <a:ea typeface="Poppins Italics"/>
                  <a:cs typeface="Poppins Italics"/>
                  <a:sym typeface="Poppins Italics"/>
                </a:rPr>
                <a:t>Comisión de la Planificación Estratégica</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sp>
        <p:nvSpPr>
          <p:cNvPr id="3" name="TextBox 3"/>
          <p:cNvSpPr txBox="1"/>
          <p:nvPr/>
        </p:nvSpPr>
        <p:spPr>
          <a:xfrm>
            <a:off x="886027" y="785507"/>
            <a:ext cx="10049197" cy="1193165"/>
          </a:xfrm>
          <a:prstGeom prst="rect">
            <a:avLst/>
          </a:prstGeom>
        </p:spPr>
        <p:txBody>
          <a:bodyPr lIns="0" tIns="0" rIns="0" bIns="0" rtlCol="0" anchor="t">
            <a:spAutoFit/>
          </a:bodyPr>
          <a:lstStyle/>
          <a:p>
            <a:pPr marL="0" lvl="0" indent="0" algn="l">
              <a:lnSpc>
                <a:spcPts val="9729"/>
              </a:lnSpc>
            </a:pPr>
            <a:r>
              <a:rPr lang="en-US" sz="6999" spc="-237">
                <a:solidFill>
                  <a:srgbClr val="003D60"/>
                </a:solidFill>
                <a:latin typeface="Martel Bold"/>
                <a:ea typeface="Martel Bold"/>
                <a:cs typeface="Martel Bold"/>
                <a:sym typeface="Martel Bold"/>
              </a:rPr>
              <a:t>Exposición de Motivos</a:t>
            </a:r>
          </a:p>
        </p:txBody>
      </p:sp>
      <p:sp>
        <p:nvSpPr>
          <p:cNvPr id="4" name="TextBox 4"/>
          <p:cNvSpPr txBox="1"/>
          <p:nvPr/>
        </p:nvSpPr>
        <p:spPr>
          <a:xfrm>
            <a:off x="2032324" y="2331097"/>
            <a:ext cx="7756603" cy="3141886"/>
          </a:xfrm>
          <a:prstGeom prst="rect">
            <a:avLst/>
          </a:prstGeom>
        </p:spPr>
        <p:txBody>
          <a:bodyPr lIns="0" tIns="0" rIns="0" bIns="0" rtlCol="0" anchor="t">
            <a:spAutoFit/>
          </a:bodyPr>
          <a:lstStyle/>
          <a:p>
            <a:pPr algn="just">
              <a:lnSpc>
                <a:spcPts val="3519"/>
              </a:lnSpc>
            </a:pPr>
            <a:r>
              <a:rPr lang="en-US" sz="2300" dirty="0">
                <a:solidFill>
                  <a:srgbClr val="000000"/>
                </a:solidFill>
                <a:latin typeface="Inter"/>
                <a:ea typeface="Inter"/>
                <a:cs typeface="Inter"/>
                <a:sym typeface="Inter"/>
              </a:rPr>
              <a:t>En el mes de diciembre del año 2023 entra en vigencia la Ley Orgánica de Eficiencia Económica y Generación de Empleo, en el libro II , se regula “Creación del Régimen para la atracción de inversiones, a través de las asociaciones publico Privadas”(LEY APP)</a:t>
            </a:r>
          </a:p>
          <a:p>
            <a:pPr algn="l">
              <a:lnSpc>
                <a:spcPts val="3519"/>
              </a:lnSpc>
            </a:pPr>
            <a:endParaRPr lang="en-US" sz="2300" dirty="0">
              <a:solidFill>
                <a:srgbClr val="000000"/>
              </a:solidFill>
              <a:latin typeface="Inter"/>
              <a:ea typeface="Inter"/>
              <a:cs typeface="Inter"/>
              <a:sym typeface="Inter"/>
            </a:endParaRPr>
          </a:p>
          <a:p>
            <a:pPr marL="0" lvl="0" indent="0" algn="l">
              <a:lnSpc>
                <a:spcPts val="3519"/>
              </a:lnSpc>
            </a:pPr>
            <a:endParaRPr lang="en-US" sz="2300" dirty="0">
              <a:solidFill>
                <a:srgbClr val="000000"/>
              </a:solidFill>
              <a:latin typeface="Inter"/>
              <a:ea typeface="Inter"/>
              <a:cs typeface="Inter"/>
              <a:sym typeface="Inter"/>
            </a:endParaRPr>
          </a:p>
        </p:txBody>
      </p:sp>
      <p:grpSp>
        <p:nvGrpSpPr>
          <p:cNvPr id="5" name="Group 5"/>
          <p:cNvGrpSpPr/>
          <p:nvPr/>
        </p:nvGrpSpPr>
        <p:grpSpPr>
          <a:xfrm rot="-2700000">
            <a:off x="10294651" y="-3785000"/>
            <a:ext cx="6879230" cy="6879230"/>
            <a:chOff x="0" y="0"/>
            <a:chExt cx="812800" cy="812800"/>
          </a:xfrm>
        </p:grpSpPr>
        <p:sp>
          <p:nvSpPr>
            <p:cNvPr id="6" name="Freeform 6"/>
            <p:cNvSpPr/>
            <p:nvPr/>
          </p:nvSpPr>
          <p:spPr>
            <a:xfrm>
              <a:off x="0" y="0"/>
              <a:ext cx="812800" cy="812800"/>
            </a:xfrm>
            <a:custGeom>
              <a:avLst/>
              <a:gdLst/>
              <a:ahLst/>
              <a:cxnLst/>
              <a:rect l="l" t="t" r="r" b="b"/>
              <a:pathLst>
                <a:path w="812800" h="812800">
                  <a:moveTo>
                    <a:pt x="99036" y="0"/>
                  </a:moveTo>
                  <a:lnTo>
                    <a:pt x="713764" y="0"/>
                  </a:lnTo>
                  <a:cubicBezTo>
                    <a:pt x="768460" y="0"/>
                    <a:pt x="812800" y="44340"/>
                    <a:pt x="812800" y="99036"/>
                  </a:cubicBezTo>
                  <a:lnTo>
                    <a:pt x="812800" y="713764"/>
                  </a:lnTo>
                  <a:cubicBezTo>
                    <a:pt x="812800" y="768460"/>
                    <a:pt x="768460" y="812800"/>
                    <a:pt x="713764" y="812800"/>
                  </a:cubicBezTo>
                  <a:lnTo>
                    <a:pt x="99036" y="812800"/>
                  </a:lnTo>
                  <a:cubicBezTo>
                    <a:pt x="44340" y="812800"/>
                    <a:pt x="0" y="768460"/>
                    <a:pt x="0" y="713764"/>
                  </a:cubicBezTo>
                  <a:lnTo>
                    <a:pt x="0" y="99036"/>
                  </a:lnTo>
                  <a:cubicBezTo>
                    <a:pt x="0" y="44340"/>
                    <a:pt x="44340" y="0"/>
                    <a:pt x="99036" y="0"/>
                  </a:cubicBezTo>
                  <a:close/>
                </a:path>
              </a:pathLst>
            </a:custGeom>
            <a:solidFill>
              <a:srgbClr val="DFDFDF"/>
            </a:solidFill>
          </p:spPr>
          <p:txBody>
            <a:bodyPr/>
            <a:lstStyle/>
            <a:p>
              <a:endParaRPr lang="es-EC"/>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8" name="Freeform 8"/>
          <p:cNvSpPr/>
          <p:nvPr/>
        </p:nvSpPr>
        <p:spPr>
          <a:xfrm flipH="1">
            <a:off x="12317235" y="4057947"/>
            <a:ext cx="6426630" cy="7217553"/>
          </a:xfrm>
          <a:custGeom>
            <a:avLst/>
            <a:gdLst/>
            <a:ahLst/>
            <a:cxnLst/>
            <a:rect l="l" t="t" r="r" b="b"/>
            <a:pathLst>
              <a:path w="6426630" h="7217553">
                <a:moveTo>
                  <a:pt x="6426629" y="0"/>
                </a:moveTo>
                <a:lnTo>
                  <a:pt x="0" y="0"/>
                </a:lnTo>
                <a:lnTo>
                  <a:pt x="0" y="7217553"/>
                </a:lnTo>
                <a:lnTo>
                  <a:pt x="6426629" y="7217553"/>
                </a:lnTo>
                <a:lnTo>
                  <a:pt x="64266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C"/>
          </a:p>
        </p:txBody>
      </p:sp>
      <p:sp>
        <p:nvSpPr>
          <p:cNvPr id="9" name="Freeform 9"/>
          <p:cNvSpPr/>
          <p:nvPr/>
        </p:nvSpPr>
        <p:spPr>
          <a:xfrm rot="-2700000">
            <a:off x="9983886" y="1262272"/>
            <a:ext cx="7762456" cy="7762456"/>
          </a:xfrm>
          <a:custGeom>
            <a:avLst/>
            <a:gdLst/>
            <a:ahLst/>
            <a:cxnLst/>
            <a:rect l="l" t="t" r="r" b="b"/>
            <a:pathLst>
              <a:path w="7762456" h="7762456">
                <a:moveTo>
                  <a:pt x="0" y="0"/>
                </a:moveTo>
                <a:lnTo>
                  <a:pt x="7762455" y="0"/>
                </a:lnTo>
                <a:lnTo>
                  <a:pt x="7762455" y="7762456"/>
                </a:lnTo>
                <a:lnTo>
                  <a:pt x="0" y="7762456"/>
                </a:lnTo>
                <a:lnTo>
                  <a:pt x="0" y="0"/>
                </a:lnTo>
                <a:close/>
              </a:path>
            </a:pathLst>
          </a:custGeom>
          <a:blipFill>
            <a:blip r:embed="rId5"/>
            <a:stretch>
              <a:fillRect/>
            </a:stretch>
          </a:blipFill>
        </p:spPr>
        <p:txBody>
          <a:bodyPr/>
          <a:lstStyle/>
          <a:p>
            <a:endParaRPr lang="es-EC"/>
          </a:p>
        </p:txBody>
      </p:sp>
      <p:grpSp>
        <p:nvGrpSpPr>
          <p:cNvPr id="10" name="Group 10"/>
          <p:cNvGrpSpPr>
            <a:grpSpLocks noChangeAspect="1"/>
          </p:cNvGrpSpPr>
          <p:nvPr/>
        </p:nvGrpSpPr>
        <p:grpSpPr>
          <a:xfrm>
            <a:off x="9788927" y="1067314"/>
            <a:ext cx="8152373" cy="8152373"/>
            <a:chOff x="0" y="0"/>
            <a:chExt cx="12060136" cy="12060136"/>
          </a:xfrm>
        </p:grpSpPr>
        <p:sp>
          <p:nvSpPr>
            <p:cNvPr id="11" name="Freeform 11"/>
            <p:cNvSpPr/>
            <p:nvPr/>
          </p:nvSpPr>
          <p:spPr>
            <a:xfrm>
              <a:off x="-187325" y="0"/>
              <a:ext cx="12247500" cy="12060174"/>
            </a:xfrm>
            <a:custGeom>
              <a:avLst/>
              <a:gdLst/>
              <a:ahLst/>
              <a:cxnLst/>
              <a:rect l="l" t="t" r="r" b="b"/>
              <a:pathLst>
                <a:path w="12247500" h="12060174">
                  <a:moveTo>
                    <a:pt x="6217412" y="0"/>
                  </a:moveTo>
                  <a:cubicBezTo>
                    <a:pt x="5726303" y="0"/>
                    <a:pt x="5235067" y="187325"/>
                    <a:pt x="4860417" y="562102"/>
                  </a:cubicBezTo>
                  <a:lnTo>
                    <a:pt x="749427" y="4673092"/>
                  </a:lnTo>
                  <a:cubicBezTo>
                    <a:pt x="0" y="5422519"/>
                    <a:pt x="0" y="6637655"/>
                    <a:pt x="749427" y="7387082"/>
                  </a:cubicBezTo>
                  <a:lnTo>
                    <a:pt x="4860417" y="11498072"/>
                  </a:lnTo>
                  <a:cubicBezTo>
                    <a:pt x="5233797" y="11871452"/>
                    <a:pt x="5722747" y="12058777"/>
                    <a:pt x="6212078" y="12060174"/>
                  </a:cubicBezTo>
                  <a:lnTo>
                    <a:pt x="6222746" y="12060174"/>
                  </a:lnTo>
                  <a:cubicBezTo>
                    <a:pt x="6712077" y="12058777"/>
                    <a:pt x="7201027" y="11871452"/>
                    <a:pt x="7574407" y="11498072"/>
                  </a:cubicBezTo>
                  <a:lnTo>
                    <a:pt x="11685398" y="7387082"/>
                  </a:lnTo>
                  <a:cubicBezTo>
                    <a:pt x="12058778" y="7013701"/>
                    <a:pt x="12246229" y="6524751"/>
                    <a:pt x="12247500" y="6035294"/>
                  </a:cubicBezTo>
                  <a:lnTo>
                    <a:pt x="12247500" y="6024753"/>
                  </a:lnTo>
                  <a:cubicBezTo>
                    <a:pt x="12246230" y="5535295"/>
                    <a:pt x="12058778" y="5046472"/>
                    <a:pt x="11685398" y="4673092"/>
                  </a:cubicBezTo>
                  <a:lnTo>
                    <a:pt x="7574407" y="562102"/>
                  </a:lnTo>
                  <a:cubicBezTo>
                    <a:pt x="7199630" y="187325"/>
                    <a:pt x="6708521" y="0"/>
                    <a:pt x="6217412" y="0"/>
                  </a:cubicBezTo>
                  <a:close/>
                </a:path>
              </a:pathLst>
            </a:custGeom>
            <a:solidFill>
              <a:srgbClr val="FFFFFF"/>
            </a:solidFill>
            <a:ln w="12700">
              <a:solidFill>
                <a:srgbClr val="000000"/>
              </a:solidFill>
            </a:ln>
          </p:spPr>
          <p:txBody>
            <a:bodyPr/>
            <a:lstStyle/>
            <a:p>
              <a:endParaRPr lang="es-EC"/>
            </a:p>
          </p:txBody>
        </p:sp>
      </p:grpSp>
      <p:grpSp>
        <p:nvGrpSpPr>
          <p:cNvPr id="12" name="Group 12"/>
          <p:cNvGrpSpPr>
            <a:grpSpLocks noChangeAspect="1"/>
          </p:cNvGrpSpPr>
          <p:nvPr/>
        </p:nvGrpSpPr>
        <p:grpSpPr>
          <a:xfrm>
            <a:off x="9985733" y="1264120"/>
            <a:ext cx="7758761" cy="7758761"/>
            <a:chOff x="0" y="0"/>
            <a:chExt cx="12060136" cy="12060136"/>
          </a:xfrm>
        </p:grpSpPr>
        <p:sp>
          <p:nvSpPr>
            <p:cNvPr id="13" name="Freeform 13"/>
            <p:cNvSpPr/>
            <p:nvPr/>
          </p:nvSpPr>
          <p:spPr>
            <a:xfrm>
              <a:off x="-187325" y="0"/>
              <a:ext cx="12247500" cy="12060174"/>
            </a:xfrm>
            <a:custGeom>
              <a:avLst/>
              <a:gdLst/>
              <a:ahLst/>
              <a:cxnLst/>
              <a:rect l="l" t="t" r="r" b="b"/>
              <a:pathLst>
                <a:path w="12247500" h="12060174">
                  <a:moveTo>
                    <a:pt x="6217412" y="0"/>
                  </a:moveTo>
                  <a:cubicBezTo>
                    <a:pt x="5726303" y="0"/>
                    <a:pt x="5235067" y="187325"/>
                    <a:pt x="4860417" y="562102"/>
                  </a:cubicBezTo>
                  <a:lnTo>
                    <a:pt x="749427" y="4673092"/>
                  </a:lnTo>
                  <a:cubicBezTo>
                    <a:pt x="0" y="5422519"/>
                    <a:pt x="0" y="6637655"/>
                    <a:pt x="749427" y="7387082"/>
                  </a:cubicBezTo>
                  <a:lnTo>
                    <a:pt x="4860417" y="11498072"/>
                  </a:lnTo>
                  <a:cubicBezTo>
                    <a:pt x="5233797" y="11871452"/>
                    <a:pt x="5722747" y="12058777"/>
                    <a:pt x="6212078" y="12060174"/>
                  </a:cubicBezTo>
                  <a:lnTo>
                    <a:pt x="6222746" y="12060174"/>
                  </a:lnTo>
                  <a:cubicBezTo>
                    <a:pt x="6712077" y="12058777"/>
                    <a:pt x="7201027" y="11871452"/>
                    <a:pt x="7574407" y="11498072"/>
                  </a:cubicBezTo>
                  <a:lnTo>
                    <a:pt x="11685398" y="7387082"/>
                  </a:lnTo>
                  <a:cubicBezTo>
                    <a:pt x="12058778" y="7013701"/>
                    <a:pt x="12246229" y="6524751"/>
                    <a:pt x="12247500" y="6035294"/>
                  </a:cubicBezTo>
                  <a:lnTo>
                    <a:pt x="12247500" y="6024753"/>
                  </a:lnTo>
                  <a:cubicBezTo>
                    <a:pt x="12246230" y="5535295"/>
                    <a:pt x="12058778" y="5046472"/>
                    <a:pt x="11685398" y="4673092"/>
                  </a:cubicBezTo>
                  <a:lnTo>
                    <a:pt x="7574407" y="562102"/>
                  </a:lnTo>
                  <a:cubicBezTo>
                    <a:pt x="7199630" y="187325"/>
                    <a:pt x="6708521" y="0"/>
                    <a:pt x="6217412" y="0"/>
                  </a:cubicBezTo>
                  <a:close/>
                </a:path>
              </a:pathLst>
            </a:custGeom>
            <a:blipFill>
              <a:blip r:embed="rId6"/>
              <a:stretch>
                <a:fillRect l="-50313" r="-50313"/>
              </a:stretch>
            </a:blipFill>
          </p:spPr>
          <p:txBody>
            <a:bodyPr/>
            <a:lstStyle/>
            <a:p>
              <a:endParaRPr lang="es-EC"/>
            </a:p>
          </p:txBody>
        </p:sp>
      </p:grpSp>
      <p:grpSp>
        <p:nvGrpSpPr>
          <p:cNvPr id="14" name="Group 14"/>
          <p:cNvGrpSpPr/>
          <p:nvPr/>
        </p:nvGrpSpPr>
        <p:grpSpPr>
          <a:xfrm rot="-2700000">
            <a:off x="15118972" y="1752298"/>
            <a:ext cx="1773105" cy="1773105"/>
            <a:chOff x="0" y="0"/>
            <a:chExt cx="812800" cy="812800"/>
          </a:xfrm>
        </p:grpSpPr>
        <p:sp>
          <p:nvSpPr>
            <p:cNvPr id="15" name="Freeform 15"/>
            <p:cNvSpPr/>
            <p:nvPr/>
          </p:nvSpPr>
          <p:spPr>
            <a:xfrm>
              <a:off x="0" y="0"/>
              <a:ext cx="812800" cy="812800"/>
            </a:xfrm>
            <a:custGeom>
              <a:avLst/>
              <a:gdLst/>
              <a:ahLst/>
              <a:cxnLst/>
              <a:rect l="l" t="t" r="r" b="b"/>
              <a:pathLst>
                <a:path w="812800" h="812800">
                  <a:moveTo>
                    <a:pt x="113524" y="0"/>
                  </a:moveTo>
                  <a:lnTo>
                    <a:pt x="699276" y="0"/>
                  </a:lnTo>
                  <a:cubicBezTo>
                    <a:pt x="729385" y="0"/>
                    <a:pt x="758260" y="11961"/>
                    <a:pt x="779550" y="33250"/>
                  </a:cubicBezTo>
                  <a:cubicBezTo>
                    <a:pt x="800839" y="54540"/>
                    <a:pt x="812800" y="83416"/>
                    <a:pt x="812800" y="113524"/>
                  </a:cubicBezTo>
                  <a:lnTo>
                    <a:pt x="812800" y="699276"/>
                  </a:lnTo>
                  <a:cubicBezTo>
                    <a:pt x="812800" y="729385"/>
                    <a:pt x="800839" y="758260"/>
                    <a:pt x="779550" y="779550"/>
                  </a:cubicBezTo>
                  <a:cubicBezTo>
                    <a:pt x="758260" y="800839"/>
                    <a:pt x="729385" y="812800"/>
                    <a:pt x="699276" y="812800"/>
                  </a:cubicBezTo>
                  <a:lnTo>
                    <a:pt x="113524" y="812800"/>
                  </a:lnTo>
                  <a:cubicBezTo>
                    <a:pt x="83416" y="812800"/>
                    <a:pt x="54540" y="800839"/>
                    <a:pt x="33250" y="779550"/>
                  </a:cubicBezTo>
                  <a:cubicBezTo>
                    <a:pt x="11961" y="758260"/>
                    <a:pt x="0" y="729385"/>
                    <a:pt x="0" y="699276"/>
                  </a:cubicBezTo>
                  <a:lnTo>
                    <a:pt x="0" y="113524"/>
                  </a:lnTo>
                  <a:cubicBezTo>
                    <a:pt x="0" y="83416"/>
                    <a:pt x="11961" y="54540"/>
                    <a:pt x="33250" y="33250"/>
                  </a:cubicBezTo>
                  <a:cubicBezTo>
                    <a:pt x="54540" y="11961"/>
                    <a:pt x="83416" y="0"/>
                    <a:pt x="113524" y="0"/>
                  </a:cubicBezTo>
                  <a:close/>
                </a:path>
              </a:pathLst>
            </a:custGeom>
            <a:solidFill>
              <a:srgbClr val="7CB5EA"/>
            </a:solidFill>
          </p:spPr>
          <p:txBody>
            <a:bodyPr/>
            <a:lstStyle/>
            <a:p>
              <a:endParaRPr lang="es-EC"/>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17" name="AutoShape 17"/>
          <p:cNvSpPr/>
          <p:nvPr/>
        </p:nvSpPr>
        <p:spPr>
          <a:xfrm flipV="1">
            <a:off x="15429047" y="-2347330"/>
            <a:ext cx="4758326" cy="5080706"/>
          </a:xfrm>
          <a:prstGeom prst="line">
            <a:avLst/>
          </a:prstGeom>
          <a:ln w="85725" cap="flat">
            <a:solidFill>
              <a:srgbClr val="FFFFFF"/>
            </a:solidFill>
            <a:prstDash val="solid"/>
            <a:headEnd type="none" w="sm" len="sm"/>
            <a:tailEnd type="none" w="sm" len="sm"/>
          </a:ln>
        </p:spPr>
        <p:txBody>
          <a:bodyPr/>
          <a:lstStyle/>
          <a:p>
            <a:endParaRPr lang="es-EC"/>
          </a:p>
        </p:txBody>
      </p:sp>
      <p:grpSp>
        <p:nvGrpSpPr>
          <p:cNvPr id="18" name="Group 18"/>
          <p:cNvGrpSpPr/>
          <p:nvPr/>
        </p:nvGrpSpPr>
        <p:grpSpPr>
          <a:xfrm rot="-2700000">
            <a:off x="568784" y="2950161"/>
            <a:ext cx="1046730" cy="1046730"/>
            <a:chOff x="0" y="0"/>
            <a:chExt cx="812800" cy="812800"/>
          </a:xfrm>
        </p:grpSpPr>
        <p:sp>
          <p:nvSpPr>
            <p:cNvPr id="19" name="Freeform 19"/>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rot="-2700000">
            <a:off x="568784" y="5609027"/>
            <a:ext cx="1046730" cy="1046730"/>
            <a:chOff x="0" y="0"/>
            <a:chExt cx="812800" cy="812800"/>
          </a:xfrm>
        </p:grpSpPr>
        <p:sp>
          <p:nvSpPr>
            <p:cNvPr id="22" name="Freeform 22"/>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2032324" y="4561604"/>
            <a:ext cx="7832895" cy="2244204"/>
          </a:xfrm>
          <a:prstGeom prst="rect">
            <a:avLst/>
          </a:prstGeom>
        </p:spPr>
        <p:txBody>
          <a:bodyPr wrap="square" lIns="0" tIns="0" rIns="0" bIns="0" rtlCol="0" anchor="t">
            <a:spAutoFit/>
          </a:bodyPr>
          <a:lstStyle/>
          <a:p>
            <a:pPr algn="l">
              <a:lnSpc>
                <a:spcPts val="3519"/>
              </a:lnSpc>
            </a:pPr>
            <a:endParaRPr dirty="0"/>
          </a:p>
          <a:p>
            <a:pPr algn="l">
              <a:lnSpc>
                <a:spcPts val="3519"/>
              </a:lnSpc>
            </a:pPr>
            <a:endParaRPr dirty="0"/>
          </a:p>
          <a:p>
            <a:pPr marL="0" lvl="0" indent="0" algn="just">
              <a:lnSpc>
                <a:spcPts val="3519"/>
              </a:lnSpc>
            </a:pPr>
            <a:r>
              <a:rPr lang="en-US" sz="2300" dirty="0">
                <a:solidFill>
                  <a:srgbClr val="000000"/>
                </a:solidFill>
                <a:latin typeface="Inter"/>
                <a:ea typeface="Inter"/>
                <a:cs typeface="Inter"/>
                <a:sym typeface="Inter"/>
              </a:rPr>
              <a:t>En febrero del 2024 mediante decreto Nro.157 se expide el Reglamento General de la Ley de Eficiencia Económica y Generación de Empleo.</a:t>
            </a:r>
          </a:p>
        </p:txBody>
      </p:sp>
      <p:sp>
        <p:nvSpPr>
          <p:cNvPr id="25" name="TextBox 25"/>
          <p:cNvSpPr txBox="1"/>
          <p:nvPr/>
        </p:nvSpPr>
        <p:spPr>
          <a:xfrm>
            <a:off x="2032324" y="7089082"/>
            <a:ext cx="8560713" cy="2650213"/>
          </a:xfrm>
          <a:prstGeom prst="rect">
            <a:avLst/>
          </a:prstGeom>
        </p:spPr>
        <p:txBody>
          <a:bodyPr lIns="0" tIns="0" rIns="0" bIns="0" rtlCol="0" anchor="t">
            <a:spAutoFit/>
          </a:bodyPr>
          <a:lstStyle/>
          <a:p>
            <a:pPr marL="0" lvl="0" indent="0" algn="just">
              <a:lnSpc>
                <a:spcPts val="3519"/>
              </a:lnSpc>
            </a:pPr>
            <a:r>
              <a:rPr lang="en-US" sz="2300" dirty="0">
                <a:solidFill>
                  <a:srgbClr val="000000"/>
                </a:solidFill>
                <a:latin typeface="Inter"/>
                <a:ea typeface="Inter"/>
                <a:cs typeface="Inter"/>
                <a:sym typeface="Inter"/>
              </a:rPr>
              <a:t>El robo de vehículos se ha vuelto un problema cada vez más frecuente en el DMQ. Por esta razón, es necesario actualizar el Código Municipal para que los estacionamientos, tanto públicos como privados, ofrezcan un servicio más completo y seguro, brindando mayor protección a los usuarios y sus vehículos. (Responsabilidad de la Municipalidad del DMQ)</a:t>
            </a:r>
          </a:p>
        </p:txBody>
      </p:sp>
      <p:grpSp>
        <p:nvGrpSpPr>
          <p:cNvPr id="26" name="Group 26"/>
          <p:cNvGrpSpPr/>
          <p:nvPr/>
        </p:nvGrpSpPr>
        <p:grpSpPr>
          <a:xfrm rot="-2700000">
            <a:off x="568784" y="7994785"/>
            <a:ext cx="1046730" cy="1046730"/>
            <a:chOff x="0" y="0"/>
            <a:chExt cx="812800" cy="812800"/>
          </a:xfrm>
        </p:grpSpPr>
        <p:sp>
          <p:nvSpPr>
            <p:cNvPr id="27" name="Freeform 27"/>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sp>
        <p:nvSpPr>
          <p:cNvPr id="3" name="Freeform 3"/>
          <p:cNvSpPr/>
          <p:nvPr/>
        </p:nvSpPr>
        <p:spPr>
          <a:xfrm flipV="1">
            <a:off x="0" y="-850453"/>
            <a:ext cx="4250865" cy="4774017"/>
          </a:xfrm>
          <a:custGeom>
            <a:avLst/>
            <a:gdLst/>
            <a:ahLst/>
            <a:cxnLst/>
            <a:rect l="l" t="t" r="r" b="b"/>
            <a:pathLst>
              <a:path w="4250865" h="4774017">
                <a:moveTo>
                  <a:pt x="0" y="4774017"/>
                </a:moveTo>
                <a:lnTo>
                  <a:pt x="4250865" y="4774017"/>
                </a:lnTo>
                <a:lnTo>
                  <a:pt x="4250865" y="0"/>
                </a:lnTo>
                <a:lnTo>
                  <a:pt x="0" y="0"/>
                </a:lnTo>
                <a:lnTo>
                  <a:pt x="0" y="477401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C"/>
          </a:p>
        </p:txBody>
      </p:sp>
      <p:sp>
        <p:nvSpPr>
          <p:cNvPr id="4" name="Freeform 4"/>
          <p:cNvSpPr/>
          <p:nvPr/>
        </p:nvSpPr>
        <p:spPr>
          <a:xfrm flipH="1" flipV="1">
            <a:off x="14091478" y="-850453"/>
            <a:ext cx="4250865" cy="4774017"/>
          </a:xfrm>
          <a:custGeom>
            <a:avLst/>
            <a:gdLst/>
            <a:ahLst/>
            <a:cxnLst/>
            <a:rect l="l" t="t" r="r" b="b"/>
            <a:pathLst>
              <a:path w="4250865" h="4774017">
                <a:moveTo>
                  <a:pt x="4250865" y="4774017"/>
                </a:moveTo>
                <a:lnTo>
                  <a:pt x="0" y="4774017"/>
                </a:lnTo>
                <a:lnTo>
                  <a:pt x="0" y="0"/>
                </a:lnTo>
                <a:lnTo>
                  <a:pt x="4250865" y="0"/>
                </a:lnTo>
                <a:lnTo>
                  <a:pt x="4250865" y="477401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C"/>
          </a:p>
        </p:txBody>
      </p:sp>
      <p:grpSp>
        <p:nvGrpSpPr>
          <p:cNvPr id="5" name="Group 5"/>
          <p:cNvGrpSpPr/>
          <p:nvPr/>
        </p:nvGrpSpPr>
        <p:grpSpPr>
          <a:xfrm>
            <a:off x="10923138" y="9608643"/>
            <a:ext cx="7248408" cy="523495"/>
            <a:chOff x="0" y="0"/>
            <a:chExt cx="9664544" cy="697993"/>
          </a:xfrm>
        </p:grpSpPr>
        <p:grpSp>
          <p:nvGrpSpPr>
            <p:cNvPr id="6" name="Group 6"/>
            <p:cNvGrpSpPr/>
            <p:nvPr/>
          </p:nvGrpSpPr>
          <p:grpSpPr>
            <a:xfrm>
              <a:off x="800476" y="0"/>
              <a:ext cx="8864068" cy="697993"/>
              <a:chOff x="0" y="0"/>
              <a:chExt cx="1596547" cy="125719"/>
            </a:xfrm>
          </p:grpSpPr>
          <p:sp>
            <p:nvSpPr>
              <p:cNvPr id="7" name="Freeform 7"/>
              <p:cNvSpPr/>
              <p:nvPr/>
            </p:nvSpPr>
            <p:spPr>
              <a:xfrm>
                <a:off x="0" y="0"/>
                <a:ext cx="1596547" cy="125719"/>
              </a:xfrm>
              <a:custGeom>
                <a:avLst/>
                <a:gdLst/>
                <a:ahLst/>
                <a:cxnLst/>
                <a:rect l="l" t="t" r="r" b="b"/>
                <a:pathLst>
                  <a:path w="1596547" h="125719">
                    <a:moveTo>
                      <a:pt x="59392" y="0"/>
                    </a:moveTo>
                    <a:lnTo>
                      <a:pt x="1537156" y="0"/>
                    </a:lnTo>
                    <a:cubicBezTo>
                      <a:pt x="1552907" y="0"/>
                      <a:pt x="1568014" y="6257"/>
                      <a:pt x="1579152" y="17395"/>
                    </a:cubicBezTo>
                    <a:cubicBezTo>
                      <a:pt x="1590290" y="28533"/>
                      <a:pt x="1596547" y="43640"/>
                      <a:pt x="1596547" y="59392"/>
                    </a:cubicBezTo>
                    <a:lnTo>
                      <a:pt x="1596547" y="66327"/>
                    </a:lnTo>
                    <a:cubicBezTo>
                      <a:pt x="1596547" y="99128"/>
                      <a:pt x="1569957" y="125719"/>
                      <a:pt x="1537156" y="125719"/>
                    </a:cubicBezTo>
                    <a:lnTo>
                      <a:pt x="59392" y="125719"/>
                    </a:lnTo>
                    <a:cubicBezTo>
                      <a:pt x="26590" y="125719"/>
                      <a:pt x="0" y="99128"/>
                      <a:pt x="0" y="66327"/>
                    </a:cubicBezTo>
                    <a:lnTo>
                      <a:pt x="0" y="59392"/>
                    </a:lnTo>
                    <a:cubicBezTo>
                      <a:pt x="0" y="26590"/>
                      <a:pt x="26590" y="0"/>
                      <a:pt x="59392" y="0"/>
                    </a:cubicBezTo>
                    <a:close/>
                  </a:path>
                </a:pathLst>
              </a:custGeom>
              <a:gradFill rotWithShape="1">
                <a:gsLst>
                  <a:gs pos="0">
                    <a:srgbClr val="8ED0DC">
                      <a:alpha val="50000"/>
                    </a:srgbClr>
                  </a:gs>
                  <a:gs pos="100000">
                    <a:srgbClr val="6CAAE4">
                      <a:alpha val="100000"/>
                    </a:srgbClr>
                  </a:gs>
                </a:gsLst>
                <a:lin ang="5400000"/>
              </a:gradFill>
            </p:spPr>
            <p:txBody>
              <a:bodyPr/>
              <a:lstStyle/>
              <a:p>
                <a:endParaRPr lang="es-EC"/>
              </a:p>
            </p:txBody>
          </p:sp>
          <p:sp>
            <p:nvSpPr>
              <p:cNvPr id="8" name="TextBox 8"/>
              <p:cNvSpPr txBox="1"/>
              <p:nvPr/>
            </p:nvSpPr>
            <p:spPr>
              <a:xfrm>
                <a:off x="0" y="-28575"/>
                <a:ext cx="1596547" cy="154294"/>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a:off x="8235230" y="75611"/>
              <a:ext cx="546770" cy="546770"/>
            </a:xfrm>
            <a:custGeom>
              <a:avLst/>
              <a:gdLst/>
              <a:ahLst/>
              <a:cxnLst/>
              <a:rect l="l" t="t" r="r" b="b"/>
              <a:pathLst>
                <a:path w="546770" h="546770">
                  <a:moveTo>
                    <a:pt x="0" y="0"/>
                  </a:moveTo>
                  <a:lnTo>
                    <a:pt x="546770" y="0"/>
                  </a:lnTo>
                  <a:lnTo>
                    <a:pt x="546770" y="546771"/>
                  </a:lnTo>
                  <a:lnTo>
                    <a:pt x="0" y="546771"/>
                  </a:lnTo>
                  <a:lnTo>
                    <a:pt x="0" y="0"/>
                  </a:lnTo>
                  <a:close/>
                </a:path>
              </a:pathLst>
            </a:custGeom>
            <a:blipFill>
              <a:blip r:embed="rId5"/>
              <a:stretch>
                <a:fillRect/>
              </a:stretch>
            </a:blipFill>
          </p:spPr>
          <p:txBody>
            <a:bodyPr/>
            <a:lstStyle/>
            <a:p>
              <a:endParaRPr lang="es-EC"/>
            </a:p>
          </p:txBody>
        </p:sp>
        <p:sp>
          <p:nvSpPr>
            <p:cNvPr id="10" name="TextBox 10"/>
            <p:cNvSpPr txBox="1"/>
            <p:nvPr/>
          </p:nvSpPr>
          <p:spPr>
            <a:xfrm>
              <a:off x="0" y="86447"/>
              <a:ext cx="9273853" cy="458748"/>
            </a:xfrm>
            <a:prstGeom prst="rect">
              <a:avLst/>
            </a:prstGeom>
          </p:spPr>
          <p:txBody>
            <a:bodyPr lIns="0" tIns="0" rIns="0" bIns="0" rtlCol="0" anchor="t">
              <a:spAutoFit/>
            </a:bodyPr>
            <a:lstStyle/>
            <a:p>
              <a:pPr algn="ctr">
                <a:lnSpc>
                  <a:spcPts val="2823"/>
                </a:lnSpc>
                <a:spcBef>
                  <a:spcPct val="0"/>
                </a:spcBef>
              </a:pPr>
              <a:r>
                <a:rPr lang="en-US" sz="2016" dirty="0">
                  <a:solidFill>
                    <a:srgbClr val="144D92"/>
                  </a:solidFill>
                  <a:latin typeface="Poppins Italics"/>
                  <a:ea typeface="Poppins Italics"/>
                  <a:cs typeface="Poppins Italics"/>
                  <a:sym typeface="Poppins Italics"/>
                </a:rPr>
                <a:t>Comisión de la Planificación Estratégica</a:t>
              </a:r>
            </a:p>
          </p:txBody>
        </p:sp>
      </p:grpSp>
      <p:sp>
        <p:nvSpPr>
          <p:cNvPr id="11" name="Freeform 11"/>
          <p:cNvSpPr/>
          <p:nvPr/>
        </p:nvSpPr>
        <p:spPr>
          <a:xfrm>
            <a:off x="3557677" y="3429614"/>
            <a:ext cx="3807185" cy="1903592"/>
          </a:xfrm>
          <a:custGeom>
            <a:avLst/>
            <a:gdLst/>
            <a:ahLst/>
            <a:cxnLst/>
            <a:rect l="l" t="t" r="r" b="b"/>
            <a:pathLst>
              <a:path w="3807185" h="1903592">
                <a:moveTo>
                  <a:pt x="0" y="0"/>
                </a:moveTo>
                <a:lnTo>
                  <a:pt x="3807185" y="0"/>
                </a:lnTo>
                <a:lnTo>
                  <a:pt x="3807185" y="1903592"/>
                </a:lnTo>
                <a:lnTo>
                  <a:pt x="0" y="1903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sp>
        <p:nvSpPr>
          <p:cNvPr id="12" name="Freeform 12"/>
          <p:cNvSpPr/>
          <p:nvPr/>
        </p:nvSpPr>
        <p:spPr>
          <a:xfrm>
            <a:off x="10923138" y="3429614"/>
            <a:ext cx="3807185" cy="1903592"/>
          </a:xfrm>
          <a:custGeom>
            <a:avLst/>
            <a:gdLst/>
            <a:ahLst/>
            <a:cxnLst/>
            <a:rect l="l" t="t" r="r" b="b"/>
            <a:pathLst>
              <a:path w="3807185" h="1903592">
                <a:moveTo>
                  <a:pt x="0" y="0"/>
                </a:moveTo>
                <a:lnTo>
                  <a:pt x="3807185" y="0"/>
                </a:lnTo>
                <a:lnTo>
                  <a:pt x="3807185" y="1903592"/>
                </a:lnTo>
                <a:lnTo>
                  <a:pt x="0" y="1903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sp>
        <p:nvSpPr>
          <p:cNvPr id="13" name="Freeform 13"/>
          <p:cNvSpPr/>
          <p:nvPr/>
        </p:nvSpPr>
        <p:spPr>
          <a:xfrm rot="5400000">
            <a:off x="4223527" y="6126700"/>
            <a:ext cx="2475485" cy="316605"/>
          </a:xfrm>
          <a:custGeom>
            <a:avLst/>
            <a:gdLst/>
            <a:ahLst/>
            <a:cxnLst/>
            <a:rect l="l" t="t" r="r" b="b"/>
            <a:pathLst>
              <a:path w="2475485" h="316605">
                <a:moveTo>
                  <a:pt x="0" y="0"/>
                </a:moveTo>
                <a:lnTo>
                  <a:pt x="2475485" y="0"/>
                </a:lnTo>
                <a:lnTo>
                  <a:pt x="2475485" y="316605"/>
                </a:lnTo>
                <a:lnTo>
                  <a:pt x="0" y="316605"/>
                </a:lnTo>
                <a:lnTo>
                  <a:pt x="0"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sp>
        <p:nvSpPr>
          <p:cNvPr id="14" name="Freeform 14"/>
          <p:cNvSpPr/>
          <p:nvPr/>
        </p:nvSpPr>
        <p:spPr>
          <a:xfrm rot="5400000" flipH="1">
            <a:off x="7903411" y="4223108"/>
            <a:ext cx="2475485" cy="316605"/>
          </a:xfrm>
          <a:custGeom>
            <a:avLst/>
            <a:gdLst/>
            <a:ahLst/>
            <a:cxnLst/>
            <a:rect l="l" t="t" r="r" b="b"/>
            <a:pathLst>
              <a:path w="2475485" h="316605">
                <a:moveTo>
                  <a:pt x="2475485" y="0"/>
                </a:moveTo>
                <a:lnTo>
                  <a:pt x="0" y="0"/>
                </a:lnTo>
                <a:lnTo>
                  <a:pt x="0" y="316604"/>
                </a:lnTo>
                <a:lnTo>
                  <a:pt x="2475485" y="316604"/>
                </a:lnTo>
                <a:lnTo>
                  <a:pt x="2475485"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grpSp>
        <p:nvGrpSpPr>
          <p:cNvPr id="15" name="Group 15"/>
          <p:cNvGrpSpPr/>
          <p:nvPr/>
        </p:nvGrpSpPr>
        <p:grpSpPr>
          <a:xfrm>
            <a:off x="4033908" y="3905844"/>
            <a:ext cx="2854724" cy="285472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17" name="TextBox 17"/>
            <p:cNvSpPr txBox="1"/>
            <p:nvPr/>
          </p:nvSpPr>
          <p:spPr>
            <a:xfrm>
              <a:off x="76200" y="28575"/>
              <a:ext cx="660400" cy="708025"/>
            </a:xfrm>
            <a:prstGeom prst="rect">
              <a:avLst/>
            </a:prstGeom>
          </p:spPr>
          <p:txBody>
            <a:bodyPr lIns="51446" tIns="51446" rIns="51446" bIns="51446" rtlCol="0" anchor="ctr"/>
            <a:lstStyle/>
            <a:p>
              <a:pPr algn="ctr">
                <a:lnSpc>
                  <a:spcPts val="2520"/>
                </a:lnSpc>
              </a:pPr>
              <a:endParaRPr/>
            </a:p>
          </p:txBody>
        </p:sp>
      </p:grpSp>
      <p:sp>
        <p:nvSpPr>
          <p:cNvPr id="18" name="Freeform 18"/>
          <p:cNvSpPr/>
          <p:nvPr/>
        </p:nvSpPr>
        <p:spPr>
          <a:xfrm rot="5400000">
            <a:off x="11588988" y="6126700"/>
            <a:ext cx="2475485" cy="316605"/>
          </a:xfrm>
          <a:custGeom>
            <a:avLst/>
            <a:gdLst/>
            <a:ahLst/>
            <a:cxnLst/>
            <a:rect l="l" t="t" r="r" b="b"/>
            <a:pathLst>
              <a:path w="2475485" h="316605">
                <a:moveTo>
                  <a:pt x="0" y="0"/>
                </a:moveTo>
                <a:lnTo>
                  <a:pt x="2475485" y="0"/>
                </a:lnTo>
                <a:lnTo>
                  <a:pt x="2475485" y="316605"/>
                </a:lnTo>
                <a:lnTo>
                  <a:pt x="0" y="316605"/>
                </a:lnTo>
                <a:lnTo>
                  <a:pt x="0"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grpSp>
        <p:nvGrpSpPr>
          <p:cNvPr id="19" name="Group 19"/>
          <p:cNvGrpSpPr/>
          <p:nvPr/>
        </p:nvGrpSpPr>
        <p:grpSpPr>
          <a:xfrm>
            <a:off x="11399368" y="3905844"/>
            <a:ext cx="2854724" cy="285472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1" name="TextBox 21"/>
            <p:cNvSpPr txBox="1"/>
            <p:nvPr/>
          </p:nvSpPr>
          <p:spPr>
            <a:xfrm>
              <a:off x="76200" y="28575"/>
              <a:ext cx="660400" cy="708025"/>
            </a:xfrm>
            <a:prstGeom prst="rect">
              <a:avLst/>
            </a:prstGeom>
          </p:spPr>
          <p:txBody>
            <a:bodyPr lIns="51446" tIns="51446" rIns="51446" bIns="51446" rtlCol="0" anchor="ctr"/>
            <a:lstStyle/>
            <a:p>
              <a:pPr algn="ctr">
                <a:lnSpc>
                  <a:spcPts val="2520"/>
                </a:lnSpc>
              </a:pPr>
              <a:endParaRPr/>
            </a:p>
          </p:txBody>
        </p:sp>
      </p:grpSp>
      <p:sp>
        <p:nvSpPr>
          <p:cNvPr id="22" name="Freeform 22"/>
          <p:cNvSpPr/>
          <p:nvPr/>
        </p:nvSpPr>
        <p:spPr>
          <a:xfrm rot="-10800000">
            <a:off x="7237561" y="5333206"/>
            <a:ext cx="3807185" cy="1903592"/>
          </a:xfrm>
          <a:custGeom>
            <a:avLst/>
            <a:gdLst/>
            <a:ahLst/>
            <a:cxnLst/>
            <a:rect l="l" t="t" r="r" b="b"/>
            <a:pathLst>
              <a:path w="3807185" h="1903592">
                <a:moveTo>
                  <a:pt x="0" y="0"/>
                </a:moveTo>
                <a:lnTo>
                  <a:pt x="3807185" y="0"/>
                </a:lnTo>
                <a:lnTo>
                  <a:pt x="3807185" y="1903593"/>
                </a:lnTo>
                <a:lnTo>
                  <a:pt x="0" y="19035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grpSp>
        <p:nvGrpSpPr>
          <p:cNvPr id="23" name="Group 23"/>
          <p:cNvGrpSpPr/>
          <p:nvPr/>
        </p:nvGrpSpPr>
        <p:grpSpPr>
          <a:xfrm rot="-10800000">
            <a:off x="7713792" y="3905844"/>
            <a:ext cx="2854724" cy="285472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5" name="TextBox 25"/>
            <p:cNvSpPr txBox="1"/>
            <p:nvPr/>
          </p:nvSpPr>
          <p:spPr>
            <a:xfrm>
              <a:off x="76200" y="28575"/>
              <a:ext cx="660400" cy="708025"/>
            </a:xfrm>
            <a:prstGeom prst="rect">
              <a:avLst/>
            </a:prstGeom>
          </p:spPr>
          <p:txBody>
            <a:bodyPr lIns="57817" tIns="57817" rIns="57817" bIns="57817" rtlCol="0" anchor="ctr"/>
            <a:lstStyle/>
            <a:p>
              <a:pPr algn="ctr">
                <a:lnSpc>
                  <a:spcPts val="2520"/>
                </a:lnSpc>
              </a:pPr>
              <a:endParaRPr/>
            </a:p>
          </p:txBody>
        </p:sp>
      </p:grpSp>
      <p:sp>
        <p:nvSpPr>
          <p:cNvPr id="26" name="Freeform 26"/>
          <p:cNvSpPr/>
          <p:nvPr/>
        </p:nvSpPr>
        <p:spPr>
          <a:xfrm>
            <a:off x="4629514" y="4614558"/>
            <a:ext cx="1663511" cy="1513795"/>
          </a:xfrm>
          <a:custGeom>
            <a:avLst/>
            <a:gdLst/>
            <a:ahLst/>
            <a:cxnLst/>
            <a:rect l="l" t="t" r="r" b="b"/>
            <a:pathLst>
              <a:path w="1663511" h="1513795">
                <a:moveTo>
                  <a:pt x="0" y="0"/>
                </a:moveTo>
                <a:lnTo>
                  <a:pt x="1663511" y="0"/>
                </a:lnTo>
                <a:lnTo>
                  <a:pt x="1663511" y="1513796"/>
                </a:lnTo>
                <a:lnTo>
                  <a:pt x="0" y="1513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C"/>
          </a:p>
        </p:txBody>
      </p:sp>
      <p:sp>
        <p:nvSpPr>
          <p:cNvPr id="27" name="Freeform 27"/>
          <p:cNvSpPr/>
          <p:nvPr/>
        </p:nvSpPr>
        <p:spPr>
          <a:xfrm>
            <a:off x="8436975" y="4643684"/>
            <a:ext cx="1468392" cy="1455544"/>
          </a:xfrm>
          <a:custGeom>
            <a:avLst/>
            <a:gdLst/>
            <a:ahLst/>
            <a:cxnLst/>
            <a:rect l="l" t="t" r="r" b="b"/>
            <a:pathLst>
              <a:path w="1468392" h="1455544">
                <a:moveTo>
                  <a:pt x="0" y="0"/>
                </a:moveTo>
                <a:lnTo>
                  <a:pt x="1468392" y="0"/>
                </a:lnTo>
                <a:lnTo>
                  <a:pt x="1468392" y="1455544"/>
                </a:lnTo>
                <a:lnTo>
                  <a:pt x="0" y="14555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C"/>
          </a:p>
        </p:txBody>
      </p:sp>
      <p:sp>
        <p:nvSpPr>
          <p:cNvPr id="28" name="Freeform 28"/>
          <p:cNvSpPr/>
          <p:nvPr/>
        </p:nvSpPr>
        <p:spPr>
          <a:xfrm>
            <a:off x="12121071" y="4672810"/>
            <a:ext cx="1375489" cy="1455544"/>
          </a:xfrm>
          <a:custGeom>
            <a:avLst/>
            <a:gdLst/>
            <a:ahLst/>
            <a:cxnLst/>
            <a:rect l="l" t="t" r="r" b="b"/>
            <a:pathLst>
              <a:path w="1375489" h="1455544">
                <a:moveTo>
                  <a:pt x="0" y="0"/>
                </a:moveTo>
                <a:lnTo>
                  <a:pt x="1375489" y="0"/>
                </a:lnTo>
                <a:lnTo>
                  <a:pt x="1375489" y="1455544"/>
                </a:lnTo>
                <a:lnTo>
                  <a:pt x="0" y="14555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C"/>
          </a:p>
        </p:txBody>
      </p:sp>
      <p:sp>
        <p:nvSpPr>
          <p:cNvPr id="29" name="TextBox 29"/>
          <p:cNvSpPr txBox="1"/>
          <p:nvPr/>
        </p:nvSpPr>
        <p:spPr>
          <a:xfrm>
            <a:off x="2031123" y="462753"/>
            <a:ext cx="14549031" cy="806450"/>
          </a:xfrm>
          <a:prstGeom prst="rect">
            <a:avLst/>
          </a:prstGeom>
        </p:spPr>
        <p:txBody>
          <a:bodyPr lIns="0" tIns="0" rIns="0" bIns="0" rtlCol="0" anchor="t">
            <a:spAutoFit/>
          </a:bodyPr>
          <a:lstStyle/>
          <a:p>
            <a:pPr marL="0" lvl="0" indent="0" algn="ctr">
              <a:lnSpc>
                <a:spcPts val="6550"/>
              </a:lnSpc>
            </a:pPr>
            <a:r>
              <a:rPr lang="en-US" sz="5000" spc="-170" dirty="0">
                <a:solidFill>
                  <a:srgbClr val="003D60"/>
                </a:solidFill>
                <a:latin typeface="Martel Bold"/>
                <a:ea typeface="Martel Bold"/>
                <a:cs typeface="Martel Bold"/>
                <a:sym typeface="Martel Bold"/>
              </a:rPr>
              <a:t>ANTECEDENTES</a:t>
            </a:r>
          </a:p>
        </p:txBody>
      </p:sp>
      <p:sp>
        <p:nvSpPr>
          <p:cNvPr id="30" name="TextBox 30"/>
          <p:cNvSpPr txBox="1"/>
          <p:nvPr/>
        </p:nvSpPr>
        <p:spPr>
          <a:xfrm>
            <a:off x="4373733" y="7475120"/>
            <a:ext cx="2175073" cy="737235"/>
          </a:xfrm>
          <a:prstGeom prst="rect">
            <a:avLst/>
          </a:prstGeom>
        </p:spPr>
        <p:txBody>
          <a:bodyPr lIns="0" tIns="0" rIns="0" bIns="0" rtlCol="0" anchor="t">
            <a:spAutoFit/>
          </a:bodyPr>
          <a:lstStyle/>
          <a:p>
            <a:pPr algn="ctr">
              <a:lnSpc>
                <a:spcPts val="2940"/>
              </a:lnSpc>
              <a:spcBef>
                <a:spcPct val="0"/>
              </a:spcBef>
            </a:pPr>
            <a:r>
              <a:rPr lang="en-US" sz="2100">
                <a:solidFill>
                  <a:srgbClr val="240D52"/>
                </a:solidFill>
                <a:latin typeface="Roboto Bold"/>
                <a:ea typeface="Roboto Bold"/>
                <a:cs typeface="Roboto Bold"/>
                <a:sym typeface="Roboto Bold"/>
              </a:rPr>
              <a:t>08 DE JULIO DEL 2024 </a:t>
            </a:r>
          </a:p>
        </p:txBody>
      </p:sp>
      <p:sp>
        <p:nvSpPr>
          <p:cNvPr id="31" name="TextBox 31"/>
          <p:cNvSpPr txBox="1"/>
          <p:nvPr/>
        </p:nvSpPr>
        <p:spPr>
          <a:xfrm>
            <a:off x="8224132" y="1324135"/>
            <a:ext cx="1894079" cy="737235"/>
          </a:xfrm>
          <a:prstGeom prst="rect">
            <a:avLst/>
          </a:prstGeom>
        </p:spPr>
        <p:txBody>
          <a:bodyPr lIns="0" tIns="0" rIns="0" bIns="0" rtlCol="0" anchor="t">
            <a:spAutoFit/>
          </a:bodyPr>
          <a:lstStyle/>
          <a:p>
            <a:pPr algn="ctr">
              <a:lnSpc>
                <a:spcPts val="2940"/>
              </a:lnSpc>
              <a:spcBef>
                <a:spcPct val="0"/>
              </a:spcBef>
            </a:pPr>
            <a:r>
              <a:rPr lang="en-US" sz="2100" dirty="0">
                <a:solidFill>
                  <a:srgbClr val="240D52"/>
                </a:solidFill>
                <a:latin typeface="Roboto Bold"/>
                <a:ea typeface="Roboto Bold"/>
                <a:cs typeface="Roboto Bold"/>
                <a:sym typeface="Roboto Bold"/>
              </a:rPr>
              <a:t>10 DE JULIO DE 2024</a:t>
            </a:r>
          </a:p>
        </p:txBody>
      </p:sp>
      <p:sp>
        <p:nvSpPr>
          <p:cNvPr id="32" name="TextBox 32"/>
          <p:cNvSpPr txBox="1"/>
          <p:nvPr/>
        </p:nvSpPr>
        <p:spPr>
          <a:xfrm>
            <a:off x="3494647" y="8188603"/>
            <a:ext cx="4249849" cy="1198880"/>
          </a:xfrm>
          <a:prstGeom prst="rect">
            <a:avLst/>
          </a:prstGeom>
        </p:spPr>
        <p:txBody>
          <a:bodyPr lIns="0" tIns="0" rIns="0" bIns="0" rtlCol="0" anchor="t">
            <a:spAutoFit/>
          </a:bodyPr>
          <a:lstStyle/>
          <a:p>
            <a:pPr algn="just">
              <a:lnSpc>
                <a:spcPts val="3220"/>
              </a:lnSpc>
              <a:spcBef>
                <a:spcPct val="0"/>
              </a:spcBef>
            </a:pPr>
            <a:r>
              <a:rPr lang="en-US" sz="2300" dirty="0">
                <a:solidFill>
                  <a:srgbClr val="767676"/>
                </a:solidFill>
                <a:latin typeface="Roboto"/>
                <a:ea typeface="Roboto"/>
                <a:cs typeface="Roboto"/>
                <a:sym typeface="Roboto"/>
              </a:rPr>
              <a:t>El Alcalde del DMQ presento el proyecto mediante Oficio Nro. GADDMQ-AM-2024-1335-OF</a:t>
            </a:r>
          </a:p>
        </p:txBody>
      </p:sp>
      <p:sp>
        <p:nvSpPr>
          <p:cNvPr id="33" name="TextBox 33"/>
          <p:cNvSpPr txBox="1"/>
          <p:nvPr/>
        </p:nvSpPr>
        <p:spPr>
          <a:xfrm>
            <a:off x="6548806" y="1944788"/>
            <a:ext cx="5322650" cy="1198880"/>
          </a:xfrm>
          <a:prstGeom prst="rect">
            <a:avLst/>
          </a:prstGeom>
        </p:spPr>
        <p:txBody>
          <a:bodyPr lIns="0" tIns="0" rIns="0" bIns="0" rtlCol="0" anchor="t">
            <a:spAutoFit/>
          </a:bodyPr>
          <a:lstStyle/>
          <a:p>
            <a:pPr algn="ctr">
              <a:lnSpc>
                <a:spcPts val="3220"/>
              </a:lnSpc>
              <a:spcBef>
                <a:spcPct val="0"/>
              </a:spcBef>
            </a:pPr>
            <a:r>
              <a:rPr lang="en-US" sz="2300" dirty="0">
                <a:solidFill>
                  <a:srgbClr val="767676"/>
                </a:solidFill>
                <a:latin typeface="Roboto"/>
                <a:ea typeface="Roboto"/>
                <a:cs typeface="Roboto"/>
                <a:sym typeface="Roboto"/>
              </a:rPr>
              <a:t>La Mgs. Paola  Crespo, Subprocuradora remitió el Informe Jurídico No Vinculante Nro. 32-2024 frente al Proyecto.</a:t>
            </a:r>
          </a:p>
        </p:txBody>
      </p:sp>
      <p:sp>
        <p:nvSpPr>
          <p:cNvPr id="34" name="TextBox 34"/>
          <p:cNvSpPr txBox="1"/>
          <p:nvPr/>
        </p:nvSpPr>
        <p:spPr>
          <a:xfrm>
            <a:off x="11795455" y="7517887"/>
            <a:ext cx="2175073" cy="737235"/>
          </a:xfrm>
          <a:prstGeom prst="rect">
            <a:avLst/>
          </a:prstGeom>
        </p:spPr>
        <p:txBody>
          <a:bodyPr lIns="0" tIns="0" rIns="0" bIns="0" rtlCol="0" anchor="t">
            <a:spAutoFit/>
          </a:bodyPr>
          <a:lstStyle/>
          <a:p>
            <a:pPr algn="ctr">
              <a:lnSpc>
                <a:spcPts val="2940"/>
              </a:lnSpc>
              <a:spcBef>
                <a:spcPct val="0"/>
              </a:spcBef>
            </a:pPr>
            <a:r>
              <a:rPr lang="en-US" sz="2100">
                <a:solidFill>
                  <a:srgbClr val="240D52"/>
                </a:solidFill>
                <a:latin typeface="Roboto Bold"/>
                <a:ea typeface="Roboto Bold"/>
                <a:cs typeface="Roboto Bold"/>
                <a:sym typeface="Roboto Bold"/>
              </a:rPr>
              <a:t>10 DE JULIO DE 2024</a:t>
            </a:r>
          </a:p>
        </p:txBody>
      </p:sp>
      <p:sp>
        <p:nvSpPr>
          <p:cNvPr id="35" name="TextBox 35"/>
          <p:cNvSpPr txBox="1"/>
          <p:nvPr/>
        </p:nvSpPr>
        <p:spPr>
          <a:xfrm>
            <a:off x="11028037" y="8264744"/>
            <a:ext cx="3840638" cy="798830"/>
          </a:xfrm>
          <a:prstGeom prst="rect">
            <a:avLst/>
          </a:prstGeom>
        </p:spPr>
        <p:txBody>
          <a:bodyPr lIns="0" tIns="0" rIns="0" bIns="0" rtlCol="0" anchor="t">
            <a:spAutoFit/>
          </a:bodyPr>
          <a:lstStyle/>
          <a:p>
            <a:pPr algn="ctr">
              <a:lnSpc>
                <a:spcPts val="3220"/>
              </a:lnSpc>
              <a:spcBef>
                <a:spcPct val="0"/>
              </a:spcBef>
            </a:pPr>
            <a:r>
              <a:rPr lang="en-US" sz="2300" dirty="0">
                <a:solidFill>
                  <a:srgbClr val="767676"/>
                </a:solidFill>
                <a:latin typeface="Roboto"/>
                <a:ea typeface="Roboto"/>
                <a:cs typeface="Roboto"/>
                <a:sym typeface="Roboto"/>
              </a:rPr>
              <a:t>Secretaria General del Concejo calificó el Proyecto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sp>
        <p:nvSpPr>
          <p:cNvPr id="3" name="Freeform 3"/>
          <p:cNvSpPr/>
          <p:nvPr/>
        </p:nvSpPr>
        <p:spPr>
          <a:xfrm flipV="1">
            <a:off x="0" y="-850453"/>
            <a:ext cx="4250865" cy="4774017"/>
          </a:xfrm>
          <a:custGeom>
            <a:avLst/>
            <a:gdLst/>
            <a:ahLst/>
            <a:cxnLst/>
            <a:rect l="l" t="t" r="r" b="b"/>
            <a:pathLst>
              <a:path w="4250865" h="4774017">
                <a:moveTo>
                  <a:pt x="0" y="4774017"/>
                </a:moveTo>
                <a:lnTo>
                  <a:pt x="4250865" y="4774017"/>
                </a:lnTo>
                <a:lnTo>
                  <a:pt x="4250865" y="0"/>
                </a:lnTo>
                <a:lnTo>
                  <a:pt x="0" y="0"/>
                </a:lnTo>
                <a:lnTo>
                  <a:pt x="0" y="477401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C"/>
          </a:p>
        </p:txBody>
      </p:sp>
      <p:grpSp>
        <p:nvGrpSpPr>
          <p:cNvPr id="4" name="Group 4"/>
          <p:cNvGrpSpPr/>
          <p:nvPr/>
        </p:nvGrpSpPr>
        <p:grpSpPr>
          <a:xfrm>
            <a:off x="10875530" y="9608643"/>
            <a:ext cx="7248408" cy="523495"/>
            <a:chOff x="0" y="0"/>
            <a:chExt cx="9664544" cy="697993"/>
          </a:xfrm>
        </p:grpSpPr>
        <p:grpSp>
          <p:nvGrpSpPr>
            <p:cNvPr id="5" name="Group 5"/>
            <p:cNvGrpSpPr/>
            <p:nvPr/>
          </p:nvGrpSpPr>
          <p:grpSpPr>
            <a:xfrm>
              <a:off x="800476" y="0"/>
              <a:ext cx="8864068" cy="697993"/>
              <a:chOff x="0" y="0"/>
              <a:chExt cx="1596547" cy="125719"/>
            </a:xfrm>
          </p:grpSpPr>
          <p:sp>
            <p:nvSpPr>
              <p:cNvPr id="6" name="Freeform 6"/>
              <p:cNvSpPr/>
              <p:nvPr/>
            </p:nvSpPr>
            <p:spPr>
              <a:xfrm>
                <a:off x="0" y="0"/>
                <a:ext cx="1596547" cy="125719"/>
              </a:xfrm>
              <a:custGeom>
                <a:avLst/>
                <a:gdLst/>
                <a:ahLst/>
                <a:cxnLst/>
                <a:rect l="l" t="t" r="r" b="b"/>
                <a:pathLst>
                  <a:path w="1596547" h="125719">
                    <a:moveTo>
                      <a:pt x="59392" y="0"/>
                    </a:moveTo>
                    <a:lnTo>
                      <a:pt x="1537156" y="0"/>
                    </a:lnTo>
                    <a:cubicBezTo>
                      <a:pt x="1552907" y="0"/>
                      <a:pt x="1568014" y="6257"/>
                      <a:pt x="1579152" y="17395"/>
                    </a:cubicBezTo>
                    <a:cubicBezTo>
                      <a:pt x="1590290" y="28533"/>
                      <a:pt x="1596547" y="43640"/>
                      <a:pt x="1596547" y="59392"/>
                    </a:cubicBezTo>
                    <a:lnTo>
                      <a:pt x="1596547" y="66327"/>
                    </a:lnTo>
                    <a:cubicBezTo>
                      <a:pt x="1596547" y="99128"/>
                      <a:pt x="1569957" y="125719"/>
                      <a:pt x="1537156" y="125719"/>
                    </a:cubicBezTo>
                    <a:lnTo>
                      <a:pt x="59392" y="125719"/>
                    </a:lnTo>
                    <a:cubicBezTo>
                      <a:pt x="26590" y="125719"/>
                      <a:pt x="0" y="99128"/>
                      <a:pt x="0" y="66327"/>
                    </a:cubicBezTo>
                    <a:lnTo>
                      <a:pt x="0" y="59392"/>
                    </a:lnTo>
                    <a:cubicBezTo>
                      <a:pt x="0" y="26590"/>
                      <a:pt x="26590" y="0"/>
                      <a:pt x="59392" y="0"/>
                    </a:cubicBezTo>
                    <a:close/>
                  </a:path>
                </a:pathLst>
              </a:custGeom>
              <a:gradFill rotWithShape="1">
                <a:gsLst>
                  <a:gs pos="0">
                    <a:srgbClr val="8ED0DC">
                      <a:alpha val="50000"/>
                    </a:srgbClr>
                  </a:gs>
                  <a:gs pos="100000">
                    <a:srgbClr val="6CAAE4">
                      <a:alpha val="100000"/>
                    </a:srgbClr>
                  </a:gs>
                </a:gsLst>
                <a:lin ang="5400000"/>
              </a:gradFill>
            </p:spPr>
            <p:txBody>
              <a:bodyPr/>
              <a:lstStyle/>
              <a:p>
                <a:endParaRPr lang="es-EC"/>
              </a:p>
            </p:txBody>
          </p:sp>
          <p:sp>
            <p:nvSpPr>
              <p:cNvPr id="7" name="TextBox 7"/>
              <p:cNvSpPr txBox="1"/>
              <p:nvPr/>
            </p:nvSpPr>
            <p:spPr>
              <a:xfrm>
                <a:off x="0" y="-28575"/>
                <a:ext cx="1596547" cy="154294"/>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8235230" y="75611"/>
              <a:ext cx="546770" cy="546770"/>
            </a:xfrm>
            <a:custGeom>
              <a:avLst/>
              <a:gdLst/>
              <a:ahLst/>
              <a:cxnLst/>
              <a:rect l="l" t="t" r="r" b="b"/>
              <a:pathLst>
                <a:path w="546770" h="546770">
                  <a:moveTo>
                    <a:pt x="0" y="0"/>
                  </a:moveTo>
                  <a:lnTo>
                    <a:pt x="546770" y="0"/>
                  </a:lnTo>
                  <a:lnTo>
                    <a:pt x="546770" y="546771"/>
                  </a:lnTo>
                  <a:lnTo>
                    <a:pt x="0" y="546771"/>
                  </a:lnTo>
                  <a:lnTo>
                    <a:pt x="0" y="0"/>
                  </a:lnTo>
                  <a:close/>
                </a:path>
              </a:pathLst>
            </a:custGeom>
            <a:blipFill>
              <a:blip r:embed="rId5"/>
              <a:stretch>
                <a:fillRect/>
              </a:stretch>
            </a:blipFill>
          </p:spPr>
          <p:txBody>
            <a:bodyPr/>
            <a:lstStyle/>
            <a:p>
              <a:endParaRPr lang="es-EC"/>
            </a:p>
          </p:txBody>
        </p:sp>
        <p:sp>
          <p:nvSpPr>
            <p:cNvPr id="9" name="TextBox 9"/>
            <p:cNvSpPr txBox="1"/>
            <p:nvPr/>
          </p:nvSpPr>
          <p:spPr>
            <a:xfrm>
              <a:off x="0" y="86447"/>
              <a:ext cx="9273853" cy="458748"/>
            </a:xfrm>
            <a:prstGeom prst="rect">
              <a:avLst/>
            </a:prstGeom>
          </p:spPr>
          <p:txBody>
            <a:bodyPr lIns="0" tIns="0" rIns="0" bIns="0" rtlCol="0" anchor="t">
              <a:spAutoFit/>
            </a:bodyPr>
            <a:lstStyle/>
            <a:p>
              <a:pPr algn="ctr">
                <a:lnSpc>
                  <a:spcPts val="2823"/>
                </a:lnSpc>
                <a:spcBef>
                  <a:spcPct val="0"/>
                </a:spcBef>
              </a:pPr>
              <a:r>
                <a:rPr lang="en-US" sz="2016" dirty="0">
                  <a:solidFill>
                    <a:srgbClr val="144D92"/>
                  </a:solidFill>
                  <a:latin typeface="Poppins Italics"/>
                  <a:ea typeface="Poppins Italics"/>
                  <a:cs typeface="Poppins Italics"/>
                  <a:sym typeface="Poppins Italics"/>
                </a:rPr>
                <a:t>Comisión de la Planificación Estratégica</a:t>
              </a:r>
            </a:p>
          </p:txBody>
        </p:sp>
      </p:grpSp>
      <p:sp>
        <p:nvSpPr>
          <p:cNvPr id="10" name="Freeform 10"/>
          <p:cNvSpPr/>
          <p:nvPr/>
        </p:nvSpPr>
        <p:spPr>
          <a:xfrm rot="5400000" flipH="1">
            <a:off x="1619772" y="5671001"/>
            <a:ext cx="2338349" cy="299066"/>
          </a:xfrm>
          <a:custGeom>
            <a:avLst/>
            <a:gdLst/>
            <a:ahLst/>
            <a:cxnLst/>
            <a:rect l="l" t="t" r="r" b="b"/>
            <a:pathLst>
              <a:path w="2338349" h="299066">
                <a:moveTo>
                  <a:pt x="2338349" y="0"/>
                </a:moveTo>
                <a:lnTo>
                  <a:pt x="0" y="0"/>
                </a:lnTo>
                <a:lnTo>
                  <a:pt x="0" y="299066"/>
                </a:lnTo>
                <a:lnTo>
                  <a:pt x="2338349" y="299066"/>
                </a:lnTo>
                <a:lnTo>
                  <a:pt x="2338349" y="0"/>
                </a:lnTo>
                <a:close/>
              </a:path>
            </a:pathLst>
          </a:custGeom>
          <a:blipFill>
            <a:blip r:embed="rId6">
              <a:extLst>
                <a:ext uri="{96DAC541-7B7A-43D3-8B79-37D633B846F1}">
                  <asvg:svgBlip xmlns:asvg="http://schemas.microsoft.com/office/drawing/2016/SVG/main" r:embed="rId7"/>
                </a:ext>
              </a:extLst>
            </a:blip>
            <a:stretch>
              <a:fillRect l="-20372"/>
            </a:stretch>
          </a:blipFill>
        </p:spPr>
        <p:txBody>
          <a:bodyPr/>
          <a:lstStyle/>
          <a:p>
            <a:endParaRPr lang="es-EC"/>
          </a:p>
        </p:txBody>
      </p:sp>
      <p:sp>
        <p:nvSpPr>
          <p:cNvPr id="11" name="Freeform 11"/>
          <p:cNvSpPr/>
          <p:nvPr/>
        </p:nvSpPr>
        <p:spPr>
          <a:xfrm>
            <a:off x="4510104" y="4463775"/>
            <a:ext cx="3596276" cy="1798138"/>
          </a:xfrm>
          <a:custGeom>
            <a:avLst/>
            <a:gdLst/>
            <a:ahLst/>
            <a:cxnLst/>
            <a:rect l="l" t="t" r="r" b="b"/>
            <a:pathLst>
              <a:path w="3596276" h="1798138">
                <a:moveTo>
                  <a:pt x="0" y="0"/>
                </a:moveTo>
                <a:lnTo>
                  <a:pt x="3596276" y="0"/>
                </a:lnTo>
                <a:lnTo>
                  <a:pt x="3596276" y="1798138"/>
                </a:lnTo>
                <a:lnTo>
                  <a:pt x="0" y="1798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C"/>
          </a:p>
        </p:txBody>
      </p:sp>
      <p:sp>
        <p:nvSpPr>
          <p:cNvPr id="12" name="Freeform 12"/>
          <p:cNvSpPr/>
          <p:nvPr/>
        </p:nvSpPr>
        <p:spPr>
          <a:xfrm rot="-10800000">
            <a:off x="7989896" y="6261913"/>
            <a:ext cx="3596276" cy="1798138"/>
          </a:xfrm>
          <a:custGeom>
            <a:avLst/>
            <a:gdLst/>
            <a:ahLst/>
            <a:cxnLst/>
            <a:rect l="l" t="t" r="r" b="b"/>
            <a:pathLst>
              <a:path w="3596276" h="1798138">
                <a:moveTo>
                  <a:pt x="0" y="0"/>
                </a:moveTo>
                <a:lnTo>
                  <a:pt x="3596276" y="0"/>
                </a:lnTo>
                <a:lnTo>
                  <a:pt x="3596276" y="1798138"/>
                </a:lnTo>
                <a:lnTo>
                  <a:pt x="0" y="1798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C"/>
          </a:p>
        </p:txBody>
      </p:sp>
      <p:sp>
        <p:nvSpPr>
          <p:cNvPr id="13" name="Freeform 13"/>
          <p:cNvSpPr/>
          <p:nvPr/>
        </p:nvSpPr>
        <p:spPr>
          <a:xfrm>
            <a:off x="7824002" y="4297881"/>
            <a:ext cx="3928064" cy="3928064"/>
          </a:xfrm>
          <a:custGeom>
            <a:avLst/>
            <a:gdLst/>
            <a:ahLst/>
            <a:cxnLst/>
            <a:rect l="l" t="t" r="r" b="b"/>
            <a:pathLst>
              <a:path w="3928064" h="3928064">
                <a:moveTo>
                  <a:pt x="0" y="0"/>
                </a:moveTo>
                <a:lnTo>
                  <a:pt x="3928064" y="0"/>
                </a:lnTo>
                <a:lnTo>
                  <a:pt x="3928064" y="3928064"/>
                </a:lnTo>
                <a:lnTo>
                  <a:pt x="0" y="3928064"/>
                </a:lnTo>
                <a:lnTo>
                  <a:pt x="0" y="0"/>
                </a:lnTo>
                <a:close/>
              </a:path>
            </a:pathLst>
          </a:custGeom>
          <a:blipFill>
            <a:blip r:embed="rId10">
              <a:alphaModFix amt="30000"/>
              <a:extLst>
                <a:ext uri="{96DAC541-7B7A-43D3-8B79-37D633B846F1}">
                  <asvg:svgBlip xmlns:asvg="http://schemas.microsoft.com/office/drawing/2016/SVG/main" r:embed="rId11"/>
                </a:ext>
              </a:extLst>
            </a:blip>
            <a:stretch>
              <a:fillRect/>
            </a:stretch>
          </a:blipFill>
        </p:spPr>
        <p:txBody>
          <a:bodyPr/>
          <a:lstStyle/>
          <a:p>
            <a:endParaRPr lang="es-EC"/>
          </a:p>
        </p:txBody>
      </p:sp>
      <p:sp>
        <p:nvSpPr>
          <p:cNvPr id="14" name="Freeform 14"/>
          <p:cNvSpPr/>
          <p:nvPr/>
        </p:nvSpPr>
        <p:spPr>
          <a:xfrm rot="5400000" flipH="1">
            <a:off x="8768393" y="4501827"/>
            <a:ext cx="2338349" cy="299066"/>
          </a:xfrm>
          <a:custGeom>
            <a:avLst/>
            <a:gdLst/>
            <a:ahLst/>
            <a:cxnLst/>
            <a:rect l="l" t="t" r="r" b="b"/>
            <a:pathLst>
              <a:path w="2338349" h="299066">
                <a:moveTo>
                  <a:pt x="2338348" y="0"/>
                </a:moveTo>
                <a:lnTo>
                  <a:pt x="0" y="0"/>
                </a:lnTo>
                <a:lnTo>
                  <a:pt x="0" y="299065"/>
                </a:lnTo>
                <a:lnTo>
                  <a:pt x="2338348" y="299065"/>
                </a:lnTo>
                <a:lnTo>
                  <a:pt x="2338348" y="0"/>
                </a:lnTo>
                <a:close/>
              </a:path>
            </a:pathLst>
          </a:custGeom>
          <a:blipFill>
            <a:blip r:embed="rId6">
              <a:extLst>
                <a:ext uri="{96DAC541-7B7A-43D3-8B79-37D633B846F1}">
                  <asvg:svgBlip xmlns:asvg="http://schemas.microsoft.com/office/drawing/2016/SVG/main" r:embed="rId7"/>
                </a:ext>
              </a:extLst>
            </a:blip>
            <a:stretch>
              <a:fillRect l="-20372"/>
            </a:stretch>
          </a:blipFill>
        </p:spPr>
        <p:txBody>
          <a:bodyPr/>
          <a:lstStyle/>
          <a:p>
            <a:endParaRPr lang="es-EC"/>
          </a:p>
        </p:txBody>
      </p:sp>
      <p:sp>
        <p:nvSpPr>
          <p:cNvPr id="15" name="Freeform 15"/>
          <p:cNvSpPr/>
          <p:nvPr/>
        </p:nvSpPr>
        <p:spPr>
          <a:xfrm rot="-10800000">
            <a:off x="1028700" y="6261913"/>
            <a:ext cx="3596276" cy="1798138"/>
          </a:xfrm>
          <a:custGeom>
            <a:avLst/>
            <a:gdLst/>
            <a:ahLst/>
            <a:cxnLst/>
            <a:rect l="l" t="t" r="r" b="b"/>
            <a:pathLst>
              <a:path w="3596276" h="1798138">
                <a:moveTo>
                  <a:pt x="0" y="0"/>
                </a:moveTo>
                <a:lnTo>
                  <a:pt x="3596276" y="0"/>
                </a:lnTo>
                <a:lnTo>
                  <a:pt x="3596276" y="1798138"/>
                </a:lnTo>
                <a:lnTo>
                  <a:pt x="0" y="1798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C"/>
          </a:p>
        </p:txBody>
      </p:sp>
      <p:grpSp>
        <p:nvGrpSpPr>
          <p:cNvPr id="16" name="Group 16"/>
          <p:cNvGrpSpPr/>
          <p:nvPr/>
        </p:nvGrpSpPr>
        <p:grpSpPr>
          <a:xfrm rot="-10800000">
            <a:off x="1478548" y="4913624"/>
            <a:ext cx="2696579" cy="269657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18" name="TextBox 18"/>
            <p:cNvSpPr txBox="1"/>
            <p:nvPr/>
          </p:nvSpPr>
          <p:spPr>
            <a:xfrm>
              <a:off x="76200" y="28575"/>
              <a:ext cx="660400" cy="708025"/>
            </a:xfrm>
            <a:prstGeom prst="rect">
              <a:avLst/>
            </a:prstGeom>
          </p:spPr>
          <p:txBody>
            <a:bodyPr lIns="57817" tIns="57817" rIns="57817" bIns="57817" rtlCol="0" anchor="ctr"/>
            <a:lstStyle/>
            <a:p>
              <a:pPr algn="ctr">
                <a:lnSpc>
                  <a:spcPts val="2520"/>
                </a:lnSpc>
              </a:pPr>
              <a:endParaRPr/>
            </a:p>
          </p:txBody>
        </p:sp>
      </p:grpSp>
      <p:sp>
        <p:nvSpPr>
          <p:cNvPr id="19" name="Freeform 19"/>
          <p:cNvSpPr/>
          <p:nvPr/>
        </p:nvSpPr>
        <p:spPr>
          <a:xfrm rot="5400000">
            <a:off x="5102899" y="6624793"/>
            <a:ext cx="2338349" cy="299066"/>
          </a:xfrm>
          <a:custGeom>
            <a:avLst/>
            <a:gdLst/>
            <a:ahLst/>
            <a:cxnLst/>
            <a:rect l="l" t="t" r="r" b="b"/>
            <a:pathLst>
              <a:path w="2338349" h="299066">
                <a:moveTo>
                  <a:pt x="0" y="0"/>
                </a:moveTo>
                <a:lnTo>
                  <a:pt x="2338349" y="0"/>
                </a:lnTo>
                <a:lnTo>
                  <a:pt x="2338349" y="299066"/>
                </a:lnTo>
                <a:lnTo>
                  <a:pt x="0" y="299066"/>
                </a:lnTo>
                <a:lnTo>
                  <a:pt x="0" y="0"/>
                </a:lnTo>
                <a:close/>
              </a:path>
            </a:pathLst>
          </a:custGeom>
          <a:blipFill>
            <a:blip r:embed="rId6">
              <a:extLst>
                <a:ext uri="{96DAC541-7B7A-43D3-8B79-37D633B846F1}">
                  <asvg:svgBlip xmlns:asvg="http://schemas.microsoft.com/office/drawing/2016/SVG/main" r:embed="rId7"/>
                </a:ext>
              </a:extLst>
            </a:blip>
            <a:stretch>
              <a:fillRect l="-20372"/>
            </a:stretch>
          </a:blipFill>
        </p:spPr>
        <p:txBody>
          <a:bodyPr/>
          <a:lstStyle/>
          <a:p>
            <a:endParaRPr lang="es-EC"/>
          </a:p>
        </p:txBody>
      </p:sp>
      <p:grpSp>
        <p:nvGrpSpPr>
          <p:cNvPr id="20" name="Group 20"/>
          <p:cNvGrpSpPr/>
          <p:nvPr/>
        </p:nvGrpSpPr>
        <p:grpSpPr>
          <a:xfrm>
            <a:off x="4959953" y="4913624"/>
            <a:ext cx="2696579" cy="26965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2" name="TextBox 22"/>
            <p:cNvSpPr txBox="1"/>
            <p:nvPr/>
          </p:nvSpPr>
          <p:spPr>
            <a:xfrm>
              <a:off x="76200" y="28575"/>
              <a:ext cx="660400" cy="708025"/>
            </a:xfrm>
            <a:prstGeom prst="rect">
              <a:avLst/>
            </a:prstGeom>
          </p:spPr>
          <p:txBody>
            <a:bodyPr lIns="51446" tIns="51446" rIns="51446" bIns="51446" rtlCol="0" anchor="ctr"/>
            <a:lstStyle/>
            <a:p>
              <a:pPr algn="ctr">
                <a:lnSpc>
                  <a:spcPts val="2520"/>
                </a:lnSpc>
              </a:pPr>
              <a:endParaRPr/>
            </a:p>
          </p:txBody>
        </p:sp>
      </p:grpSp>
      <p:grpSp>
        <p:nvGrpSpPr>
          <p:cNvPr id="23" name="Group 23"/>
          <p:cNvGrpSpPr/>
          <p:nvPr/>
        </p:nvGrpSpPr>
        <p:grpSpPr>
          <a:xfrm rot="-10800000">
            <a:off x="8439745" y="4913624"/>
            <a:ext cx="2696579" cy="26965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5" name="TextBox 25"/>
            <p:cNvSpPr txBox="1"/>
            <p:nvPr/>
          </p:nvSpPr>
          <p:spPr>
            <a:xfrm>
              <a:off x="76200" y="28575"/>
              <a:ext cx="660400" cy="708025"/>
            </a:xfrm>
            <a:prstGeom prst="rect">
              <a:avLst/>
            </a:prstGeom>
          </p:spPr>
          <p:txBody>
            <a:bodyPr lIns="57817" tIns="57817" rIns="57817" bIns="57817" rtlCol="0" anchor="ctr"/>
            <a:lstStyle/>
            <a:p>
              <a:pPr algn="ctr">
                <a:lnSpc>
                  <a:spcPts val="2520"/>
                </a:lnSpc>
              </a:pPr>
              <a:endParaRPr/>
            </a:p>
          </p:txBody>
        </p:sp>
      </p:grpSp>
      <p:sp>
        <p:nvSpPr>
          <p:cNvPr id="26" name="TextBox 26"/>
          <p:cNvSpPr txBox="1"/>
          <p:nvPr/>
        </p:nvSpPr>
        <p:spPr>
          <a:xfrm>
            <a:off x="8826820" y="2703366"/>
            <a:ext cx="2221494" cy="737235"/>
          </a:xfrm>
          <a:prstGeom prst="rect">
            <a:avLst/>
          </a:prstGeom>
        </p:spPr>
        <p:txBody>
          <a:bodyPr lIns="0" tIns="0" rIns="0" bIns="0" rtlCol="0" anchor="t">
            <a:spAutoFit/>
          </a:bodyPr>
          <a:lstStyle/>
          <a:p>
            <a:pPr algn="ctr">
              <a:lnSpc>
                <a:spcPts val="2940"/>
              </a:lnSpc>
              <a:spcBef>
                <a:spcPct val="0"/>
              </a:spcBef>
            </a:pPr>
            <a:r>
              <a:rPr lang="en-US" sz="2100">
                <a:solidFill>
                  <a:srgbClr val="240D52"/>
                </a:solidFill>
                <a:latin typeface="Roboto Bold"/>
                <a:ea typeface="Roboto Bold"/>
                <a:cs typeface="Roboto Bold"/>
                <a:sym typeface="Roboto Bold"/>
              </a:rPr>
              <a:t>16 DE JULIO DE2024</a:t>
            </a:r>
          </a:p>
        </p:txBody>
      </p:sp>
      <p:sp>
        <p:nvSpPr>
          <p:cNvPr id="27" name="Freeform 27"/>
          <p:cNvSpPr/>
          <p:nvPr/>
        </p:nvSpPr>
        <p:spPr>
          <a:xfrm rot="-10800000" flipH="1">
            <a:off x="10875530" y="2974659"/>
            <a:ext cx="1876662" cy="240018"/>
          </a:xfrm>
          <a:custGeom>
            <a:avLst/>
            <a:gdLst/>
            <a:ahLst/>
            <a:cxnLst/>
            <a:rect l="l" t="t" r="r" b="b"/>
            <a:pathLst>
              <a:path w="1876662" h="240018">
                <a:moveTo>
                  <a:pt x="1876661" y="0"/>
                </a:moveTo>
                <a:lnTo>
                  <a:pt x="0" y="0"/>
                </a:lnTo>
                <a:lnTo>
                  <a:pt x="0" y="240017"/>
                </a:lnTo>
                <a:lnTo>
                  <a:pt x="1876661" y="240017"/>
                </a:lnTo>
                <a:lnTo>
                  <a:pt x="1876661" y="0"/>
                </a:lnTo>
                <a:close/>
              </a:path>
            </a:pathLst>
          </a:custGeom>
          <a:blipFill>
            <a:blip r:embed="rId12">
              <a:extLst>
                <a:ext uri="{96DAC541-7B7A-43D3-8B79-37D633B846F1}">
                  <asvg:svgBlip xmlns:asvg="http://schemas.microsoft.com/office/drawing/2016/SVG/main" r:embed="rId13"/>
                </a:ext>
              </a:extLst>
            </a:blip>
            <a:stretch>
              <a:fillRect l="-20372"/>
            </a:stretch>
          </a:blipFill>
        </p:spPr>
        <p:txBody>
          <a:bodyPr/>
          <a:lstStyle/>
          <a:p>
            <a:endParaRPr lang="es-EC"/>
          </a:p>
        </p:txBody>
      </p:sp>
      <p:sp>
        <p:nvSpPr>
          <p:cNvPr id="28" name="Freeform 28"/>
          <p:cNvSpPr/>
          <p:nvPr/>
        </p:nvSpPr>
        <p:spPr>
          <a:xfrm>
            <a:off x="2050708" y="5497897"/>
            <a:ext cx="1459271" cy="1528032"/>
          </a:xfrm>
          <a:custGeom>
            <a:avLst/>
            <a:gdLst/>
            <a:ahLst/>
            <a:cxnLst/>
            <a:rect l="l" t="t" r="r" b="b"/>
            <a:pathLst>
              <a:path w="1459271" h="1528032">
                <a:moveTo>
                  <a:pt x="0" y="0"/>
                </a:moveTo>
                <a:lnTo>
                  <a:pt x="1459271" y="0"/>
                </a:lnTo>
                <a:lnTo>
                  <a:pt x="1459271" y="1528032"/>
                </a:lnTo>
                <a:lnTo>
                  <a:pt x="0" y="152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C"/>
          </a:p>
        </p:txBody>
      </p:sp>
      <p:sp>
        <p:nvSpPr>
          <p:cNvPr id="29" name="Freeform 29"/>
          <p:cNvSpPr/>
          <p:nvPr/>
        </p:nvSpPr>
        <p:spPr>
          <a:xfrm>
            <a:off x="5519940" y="5497897"/>
            <a:ext cx="1504267" cy="1476062"/>
          </a:xfrm>
          <a:custGeom>
            <a:avLst/>
            <a:gdLst/>
            <a:ahLst/>
            <a:cxnLst/>
            <a:rect l="l" t="t" r="r" b="b"/>
            <a:pathLst>
              <a:path w="1504267" h="1476062">
                <a:moveTo>
                  <a:pt x="0" y="0"/>
                </a:moveTo>
                <a:lnTo>
                  <a:pt x="1504267" y="0"/>
                </a:lnTo>
                <a:lnTo>
                  <a:pt x="1504267" y="1476062"/>
                </a:lnTo>
                <a:lnTo>
                  <a:pt x="0" y="14760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EC"/>
          </a:p>
        </p:txBody>
      </p:sp>
      <p:sp>
        <p:nvSpPr>
          <p:cNvPr id="30" name="Freeform 30"/>
          <p:cNvSpPr/>
          <p:nvPr/>
        </p:nvSpPr>
        <p:spPr>
          <a:xfrm>
            <a:off x="8941799" y="5415678"/>
            <a:ext cx="1692471" cy="1692471"/>
          </a:xfrm>
          <a:custGeom>
            <a:avLst/>
            <a:gdLst/>
            <a:ahLst/>
            <a:cxnLst/>
            <a:rect l="l" t="t" r="r" b="b"/>
            <a:pathLst>
              <a:path w="1692471" h="1692471">
                <a:moveTo>
                  <a:pt x="0" y="0"/>
                </a:moveTo>
                <a:lnTo>
                  <a:pt x="1692470" y="0"/>
                </a:lnTo>
                <a:lnTo>
                  <a:pt x="1692470" y="1692470"/>
                </a:lnTo>
                <a:lnTo>
                  <a:pt x="0" y="169247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EC"/>
          </a:p>
        </p:txBody>
      </p:sp>
      <p:sp>
        <p:nvSpPr>
          <p:cNvPr id="31" name="TextBox 31"/>
          <p:cNvSpPr txBox="1"/>
          <p:nvPr/>
        </p:nvSpPr>
        <p:spPr>
          <a:xfrm>
            <a:off x="1491664" y="2822246"/>
            <a:ext cx="2295498" cy="737235"/>
          </a:xfrm>
          <a:prstGeom prst="rect">
            <a:avLst/>
          </a:prstGeom>
        </p:spPr>
        <p:txBody>
          <a:bodyPr lIns="0" tIns="0" rIns="0" bIns="0" rtlCol="0" anchor="t">
            <a:spAutoFit/>
          </a:bodyPr>
          <a:lstStyle/>
          <a:p>
            <a:pPr algn="ctr">
              <a:lnSpc>
                <a:spcPts val="2940"/>
              </a:lnSpc>
              <a:spcBef>
                <a:spcPct val="0"/>
              </a:spcBef>
            </a:pPr>
            <a:r>
              <a:rPr lang="en-US" sz="2100">
                <a:solidFill>
                  <a:srgbClr val="240D52"/>
                </a:solidFill>
                <a:latin typeface="Roboto Bold"/>
                <a:ea typeface="Roboto Bold"/>
                <a:cs typeface="Roboto Bold"/>
                <a:sym typeface="Roboto Bold"/>
              </a:rPr>
              <a:t>18 DE JULIO DE 2024</a:t>
            </a:r>
          </a:p>
        </p:txBody>
      </p:sp>
      <p:sp>
        <p:nvSpPr>
          <p:cNvPr id="32" name="TextBox 32"/>
          <p:cNvSpPr txBox="1"/>
          <p:nvPr/>
        </p:nvSpPr>
        <p:spPr>
          <a:xfrm>
            <a:off x="240479" y="3425035"/>
            <a:ext cx="5172717" cy="1236915"/>
          </a:xfrm>
          <a:prstGeom prst="rect">
            <a:avLst/>
          </a:prstGeom>
        </p:spPr>
        <p:txBody>
          <a:bodyPr lIns="0" tIns="0" rIns="0" bIns="0" rtlCol="0" anchor="t">
            <a:spAutoFit/>
          </a:bodyPr>
          <a:lstStyle/>
          <a:p>
            <a:pPr algn="ctr">
              <a:lnSpc>
                <a:spcPts val="3327"/>
              </a:lnSpc>
              <a:spcBef>
                <a:spcPct val="0"/>
              </a:spcBef>
            </a:pPr>
            <a:r>
              <a:rPr lang="en-US" sz="2376" dirty="0">
                <a:solidFill>
                  <a:srgbClr val="767676"/>
                </a:solidFill>
                <a:latin typeface="Roboto"/>
                <a:ea typeface="Roboto"/>
                <a:cs typeface="Roboto"/>
                <a:sym typeface="Roboto"/>
              </a:rPr>
              <a:t>La Comisión  de Planificación Estratégica en Sesión Extraordinaria Nro.008 dio por conocido el proyecto</a:t>
            </a:r>
          </a:p>
        </p:txBody>
      </p:sp>
      <p:sp>
        <p:nvSpPr>
          <p:cNvPr id="33" name="TextBox 33"/>
          <p:cNvSpPr txBox="1"/>
          <p:nvPr/>
        </p:nvSpPr>
        <p:spPr>
          <a:xfrm>
            <a:off x="12923641" y="2678217"/>
            <a:ext cx="4633957" cy="5350973"/>
          </a:xfrm>
          <a:prstGeom prst="rect">
            <a:avLst/>
          </a:prstGeom>
        </p:spPr>
        <p:txBody>
          <a:bodyPr lIns="0" tIns="0" rIns="0" bIns="0" rtlCol="0" anchor="t">
            <a:spAutoFit/>
          </a:bodyPr>
          <a:lstStyle/>
          <a:p>
            <a:pPr algn="just">
              <a:lnSpc>
                <a:spcPts val="3958"/>
              </a:lnSpc>
            </a:pPr>
            <a:r>
              <a:rPr lang="en-US" sz="2827" dirty="0">
                <a:solidFill>
                  <a:srgbClr val="767676"/>
                </a:solidFill>
                <a:latin typeface="Roboto"/>
                <a:ea typeface="Roboto"/>
                <a:cs typeface="Roboto"/>
                <a:sym typeface="Roboto"/>
              </a:rPr>
              <a:t>El Concejal Michael Aulestia  presento el Proyecto de Ordenanza Metropolitana reformatoria al Art.- 3073 del Código Municipal para el DMQ, que establece la responsabilidad civil en los sistemas de estacionamientos públicos y privados en el DMQ.</a:t>
            </a:r>
          </a:p>
          <a:p>
            <a:pPr algn="just">
              <a:lnSpc>
                <a:spcPts val="3442"/>
              </a:lnSpc>
              <a:spcBef>
                <a:spcPct val="0"/>
              </a:spcBef>
            </a:pPr>
            <a:endParaRPr lang="en-US" sz="2827" dirty="0">
              <a:solidFill>
                <a:srgbClr val="767676"/>
              </a:solidFill>
              <a:latin typeface="Roboto"/>
              <a:ea typeface="Roboto"/>
              <a:cs typeface="Roboto"/>
              <a:sym typeface="Roboto"/>
            </a:endParaRPr>
          </a:p>
        </p:txBody>
      </p:sp>
      <p:sp>
        <p:nvSpPr>
          <p:cNvPr id="34" name="TextBox 34"/>
          <p:cNvSpPr txBox="1"/>
          <p:nvPr/>
        </p:nvSpPr>
        <p:spPr>
          <a:xfrm>
            <a:off x="5198110" y="8012426"/>
            <a:ext cx="2295498" cy="737235"/>
          </a:xfrm>
          <a:prstGeom prst="rect">
            <a:avLst/>
          </a:prstGeom>
        </p:spPr>
        <p:txBody>
          <a:bodyPr lIns="0" tIns="0" rIns="0" bIns="0" rtlCol="0" anchor="t">
            <a:spAutoFit/>
          </a:bodyPr>
          <a:lstStyle/>
          <a:p>
            <a:pPr algn="ctr">
              <a:lnSpc>
                <a:spcPts val="2939"/>
              </a:lnSpc>
              <a:spcBef>
                <a:spcPct val="0"/>
              </a:spcBef>
            </a:pPr>
            <a:r>
              <a:rPr lang="en-US" sz="2099">
                <a:solidFill>
                  <a:srgbClr val="240D52"/>
                </a:solidFill>
                <a:latin typeface="Roboto Bold"/>
                <a:ea typeface="Roboto Bold"/>
                <a:cs typeface="Roboto Bold"/>
                <a:sym typeface="Roboto Bold"/>
              </a:rPr>
              <a:t>18 DE JULIO DE 2024</a:t>
            </a:r>
          </a:p>
        </p:txBody>
      </p:sp>
      <p:sp>
        <p:nvSpPr>
          <p:cNvPr id="35" name="TextBox 35"/>
          <p:cNvSpPr txBox="1"/>
          <p:nvPr/>
        </p:nvSpPr>
        <p:spPr>
          <a:xfrm>
            <a:off x="3727216" y="8744921"/>
            <a:ext cx="5388780" cy="1236915"/>
          </a:xfrm>
          <a:prstGeom prst="rect">
            <a:avLst/>
          </a:prstGeom>
        </p:spPr>
        <p:txBody>
          <a:bodyPr lIns="0" tIns="0" rIns="0" bIns="0" rtlCol="0" anchor="t">
            <a:spAutoFit/>
          </a:bodyPr>
          <a:lstStyle/>
          <a:p>
            <a:pPr algn="ctr">
              <a:lnSpc>
                <a:spcPts val="3327"/>
              </a:lnSpc>
              <a:spcBef>
                <a:spcPct val="0"/>
              </a:spcBef>
            </a:pPr>
            <a:r>
              <a:rPr lang="en-US" sz="2376" dirty="0">
                <a:solidFill>
                  <a:srgbClr val="767676"/>
                </a:solidFill>
                <a:latin typeface="Roboto"/>
                <a:ea typeface="Roboto"/>
                <a:cs typeface="Roboto"/>
                <a:sym typeface="Roboto"/>
              </a:rPr>
              <a:t>Se dicto la Resolución Nro.SGC-EXT-008-CPE-020-2024 (Solicitud de Informes Técnico Jurídico)</a:t>
            </a:r>
          </a:p>
        </p:txBody>
      </p:sp>
      <p:sp>
        <p:nvSpPr>
          <p:cNvPr id="36" name="TextBox 36"/>
          <p:cNvSpPr txBox="1"/>
          <p:nvPr/>
        </p:nvSpPr>
        <p:spPr>
          <a:xfrm>
            <a:off x="1841480" y="651395"/>
            <a:ext cx="14549031" cy="806450"/>
          </a:xfrm>
          <a:prstGeom prst="rect">
            <a:avLst/>
          </a:prstGeom>
        </p:spPr>
        <p:txBody>
          <a:bodyPr lIns="0" tIns="0" rIns="0" bIns="0" rtlCol="0" anchor="t">
            <a:spAutoFit/>
          </a:bodyPr>
          <a:lstStyle/>
          <a:p>
            <a:pPr marL="0" lvl="0" indent="0" algn="ctr">
              <a:lnSpc>
                <a:spcPts val="6550"/>
              </a:lnSpc>
            </a:pPr>
            <a:r>
              <a:rPr lang="en-US" sz="5000" spc="-170" dirty="0">
                <a:solidFill>
                  <a:srgbClr val="003D60"/>
                </a:solidFill>
                <a:latin typeface="Martel Bold"/>
                <a:ea typeface="Martel Bold"/>
                <a:cs typeface="Martel Bold"/>
                <a:sym typeface="Martel Bold"/>
              </a:rPr>
              <a:t>TRATAMIENTO LEGISLATIVO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sp>
        <p:nvSpPr>
          <p:cNvPr id="3" name="Freeform 3"/>
          <p:cNvSpPr/>
          <p:nvPr/>
        </p:nvSpPr>
        <p:spPr>
          <a:xfrm flipV="1">
            <a:off x="0" y="-850453"/>
            <a:ext cx="4250865" cy="4774017"/>
          </a:xfrm>
          <a:custGeom>
            <a:avLst/>
            <a:gdLst/>
            <a:ahLst/>
            <a:cxnLst/>
            <a:rect l="l" t="t" r="r" b="b"/>
            <a:pathLst>
              <a:path w="4250865" h="4774017">
                <a:moveTo>
                  <a:pt x="0" y="4774017"/>
                </a:moveTo>
                <a:lnTo>
                  <a:pt x="4250865" y="4774017"/>
                </a:lnTo>
                <a:lnTo>
                  <a:pt x="4250865" y="0"/>
                </a:lnTo>
                <a:lnTo>
                  <a:pt x="0" y="0"/>
                </a:lnTo>
                <a:lnTo>
                  <a:pt x="0" y="477401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C"/>
          </a:p>
        </p:txBody>
      </p:sp>
      <p:grpSp>
        <p:nvGrpSpPr>
          <p:cNvPr id="4" name="Group 4"/>
          <p:cNvGrpSpPr/>
          <p:nvPr/>
        </p:nvGrpSpPr>
        <p:grpSpPr>
          <a:xfrm>
            <a:off x="10875530" y="9608643"/>
            <a:ext cx="7248408" cy="523495"/>
            <a:chOff x="0" y="0"/>
            <a:chExt cx="9664544" cy="697993"/>
          </a:xfrm>
        </p:grpSpPr>
        <p:grpSp>
          <p:nvGrpSpPr>
            <p:cNvPr id="5" name="Group 5"/>
            <p:cNvGrpSpPr/>
            <p:nvPr/>
          </p:nvGrpSpPr>
          <p:grpSpPr>
            <a:xfrm>
              <a:off x="800476" y="0"/>
              <a:ext cx="8864068" cy="697993"/>
              <a:chOff x="0" y="0"/>
              <a:chExt cx="1596547" cy="125719"/>
            </a:xfrm>
          </p:grpSpPr>
          <p:sp>
            <p:nvSpPr>
              <p:cNvPr id="6" name="Freeform 6"/>
              <p:cNvSpPr/>
              <p:nvPr/>
            </p:nvSpPr>
            <p:spPr>
              <a:xfrm>
                <a:off x="0" y="0"/>
                <a:ext cx="1596547" cy="125719"/>
              </a:xfrm>
              <a:custGeom>
                <a:avLst/>
                <a:gdLst/>
                <a:ahLst/>
                <a:cxnLst/>
                <a:rect l="l" t="t" r="r" b="b"/>
                <a:pathLst>
                  <a:path w="1596547" h="125719">
                    <a:moveTo>
                      <a:pt x="59392" y="0"/>
                    </a:moveTo>
                    <a:lnTo>
                      <a:pt x="1537156" y="0"/>
                    </a:lnTo>
                    <a:cubicBezTo>
                      <a:pt x="1552907" y="0"/>
                      <a:pt x="1568014" y="6257"/>
                      <a:pt x="1579152" y="17395"/>
                    </a:cubicBezTo>
                    <a:cubicBezTo>
                      <a:pt x="1590290" y="28533"/>
                      <a:pt x="1596547" y="43640"/>
                      <a:pt x="1596547" y="59392"/>
                    </a:cubicBezTo>
                    <a:lnTo>
                      <a:pt x="1596547" y="66327"/>
                    </a:lnTo>
                    <a:cubicBezTo>
                      <a:pt x="1596547" y="99128"/>
                      <a:pt x="1569957" y="125719"/>
                      <a:pt x="1537156" y="125719"/>
                    </a:cubicBezTo>
                    <a:lnTo>
                      <a:pt x="59392" y="125719"/>
                    </a:lnTo>
                    <a:cubicBezTo>
                      <a:pt x="26590" y="125719"/>
                      <a:pt x="0" y="99128"/>
                      <a:pt x="0" y="66327"/>
                    </a:cubicBezTo>
                    <a:lnTo>
                      <a:pt x="0" y="59392"/>
                    </a:lnTo>
                    <a:cubicBezTo>
                      <a:pt x="0" y="26590"/>
                      <a:pt x="26590" y="0"/>
                      <a:pt x="59392" y="0"/>
                    </a:cubicBezTo>
                    <a:close/>
                  </a:path>
                </a:pathLst>
              </a:custGeom>
              <a:gradFill rotWithShape="1">
                <a:gsLst>
                  <a:gs pos="0">
                    <a:srgbClr val="8ED0DC">
                      <a:alpha val="50000"/>
                    </a:srgbClr>
                  </a:gs>
                  <a:gs pos="100000">
                    <a:srgbClr val="6CAAE4">
                      <a:alpha val="100000"/>
                    </a:srgbClr>
                  </a:gs>
                </a:gsLst>
                <a:lin ang="5400000"/>
              </a:gradFill>
            </p:spPr>
            <p:txBody>
              <a:bodyPr/>
              <a:lstStyle/>
              <a:p>
                <a:endParaRPr lang="es-EC"/>
              </a:p>
            </p:txBody>
          </p:sp>
          <p:sp>
            <p:nvSpPr>
              <p:cNvPr id="7" name="TextBox 7"/>
              <p:cNvSpPr txBox="1"/>
              <p:nvPr/>
            </p:nvSpPr>
            <p:spPr>
              <a:xfrm>
                <a:off x="0" y="-28575"/>
                <a:ext cx="1596547" cy="154294"/>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8235230" y="75611"/>
              <a:ext cx="546770" cy="546770"/>
            </a:xfrm>
            <a:custGeom>
              <a:avLst/>
              <a:gdLst/>
              <a:ahLst/>
              <a:cxnLst/>
              <a:rect l="l" t="t" r="r" b="b"/>
              <a:pathLst>
                <a:path w="546770" h="546770">
                  <a:moveTo>
                    <a:pt x="0" y="0"/>
                  </a:moveTo>
                  <a:lnTo>
                    <a:pt x="546770" y="0"/>
                  </a:lnTo>
                  <a:lnTo>
                    <a:pt x="546770" y="546771"/>
                  </a:lnTo>
                  <a:lnTo>
                    <a:pt x="0" y="546771"/>
                  </a:lnTo>
                  <a:lnTo>
                    <a:pt x="0" y="0"/>
                  </a:lnTo>
                  <a:close/>
                </a:path>
              </a:pathLst>
            </a:custGeom>
            <a:blipFill>
              <a:blip r:embed="rId5"/>
              <a:stretch>
                <a:fillRect/>
              </a:stretch>
            </a:blipFill>
          </p:spPr>
          <p:txBody>
            <a:bodyPr/>
            <a:lstStyle/>
            <a:p>
              <a:endParaRPr lang="es-EC"/>
            </a:p>
          </p:txBody>
        </p:sp>
        <p:sp>
          <p:nvSpPr>
            <p:cNvPr id="9" name="TextBox 9"/>
            <p:cNvSpPr txBox="1"/>
            <p:nvPr/>
          </p:nvSpPr>
          <p:spPr>
            <a:xfrm>
              <a:off x="0" y="86447"/>
              <a:ext cx="9273853" cy="458748"/>
            </a:xfrm>
            <a:prstGeom prst="rect">
              <a:avLst/>
            </a:prstGeom>
          </p:spPr>
          <p:txBody>
            <a:bodyPr lIns="0" tIns="0" rIns="0" bIns="0" rtlCol="0" anchor="t">
              <a:spAutoFit/>
            </a:bodyPr>
            <a:lstStyle/>
            <a:p>
              <a:pPr algn="ctr">
                <a:lnSpc>
                  <a:spcPts val="2823"/>
                </a:lnSpc>
                <a:spcBef>
                  <a:spcPct val="0"/>
                </a:spcBef>
              </a:pPr>
              <a:r>
                <a:rPr lang="en-US" sz="2016" dirty="0">
                  <a:solidFill>
                    <a:srgbClr val="144D92"/>
                  </a:solidFill>
                  <a:latin typeface="Poppins Italics"/>
                  <a:ea typeface="Poppins Italics"/>
                  <a:cs typeface="Poppins Italics"/>
                  <a:sym typeface="Poppins Italics"/>
                </a:rPr>
                <a:t>Comisión de la Planificación Estratégica</a:t>
              </a:r>
            </a:p>
          </p:txBody>
        </p:sp>
      </p:grpSp>
      <p:sp>
        <p:nvSpPr>
          <p:cNvPr id="10" name="Freeform 10"/>
          <p:cNvSpPr/>
          <p:nvPr/>
        </p:nvSpPr>
        <p:spPr>
          <a:xfrm>
            <a:off x="771964" y="3545113"/>
            <a:ext cx="2845682" cy="1422841"/>
          </a:xfrm>
          <a:custGeom>
            <a:avLst/>
            <a:gdLst/>
            <a:ahLst/>
            <a:cxnLst/>
            <a:rect l="l" t="t" r="r" b="b"/>
            <a:pathLst>
              <a:path w="2845682" h="1422841">
                <a:moveTo>
                  <a:pt x="0" y="0"/>
                </a:moveTo>
                <a:lnTo>
                  <a:pt x="2845682" y="0"/>
                </a:lnTo>
                <a:lnTo>
                  <a:pt x="2845682" y="1422841"/>
                </a:lnTo>
                <a:lnTo>
                  <a:pt x="0" y="1422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sp>
        <p:nvSpPr>
          <p:cNvPr id="11" name="Freeform 11"/>
          <p:cNvSpPr/>
          <p:nvPr/>
        </p:nvSpPr>
        <p:spPr>
          <a:xfrm>
            <a:off x="6277280" y="3545113"/>
            <a:ext cx="2845682" cy="1422841"/>
          </a:xfrm>
          <a:custGeom>
            <a:avLst/>
            <a:gdLst/>
            <a:ahLst/>
            <a:cxnLst/>
            <a:rect l="l" t="t" r="r" b="b"/>
            <a:pathLst>
              <a:path w="2845682" h="1422841">
                <a:moveTo>
                  <a:pt x="0" y="0"/>
                </a:moveTo>
                <a:lnTo>
                  <a:pt x="2845681" y="0"/>
                </a:lnTo>
                <a:lnTo>
                  <a:pt x="2845681" y="1422841"/>
                </a:lnTo>
                <a:lnTo>
                  <a:pt x="0" y="1422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sp>
        <p:nvSpPr>
          <p:cNvPr id="12" name="Freeform 12"/>
          <p:cNvSpPr/>
          <p:nvPr/>
        </p:nvSpPr>
        <p:spPr>
          <a:xfrm rot="5400000">
            <a:off x="1269654" y="5774782"/>
            <a:ext cx="1850302" cy="236646"/>
          </a:xfrm>
          <a:custGeom>
            <a:avLst/>
            <a:gdLst/>
            <a:ahLst/>
            <a:cxnLst/>
            <a:rect l="l" t="t" r="r" b="b"/>
            <a:pathLst>
              <a:path w="1850302" h="236646">
                <a:moveTo>
                  <a:pt x="0" y="0"/>
                </a:moveTo>
                <a:lnTo>
                  <a:pt x="1850302" y="0"/>
                </a:lnTo>
                <a:lnTo>
                  <a:pt x="1850302" y="236646"/>
                </a:lnTo>
                <a:lnTo>
                  <a:pt x="0" y="236646"/>
                </a:lnTo>
                <a:lnTo>
                  <a:pt x="0"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sp>
        <p:nvSpPr>
          <p:cNvPr id="13" name="Freeform 13"/>
          <p:cNvSpPr/>
          <p:nvPr/>
        </p:nvSpPr>
        <p:spPr>
          <a:xfrm rot="5400000" flipH="1">
            <a:off x="4020184" y="3924480"/>
            <a:ext cx="1850302" cy="236646"/>
          </a:xfrm>
          <a:custGeom>
            <a:avLst/>
            <a:gdLst/>
            <a:ahLst/>
            <a:cxnLst/>
            <a:rect l="l" t="t" r="r" b="b"/>
            <a:pathLst>
              <a:path w="1850302" h="236646">
                <a:moveTo>
                  <a:pt x="1850302" y="0"/>
                </a:moveTo>
                <a:lnTo>
                  <a:pt x="0" y="0"/>
                </a:lnTo>
                <a:lnTo>
                  <a:pt x="0" y="236646"/>
                </a:lnTo>
                <a:lnTo>
                  <a:pt x="1850302" y="236646"/>
                </a:lnTo>
                <a:lnTo>
                  <a:pt x="1850302"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sp>
        <p:nvSpPr>
          <p:cNvPr id="14" name="Freeform 14"/>
          <p:cNvSpPr/>
          <p:nvPr/>
        </p:nvSpPr>
        <p:spPr>
          <a:xfrm rot="5400000" flipH="1">
            <a:off x="9528479" y="4280427"/>
            <a:ext cx="1850302" cy="236646"/>
          </a:xfrm>
          <a:custGeom>
            <a:avLst/>
            <a:gdLst/>
            <a:ahLst/>
            <a:cxnLst/>
            <a:rect l="l" t="t" r="r" b="b"/>
            <a:pathLst>
              <a:path w="1850302" h="236646">
                <a:moveTo>
                  <a:pt x="1850302" y="0"/>
                </a:moveTo>
                <a:lnTo>
                  <a:pt x="0" y="0"/>
                </a:lnTo>
                <a:lnTo>
                  <a:pt x="0" y="236646"/>
                </a:lnTo>
                <a:lnTo>
                  <a:pt x="1850302" y="236646"/>
                </a:lnTo>
                <a:lnTo>
                  <a:pt x="1850302"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sp>
        <p:nvSpPr>
          <p:cNvPr id="15" name="Freeform 15"/>
          <p:cNvSpPr/>
          <p:nvPr/>
        </p:nvSpPr>
        <p:spPr>
          <a:xfrm>
            <a:off x="11785575" y="3545113"/>
            <a:ext cx="2845682" cy="1422841"/>
          </a:xfrm>
          <a:custGeom>
            <a:avLst/>
            <a:gdLst/>
            <a:ahLst/>
            <a:cxnLst/>
            <a:rect l="l" t="t" r="r" b="b"/>
            <a:pathLst>
              <a:path w="2845682" h="1422841">
                <a:moveTo>
                  <a:pt x="0" y="0"/>
                </a:moveTo>
                <a:lnTo>
                  <a:pt x="2845681" y="0"/>
                </a:lnTo>
                <a:lnTo>
                  <a:pt x="2845681" y="1422841"/>
                </a:lnTo>
                <a:lnTo>
                  <a:pt x="0" y="1422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sp>
        <p:nvSpPr>
          <p:cNvPr id="16" name="Freeform 16"/>
          <p:cNvSpPr/>
          <p:nvPr/>
        </p:nvSpPr>
        <p:spPr>
          <a:xfrm rot="-10800000">
            <a:off x="14539085" y="4967954"/>
            <a:ext cx="2845682" cy="1422841"/>
          </a:xfrm>
          <a:custGeom>
            <a:avLst/>
            <a:gdLst/>
            <a:ahLst/>
            <a:cxnLst/>
            <a:rect l="l" t="t" r="r" b="b"/>
            <a:pathLst>
              <a:path w="2845682" h="1422841">
                <a:moveTo>
                  <a:pt x="0" y="0"/>
                </a:moveTo>
                <a:lnTo>
                  <a:pt x="2845681" y="0"/>
                </a:lnTo>
                <a:lnTo>
                  <a:pt x="2845681" y="1422841"/>
                </a:lnTo>
                <a:lnTo>
                  <a:pt x="0" y="1422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sp>
        <p:nvSpPr>
          <p:cNvPr id="17" name="Freeform 17"/>
          <p:cNvSpPr/>
          <p:nvPr/>
        </p:nvSpPr>
        <p:spPr>
          <a:xfrm>
            <a:off x="14407815" y="3413844"/>
            <a:ext cx="3108221" cy="3108221"/>
          </a:xfrm>
          <a:custGeom>
            <a:avLst/>
            <a:gdLst/>
            <a:ahLst/>
            <a:cxnLst/>
            <a:rect l="l" t="t" r="r" b="b"/>
            <a:pathLst>
              <a:path w="3108221" h="3108221">
                <a:moveTo>
                  <a:pt x="0" y="0"/>
                </a:moveTo>
                <a:lnTo>
                  <a:pt x="3108221" y="0"/>
                </a:lnTo>
                <a:lnTo>
                  <a:pt x="3108221" y="3108221"/>
                </a:lnTo>
                <a:lnTo>
                  <a:pt x="0" y="3108221"/>
                </a:lnTo>
                <a:lnTo>
                  <a:pt x="0" y="0"/>
                </a:lnTo>
                <a:close/>
              </a:path>
            </a:pathLst>
          </a:custGeom>
          <a:blipFill>
            <a:blip r:embed="rId10">
              <a:alphaModFix amt="30000"/>
              <a:extLst>
                <a:ext uri="{96DAC541-7B7A-43D3-8B79-37D633B846F1}">
                  <asvg:svgBlip xmlns:asvg="http://schemas.microsoft.com/office/drawing/2016/SVG/main" r:embed="rId11"/>
                </a:ext>
              </a:extLst>
            </a:blip>
            <a:stretch>
              <a:fillRect/>
            </a:stretch>
          </a:blipFill>
        </p:spPr>
        <p:txBody>
          <a:bodyPr/>
          <a:lstStyle/>
          <a:p>
            <a:endParaRPr lang="es-EC"/>
          </a:p>
        </p:txBody>
      </p:sp>
      <p:sp>
        <p:nvSpPr>
          <p:cNvPr id="18" name="Freeform 18"/>
          <p:cNvSpPr/>
          <p:nvPr/>
        </p:nvSpPr>
        <p:spPr>
          <a:xfrm rot="5400000" flipH="1">
            <a:off x="15005529" y="4351941"/>
            <a:ext cx="1850302" cy="236646"/>
          </a:xfrm>
          <a:custGeom>
            <a:avLst/>
            <a:gdLst/>
            <a:ahLst/>
            <a:cxnLst/>
            <a:rect l="l" t="t" r="r" b="b"/>
            <a:pathLst>
              <a:path w="1850302" h="236646">
                <a:moveTo>
                  <a:pt x="1850302" y="0"/>
                </a:moveTo>
                <a:lnTo>
                  <a:pt x="0" y="0"/>
                </a:lnTo>
                <a:lnTo>
                  <a:pt x="0" y="236647"/>
                </a:lnTo>
                <a:lnTo>
                  <a:pt x="1850302" y="236647"/>
                </a:lnTo>
                <a:lnTo>
                  <a:pt x="1850302"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grpSp>
        <p:nvGrpSpPr>
          <p:cNvPr id="19" name="Group 19"/>
          <p:cNvGrpSpPr/>
          <p:nvPr/>
        </p:nvGrpSpPr>
        <p:grpSpPr>
          <a:xfrm>
            <a:off x="1127923" y="3901072"/>
            <a:ext cx="2133764" cy="213376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1" name="TextBox 21"/>
            <p:cNvSpPr txBox="1"/>
            <p:nvPr/>
          </p:nvSpPr>
          <p:spPr>
            <a:xfrm>
              <a:off x="76200" y="28575"/>
              <a:ext cx="660400" cy="708025"/>
            </a:xfrm>
            <a:prstGeom prst="rect">
              <a:avLst/>
            </a:prstGeom>
          </p:spPr>
          <p:txBody>
            <a:bodyPr lIns="51446" tIns="51446" rIns="51446" bIns="51446" rtlCol="0" anchor="ctr"/>
            <a:lstStyle/>
            <a:p>
              <a:pPr algn="ctr">
                <a:lnSpc>
                  <a:spcPts val="2520"/>
                </a:lnSpc>
              </a:pPr>
              <a:endParaRPr/>
            </a:p>
          </p:txBody>
        </p:sp>
      </p:grpSp>
      <p:sp>
        <p:nvSpPr>
          <p:cNvPr id="22" name="Freeform 22"/>
          <p:cNvSpPr/>
          <p:nvPr/>
        </p:nvSpPr>
        <p:spPr>
          <a:xfrm rot="5400000">
            <a:off x="6774970" y="5774782"/>
            <a:ext cx="1850302" cy="236646"/>
          </a:xfrm>
          <a:custGeom>
            <a:avLst/>
            <a:gdLst/>
            <a:ahLst/>
            <a:cxnLst/>
            <a:rect l="l" t="t" r="r" b="b"/>
            <a:pathLst>
              <a:path w="1850302" h="236646">
                <a:moveTo>
                  <a:pt x="0" y="0"/>
                </a:moveTo>
                <a:lnTo>
                  <a:pt x="1850302" y="0"/>
                </a:lnTo>
                <a:lnTo>
                  <a:pt x="1850302" y="236646"/>
                </a:lnTo>
                <a:lnTo>
                  <a:pt x="0" y="236646"/>
                </a:lnTo>
                <a:lnTo>
                  <a:pt x="0"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grpSp>
        <p:nvGrpSpPr>
          <p:cNvPr id="23" name="Group 23"/>
          <p:cNvGrpSpPr/>
          <p:nvPr/>
        </p:nvGrpSpPr>
        <p:grpSpPr>
          <a:xfrm>
            <a:off x="6633238" y="3901072"/>
            <a:ext cx="2133764" cy="213376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5" name="TextBox 25"/>
            <p:cNvSpPr txBox="1"/>
            <p:nvPr/>
          </p:nvSpPr>
          <p:spPr>
            <a:xfrm>
              <a:off x="76200" y="28575"/>
              <a:ext cx="660400" cy="708025"/>
            </a:xfrm>
            <a:prstGeom prst="rect">
              <a:avLst/>
            </a:prstGeom>
          </p:spPr>
          <p:txBody>
            <a:bodyPr lIns="51446" tIns="51446" rIns="51446" bIns="51446" rtlCol="0" anchor="ctr"/>
            <a:lstStyle/>
            <a:p>
              <a:pPr algn="ctr">
                <a:lnSpc>
                  <a:spcPts val="2520"/>
                </a:lnSpc>
              </a:pPr>
              <a:endParaRPr/>
            </a:p>
          </p:txBody>
        </p:sp>
      </p:grpSp>
      <p:sp>
        <p:nvSpPr>
          <p:cNvPr id="26" name="Freeform 26"/>
          <p:cNvSpPr/>
          <p:nvPr/>
        </p:nvSpPr>
        <p:spPr>
          <a:xfrm rot="-10800000">
            <a:off x="3522494" y="4967954"/>
            <a:ext cx="2845682" cy="1422841"/>
          </a:xfrm>
          <a:custGeom>
            <a:avLst/>
            <a:gdLst/>
            <a:ahLst/>
            <a:cxnLst/>
            <a:rect l="l" t="t" r="r" b="b"/>
            <a:pathLst>
              <a:path w="2845682" h="1422841">
                <a:moveTo>
                  <a:pt x="0" y="0"/>
                </a:moveTo>
                <a:lnTo>
                  <a:pt x="2845682" y="0"/>
                </a:lnTo>
                <a:lnTo>
                  <a:pt x="2845682" y="1422841"/>
                </a:lnTo>
                <a:lnTo>
                  <a:pt x="0" y="1422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grpSp>
        <p:nvGrpSpPr>
          <p:cNvPr id="27" name="Group 27"/>
          <p:cNvGrpSpPr/>
          <p:nvPr/>
        </p:nvGrpSpPr>
        <p:grpSpPr>
          <a:xfrm rot="-10800000">
            <a:off x="3878453" y="3901072"/>
            <a:ext cx="2133764" cy="213376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29" name="TextBox 29"/>
            <p:cNvSpPr txBox="1"/>
            <p:nvPr/>
          </p:nvSpPr>
          <p:spPr>
            <a:xfrm>
              <a:off x="76200" y="28575"/>
              <a:ext cx="660400" cy="708025"/>
            </a:xfrm>
            <a:prstGeom prst="rect">
              <a:avLst/>
            </a:prstGeom>
          </p:spPr>
          <p:txBody>
            <a:bodyPr lIns="57817" tIns="57817" rIns="57817" bIns="57817" rtlCol="0" anchor="ctr"/>
            <a:lstStyle/>
            <a:p>
              <a:pPr algn="ctr">
                <a:lnSpc>
                  <a:spcPts val="2520"/>
                </a:lnSpc>
              </a:pPr>
              <a:endParaRPr/>
            </a:p>
          </p:txBody>
        </p:sp>
      </p:grpSp>
      <p:sp>
        <p:nvSpPr>
          <p:cNvPr id="30" name="Freeform 30"/>
          <p:cNvSpPr/>
          <p:nvPr/>
        </p:nvSpPr>
        <p:spPr>
          <a:xfrm rot="-10800000">
            <a:off x="9030790" y="4967954"/>
            <a:ext cx="2845682" cy="1422841"/>
          </a:xfrm>
          <a:custGeom>
            <a:avLst/>
            <a:gdLst/>
            <a:ahLst/>
            <a:cxnLst/>
            <a:rect l="l" t="t" r="r" b="b"/>
            <a:pathLst>
              <a:path w="2845682" h="1422841">
                <a:moveTo>
                  <a:pt x="0" y="0"/>
                </a:moveTo>
                <a:lnTo>
                  <a:pt x="2845681" y="0"/>
                </a:lnTo>
                <a:lnTo>
                  <a:pt x="2845681" y="1422841"/>
                </a:lnTo>
                <a:lnTo>
                  <a:pt x="0" y="1422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grpSp>
        <p:nvGrpSpPr>
          <p:cNvPr id="31" name="Group 31"/>
          <p:cNvGrpSpPr/>
          <p:nvPr/>
        </p:nvGrpSpPr>
        <p:grpSpPr>
          <a:xfrm rot="-10800000">
            <a:off x="9386748" y="3901072"/>
            <a:ext cx="2133764" cy="213376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33" name="TextBox 33"/>
            <p:cNvSpPr txBox="1"/>
            <p:nvPr/>
          </p:nvSpPr>
          <p:spPr>
            <a:xfrm>
              <a:off x="76200" y="28575"/>
              <a:ext cx="660400" cy="708025"/>
            </a:xfrm>
            <a:prstGeom prst="rect">
              <a:avLst/>
            </a:prstGeom>
          </p:spPr>
          <p:txBody>
            <a:bodyPr lIns="57817" tIns="57817" rIns="57817" bIns="57817" rtlCol="0" anchor="ctr"/>
            <a:lstStyle/>
            <a:p>
              <a:pPr algn="ctr">
                <a:lnSpc>
                  <a:spcPts val="2520"/>
                </a:lnSpc>
              </a:pPr>
              <a:endParaRPr/>
            </a:p>
          </p:txBody>
        </p:sp>
      </p:grpSp>
      <p:sp>
        <p:nvSpPr>
          <p:cNvPr id="34" name="Freeform 34"/>
          <p:cNvSpPr/>
          <p:nvPr/>
        </p:nvSpPr>
        <p:spPr>
          <a:xfrm rot="5400000">
            <a:off x="12254069" y="5774782"/>
            <a:ext cx="1850302" cy="236646"/>
          </a:xfrm>
          <a:custGeom>
            <a:avLst/>
            <a:gdLst/>
            <a:ahLst/>
            <a:cxnLst/>
            <a:rect l="l" t="t" r="r" b="b"/>
            <a:pathLst>
              <a:path w="1850302" h="236646">
                <a:moveTo>
                  <a:pt x="0" y="0"/>
                </a:moveTo>
                <a:lnTo>
                  <a:pt x="1850302" y="0"/>
                </a:lnTo>
                <a:lnTo>
                  <a:pt x="1850302" y="236646"/>
                </a:lnTo>
                <a:lnTo>
                  <a:pt x="0" y="236646"/>
                </a:lnTo>
                <a:lnTo>
                  <a:pt x="0" y="0"/>
                </a:lnTo>
                <a:close/>
              </a:path>
            </a:pathLst>
          </a:custGeom>
          <a:blipFill>
            <a:blip r:embed="rId8">
              <a:extLst>
                <a:ext uri="{96DAC541-7B7A-43D3-8B79-37D633B846F1}">
                  <asvg:svgBlip xmlns:asvg="http://schemas.microsoft.com/office/drawing/2016/SVG/main" r:embed="rId9"/>
                </a:ext>
              </a:extLst>
            </a:blip>
            <a:stretch>
              <a:fillRect l="-20372"/>
            </a:stretch>
          </a:blipFill>
        </p:spPr>
        <p:txBody>
          <a:bodyPr/>
          <a:lstStyle/>
          <a:p>
            <a:endParaRPr lang="es-EC"/>
          </a:p>
        </p:txBody>
      </p:sp>
      <p:grpSp>
        <p:nvGrpSpPr>
          <p:cNvPr id="35" name="Group 35"/>
          <p:cNvGrpSpPr/>
          <p:nvPr/>
        </p:nvGrpSpPr>
        <p:grpSpPr>
          <a:xfrm>
            <a:off x="12141533" y="3901072"/>
            <a:ext cx="2133764" cy="213376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37" name="TextBox 37"/>
            <p:cNvSpPr txBox="1"/>
            <p:nvPr/>
          </p:nvSpPr>
          <p:spPr>
            <a:xfrm>
              <a:off x="76200" y="28575"/>
              <a:ext cx="660400" cy="708025"/>
            </a:xfrm>
            <a:prstGeom prst="rect">
              <a:avLst/>
            </a:prstGeom>
          </p:spPr>
          <p:txBody>
            <a:bodyPr lIns="51446" tIns="51446" rIns="51446" bIns="51446" rtlCol="0" anchor="ctr"/>
            <a:lstStyle/>
            <a:p>
              <a:pPr algn="ctr">
                <a:lnSpc>
                  <a:spcPts val="2520"/>
                </a:lnSpc>
              </a:pPr>
              <a:endParaRPr/>
            </a:p>
          </p:txBody>
        </p:sp>
      </p:grpSp>
      <p:grpSp>
        <p:nvGrpSpPr>
          <p:cNvPr id="38" name="Group 38"/>
          <p:cNvGrpSpPr/>
          <p:nvPr/>
        </p:nvGrpSpPr>
        <p:grpSpPr>
          <a:xfrm rot="-10800000">
            <a:off x="14895043" y="3901072"/>
            <a:ext cx="2133764" cy="213376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5EA"/>
            </a:solidFill>
          </p:spPr>
          <p:txBody>
            <a:bodyPr/>
            <a:lstStyle/>
            <a:p>
              <a:endParaRPr lang="es-EC"/>
            </a:p>
          </p:txBody>
        </p:sp>
        <p:sp>
          <p:nvSpPr>
            <p:cNvPr id="40" name="TextBox 40"/>
            <p:cNvSpPr txBox="1"/>
            <p:nvPr/>
          </p:nvSpPr>
          <p:spPr>
            <a:xfrm>
              <a:off x="76200" y="28575"/>
              <a:ext cx="660400" cy="708025"/>
            </a:xfrm>
            <a:prstGeom prst="rect">
              <a:avLst/>
            </a:prstGeom>
          </p:spPr>
          <p:txBody>
            <a:bodyPr lIns="57817" tIns="57817" rIns="57817" bIns="57817" rtlCol="0" anchor="ctr"/>
            <a:lstStyle/>
            <a:p>
              <a:pPr algn="ctr">
                <a:lnSpc>
                  <a:spcPts val="2520"/>
                </a:lnSpc>
              </a:pPr>
              <a:endParaRPr/>
            </a:p>
          </p:txBody>
        </p:sp>
      </p:grpSp>
      <p:sp>
        <p:nvSpPr>
          <p:cNvPr id="41" name="Freeform 41"/>
          <p:cNvSpPr/>
          <p:nvPr/>
        </p:nvSpPr>
        <p:spPr>
          <a:xfrm>
            <a:off x="1532586" y="4366526"/>
            <a:ext cx="1324437" cy="1312849"/>
          </a:xfrm>
          <a:custGeom>
            <a:avLst/>
            <a:gdLst/>
            <a:ahLst/>
            <a:cxnLst/>
            <a:rect l="l" t="t" r="r" b="b"/>
            <a:pathLst>
              <a:path w="1324437" h="1312849">
                <a:moveTo>
                  <a:pt x="0" y="0"/>
                </a:moveTo>
                <a:lnTo>
                  <a:pt x="1324438" y="0"/>
                </a:lnTo>
                <a:lnTo>
                  <a:pt x="1324438" y="1312849"/>
                </a:lnTo>
                <a:lnTo>
                  <a:pt x="0" y="13128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C"/>
          </a:p>
        </p:txBody>
      </p:sp>
      <p:sp>
        <p:nvSpPr>
          <p:cNvPr id="42" name="Freeform 42"/>
          <p:cNvSpPr/>
          <p:nvPr/>
        </p:nvSpPr>
        <p:spPr>
          <a:xfrm>
            <a:off x="4312558" y="4245613"/>
            <a:ext cx="1324437" cy="1433762"/>
          </a:xfrm>
          <a:custGeom>
            <a:avLst/>
            <a:gdLst/>
            <a:ahLst/>
            <a:cxnLst/>
            <a:rect l="l" t="t" r="r" b="b"/>
            <a:pathLst>
              <a:path w="1324437" h="1433762">
                <a:moveTo>
                  <a:pt x="0" y="0"/>
                </a:moveTo>
                <a:lnTo>
                  <a:pt x="1324437" y="0"/>
                </a:lnTo>
                <a:lnTo>
                  <a:pt x="1324437" y="1433762"/>
                </a:lnTo>
                <a:lnTo>
                  <a:pt x="0" y="14337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C"/>
          </a:p>
        </p:txBody>
      </p:sp>
      <p:sp>
        <p:nvSpPr>
          <p:cNvPr id="43" name="Freeform 43"/>
          <p:cNvSpPr/>
          <p:nvPr/>
        </p:nvSpPr>
        <p:spPr>
          <a:xfrm>
            <a:off x="6976174" y="4334501"/>
            <a:ext cx="1447893" cy="1266906"/>
          </a:xfrm>
          <a:custGeom>
            <a:avLst/>
            <a:gdLst/>
            <a:ahLst/>
            <a:cxnLst/>
            <a:rect l="l" t="t" r="r" b="b"/>
            <a:pathLst>
              <a:path w="1447893" h="1266906">
                <a:moveTo>
                  <a:pt x="0" y="0"/>
                </a:moveTo>
                <a:lnTo>
                  <a:pt x="1447893" y="0"/>
                </a:lnTo>
                <a:lnTo>
                  <a:pt x="1447893" y="1266906"/>
                </a:lnTo>
                <a:lnTo>
                  <a:pt x="0" y="12669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EC"/>
          </a:p>
        </p:txBody>
      </p:sp>
      <p:sp>
        <p:nvSpPr>
          <p:cNvPr id="44" name="Freeform 44"/>
          <p:cNvSpPr/>
          <p:nvPr/>
        </p:nvSpPr>
        <p:spPr>
          <a:xfrm>
            <a:off x="9847507" y="4398750"/>
            <a:ext cx="1270637" cy="1248401"/>
          </a:xfrm>
          <a:custGeom>
            <a:avLst/>
            <a:gdLst/>
            <a:ahLst/>
            <a:cxnLst/>
            <a:rect l="l" t="t" r="r" b="b"/>
            <a:pathLst>
              <a:path w="1270637" h="1248401">
                <a:moveTo>
                  <a:pt x="0" y="0"/>
                </a:moveTo>
                <a:lnTo>
                  <a:pt x="1270637" y="0"/>
                </a:lnTo>
                <a:lnTo>
                  <a:pt x="1270637" y="1248401"/>
                </a:lnTo>
                <a:lnTo>
                  <a:pt x="0" y="124840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EC"/>
          </a:p>
        </p:txBody>
      </p:sp>
      <p:sp>
        <p:nvSpPr>
          <p:cNvPr id="45" name="Freeform 45"/>
          <p:cNvSpPr/>
          <p:nvPr/>
        </p:nvSpPr>
        <p:spPr>
          <a:xfrm>
            <a:off x="12436779" y="4366526"/>
            <a:ext cx="1543274" cy="1145881"/>
          </a:xfrm>
          <a:custGeom>
            <a:avLst/>
            <a:gdLst/>
            <a:ahLst/>
            <a:cxnLst/>
            <a:rect l="l" t="t" r="r" b="b"/>
            <a:pathLst>
              <a:path w="1543274" h="1145881">
                <a:moveTo>
                  <a:pt x="0" y="0"/>
                </a:moveTo>
                <a:lnTo>
                  <a:pt x="1543273" y="0"/>
                </a:lnTo>
                <a:lnTo>
                  <a:pt x="1543273" y="1145881"/>
                </a:lnTo>
                <a:lnTo>
                  <a:pt x="0" y="11458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EC"/>
          </a:p>
        </p:txBody>
      </p:sp>
      <p:sp>
        <p:nvSpPr>
          <p:cNvPr id="46" name="Freeform 46"/>
          <p:cNvSpPr/>
          <p:nvPr/>
        </p:nvSpPr>
        <p:spPr>
          <a:xfrm>
            <a:off x="15424802" y="4398750"/>
            <a:ext cx="1248401" cy="1248401"/>
          </a:xfrm>
          <a:custGeom>
            <a:avLst/>
            <a:gdLst/>
            <a:ahLst/>
            <a:cxnLst/>
            <a:rect l="l" t="t" r="r" b="b"/>
            <a:pathLst>
              <a:path w="1248401" h="1248401">
                <a:moveTo>
                  <a:pt x="0" y="0"/>
                </a:moveTo>
                <a:lnTo>
                  <a:pt x="1248401" y="0"/>
                </a:lnTo>
                <a:lnTo>
                  <a:pt x="1248401" y="1248401"/>
                </a:lnTo>
                <a:lnTo>
                  <a:pt x="0" y="124840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EC"/>
          </a:p>
        </p:txBody>
      </p:sp>
      <p:sp>
        <p:nvSpPr>
          <p:cNvPr id="47" name="TextBox 47"/>
          <p:cNvSpPr txBox="1"/>
          <p:nvPr/>
        </p:nvSpPr>
        <p:spPr>
          <a:xfrm>
            <a:off x="1186313" y="7060065"/>
            <a:ext cx="2075374" cy="737235"/>
          </a:xfrm>
          <a:prstGeom prst="rect">
            <a:avLst/>
          </a:prstGeom>
        </p:spPr>
        <p:txBody>
          <a:bodyPr lIns="0" tIns="0" rIns="0" bIns="0" rtlCol="0" anchor="t">
            <a:spAutoFit/>
          </a:bodyPr>
          <a:lstStyle/>
          <a:p>
            <a:pPr algn="ctr">
              <a:lnSpc>
                <a:spcPts val="2940"/>
              </a:lnSpc>
              <a:spcBef>
                <a:spcPct val="0"/>
              </a:spcBef>
            </a:pPr>
            <a:r>
              <a:rPr lang="en-US" sz="2100">
                <a:solidFill>
                  <a:srgbClr val="240D52"/>
                </a:solidFill>
                <a:latin typeface="Roboto Bold"/>
                <a:ea typeface="Roboto Bold"/>
                <a:cs typeface="Roboto Bold"/>
                <a:sym typeface="Roboto Bold"/>
              </a:rPr>
              <a:t>25 DE JULIO DE 2024</a:t>
            </a:r>
          </a:p>
        </p:txBody>
      </p:sp>
      <p:sp>
        <p:nvSpPr>
          <p:cNvPr id="48" name="TextBox 48"/>
          <p:cNvSpPr txBox="1"/>
          <p:nvPr/>
        </p:nvSpPr>
        <p:spPr>
          <a:xfrm>
            <a:off x="3834741" y="1004595"/>
            <a:ext cx="2075374" cy="737235"/>
          </a:xfrm>
          <a:prstGeom prst="rect">
            <a:avLst/>
          </a:prstGeom>
        </p:spPr>
        <p:txBody>
          <a:bodyPr lIns="0" tIns="0" rIns="0" bIns="0" rtlCol="0" anchor="t">
            <a:spAutoFit/>
          </a:bodyPr>
          <a:lstStyle/>
          <a:p>
            <a:pPr algn="ctr">
              <a:lnSpc>
                <a:spcPts val="2940"/>
              </a:lnSpc>
              <a:spcBef>
                <a:spcPct val="0"/>
              </a:spcBef>
            </a:pPr>
            <a:r>
              <a:rPr lang="en-US" sz="2100" dirty="0">
                <a:solidFill>
                  <a:srgbClr val="240D52"/>
                </a:solidFill>
                <a:latin typeface="Roboto Bold"/>
                <a:ea typeface="Roboto Bold"/>
                <a:cs typeface="Roboto Bold"/>
                <a:sym typeface="Roboto Bold"/>
              </a:rPr>
              <a:t>26 DE JULIO DE 2024</a:t>
            </a:r>
          </a:p>
        </p:txBody>
      </p:sp>
      <p:sp>
        <p:nvSpPr>
          <p:cNvPr id="49" name="TextBox 49"/>
          <p:cNvSpPr txBox="1"/>
          <p:nvPr/>
        </p:nvSpPr>
        <p:spPr>
          <a:xfrm>
            <a:off x="9415942" y="683224"/>
            <a:ext cx="2075374" cy="737235"/>
          </a:xfrm>
          <a:prstGeom prst="rect">
            <a:avLst/>
          </a:prstGeom>
        </p:spPr>
        <p:txBody>
          <a:bodyPr lIns="0" tIns="0" rIns="0" bIns="0" rtlCol="0" anchor="t">
            <a:spAutoFit/>
          </a:bodyPr>
          <a:lstStyle/>
          <a:p>
            <a:pPr algn="ctr">
              <a:lnSpc>
                <a:spcPts val="2940"/>
              </a:lnSpc>
              <a:spcBef>
                <a:spcPct val="0"/>
              </a:spcBef>
            </a:pPr>
            <a:r>
              <a:rPr lang="en-US" sz="2100" dirty="0">
                <a:solidFill>
                  <a:srgbClr val="240D52"/>
                </a:solidFill>
                <a:latin typeface="Roboto Bold"/>
                <a:ea typeface="Roboto Bold"/>
                <a:cs typeface="Roboto Bold"/>
                <a:sym typeface="Roboto Bold"/>
              </a:rPr>
              <a:t>12 DE AGOSTO DE 2024</a:t>
            </a:r>
          </a:p>
        </p:txBody>
      </p:sp>
      <p:sp>
        <p:nvSpPr>
          <p:cNvPr id="50" name="TextBox 50"/>
          <p:cNvSpPr txBox="1"/>
          <p:nvPr/>
        </p:nvSpPr>
        <p:spPr>
          <a:xfrm>
            <a:off x="14357560" y="437424"/>
            <a:ext cx="3208730" cy="365760"/>
          </a:xfrm>
          <a:prstGeom prst="rect">
            <a:avLst/>
          </a:prstGeom>
        </p:spPr>
        <p:txBody>
          <a:bodyPr lIns="0" tIns="0" rIns="0" bIns="0" rtlCol="0" anchor="t">
            <a:spAutoFit/>
          </a:bodyPr>
          <a:lstStyle/>
          <a:p>
            <a:pPr algn="ctr">
              <a:lnSpc>
                <a:spcPts val="2940"/>
              </a:lnSpc>
              <a:spcBef>
                <a:spcPct val="0"/>
              </a:spcBef>
            </a:pPr>
            <a:r>
              <a:rPr lang="en-US" sz="2100" dirty="0">
                <a:solidFill>
                  <a:srgbClr val="240D52"/>
                </a:solidFill>
                <a:latin typeface="Roboto Bold"/>
                <a:ea typeface="Roboto Bold"/>
                <a:cs typeface="Roboto Bold"/>
                <a:sym typeface="Roboto Bold"/>
              </a:rPr>
              <a:t>16 DE AGOSTO DE 2024</a:t>
            </a:r>
          </a:p>
        </p:txBody>
      </p:sp>
      <p:sp>
        <p:nvSpPr>
          <p:cNvPr id="51" name="TextBox 51"/>
          <p:cNvSpPr txBox="1"/>
          <p:nvPr/>
        </p:nvSpPr>
        <p:spPr>
          <a:xfrm>
            <a:off x="610501" y="8007155"/>
            <a:ext cx="3226998" cy="1198880"/>
          </a:xfrm>
          <a:prstGeom prst="rect">
            <a:avLst/>
          </a:prstGeom>
        </p:spPr>
        <p:txBody>
          <a:bodyPr lIns="0" tIns="0" rIns="0" bIns="0" rtlCol="0" anchor="t">
            <a:spAutoFit/>
          </a:bodyPr>
          <a:lstStyle/>
          <a:p>
            <a:pPr algn="ctr">
              <a:lnSpc>
                <a:spcPts val="3220"/>
              </a:lnSpc>
              <a:spcBef>
                <a:spcPct val="0"/>
              </a:spcBef>
            </a:pPr>
            <a:r>
              <a:rPr lang="en-US" sz="2300" dirty="0">
                <a:solidFill>
                  <a:srgbClr val="767676"/>
                </a:solidFill>
                <a:latin typeface="Roboto"/>
                <a:ea typeface="Roboto"/>
                <a:cs typeface="Roboto"/>
                <a:sym typeface="Roboto"/>
              </a:rPr>
              <a:t>Se emitió el Informe Jurídico No Vinculante Nro.036-2024</a:t>
            </a:r>
          </a:p>
        </p:txBody>
      </p:sp>
      <p:sp>
        <p:nvSpPr>
          <p:cNvPr id="52" name="TextBox 52"/>
          <p:cNvSpPr txBox="1"/>
          <p:nvPr/>
        </p:nvSpPr>
        <p:spPr>
          <a:xfrm>
            <a:off x="3287120" y="1741831"/>
            <a:ext cx="3375314" cy="1198880"/>
          </a:xfrm>
          <a:prstGeom prst="rect">
            <a:avLst/>
          </a:prstGeom>
        </p:spPr>
        <p:txBody>
          <a:bodyPr lIns="0" tIns="0" rIns="0" bIns="0" rtlCol="0" anchor="t">
            <a:spAutoFit/>
          </a:bodyPr>
          <a:lstStyle/>
          <a:p>
            <a:pPr algn="ctr">
              <a:lnSpc>
                <a:spcPts val="3220"/>
              </a:lnSpc>
              <a:spcBef>
                <a:spcPct val="0"/>
              </a:spcBef>
            </a:pPr>
            <a:r>
              <a:rPr lang="en-US" sz="2300" dirty="0">
                <a:solidFill>
                  <a:srgbClr val="767676"/>
                </a:solidFill>
                <a:latin typeface="Roboto"/>
                <a:ea typeface="Roboto"/>
                <a:cs typeface="Roboto"/>
                <a:sym typeface="Roboto"/>
              </a:rPr>
              <a:t>Se califica la iniciativa legislativa del Concejal Michael Aulestia.</a:t>
            </a:r>
          </a:p>
        </p:txBody>
      </p:sp>
      <p:sp>
        <p:nvSpPr>
          <p:cNvPr id="53" name="TextBox 53"/>
          <p:cNvSpPr txBox="1"/>
          <p:nvPr/>
        </p:nvSpPr>
        <p:spPr>
          <a:xfrm>
            <a:off x="8321684" y="1341781"/>
            <a:ext cx="4322282" cy="1998980"/>
          </a:xfrm>
          <a:prstGeom prst="rect">
            <a:avLst/>
          </a:prstGeom>
        </p:spPr>
        <p:txBody>
          <a:bodyPr lIns="0" tIns="0" rIns="0" bIns="0" rtlCol="0" anchor="t">
            <a:spAutoFit/>
          </a:bodyPr>
          <a:lstStyle/>
          <a:p>
            <a:pPr algn="just">
              <a:lnSpc>
                <a:spcPts val="3220"/>
              </a:lnSpc>
              <a:spcBef>
                <a:spcPct val="0"/>
              </a:spcBef>
            </a:pPr>
            <a:r>
              <a:rPr lang="en-US" sz="2300" dirty="0">
                <a:solidFill>
                  <a:srgbClr val="767676"/>
                </a:solidFill>
                <a:latin typeface="Roboto"/>
                <a:ea typeface="Roboto"/>
                <a:cs typeface="Roboto"/>
                <a:sym typeface="Roboto"/>
              </a:rPr>
              <a:t>Sesión Ordinaria Nro.027 de la Comisión se avocó conocimiento de los informes presentados y se dispuso la conformación de mesas de trabajo.</a:t>
            </a:r>
          </a:p>
        </p:txBody>
      </p:sp>
      <p:sp>
        <p:nvSpPr>
          <p:cNvPr id="54" name="TextBox 54"/>
          <p:cNvSpPr txBox="1"/>
          <p:nvPr/>
        </p:nvSpPr>
        <p:spPr>
          <a:xfrm>
            <a:off x="13170190" y="792623"/>
            <a:ext cx="4953748" cy="2843727"/>
          </a:xfrm>
          <a:prstGeom prst="rect">
            <a:avLst/>
          </a:prstGeom>
        </p:spPr>
        <p:txBody>
          <a:bodyPr lIns="0" tIns="0" rIns="0" bIns="0" rtlCol="0" anchor="t">
            <a:spAutoFit/>
          </a:bodyPr>
          <a:lstStyle/>
          <a:p>
            <a:pPr algn="just">
              <a:lnSpc>
                <a:spcPts val="3220"/>
              </a:lnSpc>
              <a:spcBef>
                <a:spcPct val="0"/>
              </a:spcBef>
            </a:pPr>
            <a:r>
              <a:rPr lang="en-US" sz="2300" dirty="0">
                <a:solidFill>
                  <a:srgbClr val="767676"/>
                </a:solidFill>
                <a:latin typeface="Roboto"/>
                <a:ea typeface="Roboto"/>
                <a:cs typeface="Roboto"/>
                <a:sym typeface="Roboto"/>
              </a:rPr>
              <a:t>Sesión Extraordinaria Nro.009, de la Comisión en la que se realizo la comparecencia de la S.G. Planificación y EPMMOP. (Resolución SGC-EXT-009-CPE-026-2024, se dispuso la elaboración del texto e informe)</a:t>
            </a:r>
          </a:p>
        </p:txBody>
      </p:sp>
      <p:sp>
        <p:nvSpPr>
          <p:cNvPr id="55" name="TextBox 55"/>
          <p:cNvSpPr txBox="1"/>
          <p:nvPr/>
        </p:nvSpPr>
        <p:spPr>
          <a:xfrm>
            <a:off x="6662434" y="7060065"/>
            <a:ext cx="2075374" cy="737235"/>
          </a:xfrm>
          <a:prstGeom prst="rect">
            <a:avLst/>
          </a:prstGeom>
        </p:spPr>
        <p:txBody>
          <a:bodyPr lIns="0" tIns="0" rIns="0" bIns="0" rtlCol="0" anchor="t">
            <a:spAutoFit/>
          </a:bodyPr>
          <a:lstStyle/>
          <a:p>
            <a:pPr algn="ctr">
              <a:lnSpc>
                <a:spcPts val="2940"/>
              </a:lnSpc>
              <a:spcBef>
                <a:spcPct val="0"/>
              </a:spcBef>
            </a:pPr>
            <a:r>
              <a:rPr lang="en-US" sz="2100">
                <a:solidFill>
                  <a:srgbClr val="240D52"/>
                </a:solidFill>
                <a:latin typeface="Roboto Bold"/>
                <a:ea typeface="Roboto Bold"/>
                <a:cs typeface="Roboto Bold"/>
                <a:sym typeface="Roboto Bold"/>
              </a:rPr>
              <a:t>29 DE JULIO DE 2024</a:t>
            </a:r>
          </a:p>
        </p:txBody>
      </p:sp>
      <p:sp>
        <p:nvSpPr>
          <p:cNvPr id="56" name="TextBox 56"/>
          <p:cNvSpPr txBox="1"/>
          <p:nvPr/>
        </p:nvSpPr>
        <p:spPr>
          <a:xfrm>
            <a:off x="4827012" y="7733108"/>
            <a:ext cx="5963680" cy="2433358"/>
          </a:xfrm>
          <a:prstGeom prst="rect">
            <a:avLst/>
          </a:prstGeom>
        </p:spPr>
        <p:txBody>
          <a:bodyPr lIns="0" tIns="0" rIns="0" bIns="0" rtlCol="0" anchor="t">
            <a:spAutoFit/>
          </a:bodyPr>
          <a:lstStyle/>
          <a:p>
            <a:pPr algn="just">
              <a:lnSpc>
                <a:spcPts val="3220"/>
              </a:lnSpc>
              <a:spcBef>
                <a:spcPct val="0"/>
              </a:spcBef>
            </a:pPr>
            <a:r>
              <a:rPr lang="en-US" sz="2300" dirty="0">
                <a:solidFill>
                  <a:srgbClr val="767676"/>
                </a:solidFill>
                <a:latin typeface="Roboto"/>
                <a:ea typeface="Roboto"/>
                <a:cs typeface="Roboto"/>
                <a:sym typeface="Roboto"/>
              </a:rPr>
              <a:t>Sesión Ordinaria Nro.026 de la Comisión se dio por conocido el oficio de calificación de la iniciativa del Concejal Michael Aulestia, se unifico al proyecto del Sr. Alcalde y se solicito la ampliación de los Informes. (Resolución SGC-ORD-026-CPE-023-2024)</a:t>
            </a:r>
          </a:p>
        </p:txBody>
      </p:sp>
      <p:sp>
        <p:nvSpPr>
          <p:cNvPr id="57" name="TextBox 57"/>
          <p:cNvSpPr txBox="1"/>
          <p:nvPr/>
        </p:nvSpPr>
        <p:spPr>
          <a:xfrm>
            <a:off x="12170729" y="7060065"/>
            <a:ext cx="2075374" cy="737235"/>
          </a:xfrm>
          <a:prstGeom prst="rect">
            <a:avLst/>
          </a:prstGeom>
        </p:spPr>
        <p:txBody>
          <a:bodyPr lIns="0" tIns="0" rIns="0" bIns="0" rtlCol="0" anchor="t">
            <a:spAutoFit/>
          </a:bodyPr>
          <a:lstStyle/>
          <a:p>
            <a:pPr algn="ctr">
              <a:lnSpc>
                <a:spcPts val="2940"/>
              </a:lnSpc>
              <a:spcBef>
                <a:spcPct val="0"/>
              </a:spcBef>
            </a:pPr>
            <a:r>
              <a:rPr lang="en-US" sz="2100" dirty="0">
                <a:solidFill>
                  <a:srgbClr val="240D52"/>
                </a:solidFill>
                <a:latin typeface="Roboto Bold"/>
                <a:ea typeface="Roboto Bold"/>
                <a:cs typeface="Roboto Bold"/>
                <a:sym typeface="Roboto Bold"/>
              </a:rPr>
              <a:t>14 DE AGOSTO DE 2024</a:t>
            </a:r>
          </a:p>
        </p:txBody>
      </p:sp>
      <p:sp>
        <p:nvSpPr>
          <p:cNvPr id="58" name="TextBox 58"/>
          <p:cNvSpPr txBox="1"/>
          <p:nvPr/>
        </p:nvSpPr>
        <p:spPr>
          <a:xfrm>
            <a:off x="11622386" y="7749388"/>
            <a:ext cx="3350313" cy="1598930"/>
          </a:xfrm>
          <a:prstGeom prst="rect">
            <a:avLst/>
          </a:prstGeom>
        </p:spPr>
        <p:txBody>
          <a:bodyPr lIns="0" tIns="0" rIns="0" bIns="0" rtlCol="0" anchor="t">
            <a:spAutoFit/>
          </a:bodyPr>
          <a:lstStyle/>
          <a:p>
            <a:pPr algn="ctr">
              <a:lnSpc>
                <a:spcPts val="3220"/>
              </a:lnSpc>
              <a:spcBef>
                <a:spcPct val="0"/>
              </a:spcBef>
            </a:pPr>
            <a:r>
              <a:rPr lang="en-US" sz="2300" dirty="0">
                <a:solidFill>
                  <a:srgbClr val="767676"/>
                </a:solidFill>
                <a:latin typeface="Roboto"/>
                <a:ea typeface="Roboto"/>
                <a:cs typeface="Roboto"/>
                <a:sym typeface="Roboto"/>
              </a:rPr>
              <a:t>Mesa de Trabajo Nro.012, en la cual se elaboró una propuesta de texto unificado.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grpSp>
        <p:nvGrpSpPr>
          <p:cNvPr id="3" name="Group 3"/>
          <p:cNvGrpSpPr/>
          <p:nvPr/>
        </p:nvGrpSpPr>
        <p:grpSpPr>
          <a:xfrm rot="2792217">
            <a:off x="3731005" y="1590637"/>
            <a:ext cx="18372330" cy="5077718"/>
            <a:chOff x="0" y="0"/>
            <a:chExt cx="2940894" cy="812800"/>
          </a:xfrm>
        </p:grpSpPr>
        <p:sp>
          <p:nvSpPr>
            <p:cNvPr id="4" name="Freeform 4"/>
            <p:cNvSpPr/>
            <p:nvPr/>
          </p:nvSpPr>
          <p:spPr>
            <a:xfrm>
              <a:off x="0" y="0"/>
              <a:ext cx="2940894" cy="812800"/>
            </a:xfrm>
            <a:custGeom>
              <a:avLst/>
              <a:gdLst/>
              <a:ahLst/>
              <a:cxnLst/>
              <a:rect l="l" t="t" r="r" b="b"/>
              <a:pathLst>
                <a:path w="2940894" h="812800">
                  <a:moveTo>
                    <a:pt x="21491" y="0"/>
                  </a:moveTo>
                  <a:lnTo>
                    <a:pt x="2919403" y="0"/>
                  </a:lnTo>
                  <a:cubicBezTo>
                    <a:pt x="2925103" y="0"/>
                    <a:pt x="2930569" y="2264"/>
                    <a:pt x="2934599" y="6295"/>
                  </a:cubicBezTo>
                  <a:cubicBezTo>
                    <a:pt x="2938630" y="10325"/>
                    <a:pt x="2940894" y="15791"/>
                    <a:pt x="2940894" y="21491"/>
                  </a:cubicBezTo>
                  <a:lnTo>
                    <a:pt x="2940894" y="791309"/>
                  </a:lnTo>
                  <a:cubicBezTo>
                    <a:pt x="2940894" y="803178"/>
                    <a:pt x="2931272" y="812800"/>
                    <a:pt x="2919403" y="812800"/>
                  </a:cubicBezTo>
                  <a:lnTo>
                    <a:pt x="21491" y="812800"/>
                  </a:lnTo>
                  <a:cubicBezTo>
                    <a:pt x="15791" y="812800"/>
                    <a:pt x="10325" y="810536"/>
                    <a:pt x="6295" y="806505"/>
                  </a:cubicBezTo>
                  <a:cubicBezTo>
                    <a:pt x="2264" y="802475"/>
                    <a:pt x="0" y="797009"/>
                    <a:pt x="0" y="791309"/>
                  </a:cubicBezTo>
                  <a:lnTo>
                    <a:pt x="0" y="21491"/>
                  </a:lnTo>
                  <a:cubicBezTo>
                    <a:pt x="0" y="15791"/>
                    <a:pt x="2264" y="10325"/>
                    <a:pt x="6295" y="6295"/>
                  </a:cubicBezTo>
                  <a:cubicBezTo>
                    <a:pt x="10325" y="2264"/>
                    <a:pt x="15791" y="0"/>
                    <a:pt x="21491" y="0"/>
                  </a:cubicBezTo>
                  <a:close/>
                </a:path>
              </a:pathLst>
            </a:custGeom>
            <a:gradFill rotWithShape="1">
              <a:gsLst>
                <a:gs pos="0">
                  <a:srgbClr val="FFFFFF">
                    <a:alpha val="100000"/>
                  </a:srgbClr>
                </a:gs>
                <a:gs pos="100000">
                  <a:srgbClr val="4A8FBF">
                    <a:alpha val="100000"/>
                  </a:srgbClr>
                </a:gs>
              </a:gsLst>
              <a:path path="circle">
                <a:fillToRect l="50000" t="50000" r="50000" b="50000"/>
              </a:path>
            </a:gradFill>
          </p:spPr>
          <p:txBody>
            <a:bodyPr/>
            <a:lstStyle/>
            <a:p>
              <a:endParaRPr lang="es-EC"/>
            </a:p>
          </p:txBody>
        </p:sp>
        <p:sp>
          <p:nvSpPr>
            <p:cNvPr id="5" name="TextBox 5"/>
            <p:cNvSpPr txBox="1"/>
            <p:nvPr/>
          </p:nvSpPr>
          <p:spPr>
            <a:xfrm>
              <a:off x="0" y="-47625"/>
              <a:ext cx="2940894" cy="860425"/>
            </a:xfrm>
            <a:prstGeom prst="rect">
              <a:avLst/>
            </a:prstGeom>
          </p:spPr>
          <p:txBody>
            <a:bodyPr lIns="90610" tIns="90610" rIns="90610" bIns="90610" rtlCol="0" anchor="ctr"/>
            <a:lstStyle/>
            <a:p>
              <a:pPr algn="ctr">
                <a:lnSpc>
                  <a:spcPts val="2940"/>
                </a:lnSpc>
              </a:pPr>
              <a:endParaRPr/>
            </a:p>
          </p:txBody>
        </p:sp>
      </p:grpSp>
      <p:grpSp>
        <p:nvGrpSpPr>
          <p:cNvPr id="6" name="Group 6"/>
          <p:cNvGrpSpPr/>
          <p:nvPr/>
        </p:nvGrpSpPr>
        <p:grpSpPr>
          <a:xfrm rot="2792217">
            <a:off x="4705133" y="-2898637"/>
            <a:ext cx="7067277" cy="4183513"/>
            <a:chOff x="0" y="0"/>
            <a:chExt cx="1131273" cy="669663"/>
          </a:xfrm>
        </p:grpSpPr>
        <p:sp>
          <p:nvSpPr>
            <p:cNvPr id="7" name="Freeform 7"/>
            <p:cNvSpPr/>
            <p:nvPr/>
          </p:nvSpPr>
          <p:spPr>
            <a:xfrm>
              <a:off x="0" y="0"/>
              <a:ext cx="1131273" cy="669663"/>
            </a:xfrm>
            <a:custGeom>
              <a:avLst/>
              <a:gdLst/>
              <a:ahLst/>
              <a:cxnLst/>
              <a:rect l="l" t="t" r="r" b="b"/>
              <a:pathLst>
                <a:path w="1131273" h="669663">
                  <a:moveTo>
                    <a:pt x="55868" y="0"/>
                  </a:moveTo>
                  <a:lnTo>
                    <a:pt x="1075404" y="0"/>
                  </a:lnTo>
                  <a:cubicBezTo>
                    <a:pt x="1106259" y="0"/>
                    <a:pt x="1131273" y="25013"/>
                    <a:pt x="1131273" y="55868"/>
                  </a:cubicBezTo>
                  <a:lnTo>
                    <a:pt x="1131273" y="613795"/>
                  </a:lnTo>
                  <a:cubicBezTo>
                    <a:pt x="1131273" y="644650"/>
                    <a:pt x="1106259" y="669663"/>
                    <a:pt x="1075404" y="669663"/>
                  </a:cubicBezTo>
                  <a:lnTo>
                    <a:pt x="55868" y="669663"/>
                  </a:lnTo>
                  <a:cubicBezTo>
                    <a:pt x="25013" y="669663"/>
                    <a:pt x="0" y="644650"/>
                    <a:pt x="0" y="613795"/>
                  </a:cubicBezTo>
                  <a:lnTo>
                    <a:pt x="0" y="55868"/>
                  </a:lnTo>
                  <a:cubicBezTo>
                    <a:pt x="0" y="25013"/>
                    <a:pt x="25013" y="0"/>
                    <a:pt x="55868" y="0"/>
                  </a:cubicBezTo>
                  <a:close/>
                </a:path>
              </a:pathLst>
            </a:custGeom>
            <a:gradFill rotWithShape="1">
              <a:gsLst>
                <a:gs pos="0">
                  <a:srgbClr val="DAECEF">
                    <a:alpha val="50000"/>
                  </a:srgbClr>
                </a:gs>
                <a:gs pos="100000">
                  <a:srgbClr val="6CAAE4">
                    <a:alpha val="100000"/>
                  </a:srgbClr>
                </a:gs>
              </a:gsLst>
              <a:path path="circle">
                <a:fillToRect l="50000" t="50000" r="50000" b="50000"/>
              </a:path>
            </a:gradFill>
          </p:spPr>
          <p:txBody>
            <a:bodyPr/>
            <a:lstStyle/>
            <a:p>
              <a:endParaRPr lang="es-EC"/>
            </a:p>
          </p:txBody>
        </p:sp>
        <p:sp>
          <p:nvSpPr>
            <p:cNvPr id="8" name="TextBox 8"/>
            <p:cNvSpPr txBox="1"/>
            <p:nvPr/>
          </p:nvSpPr>
          <p:spPr>
            <a:xfrm>
              <a:off x="0" y="-47625"/>
              <a:ext cx="1131273" cy="717288"/>
            </a:xfrm>
            <a:prstGeom prst="rect">
              <a:avLst/>
            </a:prstGeom>
          </p:spPr>
          <p:txBody>
            <a:bodyPr lIns="90610" tIns="90610" rIns="90610" bIns="90610" rtlCol="0" anchor="ctr"/>
            <a:lstStyle/>
            <a:p>
              <a:pPr algn="ctr">
                <a:lnSpc>
                  <a:spcPts val="2940"/>
                </a:lnSpc>
              </a:pPr>
              <a:endParaRPr/>
            </a:p>
          </p:txBody>
        </p:sp>
      </p:grpSp>
      <p:grpSp>
        <p:nvGrpSpPr>
          <p:cNvPr id="9" name="Group 9"/>
          <p:cNvGrpSpPr/>
          <p:nvPr/>
        </p:nvGrpSpPr>
        <p:grpSpPr>
          <a:xfrm rot="2792217">
            <a:off x="14788864" y="7741132"/>
            <a:ext cx="7067277" cy="4183513"/>
            <a:chOff x="0" y="0"/>
            <a:chExt cx="1131273" cy="669663"/>
          </a:xfrm>
        </p:grpSpPr>
        <p:sp>
          <p:nvSpPr>
            <p:cNvPr id="10" name="Freeform 10"/>
            <p:cNvSpPr/>
            <p:nvPr/>
          </p:nvSpPr>
          <p:spPr>
            <a:xfrm>
              <a:off x="0" y="0"/>
              <a:ext cx="1131273" cy="669663"/>
            </a:xfrm>
            <a:custGeom>
              <a:avLst/>
              <a:gdLst/>
              <a:ahLst/>
              <a:cxnLst/>
              <a:rect l="l" t="t" r="r" b="b"/>
              <a:pathLst>
                <a:path w="1131273" h="669663">
                  <a:moveTo>
                    <a:pt x="55868" y="0"/>
                  </a:moveTo>
                  <a:lnTo>
                    <a:pt x="1075404" y="0"/>
                  </a:lnTo>
                  <a:cubicBezTo>
                    <a:pt x="1106259" y="0"/>
                    <a:pt x="1131273" y="25013"/>
                    <a:pt x="1131273" y="55868"/>
                  </a:cubicBezTo>
                  <a:lnTo>
                    <a:pt x="1131273" y="613795"/>
                  </a:lnTo>
                  <a:cubicBezTo>
                    <a:pt x="1131273" y="644650"/>
                    <a:pt x="1106259" y="669663"/>
                    <a:pt x="1075404" y="669663"/>
                  </a:cubicBezTo>
                  <a:lnTo>
                    <a:pt x="55868" y="669663"/>
                  </a:lnTo>
                  <a:cubicBezTo>
                    <a:pt x="25013" y="669663"/>
                    <a:pt x="0" y="644650"/>
                    <a:pt x="0" y="613795"/>
                  </a:cubicBezTo>
                  <a:lnTo>
                    <a:pt x="0" y="55868"/>
                  </a:lnTo>
                  <a:cubicBezTo>
                    <a:pt x="0" y="25013"/>
                    <a:pt x="25013" y="0"/>
                    <a:pt x="55868" y="0"/>
                  </a:cubicBezTo>
                  <a:close/>
                </a:path>
              </a:pathLst>
            </a:custGeom>
            <a:gradFill rotWithShape="1">
              <a:gsLst>
                <a:gs pos="0">
                  <a:srgbClr val="DAECEF">
                    <a:alpha val="50000"/>
                  </a:srgbClr>
                </a:gs>
                <a:gs pos="100000">
                  <a:srgbClr val="6CAAE4">
                    <a:alpha val="100000"/>
                  </a:srgbClr>
                </a:gs>
              </a:gsLst>
              <a:path path="circle">
                <a:fillToRect l="50000" t="50000" r="50000" b="50000"/>
              </a:path>
            </a:gradFill>
          </p:spPr>
          <p:txBody>
            <a:bodyPr/>
            <a:lstStyle/>
            <a:p>
              <a:endParaRPr lang="es-EC"/>
            </a:p>
          </p:txBody>
        </p:sp>
        <p:sp>
          <p:nvSpPr>
            <p:cNvPr id="11" name="TextBox 11"/>
            <p:cNvSpPr txBox="1"/>
            <p:nvPr/>
          </p:nvSpPr>
          <p:spPr>
            <a:xfrm>
              <a:off x="0" y="-47625"/>
              <a:ext cx="1131273" cy="717288"/>
            </a:xfrm>
            <a:prstGeom prst="rect">
              <a:avLst/>
            </a:prstGeom>
          </p:spPr>
          <p:txBody>
            <a:bodyPr lIns="90610" tIns="90610" rIns="90610" bIns="90610" rtlCol="0" anchor="ctr"/>
            <a:lstStyle/>
            <a:p>
              <a:pPr algn="ctr">
                <a:lnSpc>
                  <a:spcPts val="2940"/>
                </a:lnSpc>
              </a:pPr>
              <a:endParaRPr/>
            </a:p>
          </p:txBody>
        </p:sp>
      </p:grpSp>
      <p:sp>
        <p:nvSpPr>
          <p:cNvPr id="12" name="Freeform 12"/>
          <p:cNvSpPr/>
          <p:nvPr/>
        </p:nvSpPr>
        <p:spPr>
          <a:xfrm rot="-2700000">
            <a:off x="9949128" y="1213615"/>
            <a:ext cx="6981754" cy="6981754"/>
          </a:xfrm>
          <a:custGeom>
            <a:avLst/>
            <a:gdLst/>
            <a:ahLst/>
            <a:cxnLst/>
            <a:rect l="l" t="t" r="r" b="b"/>
            <a:pathLst>
              <a:path w="6981754" h="6981754">
                <a:moveTo>
                  <a:pt x="0" y="0"/>
                </a:moveTo>
                <a:lnTo>
                  <a:pt x="6981754" y="0"/>
                </a:lnTo>
                <a:lnTo>
                  <a:pt x="6981754" y="6981754"/>
                </a:lnTo>
                <a:lnTo>
                  <a:pt x="0" y="6981754"/>
                </a:lnTo>
                <a:lnTo>
                  <a:pt x="0" y="0"/>
                </a:lnTo>
                <a:close/>
              </a:path>
            </a:pathLst>
          </a:custGeom>
          <a:blipFill>
            <a:blip r:embed="rId3"/>
            <a:stretch>
              <a:fillRect/>
            </a:stretch>
          </a:blipFill>
        </p:spPr>
        <p:txBody>
          <a:bodyPr/>
          <a:lstStyle/>
          <a:p>
            <a:endParaRPr lang="es-EC"/>
          </a:p>
        </p:txBody>
      </p:sp>
      <p:grpSp>
        <p:nvGrpSpPr>
          <p:cNvPr id="13" name="Group 13"/>
          <p:cNvGrpSpPr>
            <a:grpSpLocks noChangeAspect="1"/>
          </p:cNvGrpSpPr>
          <p:nvPr/>
        </p:nvGrpSpPr>
        <p:grpSpPr>
          <a:xfrm rot="-5400000">
            <a:off x="9698527" y="811754"/>
            <a:ext cx="7238389" cy="7238389"/>
            <a:chOff x="0" y="0"/>
            <a:chExt cx="12060136" cy="12060136"/>
          </a:xfrm>
        </p:grpSpPr>
        <p:sp>
          <p:nvSpPr>
            <p:cNvPr id="14" name="Freeform 14"/>
            <p:cNvSpPr/>
            <p:nvPr/>
          </p:nvSpPr>
          <p:spPr>
            <a:xfrm>
              <a:off x="-187325" y="0"/>
              <a:ext cx="12247500" cy="12060174"/>
            </a:xfrm>
            <a:custGeom>
              <a:avLst/>
              <a:gdLst/>
              <a:ahLst/>
              <a:cxnLst/>
              <a:rect l="l" t="t" r="r" b="b"/>
              <a:pathLst>
                <a:path w="12247500" h="12060174">
                  <a:moveTo>
                    <a:pt x="6217412" y="0"/>
                  </a:moveTo>
                  <a:cubicBezTo>
                    <a:pt x="5726303" y="0"/>
                    <a:pt x="5235067" y="187325"/>
                    <a:pt x="4860417" y="562102"/>
                  </a:cubicBezTo>
                  <a:lnTo>
                    <a:pt x="749427" y="4673092"/>
                  </a:lnTo>
                  <a:cubicBezTo>
                    <a:pt x="0" y="5422519"/>
                    <a:pt x="0" y="6637655"/>
                    <a:pt x="749427" y="7387082"/>
                  </a:cubicBezTo>
                  <a:lnTo>
                    <a:pt x="4860417" y="11498072"/>
                  </a:lnTo>
                  <a:cubicBezTo>
                    <a:pt x="5233797" y="11871452"/>
                    <a:pt x="5722747" y="12058777"/>
                    <a:pt x="6212078" y="12060174"/>
                  </a:cubicBezTo>
                  <a:lnTo>
                    <a:pt x="6222746" y="12060174"/>
                  </a:lnTo>
                  <a:cubicBezTo>
                    <a:pt x="6712077" y="12058777"/>
                    <a:pt x="7201027" y="11871452"/>
                    <a:pt x="7574407" y="11498072"/>
                  </a:cubicBezTo>
                  <a:lnTo>
                    <a:pt x="11685398" y="7387082"/>
                  </a:lnTo>
                  <a:cubicBezTo>
                    <a:pt x="12058778" y="7013701"/>
                    <a:pt x="12246229" y="6524751"/>
                    <a:pt x="12247500" y="6035294"/>
                  </a:cubicBezTo>
                  <a:lnTo>
                    <a:pt x="12247500" y="6024753"/>
                  </a:lnTo>
                  <a:cubicBezTo>
                    <a:pt x="12246230" y="5535295"/>
                    <a:pt x="12058778" y="5046472"/>
                    <a:pt x="11685398" y="4673092"/>
                  </a:cubicBezTo>
                  <a:lnTo>
                    <a:pt x="7574407" y="562102"/>
                  </a:lnTo>
                  <a:cubicBezTo>
                    <a:pt x="7199630" y="187325"/>
                    <a:pt x="6708521" y="0"/>
                    <a:pt x="6217412" y="0"/>
                  </a:cubicBezTo>
                  <a:close/>
                </a:path>
              </a:pathLst>
            </a:custGeom>
            <a:solidFill>
              <a:srgbClr val="F6F6F6"/>
            </a:solidFill>
            <a:ln w="12700">
              <a:solidFill>
                <a:srgbClr val="000000"/>
              </a:solidFill>
            </a:ln>
          </p:spPr>
          <p:txBody>
            <a:bodyPr/>
            <a:lstStyle/>
            <a:p>
              <a:endParaRPr lang="es-EC"/>
            </a:p>
          </p:txBody>
        </p:sp>
      </p:grpSp>
      <p:grpSp>
        <p:nvGrpSpPr>
          <p:cNvPr id="15" name="Group 15"/>
          <p:cNvGrpSpPr>
            <a:grpSpLocks noChangeAspect="1"/>
          </p:cNvGrpSpPr>
          <p:nvPr/>
        </p:nvGrpSpPr>
        <p:grpSpPr>
          <a:xfrm>
            <a:off x="10083401" y="1196627"/>
            <a:ext cx="6468642" cy="6468642"/>
            <a:chOff x="0" y="0"/>
            <a:chExt cx="12060136" cy="12060136"/>
          </a:xfrm>
        </p:grpSpPr>
        <p:sp>
          <p:nvSpPr>
            <p:cNvPr id="16" name="Freeform 16"/>
            <p:cNvSpPr/>
            <p:nvPr/>
          </p:nvSpPr>
          <p:spPr>
            <a:xfrm>
              <a:off x="-187325" y="0"/>
              <a:ext cx="12247500" cy="12060174"/>
            </a:xfrm>
            <a:custGeom>
              <a:avLst/>
              <a:gdLst/>
              <a:ahLst/>
              <a:cxnLst/>
              <a:rect l="l" t="t" r="r" b="b"/>
              <a:pathLst>
                <a:path w="12247500" h="12060174">
                  <a:moveTo>
                    <a:pt x="6217412" y="0"/>
                  </a:moveTo>
                  <a:cubicBezTo>
                    <a:pt x="5726303" y="0"/>
                    <a:pt x="5235067" y="187325"/>
                    <a:pt x="4860417" y="562102"/>
                  </a:cubicBezTo>
                  <a:lnTo>
                    <a:pt x="749427" y="4673092"/>
                  </a:lnTo>
                  <a:cubicBezTo>
                    <a:pt x="0" y="5422519"/>
                    <a:pt x="0" y="6637655"/>
                    <a:pt x="749427" y="7387082"/>
                  </a:cubicBezTo>
                  <a:lnTo>
                    <a:pt x="4860417" y="11498072"/>
                  </a:lnTo>
                  <a:cubicBezTo>
                    <a:pt x="5233797" y="11871452"/>
                    <a:pt x="5722747" y="12058777"/>
                    <a:pt x="6212078" y="12060174"/>
                  </a:cubicBezTo>
                  <a:lnTo>
                    <a:pt x="6222746" y="12060174"/>
                  </a:lnTo>
                  <a:cubicBezTo>
                    <a:pt x="6712077" y="12058777"/>
                    <a:pt x="7201027" y="11871452"/>
                    <a:pt x="7574407" y="11498072"/>
                  </a:cubicBezTo>
                  <a:lnTo>
                    <a:pt x="11685398" y="7387082"/>
                  </a:lnTo>
                  <a:cubicBezTo>
                    <a:pt x="12058778" y="7013701"/>
                    <a:pt x="12246229" y="6524751"/>
                    <a:pt x="12247500" y="6035294"/>
                  </a:cubicBezTo>
                  <a:lnTo>
                    <a:pt x="12247500" y="6024753"/>
                  </a:lnTo>
                  <a:cubicBezTo>
                    <a:pt x="12246230" y="5535295"/>
                    <a:pt x="12058778" y="5046472"/>
                    <a:pt x="11685398" y="4673092"/>
                  </a:cubicBezTo>
                  <a:lnTo>
                    <a:pt x="7574407" y="562102"/>
                  </a:lnTo>
                  <a:cubicBezTo>
                    <a:pt x="7199630" y="187325"/>
                    <a:pt x="6708521" y="0"/>
                    <a:pt x="6217412" y="0"/>
                  </a:cubicBezTo>
                  <a:close/>
                </a:path>
              </a:pathLst>
            </a:custGeom>
            <a:blipFill>
              <a:blip r:embed="rId4"/>
              <a:stretch>
                <a:fillRect l="-19534" r="-59493"/>
              </a:stretch>
            </a:blipFill>
          </p:spPr>
          <p:txBody>
            <a:bodyPr/>
            <a:lstStyle/>
            <a:p>
              <a:endParaRPr lang="es-EC"/>
            </a:p>
          </p:txBody>
        </p:sp>
      </p:grpSp>
      <p:sp>
        <p:nvSpPr>
          <p:cNvPr id="17" name="AutoShape 17"/>
          <p:cNvSpPr/>
          <p:nvPr/>
        </p:nvSpPr>
        <p:spPr>
          <a:xfrm>
            <a:off x="15607029" y="9277956"/>
            <a:ext cx="7348014" cy="7753199"/>
          </a:xfrm>
          <a:prstGeom prst="line">
            <a:avLst/>
          </a:prstGeom>
          <a:ln w="57150" cap="flat">
            <a:solidFill>
              <a:srgbClr val="FFFFFF"/>
            </a:solidFill>
            <a:prstDash val="solid"/>
            <a:headEnd type="none" w="sm" len="sm"/>
            <a:tailEnd type="none" w="sm" len="sm"/>
          </a:ln>
        </p:spPr>
        <p:txBody>
          <a:bodyPr/>
          <a:lstStyle/>
          <a:p>
            <a:endParaRPr lang="es-EC"/>
          </a:p>
        </p:txBody>
      </p:sp>
      <p:grpSp>
        <p:nvGrpSpPr>
          <p:cNvPr id="18" name="Group 18"/>
          <p:cNvGrpSpPr/>
          <p:nvPr/>
        </p:nvGrpSpPr>
        <p:grpSpPr>
          <a:xfrm rot="-2700000">
            <a:off x="15277632" y="673457"/>
            <a:ext cx="1077770" cy="1093058"/>
            <a:chOff x="0" y="0"/>
            <a:chExt cx="354141" cy="359164"/>
          </a:xfrm>
        </p:grpSpPr>
        <p:sp>
          <p:nvSpPr>
            <p:cNvPr id="19" name="Freeform 19"/>
            <p:cNvSpPr/>
            <p:nvPr/>
          </p:nvSpPr>
          <p:spPr>
            <a:xfrm>
              <a:off x="0" y="0"/>
              <a:ext cx="354141" cy="359164"/>
            </a:xfrm>
            <a:custGeom>
              <a:avLst/>
              <a:gdLst/>
              <a:ahLst/>
              <a:cxnLst/>
              <a:rect l="l" t="t" r="r" b="b"/>
              <a:pathLst>
                <a:path w="354141" h="359164">
                  <a:moveTo>
                    <a:pt x="158032" y="0"/>
                  </a:moveTo>
                  <a:lnTo>
                    <a:pt x="196109" y="0"/>
                  </a:lnTo>
                  <a:cubicBezTo>
                    <a:pt x="238021" y="0"/>
                    <a:pt x="278217" y="16650"/>
                    <a:pt x="307854" y="46287"/>
                  </a:cubicBezTo>
                  <a:cubicBezTo>
                    <a:pt x="337491" y="75923"/>
                    <a:pt x="354141" y="116119"/>
                    <a:pt x="354141" y="158032"/>
                  </a:cubicBezTo>
                  <a:lnTo>
                    <a:pt x="354141" y="201132"/>
                  </a:lnTo>
                  <a:cubicBezTo>
                    <a:pt x="354141" y="243045"/>
                    <a:pt x="337491" y="283241"/>
                    <a:pt x="307854" y="312878"/>
                  </a:cubicBezTo>
                  <a:cubicBezTo>
                    <a:pt x="278217" y="342514"/>
                    <a:pt x="238021" y="359164"/>
                    <a:pt x="196109" y="359164"/>
                  </a:cubicBezTo>
                  <a:lnTo>
                    <a:pt x="158032" y="359164"/>
                  </a:lnTo>
                  <a:cubicBezTo>
                    <a:pt x="116119" y="359164"/>
                    <a:pt x="75923" y="342514"/>
                    <a:pt x="46287" y="312878"/>
                  </a:cubicBezTo>
                  <a:cubicBezTo>
                    <a:pt x="16650" y="283241"/>
                    <a:pt x="0" y="243045"/>
                    <a:pt x="0" y="201132"/>
                  </a:cubicBezTo>
                  <a:lnTo>
                    <a:pt x="0" y="158032"/>
                  </a:lnTo>
                  <a:cubicBezTo>
                    <a:pt x="0" y="116119"/>
                    <a:pt x="16650" y="75923"/>
                    <a:pt x="46287" y="46287"/>
                  </a:cubicBezTo>
                  <a:cubicBezTo>
                    <a:pt x="75923" y="16650"/>
                    <a:pt x="116119" y="0"/>
                    <a:pt x="158032" y="0"/>
                  </a:cubicBezTo>
                  <a:close/>
                </a:path>
              </a:pathLst>
            </a:custGeom>
            <a:solidFill>
              <a:srgbClr val="42738F"/>
            </a:solidFill>
          </p:spPr>
          <p:txBody>
            <a:bodyPr/>
            <a:lstStyle/>
            <a:p>
              <a:endParaRPr lang="es-EC"/>
            </a:p>
          </p:txBody>
        </p:sp>
        <p:sp>
          <p:nvSpPr>
            <p:cNvPr id="20" name="TextBox 20"/>
            <p:cNvSpPr txBox="1"/>
            <p:nvPr/>
          </p:nvSpPr>
          <p:spPr>
            <a:xfrm>
              <a:off x="0" y="-47625"/>
              <a:ext cx="354141" cy="406789"/>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rot="-2700000">
            <a:off x="10957085" y="8711771"/>
            <a:ext cx="1077770" cy="1093058"/>
            <a:chOff x="0" y="0"/>
            <a:chExt cx="354141" cy="359164"/>
          </a:xfrm>
        </p:grpSpPr>
        <p:sp>
          <p:nvSpPr>
            <p:cNvPr id="22" name="Freeform 22"/>
            <p:cNvSpPr/>
            <p:nvPr/>
          </p:nvSpPr>
          <p:spPr>
            <a:xfrm>
              <a:off x="0" y="0"/>
              <a:ext cx="354141" cy="359164"/>
            </a:xfrm>
            <a:custGeom>
              <a:avLst/>
              <a:gdLst/>
              <a:ahLst/>
              <a:cxnLst/>
              <a:rect l="l" t="t" r="r" b="b"/>
              <a:pathLst>
                <a:path w="354141" h="359164">
                  <a:moveTo>
                    <a:pt x="158032" y="0"/>
                  </a:moveTo>
                  <a:lnTo>
                    <a:pt x="196109" y="0"/>
                  </a:lnTo>
                  <a:cubicBezTo>
                    <a:pt x="238021" y="0"/>
                    <a:pt x="278217" y="16650"/>
                    <a:pt x="307854" y="46287"/>
                  </a:cubicBezTo>
                  <a:cubicBezTo>
                    <a:pt x="337491" y="75923"/>
                    <a:pt x="354141" y="116119"/>
                    <a:pt x="354141" y="158032"/>
                  </a:cubicBezTo>
                  <a:lnTo>
                    <a:pt x="354141" y="201132"/>
                  </a:lnTo>
                  <a:cubicBezTo>
                    <a:pt x="354141" y="243045"/>
                    <a:pt x="337491" y="283241"/>
                    <a:pt x="307854" y="312878"/>
                  </a:cubicBezTo>
                  <a:cubicBezTo>
                    <a:pt x="278217" y="342514"/>
                    <a:pt x="238021" y="359164"/>
                    <a:pt x="196109" y="359164"/>
                  </a:cubicBezTo>
                  <a:lnTo>
                    <a:pt x="158032" y="359164"/>
                  </a:lnTo>
                  <a:cubicBezTo>
                    <a:pt x="116119" y="359164"/>
                    <a:pt x="75923" y="342514"/>
                    <a:pt x="46287" y="312878"/>
                  </a:cubicBezTo>
                  <a:cubicBezTo>
                    <a:pt x="16650" y="283241"/>
                    <a:pt x="0" y="243045"/>
                    <a:pt x="0" y="201132"/>
                  </a:cubicBezTo>
                  <a:lnTo>
                    <a:pt x="0" y="158032"/>
                  </a:lnTo>
                  <a:cubicBezTo>
                    <a:pt x="0" y="116119"/>
                    <a:pt x="16650" y="75923"/>
                    <a:pt x="46287" y="46287"/>
                  </a:cubicBezTo>
                  <a:cubicBezTo>
                    <a:pt x="75923" y="16650"/>
                    <a:pt x="116119" y="0"/>
                    <a:pt x="158032" y="0"/>
                  </a:cubicBezTo>
                  <a:close/>
                </a:path>
              </a:pathLst>
            </a:custGeom>
            <a:solidFill>
              <a:srgbClr val="42738F"/>
            </a:solidFill>
          </p:spPr>
          <p:txBody>
            <a:bodyPr/>
            <a:lstStyle/>
            <a:p>
              <a:endParaRPr lang="es-EC"/>
            </a:p>
          </p:txBody>
        </p:sp>
        <p:sp>
          <p:nvSpPr>
            <p:cNvPr id="23" name="TextBox 23"/>
            <p:cNvSpPr txBox="1"/>
            <p:nvPr/>
          </p:nvSpPr>
          <p:spPr>
            <a:xfrm>
              <a:off x="0" y="-47625"/>
              <a:ext cx="354141" cy="406789"/>
            </a:xfrm>
            <a:prstGeom prst="rect">
              <a:avLst/>
            </a:prstGeom>
          </p:spPr>
          <p:txBody>
            <a:bodyPr lIns="50800" tIns="50800" rIns="50800" bIns="50800" rtlCol="0" anchor="ctr"/>
            <a:lstStyle/>
            <a:p>
              <a:pPr algn="ctr">
                <a:lnSpc>
                  <a:spcPts val="2940"/>
                </a:lnSpc>
              </a:pPr>
              <a:endParaRPr/>
            </a:p>
          </p:txBody>
        </p:sp>
      </p:grpSp>
      <p:sp>
        <p:nvSpPr>
          <p:cNvPr id="24" name="AutoShape 24"/>
          <p:cNvSpPr/>
          <p:nvPr/>
        </p:nvSpPr>
        <p:spPr>
          <a:xfrm>
            <a:off x="1255108" y="-5857220"/>
            <a:ext cx="7348014" cy="7753199"/>
          </a:xfrm>
          <a:prstGeom prst="line">
            <a:avLst/>
          </a:prstGeom>
          <a:ln w="57150" cap="flat">
            <a:solidFill>
              <a:srgbClr val="FFFFFF"/>
            </a:solidFill>
            <a:prstDash val="solid"/>
            <a:headEnd type="none" w="sm" len="sm"/>
            <a:tailEnd type="none" w="sm" len="sm"/>
          </a:ln>
        </p:spPr>
        <p:txBody>
          <a:bodyPr/>
          <a:lstStyle/>
          <a:p>
            <a:endParaRPr lang="es-EC"/>
          </a:p>
        </p:txBody>
      </p:sp>
      <p:grpSp>
        <p:nvGrpSpPr>
          <p:cNvPr id="25" name="Group 25"/>
          <p:cNvGrpSpPr/>
          <p:nvPr/>
        </p:nvGrpSpPr>
        <p:grpSpPr>
          <a:xfrm>
            <a:off x="178659" y="1196627"/>
            <a:ext cx="2286211" cy="2454714"/>
            <a:chOff x="0" y="0"/>
            <a:chExt cx="5341620" cy="5735320"/>
          </a:xfrm>
        </p:grpSpPr>
        <p:sp>
          <p:nvSpPr>
            <p:cNvPr id="26" name="Freeform 26"/>
            <p:cNvSpPr/>
            <p:nvPr/>
          </p:nvSpPr>
          <p:spPr>
            <a:xfrm>
              <a:off x="0" y="0"/>
              <a:ext cx="5342890" cy="5736590"/>
            </a:xfrm>
            <a:custGeom>
              <a:avLst/>
              <a:gdLst/>
              <a:ahLst/>
              <a:cxnLst/>
              <a:rect l="l" t="t" r="r" b="b"/>
              <a:pathLst>
                <a:path w="5342890" h="5736590">
                  <a:moveTo>
                    <a:pt x="3336290" y="5581650"/>
                  </a:moveTo>
                  <a:lnTo>
                    <a:pt x="2764790" y="3826510"/>
                  </a:lnTo>
                  <a:lnTo>
                    <a:pt x="1214120" y="3826510"/>
                  </a:lnTo>
                  <a:lnTo>
                    <a:pt x="610870" y="5581650"/>
                  </a:lnTo>
                  <a:lnTo>
                    <a:pt x="1198880" y="5581650"/>
                  </a:lnTo>
                  <a:lnTo>
                    <a:pt x="1198880" y="5736590"/>
                  </a:lnTo>
                  <a:lnTo>
                    <a:pt x="0" y="5736590"/>
                  </a:lnTo>
                  <a:lnTo>
                    <a:pt x="0" y="5581650"/>
                  </a:lnTo>
                  <a:lnTo>
                    <a:pt x="368300" y="5581650"/>
                  </a:lnTo>
                  <a:lnTo>
                    <a:pt x="2366010" y="0"/>
                  </a:lnTo>
                  <a:lnTo>
                    <a:pt x="3008630" y="0"/>
                  </a:lnTo>
                  <a:lnTo>
                    <a:pt x="4982210" y="5581650"/>
                  </a:lnTo>
                  <a:lnTo>
                    <a:pt x="5342890" y="5581650"/>
                  </a:lnTo>
                  <a:lnTo>
                    <a:pt x="5342890" y="5736590"/>
                  </a:lnTo>
                  <a:lnTo>
                    <a:pt x="2781300" y="5736590"/>
                  </a:lnTo>
                  <a:lnTo>
                    <a:pt x="2781300" y="5581650"/>
                  </a:lnTo>
                  <a:lnTo>
                    <a:pt x="3336290" y="5581650"/>
                  </a:lnTo>
                  <a:close/>
                  <a:moveTo>
                    <a:pt x="2020570" y="1518920"/>
                  </a:moveTo>
                  <a:lnTo>
                    <a:pt x="1283970" y="3647440"/>
                  </a:lnTo>
                  <a:lnTo>
                    <a:pt x="2701290" y="3647440"/>
                  </a:lnTo>
                  <a:lnTo>
                    <a:pt x="2020570" y="1518920"/>
                  </a:lnTo>
                  <a:close/>
                </a:path>
              </a:pathLst>
            </a:custGeom>
            <a:blipFill>
              <a:blip r:embed="rId5"/>
              <a:stretch>
                <a:fillRect l="-75277" t="-48881" r="-51366" b="-9436"/>
              </a:stretch>
            </a:blipFill>
          </p:spPr>
          <p:txBody>
            <a:bodyPr/>
            <a:lstStyle/>
            <a:p>
              <a:endParaRPr lang="es-EC"/>
            </a:p>
          </p:txBody>
        </p:sp>
      </p:grpSp>
      <p:grpSp>
        <p:nvGrpSpPr>
          <p:cNvPr id="27" name="Group 27"/>
          <p:cNvGrpSpPr/>
          <p:nvPr/>
        </p:nvGrpSpPr>
        <p:grpSpPr>
          <a:xfrm>
            <a:off x="2642541" y="1219986"/>
            <a:ext cx="1995650" cy="2443676"/>
            <a:chOff x="0" y="0"/>
            <a:chExt cx="4644390" cy="5687060"/>
          </a:xfrm>
        </p:grpSpPr>
        <p:sp>
          <p:nvSpPr>
            <p:cNvPr id="28" name="Freeform 28"/>
            <p:cNvSpPr/>
            <p:nvPr/>
          </p:nvSpPr>
          <p:spPr>
            <a:xfrm>
              <a:off x="0" y="0"/>
              <a:ext cx="4644390" cy="5687060"/>
            </a:xfrm>
            <a:custGeom>
              <a:avLst/>
              <a:gdLst/>
              <a:ahLst/>
              <a:cxnLst/>
              <a:rect l="l" t="t" r="r" b="b"/>
              <a:pathLst>
                <a:path w="4644390" h="5687060">
                  <a:moveTo>
                    <a:pt x="0" y="0"/>
                  </a:moveTo>
                  <a:lnTo>
                    <a:pt x="2302510" y="0"/>
                  </a:lnTo>
                  <a:cubicBezTo>
                    <a:pt x="3091180" y="0"/>
                    <a:pt x="3677920" y="118110"/>
                    <a:pt x="4065270" y="353060"/>
                  </a:cubicBezTo>
                  <a:cubicBezTo>
                    <a:pt x="4451350" y="589280"/>
                    <a:pt x="4644390" y="1009650"/>
                    <a:pt x="4644390" y="1616710"/>
                  </a:cubicBezTo>
                  <a:cubicBezTo>
                    <a:pt x="4644390" y="2288540"/>
                    <a:pt x="4409440" y="2750820"/>
                    <a:pt x="3939540" y="3006090"/>
                  </a:cubicBezTo>
                  <a:cubicBezTo>
                    <a:pt x="3501390" y="3238500"/>
                    <a:pt x="2886710" y="3355340"/>
                    <a:pt x="2099310" y="3355340"/>
                  </a:cubicBezTo>
                  <a:lnTo>
                    <a:pt x="2037080" y="3355340"/>
                  </a:lnTo>
                  <a:lnTo>
                    <a:pt x="2037080" y="5532120"/>
                  </a:lnTo>
                  <a:lnTo>
                    <a:pt x="3016250" y="5532120"/>
                  </a:lnTo>
                  <a:lnTo>
                    <a:pt x="3016250" y="5687060"/>
                  </a:lnTo>
                  <a:lnTo>
                    <a:pt x="0" y="5687060"/>
                  </a:lnTo>
                  <a:lnTo>
                    <a:pt x="0" y="5532120"/>
                  </a:lnTo>
                  <a:lnTo>
                    <a:pt x="509270" y="5532120"/>
                  </a:lnTo>
                  <a:lnTo>
                    <a:pt x="509270" y="154940"/>
                  </a:lnTo>
                  <a:lnTo>
                    <a:pt x="0" y="154940"/>
                  </a:lnTo>
                  <a:lnTo>
                    <a:pt x="0" y="0"/>
                  </a:lnTo>
                  <a:close/>
                  <a:moveTo>
                    <a:pt x="2037080" y="154940"/>
                  </a:moveTo>
                  <a:lnTo>
                    <a:pt x="2037080" y="3200400"/>
                  </a:lnTo>
                  <a:lnTo>
                    <a:pt x="2202180" y="3200400"/>
                  </a:lnTo>
                  <a:cubicBezTo>
                    <a:pt x="2515870" y="3200400"/>
                    <a:pt x="2731770" y="3089910"/>
                    <a:pt x="2852420" y="2867660"/>
                  </a:cubicBezTo>
                  <a:cubicBezTo>
                    <a:pt x="2973070" y="2645410"/>
                    <a:pt x="3032760" y="2286000"/>
                    <a:pt x="3032760" y="1786890"/>
                  </a:cubicBezTo>
                  <a:lnTo>
                    <a:pt x="3032760" y="1397000"/>
                  </a:lnTo>
                  <a:cubicBezTo>
                    <a:pt x="3032760" y="937260"/>
                    <a:pt x="2976880" y="614680"/>
                    <a:pt x="2863850" y="430530"/>
                  </a:cubicBezTo>
                  <a:cubicBezTo>
                    <a:pt x="2752090" y="246380"/>
                    <a:pt x="2546350" y="153670"/>
                    <a:pt x="2249170" y="153670"/>
                  </a:cubicBezTo>
                  <a:lnTo>
                    <a:pt x="2037080" y="153670"/>
                  </a:lnTo>
                  <a:close/>
                </a:path>
              </a:pathLst>
            </a:custGeom>
            <a:blipFill>
              <a:blip r:embed="rId5"/>
              <a:stretch>
                <a:fillRect l="-78072" t="-47671" r="-67670" b="-2844"/>
              </a:stretch>
            </a:blipFill>
          </p:spPr>
          <p:txBody>
            <a:bodyPr/>
            <a:lstStyle/>
            <a:p>
              <a:endParaRPr lang="es-EC"/>
            </a:p>
          </p:txBody>
        </p:sp>
      </p:grpSp>
      <p:grpSp>
        <p:nvGrpSpPr>
          <p:cNvPr id="29" name="Group 29"/>
          <p:cNvGrpSpPr/>
          <p:nvPr/>
        </p:nvGrpSpPr>
        <p:grpSpPr>
          <a:xfrm>
            <a:off x="4638192" y="1207666"/>
            <a:ext cx="1995650" cy="2443676"/>
            <a:chOff x="0" y="0"/>
            <a:chExt cx="4644390" cy="5687060"/>
          </a:xfrm>
        </p:grpSpPr>
        <p:sp>
          <p:nvSpPr>
            <p:cNvPr id="30" name="Freeform 30"/>
            <p:cNvSpPr/>
            <p:nvPr/>
          </p:nvSpPr>
          <p:spPr>
            <a:xfrm>
              <a:off x="0" y="0"/>
              <a:ext cx="4644390" cy="5687060"/>
            </a:xfrm>
            <a:custGeom>
              <a:avLst/>
              <a:gdLst/>
              <a:ahLst/>
              <a:cxnLst/>
              <a:rect l="l" t="t" r="r" b="b"/>
              <a:pathLst>
                <a:path w="4644390" h="5687060">
                  <a:moveTo>
                    <a:pt x="0" y="0"/>
                  </a:moveTo>
                  <a:lnTo>
                    <a:pt x="2302510" y="0"/>
                  </a:lnTo>
                  <a:cubicBezTo>
                    <a:pt x="3091180" y="0"/>
                    <a:pt x="3677920" y="118110"/>
                    <a:pt x="4065270" y="353060"/>
                  </a:cubicBezTo>
                  <a:cubicBezTo>
                    <a:pt x="4451350" y="589280"/>
                    <a:pt x="4644390" y="1009650"/>
                    <a:pt x="4644390" y="1616710"/>
                  </a:cubicBezTo>
                  <a:cubicBezTo>
                    <a:pt x="4644390" y="2288540"/>
                    <a:pt x="4409440" y="2750820"/>
                    <a:pt x="3939540" y="3006090"/>
                  </a:cubicBezTo>
                  <a:cubicBezTo>
                    <a:pt x="3501390" y="3238500"/>
                    <a:pt x="2886710" y="3355340"/>
                    <a:pt x="2099310" y="3355340"/>
                  </a:cubicBezTo>
                  <a:lnTo>
                    <a:pt x="2037080" y="3355340"/>
                  </a:lnTo>
                  <a:lnTo>
                    <a:pt x="2037080" y="5532120"/>
                  </a:lnTo>
                  <a:lnTo>
                    <a:pt x="3016250" y="5532120"/>
                  </a:lnTo>
                  <a:lnTo>
                    <a:pt x="3016250" y="5687060"/>
                  </a:lnTo>
                  <a:lnTo>
                    <a:pt x="0" y="5687060"/>
                  </a:lnTo>
                  <a:lnTo>
                    <a:pt x="0" y="5532120"/>
                  </a:lnTo>
                  <a:lnTo>
                    <a:pt x="509270" y="5532120"/>
                  </a:lnTo>
                  <a:lnTo>
                    <a:pt x="509270" y="154940"/>
                  </a:lnTo>
                  <a:lnTo>
                    <a:pt x="0" y="154940"/>
                  </a:lnTo>
                  <a:lnTo>
                    <a:pt x="0" y="0"/>
                  </a:lnTo>
                  <a:close/>
                  <a:moveTo>
                    <a:pt x="2037080" y="154940"/>
                  </a:moveTo>
                  <a:lnTo>
                    <a:pt x="2037080" y="3200400"/>
                  </a:lnTo>
                  <a:lnTo>
                    <a:pt x="2202180" y="3200400"/>
                  </a:lnTo>
                  <a:cubicBezTo>
                    <a:pt x="2515870" y="3200400"/>
                    <a:pt x="2731770" y="3089910"/>
                    <a:pt x="2852420" y="2867660"/>
                  </a:cubicBezTo>
                  <a:cubicBezTo>
                    <a:pt x="2973070" y="2645410"/>
                    <a:pt x="3032760" y="2286000"/>
                    <a:pt x="3032760" y="1786890"/>
                  </a:cubicBezTo>
                  <a:lnTo>
                    <a:pt x="3032760" y="1397000"/>
                  </a:lnTo>
                  <a:cubicBezTo>
                    <a:pt x="3032760" y="937260"/>
                    <a:pt x="2976880" y="614680"/>
                    <a:pt x="2863850" y="430530"/>
                  </a:cubicBezTo>
                  <a:cubicBezTo>
                    <a:pt x="2752090" y="246380"/>
                    <a:pt x="2546350" y="153670"/>
                    <a:pt x="2249170" y="153670"/>
                  </a:cubicBezTo>
                  <a:lnTo>
                    <a:pt x="2037080" y="153670"/>
                  </a:lnTo>
                  <a:close/>
                </a:path>
              </a:pathLst>
            </a:custGeom>
            <a:blipFill>
              <a:blip r:embed="rId5"/>
              <a:stretch>
                <a:fillRect l="-58335" t="-32425" r="-57871"/>
              </a:stretch>
            </a:blipFill>
          </p:spPr>
          <p:txBody>
            <a:bodyPr/>
            <a:lstStyle/>
            <a:p>
              <a:endParaRPr lang="es-EC"/>
            </a:p>
          </p:txBody>
        </p:sp>
      </p:grpSp>
      <p:sp>
        <p:nvSpPr>
          <p:cNvPr id="31" name="TextBox 31"/>
          <p:cNvSpPr txBox="1"/>
          <p:nvPr/>
        </p:nvSpPr>
        <p:spPr>
          <a:xfrm>
            <a:off x="1478895" y="5039910"/>
            <a:ext cx="7124227" cy="419526"/>
          </a:xfrm>
          <a:prstGeom prst="rect">
            <a:avLst/>
          </a:prstGeom>
        </p:spPr>
        <p:txBody>
          <a:bodyPr lIns="0" tIns="0" rIns="0" bIns="0" rtlCol="0" anchor="t">
            <a:spAutoFit/>
          </a:bodyPr>
          <a:lstStyle/>
          <a:p>
            <a:pPr marL="0" lvl="0" indent="0" algn="just">
              <a:lnSpc>
                <a:spcPts val="3461"/>
              </a:lnSpc>
            </a:pPr>
            <a:r>
              <a:rPr lang="en-US" sz="2262" dirty="0">
                <a:solidFill>
                  <a:srgbClr val="000000"/>
                </a:solidFill>
                <a:latin typeface="Inter"/>
                <a:ea typeface="Inter"/>
                <a:cs typeface="Inter"/>
                <a:sym typeface="Inter"/>
              </a:rPr>
              <a:t>Se Aprobó el Informe </a:t>
            </a:r>
            <a:r>
              <a:rPr lang="en-US" sz="2262" dirty="0">
                <a:solidFill>
                  <a:srgbClr val="000000"/>
                </a:solidFill>
                <a:latin typeface="Inter Bold"/>
                <a:ea typeface="Inter Bold"/>
                <a:cs typeface="Inter Bold"/>
                <a:sym typeface="Inter Bold"/>
              </a:rPr>
              <a:t>Nro.IC-ORD-CPE-2024-004</a:t>
            </a:r>
          </a:p>
        </p:txBody>
      </p:sp>
      <p:grpSp>
        <p:nvGrpSpPr>
          <p:cNvPr id="32" name="Group 32"/>
          <p:cNvGrpSpPr/>
          <p:nvPr/>
        </p:nvGrpSpPr>
        <p:grpSpPr>
          <a:xfrm>
            <a:off x="665590" y="9571142"/>
            <a:ext cx="7248408" cy="523495"/>
            <a:chOff x="0" y="0"/>
            <a:chExt cx="9664544" cy="697993"/>
          </a:xfrm>
        </p:grpSpPr>
        <p:grpSp>
          <p:nvGrpSpPr>
            <p:cNvPr id="33" name="Group 33"/>
            <p:cNvGrpSpPr/>
            <p:nvPr/>
          </p:nvGrpSpPr>
          <p:grpSpPr>
            <a:xfrm>
              <a:off x="800476" y="0"/>
              <a:ext cx="8864068" cy="697993"/>
              <a:chOff x="0" y="0"/>
              <a:chExt cx="1596547" cy="125719"/>
            </a:xfrm>
          </p:grpSpPr>
          <p:sp>
            <p:nvSpPr>
              <p:cNvPr id="34" name="Freeform 34"/>
              <p:cNvSpPr/>
              <p:nvPr/>
            </p:nvSpPr>
            <p:spPr>
              <a:xfrm>
                <a:off x="0" y="0"/>
                <a:ext cx="1596547" cy="125719"/>
              </a:xfrm>
              <a:custGeom>
                <a:avLst/>
                <a:gdLst/>
                <a:ahLst/>
                <a:cxnLst/>
                <a:rect l="l" t="t" r="r" b="b"/>
                <a:pathLst>
                  <a:path w="1596547" h="125719">
                    <a:moveTo>
                      <a:pt x="59392" y="0"/>
                    </a:moveTo>
                    <a:lnTo>
                      <a:pt x="1537156" y="0"/>
                    </a:lnTo>
                    <a:cubicBezTo>
                      <a:pt x="1552907" y="0"/>
                      <a:pt x="1568014" y="6257"/>
                      <a:pt x="1579152" y="17395"/>
                    </a:cubicBezTo>
                    <a:cubicBezTo>
                      <a:pt x="1590290" y="28533"/>
                      <a:pt x="1596547" y="43640"/>
                      <a:pt x="1596547" y="59392"/>
                    </a:cubicBezTo>
                    <a:lnTo>
                      <a:pt x="1596547" y="66327"/>
                    </a:lnTo>
                    <a:cubicBezTo>
                      <a:pt x="1596547" y="99128"/>
                      <a:pt x="1569957" y="125719"/>
                      <a:pt x="1537156" y="125719"/>
                    </a:cubicBezTo>
                    <a:lnTo>
                      <a:pt x="59392" y="125719"/>
                    </a:lnTo>
                    <a:cubicBezTo>
                      <a:pt x="26590" y="125719"/>
                      <a:pt x="0" y="99128"/>
                      <a:pt x="0" y="66327"/>
                    </a:cubicBezTo>
                    <a:lnTo>
                      <a:pt x="0" y="59392"/>
                    </a:lnTo>
                    <a:cubicBezTo>
                      <a:pt x="0" y="26590"/>
                      <a:pt x="26590" y="0"/>
                      <a:pt x="59392" y="0"/>
                    </a:cubicBezTo>
                    <a:close/>
                  </a:path>
                </a:pathLst>
              </a:custGeom>
              <a:gradFill rotWithShape="1">
                <a:gsLst>
                  <a:gs pos="0">
                    <a:srgbClr val="8ED0DC">
                      <a:alpha val="50000"/>
                    </a:srgbClr>
                  </a:gs>
                  <a:gs pos="100000">
                    <a:srgbClr val="6CAAE4">
                      <a:alpha val="100000"/>
                    </a:srgbClr>
                  </a:gs>
                </a:gsLst>
                <a:lin ang="5400000"/>
              </a:gradFill>
            </p:spPr>
            <p:txBody>
              <a:bodyPr/>
              <a:lstStyle/>
              <a:p>
                <a:endParaRPr lang="es-EC"/>
              </a:p>
            </p:txBody>
          </p:sp>
          <p:sp>
            <p:nvSpPr>
              <p:cNvPr id="35" name="TextBox 35"/>
              <p:cNvSpPr txBox="1"/>
              <p:nvPr/>
            </p:nvSpPr>
            <p:spPr>
              <a:xfrm>
                <a:off x="0" y="-28575"/>
                <a:ext cx="1596547" cy="154294"/>
              </a:xfrm>
              <a:prstGeom prst="rect">
                <a:avLst/>
              </a:prstGeom>
            </p:spPr>
            <p:txBody>
              <a:bodyPr lIns="50800" tIns="50800" rIns="50800" bIns="50800" rtlCol="0" anchor="ctr"/>
              <a:lstStyle/>
              <a:p>
                <a:pPr algn="ctr">
                  <a:lnSpc>
                    <a:spcPts val="1960"/>
                  </a:lnSpc>
                </a:pPr>
                <a:endParaRPr/>
              </a:p>
            </p:txBody>
          </p:sp>
        </p:grpSp>
        <p:sp>
          <p:nvSpPr>
            <p:cNvPr id="36" name="Freeform 36"/>
            <p:cNvSpPr/>
            <p:nvPr/>
          </p:nvSpPr>
          <p:spPr>
            <a:xfrm>
              <a:off x="8235230" y="75611"/>
              <a:ext cx="546770" cy="546770"/>
            </a:xfrm>
            <a:custGeom>
              <a:avLst/>
              <a:gdLst/>
              <a:ahLst/>
              <a:cxnLst/>
              <a:rect l="l" t="t" r="r" b="b"/>
              <a:pathLst>
                <a:path w="546770" h="546770">
                  <a:moveTo>
                    <a:pt x="0" y="0"/>
                  </a:moveTo>
                  <a:lnTo>
                    <a:pt x="546770" y="0"/>
                  </a:lnTo>
                  <a:lnTo>
                    <a:pt x="546770" y="546771"/>
                  </a:lnTo>
                  <a:lnTo>
                    <a:pt x="0" y="546771"/>
                  </a:lnTo>
                  <a:lnTo>
                    <a:pt x="0" y="0"/>
                  </a:lnTo>
                  <a:close/>
                </a:path>
              </a:pathLst>
            </a:custGeom>
            <a:blipFill>
              <a:blip r:embed="rId6"/>
              <a:stretch>
                <a:fillRect/>
              </a:stretch>
            </a:blipFill>
          </p:spPr>
          <p:txBody>
            <a:bodyPr/>
            <a:lstStyle/>
            <a:p>
              <a:endParaRPr lang="es-EC"/>
            </a:p>
          </p:txBody>
        </p:sp>
        <p:sp>
          <p:nvSpPr>
            <p:cNvPr id="37" name="TextBox 37"/>
            <p:cNvSpPr txBox="1"/>
            <p:nvPr/>
          </p:nvSpPr>
          <p:spPr>
            <a:xfrm>
              <a:off x="0" y="86447"/>
              <a:ext cx="9273853" cy="458748"/>
            </a:xfrm>
            <a:prstGeom prst="rect">
              <a:avLst/>
            </a:prstGeom>
          </p:spPr>
          <p:txBody>
            <a:bodyPr lIns="0" tIns="0" rIns="0" bIns="0" rtlCol="0" anchor="t">
              <a:spAutoFit/>
            </a:bodyPr>
            <a:lstStyle/>
            <a:p>
              <a:pPr algn="ctr">
                <a:lnSpc>
                  <a:spcPts val="2823"/>
                </a:lnSpc>
                <a:spcBef>
                  <a:spcPct val="0"/>
                </a:spcBef>
              </a:pPr>
              <a:r>
                <a:rPr lang="en-US" sz="2016" dirty="0">
                  <a:solidFill>
                    <a:srgbClr val="144D92"/>
                  </a:solidFill>
                  <a:latin typeface="Poppins Italics"/>
                  <a:ea typeface="Poppins Italics"/>
                  <a:cs typeface="Poppins Italics"/>
                  <a:sym typeface="Poppins Italics"/>
                </a:rPr>
                <a:t>Comisión de la Planificación Estratégica</a:t>
              </a:r>
            </a:p>
          </p:txBody>
        </p:sp>
      </p:grpSp>
      <p:grpSp>
        <p:nvGrpSpPr>
          <p:cNvPr id="38" name="Group 38"/>
          <p:cNvGrpSpPr/>
          <p:nvPr/>
        </p:nvGrpSpPr>
        <p:grpSpPr>
          <a:xfrm>
            <a:off x="1972646" y="4173457"/>
            <a:ext cx="5696706" cy="707206"/>
            <a:chOff x="0" y="0"/>
            <a:chExt cx="1504158" cy="186731"/>
          </a:xfrm>
        </p:grpSpPr>
        <p:sp>
          <p:nvSpPr>
            <p:cNvPr id="39" name="Freeform 39"/>
            <p:cNvSpPr/>
            <p:nvPr/>
          </p:nvSpPr>
          <p:spPr>
            <a:xfrm>
              <a:off x="0" y="0"/>
              <a:ext cx="1504158" cy="186731"/>
            </a:xfrm>
            <a:custGeom>
              <a:avLst/>
              <a:gdLst/>
              <a:ahLst/>
              <a:cxnLst/>
              <a:rect l="l" t="t" r="r" b="b"/>
              <a:pathLst>
                <a:path w="1504158" h="186731">
                  <a:moveTo>
                    <a:pt x="69310" y="0"/>
                  </a:moveTo>
                  <a:lnTo>
                    <a:pt x="1434848" y="0"/>
                  </a:lnTo>
                  <a:cubicBezTo>
                    <a:pt x="1453230" y="0"/>
                    <a:pt x="1470859" y="7302"/>
                    <a:pt x="1483858" y="20300"/>
                  </a:cubicBezTo>
                  <a:cubicBezTo>
                    <a:pt x="1496856" y="33299"/>
                    <a:pt x="1504158" y="50928"/>
                    <a:pt x="1504158" y="69310"/>
                  </a:cubicBezTo>
                  <a:lnTo>
                    <a:pt x="1504158" y="117421"/>
                  </a:lnTo>
                  <a:cubicBezTo>
                    <a:pt x="1504158" y="135803"/>
                    <a:pt x="1496856" y="153432"/>
                    <a:pt x="1483858" y="166430"/>
                  </a:cubicBezTo>
                  <a:cubicBezTo>
                    <a:pt x="1470859" y="179428"/>
                    <a:pt x="1453230" y="186731"/>
                    <a:pt x="1434848" y="186731"/>
                  </a:cubicBezTo>
                  <a:lnTo>
                    <a:pt x="69310" y="186731"/>
                  </a:lnTo>
                  <a:cubicBezTo>
                    <a:pt x="50928" y="186731"/>
                    <a:pt x="33299" y="179428"/>
                    <a:pt x="20300" y="166430"/>
                  </a:cubicBezTo>
                  <a:cubicBezTo>
                    <a:pt x="7302" y="153432"/>
                    <a:pt x="0" y="135803"/>
                    <a:pt x="0" y="117421"/>
                  </a:cubicBezTo>
                  <a:lnTo>
                    <a:pt x="0" y="69310"/>
                  </a:lnTo>
                  <a:cubicBezTo>
                    <a:pt x="0" y="50928"/>
                    <a:pt x="7302" y="33299"/>
                    <a:pt x="20300" y="20300"/>
                  </a:cubicBezTo>
                  <a:cubicBezTo>
                    <a:pt x="33299" y="7302"/>
                    <a:pt x="50928" y="0"/>
                    <a:pt x="69310" y="0"/>
                  </a:cubicBezTo>
                  <a:close/>
                </a:path>
              </a:pathLst>
            </a:custGeom>
            <a:solidFill>
              <a:srgbClr val="1D476E"/>
            </a:solidFill>
          </p:spPr>
          <p:txBody>
            <a:bodyPr/>
            <a:lstStyle/>
            <a:p>
              <a:endParaRPr lang="es-EC"/>
            </a:p>
          </p:txBody>
        </p:sp>
        <p:sp>
          <p:nvSpPr>
            <p:cNvPr id="40" name="TextBox 40"/>
            <p:cNvSpPr txBox="1"/>
            <p:nvPr/>
          </p:nvSpPr>
          <p:spPr>
            <a:xfrm>
              <a:off x="0" y="-47625"/>
              <a:ext cx="1504158" cy="234356"/>
            </a:xfrm>
            <a:prstGeom prst="rect">
              <a:avLst/>
            </a:prstGeom>
          </p:spPr>
          <p:txBody>
            <a:bodyPr lIns="50800" tIns="50800" rIns="50800" bIns="50800" rtlCol="0" anchor="ctr"/>
            <a:lstStyle/>
            <a:p>
              <a:pPr algn="ctr">
                <a:lnSpc>
                  <a:spcPts val="2940"/>
                </a:lnSpc>
              </a:pPr>
              <a:endParaRPr/>
            </a:p>
          </p:txBody>
        </p:sp>
      </p:grpSp>
      <p:sp>
        <p:nvSpPr>
          <p:cNvPr id="41" name="TextBox 41"/>
          <p:cNvSpPr txBox="1"/>
          <p:nvPr/>
        </p:nvSpPr>
        <p:spPr>
          <a:xfrm>
            <a:off x="2233322" y="4248149"/>
            <a:ext cx="5436030" cy="472097"/>
          </a:xfrm>
          <a:prstGeom prst="rect">
            <a:avLst/>
          </a:prstGeom>
        </p:spPr>
        <p:txBody>
          <a:bodyPr lIns="0" tIns="0" rIns="0" bIns="0" rtlCol="0" anchor="t">
            <a:spAutoFit/>
          </a:bodyPr>
          <a:lstStyle/>
          <a:p>
            <a:pPr marL="0" lvl="0" indent="0" algn="l">
              <a:lnSpc>
                <a:spcPts val="3922"/>
              </a:lnSpc>
            </a:pPr>
            <a:r>
              <a:rPr lang="en-US" sz="2563" dirty="0">
                <a:solidFill>
                  <a:srgbClr val="FFFFFF"/>
                </a:solidFill>
                <a:latin typeface="Inter Bold"/>
                <a:ea typeface="Inter Bold"/>
                <a:cs typeface="Inter Bold"/>
                <a:sym typeface="Inter Bold"/>
              </a:rPr>
              <a:t>Sesión Extraordinaria Nro.010</a:t>
            </a:r>
          </a:p>
        </p:txBody>
      </p:sp>
      <p:grpSp>
        <p:nvGrpSpPr>
          <p:cNvPr id="42" name="Group 42"/>
          <p:cNvGrpSpPr>
            <a:grpSpLocks noChangeAspect="1"/>
          </p:cNvGrpSpPr>
          <p:nvPr/>
        </p:nvGrpSpPr>
        <p:grpSpPr>
          <a:xfrm>
            <a:off x="10051423" y="1196627"/>
            <a:ext cx="6532598" cy="6532598"/>
            <a:chOff x="0" y="0"/>
            <a:chExt cx="12060136" cy="12060136"/>
          </a:xfrm>
        </p:grpSpPr>
        <p:sp>
          <p:nvSpPr>
            <p:cNvPr id="43" name="Freeform 43"/>
            <p:cNvSpPr/>
            <p:nvPr/>
          </p:nvSpPr>
          <p:spPr>
            <a:xfrm rot="1059887">
              <a:off x="-78526" y="135309"/>
              <a:ext cx="12003266" cy="11789313"/>
            </a:xfrm>
            <a:custGeom>
              <a:avLst/>
              <a:gdLst/>
              <a:ahLst/>
              <a:cxnLst/>
              <a:rect l="l" t="t" r="r" b="b"/>
              <a:pathLst>
                <a:path w="12003266" h="11789313">
                  <a:moveTo>
                    <a:pt x="4278798" y="149026"/>
                  </a:moveTo>
                  <a:cubicBezTo>
                    <a:pt x="3810846" y="298052"/>
                    <a:pt x="3399615" y="625609"/>
                    <a:pt x="3156356" y="1096401"/>
                  </a:cubicBezTo>
                  <a:lnTo>
                    <a:pt x="486678" y="6261020"/>
                  </a:lnTo>
                  <a:cubicBezTo>
                    <a:pt x="0" y="7202522"/>
                    <a:pt x="368730" y="8360363"/>
                    <a:pt x="1310232" y="8847040"/>
                  </a:cubicBezTo>
                  <a:lnTo>
                    <a:pt x="6474851" y="11516719"/>
                  </a:lnTo>
                  <a:cubicBezTo>
                    <a:pt x="6943927" y="11759192"/>
                    <a:pt x="7466666" y="11789314"/>
                    <a:pt x="7933348" y="11642158"/>
                  </a:cubicBezTo>
                  <a:lnTo>
                    <a:pt x="7943513" y="11638921"/>
                  </a:lnTo>
                  <a:cubicBezTo>
                    <a:pt x="8409347" y="11489104"/>
                    <a:pt x="8818398" y="11162241"/>
                    <a:pt x="9060872" y="10693165"/>
                  </a:cubicBezTo>
                  <a:lnTo>
                    <a:pt x="11730550" y="5528545"/>
                  </a:lnTo>
                  <a:cubicBezTo>
                    <a:pt x="11973024" y="5059469"/>
                    <a:pt x="12003266" y="4536692"/>
                    <a:pt x="11855951" y="4069928"/>
                  </a:cubicBezTo>
                  <a:lnTo>
                    <a:pt x="11852753" y="4059884"/>
                  </a:lnTo>
                  <a:cubicBezTo>
                    <a:pt x="11703018" y="3593890"/>
                    <a:pt x="11376072" y="3184998"/>
                    <a:pt x="10906996" y="2942525"/>
                  </a:cubicBezTo>
                  <a:lnTo>
                    <a:pt x="5742376" y="272847"/>
                  </a:lnTo>
                  <a:cubicBezTo>
                    <a:pt x="5271546" y="29466"/>
                    <a:pt x="4746750" y="0"/>
                    <a:pt x="4278798" y="149026"/>
                  </a:cubicBezTo>
                  <a:close/>
                </a:path>
              </a:pathLst>
            </a:custGeom>
            <a:blipFill>
              <a:blip r:embed="rId7"/>
              <a:stretch>
                <a:fillRect l="-42021" t="-3441" r="-24930" b="-7789"/>
              </a:stretch>
            </a:blipFill>
          </p:spPr>
          <p:txBody>
            <a:bodyPr/>
            <a:lstStyle/>
            <a:p>
              <a:endParaRPr lang="es-EC"/>
            </a:p>
          </p:txBody>
        </p:sp>
      </p:grpSp>
      <p:sp>
        <p:nvSpPr>
          <p:cNvPr id="44" name="TextBox 44"/>
          <p:cNvSpPr txBox="1"/>
          <p:nvPr/>
        </p:nvSpPr>
        <p:spPr>
          <a:xfrm>
            <a:off x="665590" y="5897586"/>
            <a:ext cx="9753338" cy="3046857"/>
          </a:xfrm>
          <a:prstGeom prst="rect">
            <a:avLst/>
          </a:prstGeom>
        </p:spPr>
        <p:txBody>
          <a:bodyPr lIns="0" tIns="0" rIns="0" bIns="0" rtlCol="0" anchor="t">
            <a:spAutoFit/>
          </a:bodyPr>
          <a:lstStyle/>
          <a:p>
            <a:pPr marL="0" lvl="0" indent="0" algn="just">
              <a:lnSpc>
                <a:spcPts val="3519"/>
              </a:lnSpc>
            </a:pPr>
            <a:r>
              <a:rPr lang="en-US" sz="2300" dirty="0">
                <a:solidFill>
                  <a:srgbClr val="000000"/>
                </a:solidFill>
                <a:latin typeface="Inter"/>
                <a:ea typeface="Inter"/>
                <a:cs typeface="Inter"/>
                <a:sym typeface="Inter"/>
              </a:rPr>
              <a:t>La Comisión de Planificación Estratégica durante el desarrollo de la Sesión Extraordinaria Nro. 010, realizada el día lunes, 19 de agosto de 2024, al amparo de lo dispuesto en la letra a), del Artículo 87 del COOTAD y del Artículo 67.63 del Código Municipal, resolvió aprobar el Informe de la Comisión de Planificación Estratégica, para que el Concejo Metropolitano de Quito, conozca y trate en PRIMER DEBATE el Proyecto de Ordenanza APP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 b="-148"/>
            </a:stretch>
          </a:blipFill>
        </p:spPr>
        <p:txBody>
          <a:bodyPr/>
          <a:lstStyle/>
          <a:p>
            <a:endParaRPr lang="es-EC"/>
          </a:p>
        </p:txBody>
      </p:sp>
      <p:grpSp>
        <p:nvGrpSpPr>
          <p:cNvPr id="3" name="Group 3"/>
          <p:cNvGrpSpPr/>
          <p:nvPr/>
        </p:nvGrpSpPr>
        <p:grpSpPr>
          <a:xfrm>
            <a:off x="-375074" y="-617841"/>
            <a:ext cx="8198558" cy="12317501"/>
            <a:chOff x="0" y="0"/>
            <a:chExt cx="2159291" cy="3244116"/>
          </a:xfrm>
        </p:grpSpPr>
        <p:sp>
          <p:nvSpPr>
            <p:cNvPr id="4" name="Freeform 4"/>
            <p:cNvSpPr/>
            <p:nvPr/>
          </p:nvSpPr>
          <p:spPr>
            <a:xfrm>
              <a:off x="0" y="0"/>
              <a:ext cx="2159291" cy="3244116"/>
            </a:xfrm>
            <a:custGeom>
              <a:avLst/>
              <a:gdLst/>
              <a:ahLst/>
              <a:cxnLst/>
              <a:rect l="l" t="t" r="r" b="b"/>
              <a:pathLst>
                <a:path w="2159291" h="3244116">
                  <a:moveTo>
                    <a:pt x="48159" y="0"/>
                  </a:moveTo>
                  <a:lnTo>
                    <a:pt x="2111131" y="0"/>
                  </a:lnTo>
                  <a:cubicBezTo>
                    <a:pt x="2137729" y="0"/>
                    <a:pt x="2159291" y="21562"/>
                    <a:pt x="2159291" y="48159"/>
                  </a:cubicBezTo>
                  <a:lnTo>
                    <a:pt x="2159291" y="3195956"/>
                  </a:lnTo>
                  <a:cubicBezTo>
                    <a:pt x="2159291" y="3222554"/>
                    <a:pt x="2137729" y="3244116"/>
                    <a:pt x="2111131" y="3244116"/>
                  </a:cubicBezTo>
                  <a:lnTo>
                    <a:pt x="48159" y="3244116"/>
                  </a:lnTo>
                  <a:cubicBezTo>
                    <a:pt x="21562" y="3244116"/>
                    <a:pt x="0" y="3222554"/>
                    <a:pt x="0" y="3195956"/>
                  </a:cubicBezTo>
                  <a:lnTo>
                    <a:pt x="0" y="48159"/>
                  </a:lnTo>
                  <a:cubicBezTo>
                    <a:pt x="0" y="21562"/>
                    <a:pt x="21562" y="0"/>
                    <a:pt x="48159" y="0"/>
                  </a:cubicBezTo>
                  <a:close/>
                </a:path>
              </a:pathLst>
            </a:custGeom>
            <a:solidFill>
              <a:srgbClr val="0C3356"/>
            </a:solidFill>
          </p:spPr>
          <p:txBody>
            <a:bodyPr/>
            <a:lstStyle/>
            <a:p>
              <a:endParaRPr lang="es-EC"/>
            </a:p>
          </p:txBody>
        </p:sp>
        <p:sp>
          <p:nvSpPr>
            <p:cNvPr id="5" name="TextBox 5"/>
            <p:cNvSpPr txBox="1"/>
            <p:nvPr/>
          </p:nvSpPr>
          <p:spPr>
            <a:xfrm>
              <a:off x="0" y="-47625"/>
              <a:ext cx="2159291" cy="3291741"/>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457200" y="0"/>
            <a:ext cx="8271158" cy="8449815"/>
          </a:xfrm>
          <a:custGeom>
            <a:avLst/>
            <a:gdLst/>
            <a:ahLst/>
            <a:cxnLst/>
            <a:rect l="l" t="t" r="r" b="b"/>
            <a:pathLst>
              <a:path w="18488217" h="8449815">
                <a:moveTo>
                  <a:pt x="0" y="0"/>
                </a:moveTo>
                <a:lnTo>
                  <a:pt x="18488218" y="0"/>
                </a:lnTo>
                <a:lnTo>
                  <a:pt x="18488218" y="8449815"/>
                </a:lnTo>
                <a:lnTo>
                  <a:pt x="0" y="8449815"/>
                </a:lnTo>
                <a:lnTo>
                  <a:pt x="0" y="0"/>
                </a:lnTo>
                <a:close/>
              </a:path>
            </a:pathLst>
          </a:custGeom>
          <a:blipFill>
            <a:blip r:embed="rId3">
              <a:alphaModFix amt="24000"/>
            </a:blip>
            <a:srcRect/>
            <a:stretch>
              <a:fillRect l="-123524" t="-56106" r="-39636" b="-37091"/>
            </a:stretch>
          </a:blipFill>
        </p:spPr>
        <p:txBody>
          <a:bodyPr/>
          <a:lstStyle/>
          <a:p>
            <a:endParaRPr lang="es-EC"/>
          </a:p>
        </p:txBody>
      </p:sp>
      <p:grpSp>
        <p:nvGrpSpPr>
          <p:cNvPr id="7" name="Group 7"/>
          <p:cNvGrpSpPr/>
          <p:nvPr/>
        </p:nvGrpSpPr>
        <p:grpSpPr>
          <a:xfrm>
            <a:off x="-384599" y="6896838"/>
            <a:ext cx="8198558" cy="1388847"/>
            <a:chOff x="0" y="0"/>
            <a:chExt cx="2159291" cy="365787"/>
          </a:xfrm>
        </p:grpSpPr>
        <p:sp>
          <p:nvSpPr>
            <p:cNvPr id="8" name="Freeform 8"/>
            <p:cNvSpPr/>
            <p:nvPr/>
          </p:nvSpPr>
          <p:spPr>
            <a:xfrm>
              <a:off x="0" y="0"/>
              <a:ext cx="2159291" cy="365787"/>
            </a:xfrm>
            <a:custGeom>
              <a:avLst/>
              <a:gdLst/>
              <a:ahLst/>
              <a:cxnLst/>
              <a:rect l="l" t="t" r="r" b="b"/>
              <a:pathLst>
                <a:path w="2159291" h="365787">
                  <a:moveTo>
                    <a:pt x="0" y="0"/>
                  </a:moveTo>
                  <a:lnTo>
                    <a:pt x="2159291" y="0"/>
                  </a:lnTo>
                  <a:lnTo>
                    <a:pt x="2159291" y="365787"/>
                  </a:lnTo>
                  <a:lnTo>
                    <a:pt x="0" y="365787"/>
                  </a:lnTo>
                  <a:close/>
                </a:path>
              </a:pathLst>
            </a:custGeom>
            <a:gradFill rotWithShape="1">
              <a:gsLst>
                <a:gs pos="0">
                  <a:srgbClr val="2B4E71">
                    <a:alpha val="0"/>
                  </a:srgbClr>
                </a:gs>
                <a:gs pos="100000">
                  <a:srgbClr val="0C3356">
                    <a:alpha val="100000"/>
                  </a:srgbClr>
                </a:gs>
              </a:gsLst>
              <a:lin ang="5400000"/>
            </a:gradFill>
          </p:spPr>
          <p:txBody>
            <a:bodyPr/>
            <a:lstStyle/>
            <a:p>
              <a:endParaRPr lang="es-EC"/>
            </a:p>
          </p:txBody>
        </p:sp>
        <p:sp>
          <p:nvSpPr>
            <p:cNvPr id="9" name="TextBox 9"/>
            <p:cNvSpPr txBox="1"/>
            <p:nvPr/>
          </p:nvSpPr>
          <p:spPr>
            <a:xfrm>
              <a:off x="0" y="-47625"/>
              <a:ext cx="2159291" cy="413412"/>
            </a:xfrm>
            <a:prstGeom prst="rect">
              <a:avLst/>
            </a:prstGeom>
          </p:spPr>
          <p:txBody>
            <a:bodyPr lIns="50800" tIns="50800" rIns="50800" bIns="50800" rtlCol="0" anchor="ctr"/>
            <a:lstStyle/>
            <a:p>
              <a:pPr algn="ctr">
                <a:lnSpc>
                  <a:spcPts val="2940"/>
                </a:lnSpc>
              </a:pPr>
              <a:endParaRPr/>
            </a:p>
          </p:txBody>
        </p:sp>
      </p:grpSp>
      <p:sp>
        <p:nvSpPr>
          <p:cNvPr id="10" name="AutoShape 10"/>
          <p:cNvSpPr/>
          <p:nvPr/>
        </p:nvSpPr>
        <p:spPr>
          <a:xfrm>
            <a:off x="780321" y="5162550"/>
            <a:ext cx="2054778" cy="0"/>
          </a:xfrm>
          <a:prstGeom prst="line">
            <a:avLst/>
          </a:prstGeom>
          <a:ln w="38100" cap="flat">
            <a:solidFill>
              <a:srgbClr val="FFFFFF"/>
            </a:solidFill>
            <a:prstDash val="solid"/>
            <a:headEnd type="none" w="sm" len="sm"/>
            <a:tailEnd type="none" w="sm" len="sm"/>
          </a:ln>
        </p:spPr>
        <p:txBody>
          <a:bodyPr/>
          <a:lstStyle/>
          <a:p>
            <a:endParaRPr lang="es-EC"/>
          </a:p>
        </p:txBody>
      </p:sp>
      <p:sp>
        <p:nvSpPr>
          <p:cNvPr id="11" name="Freeform 11"/>
          <p:cNvSpPr/>
          <p:nvPr/>
        </p:nvSpPr>
        <p:spPr>
          <a:xfrm rot="5400000" flipV="1">
            <a:off x="12266464" y="-1558710"/>
            <a:ext cx="5946244" cy="6177916"/>
          </a:xfrm>
          <a:custGeom>
            <a:avLst/>
            <a:gdLst/>
            <a:ahLst/>
            <a:cxnLst/>
            <a:rect l="l" t="t" r="r" b="b"/>
            <a:pathLst>
              <a:path w="5946244" h="6177916">
                <a:moveTo>
                  <a:pt x="0" y="6177915"/>
                </a:moveTo>
                <a:lnTo>
                  <a:pt x="5946244" y="6177915"/>
                </a:lnTo>
                <a:lnTo>
                  <a:pt x="5946244" y="0"/>
                </a:lnTo>
                <a:lnTo>
                  <a:pt x="0" y="0"/>
                </a:lnTo>
                <a:lnTo>
                  <a:pt x="0" y="6177915"/>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C"/>
          </a:p>
        </p:txBody>
      </p:sp>
      <p:grpSp>
        <p:nvGrpSpPr>
          <p:cNvPr id="12" name="Group 12"/>
          <p:cNvGrpSpPr/>
          <p:nvPr/>
        </p:nvGrpSpPr>
        <p:grpSpPr>
          <a:xfrm rot="-2700000">
            <a:off x="9360785" y="2725785"/>
            <a:ext cx="1046730" cy="1046730"/>
            <a:chOff x="0" y="0"/>
            <a:chExt cx="812800" cy="812800"/>
          </a:xfrm>
        </p:grpSpPr>
        <p:sp>
          <p:nvSpPr>
            <p:cNvPr id="13" name="Freeform 13"/>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rot="-2700000">
            <a:off x="9360785" y="1245485"/>
            <a:ext cx="1046730" cy="1046730"/>
            <a:chOff x="0" y="0"/>
            <a:chExt cx="812800" cy="812800"/>
          </a:xfrm>
        </p:grpSpPr>
        <p:sp>
          <p:nvSpPr>
            <p:cNvPr id="16" name="Freeform 16"/>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rot="-2700000">
            <a:off x="9360785" y="4206085"/>
            <a:ext cx="1046730" cy="1046730"/>
            <a:chOff x="0" y="0"/>
            <a:chExt cx="812800" cy="812800"/>
          </a:xfrm>
        </p:grpSpPr>
        <p:sp>
          <p:nvSpPr>
            <p:cNvPr id="19" name="Freeform 19"/>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rot="-2700000">
            <a:off x="6636044" y="9466350"/>
            <a:ext cx="2355828" cy="2389245"/>
            <a:chOff x="0" y="0"/>
            <a:chExt cx="354141" cy="359164"/>
          </a:xfrm>
        </p:grpSpPr>
        <p:sp>
          <p:nvSpPr>
            <p:cNvPr id="22" name="Freeform 22"/>
            <p:cNvSpPr/>
            <p:nvPr/>
          </p:nvSpPr>
          <p:spPr>
            <a:xfrm>
              <a:off x="0" y="0"/>
              <a:ext cx="354141" cy="359164"/>
            </a:xfrm>
            <a:custGeom>
              <a:avLst/>
              <a:gdLst/>
              <a:ahLst/>
              <a:cxnLst/>
              <a:rect l="l" t="t" r="r" b="b"/>
              <a:pathLst>
                <a:path w="354141" h="359164">
                  <a:moveTo>
                    <a:pt x="167600" y="0"/>
                  </a:moveTo>
                  <a:lnTo>
                    <a:pt x="186540" y="0"/>
                  </a:lnTo>
                  <a:cubicBezTo>
                    <a:pt x="279103" y="0"/>
                    <a:pt x="354141" y="75037"/>
                    <a:pt x="354141" y="167600"/>
                  </a:cubicBezTo>
                  <a:lnTo>
                    <a:pt x="354141" y="191564"/>
                  </a:lnTo>
                  <a:cubicBezTo>
                    <a:pt x="354141" y="236014"/>
                    <a:pt x="336483" y="278644"/>
                    <a:pt x="305052" y="310075"/>
                  </a:cubicBezTo>
                  <a:cubicBezTo>
                    <a:pt x="273620" y="341506"/>
                    <a:pt x="230991" y="359164"/>
                    <a:pt x="186540" y="359164"/>
                  </a:cubicBezTo>
                  <a:lnTo>
                    <a:pt x="167600" y="359164"/>
                  </a:lnTo>
                  <a:cubicBezTo>
                    <a:pt x="75037" y="359164"/>
                    <a:pt x="0" y="284127"/>
                    <a:pt x="0" y="191564"/>
                  </a:cubicBezTo>
                  <a:lnTo>
                    <a:pt x="0" y="167600"/>
                  </a:lnTo>
                  <a:cubicBezTo>
                    <a:pt x="0" y="123150"/>
                    <a:pt x="17658" y="80520"/>
                    <a:pt x="49089" y="49089"/>
                  </a:cubicBezTo>
                  <a:cubicBezTo>
                    <a:pt x="80520" y="17658"/>
                    <a:pt x="123150" y="0"/>
                    <a:pt x="167600" y="0"/>
                  </a:cubicBezTo>
                  <a:close/>
                </a:path>
              </a:pathLst>
            </a:custGeom>
            <a:solidFill>
              <a:srgbClr val="7CB5EA"/>
            </a:solidFill>
          </p:spPr>
          <p:txBody>
            <a:bodyPr/>
            <a:lstStyle/>
            <a:p>
              <a:endParaRPr lang="es-EC"/>
            </a:p>
          </p:txBody>
        </p:sp>
        <p:sp>
          <p:nvSpPr>
            <p:cNvPr id="23" name="TextBox 23"/>
            <p:cNvSpPr txBox="1"/>
            <p:nvPr/>
          </p:nvSpPr>
          <p:spPr>
            <a:xfrm>
              <a:off x="0" y="-47625"/>
              <a:ext cx="354141" cy="406789"/>
            </a:xfrm>
            <a:prstGeom prst="rect">
              <a:avLst/>
            </a:prstGeom>
          </p:spPr>
          <p:txBody>
            <a:bodyPr lIns="50800" tIns="50800" rIns="50800" bIns="50800" rtlCol="0" anchor="ctr"/>
            <a:lstStyle/>
            <a:p>
              <a:pPr algn="ctr">
                <a:lnSpc>
                  <a:spcPts val="2940"/>
                </a:lnSpc>
              </a:pPr>
              <a:endParaRPr/>
            </a:p>
          </p:txBody>
        </p:sp>
      </p:grpSp>
      <p:sp>
        <p:nvSpPr>
          <p:cNvPr id="24" name="AutoShape 24"/>
          <p:cNvSpPr/>
          <p:nvPr/>
        </p:nvSpPr>
        <p:spPr>
          <a:xfrm>
            <a:off x="7954472" y="9696647"/>
            <a:ext cx="4713477" cy="4806209"/>
          </a:xfrm>
          <a:prstGeom prst="line">
            <a:avLst/>
          </a:prstGeom>
          <a:ln w="85725" cap="flat">
            <a:solidFill>
              <a:srgbClr val="FFFFFF"/>
            </a:solidFill>
            <a:prstDash val="solid"/>
            <a:headEnd type="none" w="sm" len="sm"/>
            <a:tailEnd type="none" w="sm" len="sm"/>
          </a:ln>
        </p:spPr>
        <p:txBody>
          <a:bodyPr/>
          <a:lstStyle/>
          <a:p>
            <a:endParaRPr lang="es-EC"/>
          </a:p>
        </p:txBody>
      </p:sp>
      <p:sp>
        <p:nvSpPr>
          <p:cNvPr id="25" name="TextBox 25"/>
          <p:cNvSpPr txBox="1"/>
          <p:nvPr/>
        </p:nvSpPr>
        <p:spPr>
          <a:xfrm>
            <a:off x="635434" y="5623186"/>
            <a:ext cx="6856237" cy="3268844"/>
          </a:xfrm>
          <a:prstGeom prst="rect">
            <a:avLst/>
          </a:prstGeom>
        </p:spPr>
        <p:txBody>
          <a:bodyPr lIns="0" tIns="0" rIns="0" bIns="0" rtlCol="0" anchor="t">
            <a:spAutoFit/>
          </a:bodyPr>
          <a:lstStyle/>
          <a:p>
            <a:pPr algn="just">
              <a:lnSpc>
                <a:spcPts val="3746"/>
              </a:lnSpc>
            </a:pPr>
            <a:r>
              <a:rPr lang="en-US" sz="2190" dirty="0">
                <a:solidFill>
                  <a:srgbClr val="FFFFFF"/>
                </a:solidFill>
                <a:latin typeface="Inter"/>
                <a:ea typeface="Inter"/>
                <a:cs typeface="Inter"/>
                <a:sym typeface="Inter"/>
              </a:rPr>
              <a:t>"ORDENANZA METROPOLITANA REFORMATORIA DEL LIBRO I.2 DE LA ORGANIZACIÓN ADMINISTRATIVA, DEL CÓDIGO MUNICIPAL DEL DISTRITO METROPOLITANO DE QUITO, QUE CREA EL TITULO XIII: ARREGLOS INSTITUCIONALES PARA LA GESTIÓN DELEGADA"</a:t>
            </a:r>
          </a:p>
          <a:p>
            <a:pPr marL="0" lvl="0" indent="0" algn="l">
              <a:lnSpc>
                <a:spcPts val="3746"/>
              </a:lnSpc>
            </a:pPr>
            <a:endParaRPr lang="en-US" sz="2190" dirty="0">
              <a:solidFill>
                <a:srgbClr val="FFFFFF"/>
              </a:solidFill>
              <a:latin typeface="Inter"/>
              <a:ea typeface="Inter"/>
              <a:cs typeface="Inter"/>
              <a:sym typeface="Inter"/>
            </a:endParaRPr>
          </a:p>
        </p:txBody>
      </p:sp>
      <p:sp>
        <p:nvSpPr>
          <p:cNvPr id="26" name="TextBox 26"/>
          <p:cNvSpPr txBox="1"/>
          <p:nvPr/>
        </p:nvSpPr>
        <p:spPr>
          <a:xfrm>
            <a:off x="10624300" y="1550687"/>
            <a:ext cx="8529523" cy="445851"/>
          </a:xfrm>
          <a:prstGeom prst="rect">
            <a:avLst/>
          </a:prstGeom>
        </p:spPr>
        <p:txBody>
          <a:bodyPr lIns="0" tIns="0" rIns="0" bIns="0" rtlCol="0" anchor="t">
            <a:spAutoFit/>
          </a:bodyPr>
          <a:lstStyle/>
          <a:p>
            <a:pPr marL="0" lvl="0" indent="0" algn="l">
              <a:lnSpc>
                <a:spcPts val="3577"/>
              </a:lnSpc>
            </a:pPr>
            <a:r>
              <a:rPr lang="en-US" sz="3031" spc="36">
                <a:solidFill>
                  <a:srgbClr val="1D476E"/>
                </a:solidFill>
                <a:latin typeface="Inter Bold"/>
                <a:ea typeface="Inter Bold"/>
                <a:cs typeface="Inter Bold"/>
                <a:sym typeface="Inter Bold"/>
              </a:rPr>
              <a:t>CONSIDERANDOS</a:t>
            </a:r>
          </a:p>
        </p:txBody>
      </p:sp>
      <p:sp>
        <p:nvSpPr>
          <p:cNvPr id="27" name="TextBox 27"/>
          <p:cNvSpPr txBox="1"/>
          <p:nvPr/>
        </p:nvSpPr>
        <p:spPr>
          <a:xfrm>
            <a:off x="635434" y="2134365"/>
            <a:ext cx="6856237" cy="2463800"/>
          </a:xfrm>
          <a:prstGeom prst="rect">
            <a:avLst/>
          </a:prstGeom>
        </p:spPr>
        <p:txBody>
          <a:bodyPr lIns="0" tIns="0" rIns="0" bIns="0" rtlCol="0" anchor="t">
            <a:spAutoFit/>
          </a:bodyPr>
          <a:lstStyle/>
          <a:p>
            <a:pPr marL="0" lvl="0" indent="0" algn="l">
              <a:lnSpc>
                <a:spcPts val="6550"/>
              </a:lnSpc>
            </a:pPr>
            <a:r>
              <a:rPr lang="en-US" sz="5000" spc="-170" dirty="0">
                <a:solidFill>
                  <a:srgbClr val="FFFFFF"/>
                </a:solidFill>
                <a:latin typeface="Martel Bold"/>
                <a:ea typeface="Martel Bold"/>
                <a:cs typeface="Martel Bold"/>
                <a:sym typeface="Martel Bold"/>
              </a:rPr>
              <a:t>ESTRUCTURA DEL PROYECTO UNIFICADO</a:t>
            </a:r>
          </a:p>
        </p:txBody>
      </p:sp>
      <p:sp>
        <p:nvSpPr>
          <p:cNvPr id="28" name="TextBox 28"/>
          <p:cNvSpPr txBox="1"/>
          <p:nvPr/>
        </p:nvSpPr>
        <p:spPr>
          <a:xfrm>
            <a:off x="9491794" y="1264978"/>
            <a:ext cx="784713" cy="807720"/>
          </a:xfrm>
          <a:prstGeom prst="rect">
            <a:avLst/>
          </a:prstGeom>
        </p:spPr>
        <p:txBody>
          <a:bodyPr lIns="0" tIns="0" rIns="0" bIns="0" rtlCol="0" anchor="t">
            <a:spAutoFit/>
          </a:bodyPr>
          <a:lstStyle/>
          <a:p>
            <a:pPr marL="0" lvl="0" indent="0" algn="l">
              <a:lnSpc>
                <a:spcPts val="6839"/>
              </a:lnSpc>
            </a:pPr>
            <a:r>
              <a:rPr lang="en-US" sz="3999">
                <a:solidFill>
                  <a:srgbClr val="1D476E"/>
                </a:solidFill>
                <a:latin typeface="Inter Bold"/>
                <a:ea typeface="Inter Bold"/>
                <a:cs typeface="Inter Bold"/>
                <a:sym typeface="Inter Bold"/>
              </a:rPr>
              <a:t>57</a:t>
            </a:r>
          </a:p>
        </p:txBody>
      </p:sp>
      <p:grpSp>
        <p:nvGrpSpPr>
          <p:cNvPr id="29" name="Group 29"/>
          <p:cNvGrpSpPr/>
          <p:nvPr/>
        </p:nvGrpSpPr>
        <p:grpSpPr>
          <a:xfrm rot="-2700000">
            <a:off x="9360785" y="5686385"/>
            <a:ext cx="1046730" cy="1046730"/>
            <a:chOff x="0" y="0"/>
            <a:chExt cx="812800" cy="812800"/>
          </a:xfrm>
        </p:grpSpPr>
        <p:sp>
          <p:nvSpPr>
            <p:cNvPr id="30" name="Freeform 30"/>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31" name="TextBox 31"/>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rot="-2700000">
            <a:off x="9360785" y="7260772"/>
            <a:ext cx="1046730" cy="1046730"/>
            <a:chOff x="0" y="0"/>
            <a:chExt cx="812800" cy="812800"/>
          </a:xfrm>
        </p:grpSpPr>
        <p:sp>
          <p:nvSpPr>
            <p:cNvPr id="33" name="Freeform 33"/>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34" name="TextBox 34"/>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rot="-2700000">
            <a:off x="9360785" y="8836322"/>
            <a:ext cx="1046730" cy="1046730"/>
            <a:chOff x="0" y="0"/>
            <a:chExt cx="812800" cy="812800"/>
          </a:xfrm>
        </p:grpSpPr>
        <p:sp>
          <p:nvSpPr>
            <p:cNvPr id="36" name="Freeform 36"/>
            <p:cNvSpPr/>
            <p:nvPr/>
          </p:nvSpPr>
          <p:spPr>
            <a:xfrm>
              <a:off x="0" y="0"/>
              <a:ext cx="812800" cy="812800"/>
            </a:xfrm>
            <a:custGeom>
              <a:avLst/>
              <a:gdLst/>
              <a:ahLst/>
              <a:cxnLst/>
              <a:rect l="l" t="t" r="r" b="b"/>
              <a:pathLst>
                <a:path w="812800" h="812800">
                  <a:moveTo>
                    <a:pt x="155322" y="0"/>
                  </a:moveTo>
                  <a:lnTo>
                    <a:pt x="657478" y="0"/>
                  </a:lnTo>
                  <a:cubicBezTo>
                    <a:pt x="698672" y="0"/>
                    <a:pt x="738179" y="16364"/>
                    <a:pt x="767307" y="45493"/>
                  </a:cubicBezTo>
                  <a:cubicBezTo>
                    <a:pt x="796436" y="74621"/>
                    <a:pt x="812800" y="114128"/>
                    <a:pt x="812800" y="155322"/>
                  </a:cubicBezTo>
                  <a:lnTo>
                    <a:pt x="812800" y="657478"/>
                  </a:lnTo>
                  <a:cubicBezTo>
                    <a:pt x="812800" y="698672"/>
                    <a:pt x="796436" y="738179"/>
                    <a:pt x="767307" y="767307"/>
                  </a:cubicBezTo>
                  <a:cubicBezTo>
                    <a:pt x="738179" y="796436"/>
                    <a:pt x="698672" y="812800"/>
                    <a:pt x="657478" y="812800"/>
                  </a:cubicBezTo>
                  <a:lnTo>
                    <a:pt x="155322" y="812800"/>
                  </a:lnTo>
                  <a:cubicBezTo>
                    <a:pt x="114128" y="812800"/>
                    <a:pt x="74621" y="796436"/>
                    <a:pt x="45493" y="767307"/>
                  </a:cubicBezTo>
                  <a:cubicBezTo>
                    <a:pt x="16364" y="738179"/>
                    <a:pt x="0" y="698672"/>
                    <a:pt x="0" y="657478"/>
                  </a:cubicBezTo>
                  <a:lnTo>
                    <a:pt x="0" y="155322"/>
                  </a:lnTo>
                  <a:cubicBezTo>
                    <a:pt x="0" y="114128"/>
                    <a:pt x="16364" y="74621"/>
                    <a:pt x="45493" y="45493"/>
                  </a:cubicBezTo>
                  <a:cubicBezTo>
                    <a:pt x="74621" y="16364"/>
                    <a:pt x="114128" y="0"/>
                    <a:pt x="155322" y="0"/>
                  </a:cubicBezTo>
                  <a:close/>
                </a:path>
              </a:pathLst>
            </a:custGeom>
            <a:gradFill rotWithShape="1">
              <a:gsLst>
                <a:gs pos="0">
                  <a:srgbClr val="8ED0DC">
                    <a:alpha val="50000"/>
                  </a:srgbClr>
                </a:gs>
                <a:gs pos="100000">
                  <a:srgbClr val="6CAAE4">
                    <a:alpha val="100000"/>
                  </a:srgbClr>
                </a:gs>
              </a:gsLst>
              <a:lin ang="5400000"/>
            </a:gradFill>
            <a:ln w="47625" cap="rnd">
              <a:solidFill>
                <a:srgbClr val="42738F"/>
              </a:solidFill>
              <a:prstDash val="solid"/>
              <a:round/>
            </a:ln>
          </p:spPr>
          <p:txBody>
            <a:bodyPr/>
            <a:lstStyle/>
            <a:p>
              <a:endParaRPr lang="es-EC"/>
            </a:p>
          </p:txBody>
        </p:sp>
        <p:sp>
          <p:nvSpPr>
            <p:cNvPr id="37" name="TextBox 37"/>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38" name="TextBox 38"/>
          <p:cNvSpPr txBox="1"/>
          <p:nvPr/>
        </p:nvSpPr>
        <p:spPr>
          <a:xfrm>
            <a:off x="9712862" y="2745278"/>
            <a:ext cx="392356" cy="807720"/>
          </a:xfrm>
          <a:prstGeom prst="rect">
            <a:avLst/>
          </a:prstGeom>
        </p:spPr>
        <p:txBody>
          <a:bodyPr lIns="0" tIns="0" rIns="0" bIns="0" rtlCol="0" anchor="t">
            <a:spAutoFit/>
          </a:bodyPr>
          <a:lstStyle/>
          <a:p>
            <a:pPr marL="0" lvl="0" indent="0" algn="l">
              <a:lnSpc>
                <a:spcPts val="6839"/>
              </a:lnSpc>
            </a:pPr>
            <a:r>
              <a:rPr lang="en-US" sz="3999">
                <a:solidFill>
                  <a:srgbClr val="1D476E"/>
                </a:solidFill>
                <a:latin typeface="Inter Bold"/>
                <a:ea typeface="Inter Bold"/>
                <a:cs typeface="Inter Bold"/>
                <a:sym typeface="Inter Bold"/>
              </a:rPr>
              <a:t>1</a:t>
            </a:r>
          </a:p>
        </p:txBody>
      </p:sp>
      <p:sp>
        <p:nvSpPr>
          <p:cNvPr id="39" name="TextBox 39"/>
          <p:cNvSpPr txBox="1"/>
          <p:nvPr/>
        </p:nvSpPr>
        <p:spPr>
          <a:xfrm>
            <a:off x="10624300" y="3030987"/>
            <a:ext cx="8529523" cy="445851"/>
          </a:xfrm>
          <a:prstGeom prst="rect">
            <a:avLst/>
          </a:prstGeom>
        </p:spPr>
        <p:txBody>
          <a:bodyPr lIns="0" tIns="0" rIns="0" bIns="0" rtlCol="0" anchor="t">
            <a:spAutoFit/>
          </a:bodyPr>
          <a:lstStyle/>
          <a:p>
            <a:pPr marL="0" lvl="0" indent="0" algn="l">
              <a:lnSpc>
                <a:spcPts val="3577"/>
              </a:lnSpc>
            </a:pPr>
            <a:r>
              <a:rPr lang="en-US" sz="3031" spc="36">
                <a:solidFill>
                  <a:srgbClr val="1D476E"/>
                </a:solidFill>
                <a:latin typeface="Inter Bold"/>
                <a:ea typeface="Inter Bold"/>
                <a:cs typeface="Inter Bold"/>
                <a:sym typeface="Inter Bold"/>
              </a:rPr>
              <a:t>ARTICULO UNICO</a:t>
            </a:r>
          </a:p>
        </p:txBody>
      </p:sp>
      <p:sp>
        <p:nvSpPr>
          <p:cNvPr id="40" name="TextBox 40"/>
          <p:cNvSpPr txBox="1"/>
          <p:nvPr/>
        </p:nvSpPr>
        <p:spPr>
          <a:xfrm>
            <a:off x="9712862" y="4225578"/>
            <a:ext cx="392356" cy="807720"/>
          </a:xfrm>
          <a:prstGeom prst="rect">
            <a:avLst/>
          </a:prstGeom>
        </p:spPr>
        <p:txBody>
          <a:bodyPr lIns="0" tIns="0" rIns="0" bIns="0" rtlCol="0" anchor="t">
            <a:spAutoFit/>
          </a:bodyPr>
          <a:lstStyle/>
          <a:p>
            <a:pPr marL="0" lvl="0" indent="0" algn="l">
              <a:lnSpc>
                <a:spcPts val="6839"/>
              </a:lnSpc>
            </a:pPr>
            <a:r>
              <a:rPr lang="en-US" sz="3999">
                <a:solidFill>
                  <a:srgbClr val="1D476E"/>
                </a:solidFill>
                <a:latin typeface="Inter Bold"/>
                <a:ea typeface="Inter Bold"/>
                <a:cs typeface="Inter Bold"/>
                <a:sym typeface="Inter Bold"/>
              </a:rPr>
              <a:t>8</a:t>
            </a:r>
          </a:p>
        </p:txBody>
      </p:sp>
      <p:sp>
        <p:nvSpPr>
          <p:cNvPr id="41" name="TextBox 41"/>
          <p:cNvSpPr txBox="1"/>
          <p:nvPr/>
        </p:nvSpPr>
        <p:spPr>
          <a:xfrm>
            <a:off x="10624300" y="4511287"/>
            <a:ext cx="8529523" cy="445851"/>
          </a:xfrm>
          <a:prstGeom prst="rect">
            <a:avLst/>
          </a:prstGeom>
        </p:spPr>
        <p:txBody>
          <a:bodyPr lIns="0" tIns="0" rIns="0" bIns="0" rtlCol="0" anchor="t">
            <a:spAutoFit/>
          </a:bodyPr>
          <a:lstStyle/>
          <a:p>
            <a:pPr marL="0" lvl="0" indent="0" algn="l">
              <a:lnSpc>
                <a:spcPts val="3577"/>
              </a:lnSpc>
            </a:pPr>
            <a:r>
              <a:rPr lang="en-US" sz="3031" spc="36" dirty="0">
                <a:solidFill>
                  <a:srgbClr val="1D476E"/>
                </a:solidFill>
                <a:latin typeface="Inter Bold"/>
                <a:ea typeface="Inter Bold"/>
                <a:cs typeface="Inter Bold"/>
                <a:sym typeface="Inter Bold"/>
              </a:rPr>
              <a:t>ARTICULOS TEXTO DE ORDENANZA</a:t>
            </a:r>
          </a:p>
        </p:txBody>
      </p:sp>
      <p:sp>
        <p:nvSpPr>
          <p:cNvPr id="42" name="TextBox 42"/>
          <p:cNvSpPr txBox="1"/>
          <p:nvPr/>
        </p:nvSpPr>
        <p:spPr>
          <a:xfrm>
            <a:off x="9712862" y="5707726"/>
            <a:ext cx="392356" cy="807720"/>
          </a:xfrm>
          <a:prstGeom prst="rect">
            <a:avLst/>
          </a:prstGeom>
        </p:spPr>
        <p:txBody>
          <a:bodyPr lIns="0" tIns="0" rIns="0" bIns="0" rtlCol="0" anchor="t">
            <a:spAutoFit/>
          </a:bodyPr>
          <a:lstStyle/>
          <a:p>
            <a:pPr marL="0" lvl="0" indent="0" algn="l">
              <a:lnSpc>
                <a:spcPts val="6839"/>
              </a:lnSpc>
            </a:pPr>
            <a:r>
              <a:rPr lang="en-US" sz="3999">
                <a:solidFill>
                  <a:srgbClr val="1D476E"/>
                </a:solidFill>
                <a:latin typeface="Inter Bold"/>
                <a:ea typeface="Inter Bold"/>
                <a:cs typeface="Inter Bold"/>
                <a:sym typeface="Inter Bold"/>
              </a:rPr>
              <a:t>2</a:t>
            </a:r>
          </a:p>
        </p:txBody>
      </p:sp>
      <p:sp>
        <p:nvSpPr>
          <p:cNvPr id="43" name="TextBox 43"/>
          <p:cNvSpPr txBox="1"/>
          <p:nvPr/>
        </p:nvSpPr>
        <p:spPr>
          <a:xfrm>
            <a:off x="10624300" y="5991588"/>
            <a:ext cx="8529523" cy="893526"/>
          </a:xfrm>
          <a:prstGeom prst="rect">
            <a:avLst/>
          </a:prstGeom>
        </p:spPr>
        <p:txBody>
          <a:bodyPr lIns="0" tIns="0" rIns="0" bIns="0" rtlCol="0" anchor="t">
            <a:spAutoFit/>
          </a:bodyPr>
          <a:lstStyle/>
          <a:p>
            <a:pPr marL="0" lvl="0" indent="0" algn="l">
              <a:lnSpc>
                <a:spcPts val="3577"/>
              </a:lnSpc>
            </a:pPr>
            <a:r>
              <a:rPr lang="en-US" sz="3031" spc="36">
                <a:solidFill>
                  <a:srgbClr val="1D476E"/>
                </a:solidFill>
                <a:latin typeface="Inter Bold"/>
                <a:ea typeface="Inter Bold"/>
                <a:cs typeface="Inter Bold"/>
                <a:sym typeface="Inter Bold"/>
              </a:rPr>
              <a:t>DISPOSICIONES REFORMATORIAS ( ARTS.3073 Y 3092)</a:t>
            </a:r>
          </a:p>
        </p:txBody>
      </p:sp>
      <p:sp>
        <p:nvSpPr>
          <p:cNvPr id="44" name="TextBox 44"/>
          <p:cNvSpPr txBox="1"/>
          <p:nvPr/>
        </p:nvSpPr>
        <p:spPr>
          <a:xfrm>
            <a:off x="9712862" y="7280264"/>
            <a:ext cx="392356" cy="807720"/>
          </a:xfrm>
          <a:prstGeom prst="rect">
            <a:avLst/>
          </a:prstGeom>
        </p:spPr>
        <p:txBody>
          <a:bodyPr lIns="0" tIns="0" rIns="0" bIns="0" rtlCol="0" anchor="t">
            <a:spAutoFit/>
          </a:bodyPr>
          <a:lstStyle/>
          <a:p>
            <a:pPr marL="0" lvl="0" indent="0" algn="l">
              <a:lnSpc>
                <a:spcPts val="6839"/>
              </a:lnSpc>
            </a:pPr>
            <a:r>
              <a:rPr lang="en-US" sz="3999">
                <a:solidFill>
                  <a:srgbClr val="1D476E"/>
                </a:solidFill>
                <a:latin typeface="Inter Bold"/>
                <a:ea typeface="Inter Bold"/>
                <a:cs typeface="Inter Bold"/>
                <a:sym typeface="Inter Bold"/>
              </a:rPr>
              <a:t>1</a:t>
            </a:r>
          </a:p>
        </p:txBody>
      </p:sp>
      <p:sp>
        <p:nvSpPr>
          <p:cNvPr id="45" name="TextBox 45"/>
          <p:cNvSpPr txBox="1"/>
          <p:nvPr/>
        </p:nvSpPr>
        <p:spPr>
          <a:xfrm>
            <a:off x="9712862" y="8857662"/>
            <a:ext cx="392356" cy="807720"/>
          </a:xfrm>
          <a:prstGeom prst="rect">
            <a:avLst/>
          </a:prstGeom>
        </p:spPr>
        <p:txBody>
          <a:bodyPr lIns="0" tIns="0" rIns="0" bIns="0" rtlCol="0" anchor="t">
            <a:spAutoFit/>
          </a:bodyPr>
          <a:lstStyle/>
          <a:p>
            <a:pPr marL="0" lvl="0" indent="0" algn="l">
              <a:lnSpc>
                <a:spcPts val="6839"/>
              </a:lnSpc>
            </a:pPr>
            <a:r>
              <a:rPr lang="en-US" sz="3999">
                <a:solidFill>
                  <a:srgbClr val="1D476E"/>
                </a:solidFill>
                <a:latin typeface="Inter Bold"/>
                <a:ea typeface="Inter Bold"/>
                <a:cs typeface="Inter Bold"/>
                <a:sym typeface="Inter Bold"/>
              </a:rPr>
              <a:t>3</a:t>
            </a:r>
          </a:p>
        </p:txBody>
      </p:sp>
      <p:sp>
        <p:nvSpPr>
          <p:cNvPr id="46" name="TextBox 46"/>
          <p:cNvSpPr txBox="1"/>
          <p:nvPr/>
        </p:nvSpPr>
        <p:spPr>
          <a:xfrm>
            <a:off x="10624300" y="7611701"/>
            <a:ext cx="8529523" cy="445851"/>
          </a:xfrm>
          <a:prstGeom prst="rect">
            <a:avLst/>
          </a:prstGeom>
        </p:spPr>
        <p:txBody>
          <a:bodyPr lIns="0" tIns="0" rIns="0" bIns="0" rtlCol="0" anchor="t">
            <a:spAutoFit/>
          </a:bodyPr>
          <a:lstStyle/>
          <a:p>
            <a:pPr marL="0" lvl="0" indent="0" algn="l">
              <a:lnSpc>
                <a:spcPts val="3577"/>
              </a:lnSpc>
            </a:pPr>
            <a:r>
              <a:rPr lang="en-US" sz="3031" spc="36">
                <a:solidFill>
                  <a:srgbClr val="1D476E"/>
                </a:solidFill>
                <a:latin typeface="Inter Bold"/>
                <a:ea typeface="Inter Bold"/>
                <a:cs typeface="Inter Bold"/>
                <a:sym typeface="Inter Bold"/>
              </a:rPr>
              <a:t>DISPOSICIÓN TRANSITORIA</a:t>
            </a:r>
          </a:p>
        </p:txBody>
      </p:sp>
      <p:sp>
        <p:nvSpPr>
          <p:cNvPr id="47" name="TextBox 47"/>
          <p:cNvSpPr txBox="1"/>
          <p:nvPr/>
        </p:nvSpPr>
        <p:spPr>
          <a:xfrm>
            <a:off x="10624300" y="9143372"/>
            <a:ext cx="8529523" cy="445851"/>
          </a:xfrm>
          <a:prstGeom prst="rect">
            <a:avLst/>
          </a:prstGeom>
        </p:spPr>
        <p:txBody>
          <a:bodyPr lIns="0" tIns="0" rIns="0" bIns="0" rtlCol="0" anchor="t">
            <a:spAutoFit/>
          </a:bodyPr>
          <a:lstStyle/>
          <a:p>
            <a:pPr marL="0" lvl="0" indent="0" algn="l">
              <a:lnSpc>
                <a:spcPts val="3577"/>
              </a:lnSpc>
            </a:pPr>
            <a:r>
              <a:rPr lang="en-US" sz="3031" spc="36">
                <a:solidFill>
                  <a:srgbClr val="1D476E"/>
                </a:solidFill>
                <a:latin typeface="Inter Bold"/>
                <a:ea typeface="Inter Bold"/>
                <a:cs typeface="Inter Bold"/>
                <a:sym typeface="Inter Bold"/>
              </a:rPr>
              <a:t>DISPOSICIONES FINALES</a:t>
            </a:r>
          </a:p>
        </p:txBody>
      </p:sp>
      <p:sp>
        <p:nvSpPr>
          <p:cNvPr id="48" name="TextBox 48"/>
          <p:cNvSpPr txBox="1"/>
          <p:nvPr/>
        </p:nvSpPr>
        <p:spPr>
          <a:xfrm rot="-5400000">
            <a:off x="4223742" y="4646160"/>
            <a:ext cx="8529523" cy="445851"/>
          </a:xfrm>
          <a:prstGeom prst="rect">
            <a:avLst/>
          </a:prstGeom>
        </p:spPr>
        <p:txBody>
          <a:bodyPr lIns="0" tIns="0" rIns="0" bIns="0" rtlCol="0" anchor="t">
            <a:spAutoFit/>
          </a:bodyPr>
          <a:lstStyle/>
          <a:p>
            <a:pPr marL="0" lvl="0" indent="0" algn="l">
              <a:lnSpc>
                <a:spcPts val="3577"/>
              </a:lnSpc>
            </a:pPr>
            <a:r>
              <a:rPr lang="en-US" sz="3031" spc="36">
                <a:solidFill>
                  <a:srgbClr val="1D476E"/>
                </a:solidFill>
                <a:latin typeface="Inter Bold"/>
                <a:ea typeface="Inter Bold"/>
                <a:cs typeface="Inter Bold"/>
                <a:sym typeface="Inter Bold"/>
              </a:rPr>
              <a:t>ARTICULO 67.55 DEL CODIGO MUNICIPAL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682</Words>
  <Application>Microsoft Macintosh PowerPoint</Application>
  <PresentationFormat>Personalizado</PresentationFormat>
  <Paragraphs>56</Paragraphs>
  <Slides>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vt:i4>
      </vt:variant>
    </vt:vector>
  </HeadingPairs>
  <TitlesOfParts>
    <vt:vector size="16" baseType="lpstr">
      <vt:lpstr>Arial</vt:lpstr>
      <vt:lpstr>Martel Bold</vt:lpstr>
      <vt:lpstr>Inter Bold</vt:lpstr>
      <vt:lpstr>Inter</vt:lpstr>
      <vt:lpstr>Poppins Italics</vt:lpstr>
      <vt:lpstr>Roboto Bold</vt:lpstr>
      <vt:lpstr>Roboto</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Modern Geometric Leadership Potential Presentation</dc:title>
  <dc:creator>Diana Katherine Cofre Chacha</dc:creator>
  <cp:lastModifiedBy>Pedro José Cornejo Espinosa</cp:lastModifiedBy>
  <cp:revision>7</cp:revision>
  <cp:lastPrinted>2024-08-26T20:27:05Z</cp:lastPrinted>
  <dcterms:created xsi:type="dcterms:W3CDTF">2006-08-16T00:00:00Z</dcterms:created>
  <dcterms:modified xsi:type="dcterms:W3CDTF">2024-08-29T15:37:17Z</dcterms:modified>
  <dc:identifier>DAGObFJJ8GU</dc:identifier>
</cp:coreProperties>
</file>