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67" r:id="rId2"/>
    <p:sldId id="289" r:id="rId3"/>
    <p:sldId id="290" r:id="rId4"/>
    <p:sldId id="291" r:id="rId5"/>
    <p:sldId id="273" r:id="rId6"/>
    <p:sldId id="278" r:id="rId7"/>
    <p:sldId id="260" r:id="rId8"/>
    <p:sldId id="259" r:id="rId9"/>
    <p:sldId id="292" r:id="rId10"/>
    <p:sldId id="277" r:id="rId11"/>
    <p:sldId id="265" r:id="rId12"/>
    <p:sldId id="279" r:id="rId13"/>
    <p:sldId id="280" r:id="rId14"/>
    <p:sldId id="281" r:id="rId15"/>
    <p:sldId id="282" r:id="rId16"/>
    <p:sldId id="283" r:id="rId17"/>
    <p:sldId id="284" r:id="rId18"/>
    <p:sldId id="285" r:id="rId19"/>
    <p:sldId id="286" r:id="rId20"/>
    <p:sldId id="261" r:id="rId21"/>
    <p:sldId id="262" r:id="rId22"/>
    <p:sldId id="287" r:id="rId23"/>
    <p:sldId id="288" r:id="rId24"/>
    <p:sldId id="293" r:id="rId25"/>
    <p:sldId id="294" r:id="rId26"/>
    <p:sldId id="295" r:id="rId27"/>
    <p:sldId id="296" r:id="rId28"/>
    <p:sldId id="297" r:id="rId29"/>
    <p:sldId id="298" r:id="rId30"/>
    <p:sldId id="299" r:id="rId31"/>
  </p:sldIdLst>
  <p:sldSz cx="10691813" cy="7559675"/>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F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53"/>
  </p:normalViewPr>
  <p:slideViewPr>
    <p:cSldViewPr snapToGrid="0">
      <p:cViewPr varScale="1">
        <p:scale>
          <a:sx n="59" d="100"/>
          <a:sy n="59" d="100"/>
        </p:scale>
        <p:origin x="136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wvalenciac\Desktop\SGCTYPC\SEGUIMIENTO%20OBRAS\Obras%20oficio%20DMQ-SGCTYPC-DMGT-2023-0008-O\matriz_seguimiento_obras_zonales_CONSOLIDAD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wvalenciac\AppData\Roaming\Microsoft\Excel\matriz_seguimiento_obras_zonales_CONSOLIDADO%20(version%201).xlsb"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b="1" dirty="0" smtClean="0"/>
              <a:t># OBRAS</a:t>
            </a:r>
            <a:r>
              <a:rPr lang="es-EC" b="1" baseline="0" dirty="0" smtClean="0"/>
              <a:t> </a:t>
            </a:r>
            <a:r>
              <a:rPr lang="es-EC" b="1" baseline="0" dirty="0"/>
              <a:t>PRESUPUESTOS PARTICIPATIVOS</a:t>
            </a:r>
            <a:endParaRPr lang="es-EC"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4572-4997-816C-4821AE2319B5}"/>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4572-4997-816C-4821AE2319B5}"/>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4572-4997-816C-4821AE2319B5}"/>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4572-4997-816C-4821AE2319B5}"/>
              </c:ext>
            </c:extLst>
          </c:dPt>
          <c:cat>
            <c:strRef>
              <c:f>'RESUMEN POR OBRAS'!$A$5:$A$12</c:f>
              <c:strCache>
                <c:ptCount val="8"/>
                <c:pt idx="0">
                  <c:v>QUITUMBE</c:v>
                </c:pt>
                <c:pt idx="1">
                  <c:v>ELOY ALFARO</c:v>
                </c:pt>
                <c:pt idx="2">
                  <c:v>MANUELA SAENZ</c:v>
                </c:pt>
                <c:pt idx="3">
                  <c:v>EUGENIO ESPEJO</c:v>
                </c:pt>
                <c:pt idx="4">
                  <c:v>LA DELICIA</c:v>
                </c:pt>
                <c:pt idx="5">
                  <c:v>CALDERON</c:v>
                </c:pt>
                <c:pt idx="6">
                  <c:v>TUMBACO</c:v>
                </c:pt>
                <c:pt idx="7">
                  <c:v>LOS CHILLOS</c:v>
                </c:pt>
              </c:strCache>
            </c:strRef>
          </c:cat>
          <c:val>
            <c:numRef>
              <c:f>'RESUMEN POR OBRAS'!$B$5:$B$12</c:f>
              <c:numCache>
                <c:formatCode>General</c:formatCode>
                <c:ptCount val="8"/>
                <c:pt idx="0">
                  <c:v>107</c:v>
                </c:pt>
                <c:pt idx="1">
                  <c:v>110</c:v>
                </c:pt>
                <c:pt idx="2">
                  <c:v>67</c:v>
                </c:pt>
                <c:pt idx="3">
                  <c:v>83</c:v>
                </c:pt>
                <c:pt idx="4">
                  <c:v>44</c:v>
                </c:pt>
                <c:pt idx="5">
                  <c:v>53</c:v>
                </c:pt>
                <c:pt idx="6">
                  <c:v>29</c:v>
                </c:pt>
                <c:pt idx="7">
                  <c:v>34</c:v>
                </c:pt>
              </c:numCache>
            </c:numRef>
          </c:val>
          <c:extLst>
            <c:ext xmlns:c16="http://schemas.microsoft.com/office/drawing/2014/chart" uri="{C3380CC4-5D6E-409C-BE32-E72D297353CC}">
              <c16:uniqueId val="{00000006-4572-4997-816C-4821AE2319B5}"/>
            </c:ext>
          </c:extLst>
        </c:ser>
        <c:dLbls>
          <c:showLegendKey val="0"/>
          <c:showVal val="0"/>
          <c:showCatName val="0"/>
          <c:showSerName val="0"/>
          <c:showPercent val="0"/>
          <c:showBubbleSize val="0"/>
        </c:dLbls>
        <c:gapWidth val="150"/>
        <c:overlap val="100"/>
        <c:axId val="268800384"/>
        <c:axId val="268814112"/>
      </c:barChart>
      <c:catAx>
        <c:axId val="268800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68814112"/>
        <c:crosses val="autoZero"/>
        <c:auto val="1"/>
        <c:lblAlgn val="ctr"/>
        <c:lblOffset val="100"/>
        <c:noMultiLvlLbl val="0"/>
      </c:catAx>
      <c:valAx>
        <c:axId val="268814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68800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dirty="0" smtClean="0"/>
              <a:t>Avance Presupuestos Participativos</a:t>
            </a:r>
            <a:r>
              <a:rPr lang="es-EC" baseline="0" dirty="0" smtClean="0"/>
              <a:t> </a:t>
            </a:r>
            <a:endParaRPr lang="es-EC" dirty="0"/>
          </a:p>
        </c:rich>
      </c:tx>
      <c:layout>
        <c:manualLayout>
          <c:xMode val="edge"/>
          <c:yMode val="edge"/>
          <c:x val="1.6783317826358796E-2"/>
          <c:y val="3.345992705790155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923-4D55-81E1-D42EDEAC2D4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923-4D55-81E1-D42EDEAC2D4C}"/>
              </c:ext>
            </c:extLst>
          </c:dPt>
          <c:dPt>
            <c:idx val="2"/>
            <c:bubble3D val="0"/>
            <c:spPr>
              <a:solidFill>
                <a:schemeClr val="bg1">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923-4D55-81E1-D42EDEAC2D4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923-4D55-81E1-D42EDEAC2D4C}"/>
              </c:ext>
            </c:extLst>
          </c:dPt>
          <c:dPt>
            <c:idx val="4"/>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923-4D55-81E1-D42EDEAC2D4C}"/>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7923-4D55-81E1-D42EDEAC2D4C}"/>
              </c:ext>
            </c:extLst>
          </c:dPt>
          <c:dPt>
            <c:idx val="6"/>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7923-4D55-81E1-D42EDEAC2D4C}"/>
              </c:ext>
            </c:extLst>
          </c:dPt>
          <c:dLbls>
            <c:dLbl>
              <c:idx val="1"/>
              <c:layout>
                <c:manualLayout>
                  <c:x val="5.6190288713910748E-2"/>
                  <c:y val="-2.7064012831729368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923-4D55-81E1-D42EDEAC2D4C}"/>
                </c:ext>
              </c:extLst>
            </c:dLbl>
            <c:dLbl>
              <c:idx val="2"/>
              <c:layout>
                <c:manualLayout>
                  <c:x val="6.7577689748856029E-2"/>
                  <c:y val="-1.40466862884957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7.7845180139687387E-2"/>
                      <c:h val="5.3339882723702187E-2"/>
                    </c:manualLayout>
                  </c15:layout>
                </c:ext>
                <c:ext xmlns:c16="http://schemas.microsoft.com/office/drawing/2014/chart" uri="{C3380CC4-5D6E-409C-BE32-E72D297353CC}">
                  <c16:uniqueId val="{00000005-7923-4D55-81E1-D42EDEAC2D4C}"/>
                </c:ext>
              </c:extLst>
            </c:dLbl>
            <c:dLbl>
              <c:idx val="3"/>
              <c:layout>
                <c:manualLayout>
                  <c:x val="6.1834208223972016E-2"/>
                  <c:y val="0"/>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7923-4D55-81E1-D42EDEAC2D4C}"/>
                </c:ext>
              </c:extLst>
            </c:dLbl>
            <c:dLbl>
              <c:idx val="4"/>
              <c:layout>
                <c:manualLayout>
                  <c:x val="6.7301399825021868E-2"/>
                  <c:y val="4.095326625838437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7923-4D55-81E1-D42EDEAC2D4C}"/>
                </c:ext>
              </c:extLst>
            </c:dLbl>
            <c:dLbl>
              <c:idx val="5"/>
              <c:layout>
                <c:manualLayout>
                  <c:x val="6.0028433945756757E-2"/>
                  <c:y val="9.320064158646831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7923-4D55-81E1-D42EDEAC2D4C}"/>
                </c:ext>
              </c:extLst>
            </c:dLbl>
            <c:dLbl>
              <c:idx val="6"/>
              <c:layout>
                <c:manualLayout>
                  <c:x val="4.2441163604549428E-2"/>
                  <c:y val="0.106198964712744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7923-4D55-81E1-D42EDEAC2D4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'LOS CHILLOS'!$A$3:$A$9</c:f>
              <c:strCache>
                <c:ptCount val="7"/>
                <c:pt idx="0">
                  <c:v>ESTUDIOS</c:v>
                </c:pt>
                <c:pt idx="1">
                  <c:v>EN CALIFICACION</c:v>
                </c:pt>
                <c:pt idx="2">
                  <c:v>EN ADJUDICACIÓN</c:v>
                </c:pt>
                <c:pt idx="3">
                  <c:v>CONTRATO SUSCRITO 
(ENTREGA ANTICIPO)</c:v>
                </c:pt>
                <c:pt idx="4">
                  <c:v>EN EJECUCIÓN</c:v>
                </c:pt>
                <c:pt idx="5">
                  <c:v>RECEPCIÓN
(CONCLUIDAS)</c:v>
                </c:pt>
                <c:pt idx="6">
                  <c:v>NUDO CRÍTICO</c:v>
                </c:pt>
              </c:strCache>
            </c:strRef>
          </c:cat>
          <c:val>
            <c:numRef>
              <c:f>'LOS CHILLOS'!$B$3:$B$9</c:f>
              <c:numCache>
                <c:formatCode>General</c:formatCode>
                <c:ptCount val="7"/>
                <c:pt idx="0">
                  <c:v>23</c:v>
                </c:pt>
                <c:pt idx="1">
                  <c:v>1</c:v>
                </c:pt>
                <c:pt idx="2">
                  <c:v>1</c:v>
                </c:pt>
                <c:pt idx="3">
                  <c:v>1</c:v>
                </c:pt>
                <c:pt idx="4">
                  <c:v>3</c:v>
                </c:pt>
                <c:pt idx="5">
                  <c:v>2</c:v>
                </c:pt>
                <c:pt idx="6">
                  <c:v>3</c:v>
                </c:pt>
              </c:numCache>
            </c:numRef>
          </c:val>
          <c:extLst>
            <c:ext xmlns:c16="http://schemas.microsoft.com/office/drawing/2014/chart" uri="{C3380CC4-5D6E-409C-BE32-E72D297353CC}">
              <c16:uniqueId val="{0000000E-7923-4D55-81E1-D42EDEAC2D4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5502820574394491"/>
          <c:y val="0.10534477616885914"/>
          <c:w val="0.24168602520190591"/>
          <c:h val="0.482931481798243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dirty="0"/>
              <a:t>Avance </a:t>
            </a:r>
            <a:r>
              <a:rPr lang="es-EC" dirty="0" smtClean="0"/>
              <a:t>Presupuesto</a:t>
            </a:r>
            <a:r>
              <a:rPr lang="es-EC" baseline="0" dirty="0" smtClean="0"/>
              <a:t> </a:t>
            </a:r>
            <a:r>
              <a:rPr lang="es-EC" baseline="0" dirty="0"/>
              <a:t>Participativo </a:t>
            </a:r>
            <a:endParaRPr lang="es-EC" dirty="0"/>
          </a:p>
        </c:rich>
      </c:tx>
      <c:layout>
        <c:manualLayout>
          <c:xMode val="edge"/>
          <c:yMode val="edge"/>
          <c:x val="1.5222222222222222E-2"/>
          <c:y val="1.923076923076923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manualLayout>
          <c:layoutTarget val="inner"/>
          <c:xMode val="edge"/>
          <c:yMode val="edge"/>
          <c:x val="2.3574016674946539E-2"/>
          <c:y val="0.17616069787486896"/>
          <c:w val="0.74322090929217877"/>
          <c:h val="0.73929129846924435"/>
        </c:manualLayout>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74C-40F2-B003-9FAC414DCC82}"/>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74C-40F2-B003-9FAC414DCC82}"/>
              </c:ext>
            </c:extLst>
          </c:dPt>
          <c:dPt>
            <c:idx val="2"/>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74C-40F2-B003-9FAC414DCC82}"/>
              </c:ext>
            </c:extLst>
          </c:dPt>
          <c:dPt>
            <c:idx val="3"/>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74C-40F2-B003-9FAC414DCC8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74C-40F2-B003-9FAC414DCC8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74C-40F2-B003-9FAC414DCC82}"/>
              </c:ext>
            </c:extLst>
          </c:dPt>
          <c:dPt>
            <c:idx val="6"/>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F74C-40F2-B003-9FAC414DCC82}"/>
              </c:ext>
            </c:extLst>
          </c:dPt>
          <c:dLbls>
            <c:dLbl>
              <c:idx val="1"/>
              <c:layout>
                <c:manualLayout>
                  <c:x val="0.10063473315835521"/>
                  <c:y val="-5.911518271754504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74C-40F2-B003-9FAC414DCC82}"/>
                </c:ext>
              </c:extLst>
            </c:dLbl>
            <c:dLbl>
              <c:idx val="2"/>
              <c:layout>
                <c:manualLayout>
                  <c:x val="3.4596725060009631E-2"/>
                  <c:y val="7.8074832237024341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7.2994193777062136E-2"/>
                      <c:h val="5.3903551007462781E-2"/>
                    </c:manualLayout>
                  </c15:layout>
                </c:ext>
                <c:ext xmlns:c16="http://schemas.microsoft.com/office/drawing/2014/chart" uri="{C3380CC4-5D6E-409C-BE32-E72D297353CC}">
                  <c16:uniqueId val="{00000005-F74C-40F2-B003-9FAC414DCC82}"/>
                </c:ext>
              </c:extLst>
            </c:dLbl>
            <c:dLbl>
              <c:idx val="3"/>
              <c:layout>
                <c:manualLayout>
                  <c:x val="3.1278652668416451E-2"/>
                  <c:y val="8.9743589743589716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F74C-40F2-B003-9FAC414DCC82}"/>
                </c:ext>
              </c:extLst>
            </c:dLbl>
            <c:dLbl>
              <c:idx val="4"/>
              <c:layout>
                <c:manualLayout>
                  <c:x val="6.7301399825021868E-2"/>
                  <c:y val="4.095326625838437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74C-40F2-B003-9FAC414DCC82}"/>
                </c:ext>
              </c:extLst>
            </c:dLbl>
            <c:dLbl>
              <c:idx val="5"/>
              <c:layout>
                <c:manualLayout>
                  <c:x val="6.0028433945756757E-2"/>
                  <c:y val="9.32006415864683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74C-40F2-B003-9FAC414DCC82}"/>
                </c:ext>
              </c:extLst>
            </c:dLbl>
            <c:dLbl>
              <c:idx val="6"/>
              <c:layout>
                <c:manualLayout>
                  <c:x val="4.2441163604549428E-2"/>
                  <c:y val="0.106198964712744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74C-40F2-B003-9FAC414DCC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TUMBACO!$A$3:$A$6</c:f>
              <c:strCache>
                <c:ptCount val="4"/>
                <c:pt idx="0">
                  <c:v>ESTUDIOS</c:v>
                </c:pt>
                <c:pt idx="1">
                  <c:v>CONTRATO SUSCRITO 
(ENTREGA ANTICIPO)</c:v>
                </c:pt>
                <c:pt idx="2">
                  <c:v>RECEPCIÓN
(CONCLUIDAS)</c:v>
                </c:pt>
                <c:pt idx="3">
                  <c:v>NUDO CRÍTICO</c:v>
                </c:pt>
              </c:strCache>
            </c:strRef>
          </c:cat>
          <c:val>
            <c:numRef>
              <c:f>TUMBACO!$B$3:$B$6</c:f>
              <c:numCache>
                <c:formatCode>General</c:formatCode>
                <c:ptCount val="4"/>
                <c:pt idx="0">
                  <c:v>14</c:v>
                </c:pt>
                <c:pt idx="1">
                  <c:v>12</c:v>
                </c:pt>
                <c:pt idx="2">
                  <c:v>1</c:v>
                </c:pt>
                <c:pt idx="3">
                  <c:v>2</c:v>
                </c:pt>
              </c:numCache>
            </c:numRef>
          </c:val>
          <c:extLst>
            <c:ext xmlns:c16="http://schemas.microsoft.com/office/drawing/2014/chart" uri="{C3380CC4-5D6E-409C-BE32-E72D297353CC}">
              <c16:uniqueId val="{0000000E-F74C-40F2-B003-9FAC414DCC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554237754920481"/>
          <c:y val="4.4540886594494518E-2"/>
          <c:w val="0.27096560873425879"/>
          <c:h val="0.3230288131880490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Avance Presupuestos</a:t>
            </a:r>
            <a:r>
              <a:rPr lang="es-EC" baseline="0"/>
              <a:t> Participativos </a:t>
            </a:r>
            <a:endParaRPr lang="es-EC"/>
          </a:p>
        </c:rich>
      </c:tx>
      <c:layout>
        <c:manualLayout>
          <c:xMode val="edge"/>
          <c:yMode val="edge"/>
          <c:x val="9.2777777777777876E-3"/>
          <c:y val="2.164502164502164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manualLayout>
          <c:layoutTarget val="inner"/>
          <c:xMode val="edge"/>
          <c:yMode val="edge"/>
          <c:x val="2.3542001070090957E-2"/>
          <c:y val="0.23860963117949152"/>
          <c:w val="0.7016001651478958"/>
          <c:h val="0.69427191005202682"/>
        </c:manualLayout>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CDA-4825-ABF7-A90B3C6EABDB}"/>
              </c:ext>
            </c:extLst>
          </c:dPt>
          <c:dPt>
            <c:idx val="1"/>
            <c:bubble3D val="0"/>
            <c:spPr>
              <a:solidFill>
                <a:srgbClr val="223F8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CDA-4825-ABF7-A90B3C6EABDB}"/>
              </c:ext>
            </c:extLst>
          </c:dPt>
          <c:dPt>
            <c:idx val="2"/>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CDA-4825-ABF7-A90B3C6EABDB}"/>
              </c:ext>
            </c:extLst>
          </c:dPt>
          <c:dPt>
            <c:idx val="3"/>
            <c:bubble3D val="0"/>
            <c:spPr>
              <a:solidFill>
                <a:schemeClr val="bg1">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CDA-4825-ABF7-A90B3C6EABDB}"/>
              </c:ext>
            </c:extLst>
          </c:dPt>
          <c:dPt>
            <c:idx val="4"/>
            <c:bubble3D val="0"/>
            <c:spPr>
              <a:solidFill>
                <a:schemeClr val="accent2">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CDA-4825-ABF7-A90B3C6EABDB}"/>
              </c:ext>
            </c:extLst>
          </c:dPt>
          <c:dPt>
            <c:idx val="5"/>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5CDA-4825-ABF7-A90B3C6EABDB}"/>
              </c:ext>
            </c:extLst>
          </c:dPt>
          <c:dPt>
            <c:idx val="6"/>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5CDA-4825-ABF7-A90B3C6EABDB}"/>
              </c:ext>
            </c:extLst>
          </c:dPt>
          <c:dPt>
            <c:idx val="7"/>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5CDA-4825-ABF7-A90B3C6EABDB}"/>
              </c:ext>
            </c:extLst>
          </c:dPt>
          <c:dPt>
            <c:idx val="8"/>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5CDA-4825-ABF7-A90B3C6EABDB}"/>
              </c:ext>
            </c:extLst>
          </c:dPt>
          <c:dLbls>
            <c:dLbl>
              <c:idx val="1"/>
              <c:layout>
                <c:manualLayout>
                  <c:x val="-0.10769860017497813"/>
                  <c:y val="-4.005112997238981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5CDA-4825-ABF7-A90B3C6EABDB}"/>
                </c:ext>
              </c:extLst>
            </c:dLbl>
            <c:dLbl>
              <c:idx val="2"/>
              <c:layout>
                <c:manualLayout>
                  <c:x val="-4.1638510620592074E-2"/>
                  <c:y val="-0.17313979684745964"/>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8.163483352696993E-2"/>
                      <c:h val="7.3119250388964538E-2"/>
                    </c:manualLayout>
                  </c15:layout>
                </c:ext>
                <c:ext xmlns:c16="http://schemas.microsoft.com/office/drawing/2014/chart" uri="{C3380CC4-5D6E-409C-BE32-E72D297353CC}">
                  <c16:uniqueId val="{00000005-5CDA-4825-ABF7-A90B3C6EABDB}"/>
                </c:ext>
              </c:extLst>
            </c:dLbl>
            <c:dLbl>
              <c:idx val="3"/>
              <c:layout>
                <c:manualLayout>
                  <c:x val="5.90564304461942E-2"/>
                  <c:y val="-8.6580086580086577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5CDA-4825-ABF7-A90B3C6EABDB}"/>
                </c:ext>
              </c:extLst>
            </c:dLbl>
            <c:dLbl>
              <c:idx val="4"/>
              <c:layout>
                <c:manualLayout>
                  <c:x val="6.4523622047244072E-2"/>
                  <c:y val="-7.592971333128813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5CDA-4825-ABF7-A90B3C6EABDB}"/>
                </c:ext>
              </c:extLst>
            </c:dLbl>
            <c:dLbl>
              <c:idx val="5"/>
              <c:layout>
                <c:manualLayout>
                  <c:x val="9.0583989501312329E-2"/>
                  <c:y val="-3.2340389269523206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5CDA-4825-ABF7-A90B3C6EABDB}"/>
                </c:ext>
              </c:extLst>
            </c:dLbl>
            <c:dLbl>
              <c:idx val="6"/>
              <c:layout>
                <c:manualLayout>
                  <c:x val="9.2441163604549431E-2"/>
                  <c:y val="7.1566963220506444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5CDA-4825-ABF7-A90B3C6EABDB}"/>
                </c:ext>
              </c:extLst>
            </c:dLbl>
            <c:dLbl>
              <c:idx val="7"/>
              <c:layout>
                <c:manualLayout>
                  <c:x val="4.7576552930883614E-2"/>
                  <c:y val="0.11078194771108157"/>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5CDA-4825-ABF7-A90B3C6EABDB}"/>
                </c:ext>
              </c:extLst>
            </c:dLbl>
            <c:dLbl>
              <c:idx val="8"/>
              <c:layout>
                <c:manualLayout>
                  <c:x val="9.9197287839019616E-3"/>
                  <c:y val="9.776971060435626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5CDA-4825-ABF7-A90B3C6EABD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CALDERON!$A$3:$A$11</c:f>
              <c:strCache>
                <c:ptCount val="9"/>
                <c:pt idx="0">
                  <c:v>ESTUDIOS</c:v>
                </c:pt>
                <c:pt idx="1">
                  <c:v>PREGUNTAS Y RESPUESTAS</c:v>
                </c:pt>
                <c:pt idx="2">
                  <c:v>EN CALIFICACIÓN</c:v>
                </c:pt>
                <c:pt idx="3">
                  <c:v>EN ADJUDICACIÓN</c:v>
                </c:pt>
                <c:pt idx="4">
                  <c:v>ELABORACIÓN CONTRATO</c:v>
                </c:pt>
                <c:pt idx="5">
                  <c:v>CONTRATO SUSCRITO (ANTICIPO)</c:v>
                </c:pt>
                <c:pt idx="6">
                  <c:v>EN EJECUCIÓN</c:v>
                </c:pt>
                <c:pt idx="7">
                  <c:v>RECEPCIÓN
(CONCLUIDAS)</c:v>
                </c:pt>
                <c:pt idx="8">
                  <c:v>NUDO CRÍTICO</c:v>
                </c:pt>
              </c:strCache>
            </c:strRef>
          </c:cat>
          <c:val>
            <c:numRef>
              <c:f>CALDERON!$B$3:$B$11</c:f>
              <c:numCache>
                <c:formatCode>General</c:formatCode>
                <c:ptCount val="9"/>
                <c:pt idx="0">
                  <c:v>12</c:v>
                </c:pt>
                <c:pt idx="1">
                  <c:v>6</c:v>
                </c:pt>
                <c:pt idx="2">
                  <c:v>12</c:v>
                </c:pt>
                <c:pt idx="3">
                  <c:v>3</c:v>
                </c:pt>
                <c:pt idx="4">
                  <c:v>2</c:v>
                </c:pt>
                <c:pt idx="5">
                  <c:v>6</c:v>
                </c:pt>
                <c:pt idx="6">
                  <c:v>6</c:v>
                </c:pt>
                <c:pt idx="7">
                  <c:v>5</c:v>
                </c:pt>
                <c:pt idx="8">
                  <c:v>1</c:v>
                </c:pt>
              </c:numCache>
            </c:numRef>
          </c:val>
          <c:extLst>
            <c:ext xmlns:c16="http://schemas.microsoft.com/office/drawing/2014/chart" uri="{C3380CC4-5D6E-409C-BE32-E72D297353CC}">
              <c16:uniqueId val="{00000012-5CDA-4825-ABF7-A90B3C6EABD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921643221563592"/>
          <c:y val="6.5543933873937393E-2"/>
          <c:w val="0.26522802627199688"/>
          <c:h val="0.5346243966067398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Avance Presupuestos</a:t>
            </a:r>
            <a:r>
              <a:rPr lang="es-EC" baseline="0"/>
              <a:t> Participativos </a:t>
            </a:r>
            <a:endParaRPr lang="es-EC"/>
          </a:p>
        </c:rich>
      </c:tx>
      <c:layout>
        <c:manualLayout>
          <c:xMode val="edge"/>
          <c:yMode val="edge"/>
          <c:x val="9.4444444444444404E-4"/>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F43-4FCA-8BA6-9BA8DE91B917}"/>
              </c:ext>
            </c:extLst>
          </c:dPt>
          <c:dPt>
            <c:idx val="1"/>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F43-4FCA-8BA6-9BA8DE91B917}"/>
              </c:ext>
            </c:extLst>
          </c:dPt>
          <c:dPt>
            <c:idx val="2"/>
            <c:bubble3D val="0"/>
            <c:spPr>
              <a:solidFill>
                <a:schemeClr val="accent3">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F43-4FCA-8BA6-9BA8DE91B91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F43-4FCA-8BA6-9BA8DE91B917}"/>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F43-4FCA-8BA6-9BA8DE91B917}"/>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F43-4FCA-8BA6-9BA8DE91B917}"/>
              </c:ext>
            </c:extLst>
          </c:dPt>
          <c:dPt>
            <c:idx val="6"/>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F43-4FCA-8BA6-9BA8DE91B917}"/>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F43-4FCA-8BA6-9BA8DE91B917}"/>
              </c:ext>
            </c:extLst>
          </c:dPt>
          <c:dPt>
            <c:idx val="8"/>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F43-4FCA-8BA6-9BA8DE91B917}"/>
              </c:ext>
            </c:extLst>
          </c:dPt>
          <c:dLbls>
            <c:dLbl>
              <c:idx val="1"/>
              <c:layout>
                <c:manualLayout>
                  <c:x val="7.0707434850301204E-2"/>
                  <c:y val="0.1288895894836295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F43-4FCA-8BA6-9BA8DE91B917}"/>
                </c:ext>
              </c:extLst>
            </c:dLbl>
            <c:dLbl>
              <c:idx val="2"/>
              <c:layout>
                <c:manualLayout>
                  <c:x val="-5.1400371828521488E-2"/>
                  <c:y val="-0.1755548264800235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6.211111111111111E-2"/>
                      <c:h val="6.8289191123836787E-2"/>
                    </c:manualLayout>
                  </c15:layout>
                </c:ext>
                <c:ext xmlns:c16="http://schemas.microsoft.com/office/drawing/2014/chart" uri="{C3380CC4-5D6E-409C-BE32-E72D297353CC}">
                  <c16:uniqueId val="{00000005-0F43-4FCA-8BA6-9BA8DE91B917}"/>
                </c:ext>
              </c:extLst>
            </c:dLbl>
            <c:dLbl>
              <c:idx val="3"/>
              <c:layout>
                <c:manualLayout>
                  <c:x val="5.90564304461942E-2"/>
                  <c:y val="-8.658008658008657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F43-4FCA-8BA6-9BA8DE91B917}"/>
                </c:ext>
              </c:extLst>
            </c:dLbl>
            <c:dLbl>
              <c:idx val="4"/>
              <c:layout>
                <c:manualLayout>
                  <c:x val="6.4523622047244072E-2"/>
                  <c:y val="-7.592971333128813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F43-4FCA-8BA6-9BA8DE91B917}"/>
                </c:ext>
              </c:extLst>
            </c:dLbl>
            <c:dLbl>
              <c:idx val="5"/>
              <c:layout>
                <c:manualLayout>
                  <c:x val="9.0583989501312329E-2"/>
                  <c:y val="-3.234038926952320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F43-4FCA-8BA6-9BA8DE91B917}"/>
                </c:ext>
              </c:extLst>
            </c:dLbl>
            <c:dLbl>
              <c:idx val="6"/>
              <c:layout>
                <c:manualLayout>
                  <c:x val="9.2441163604549431E-2"/>
                  <c:y val="7.15669632205064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F43-4FCA-8BA6-9BA8DE91B917}"/>
                </c:ext>
              </c:extLst>
            </c:dLbl>
            <c:dLbl>
              <c:idx val="7"/>
              <c:layout>
                <c:manualLayout>
                  <c:x val="4.7576552930883614E-2"/>
                  <c:y val="0.1107819477110815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F43-4FCA-8BA6-9BA8DE91B917}"/>
                </c:ext>
              </c:extLst>
            </c:dLbl>
            <c:dLbl>
              <c:idx val="8"/>
              <c:layout>
                <c:manualLayout>
                  <c:x val="9.9197287839019616E-3"/>
                  <c:y val="9.776971060435626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F43-4FCA-8BA6-9BA8DE91B91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DELICIA!$A$3:$A$4</c:f>
              <c:strCache>
                <c:ptCount val="2"/>
                <c:pt idx="0">
                  <c:v>ESTUDIOS</c:v>
                </c:pt>
                <c:pt idx="1">
                  <c:v>RECEPCIÓN
(CONCLUIDAS)</c:v>
                </c:pt>
              </c:strCache>
            </c:strRef>
          </c:cat>
          <c:val>
            <c:numRef>
              <c:f>DELICIA!$B$3:$B$4</c:f>
              <c:numCache>
                <c:formatCode>General</c:formatCode>
                <c:ptCount val="2"/>
                <c:pt idx="0">
                  <c:v>34</c:v>
                </c:pt>
                <c:pt idx="1">
                  <c:v>10</c:v>
                </c:pt>
              </c:numCache>
            </c:numRef>
          </c:val>
          <c:extLst>
            <c:ext xmlns:c16="http://schemas.microsoft.com/office/drawing/2014/chart" uri="{C3380CC4-5D6E-409C-BE32-E72D297353CC}">
              <c16:uniqueId val="{00000012-0F43-4FCA-8BA6-9BA8DE91B91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296966487380489"/>
          <c:y val="7.1614951259244469E-2"/>
          <c:w val="0.24072747156605423"/>
          <c:h val="0.1677801333312807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dirty="0"/>
              <a:t>Avance Presupuestos</a:t>
            </a:r>
            <a:r>
              <a:rPr lang="es-EC" baseline="0" dirty="0"/>
              <a:t> Participativos </a:t>
            </a:r>
            <a:endParaRPr lang="es-EC" dirty="0"/>
          </a:p>
        </c:rich>
      </c:tx>
      <c:layout>
        <c:manualLayout>
          <c:xMode val="edge"/>
          <c:yMode val="edge"/>
          <c:x val="1.9978682439975901E-2"/>
          <c:y val="4.831179411660747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63F-4D14-BDCF-C1EE98940D08}"/>
              </c:ext>
            </c:extLst>
          </c:dPt>
          <c:dPt>
            <c:idx val="1"/>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63F-4D14-BDCF-C1EE98940D08}"/>
              </c:ext>
            </c:extLst>
          </c:dPt>
          <c:dPt>
            <c:idx val="2"/>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63F-4D14-BDCF-C1EE98940D08}"/>
              </c:ext>
            </c:extLst>
          </c:dPt>
          <c:dPt>
            <c:idx val="3"/>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63F-4D14-BDCF-C1EE98940D0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63F-4D14-BDCF-C1EE98940D08}"/>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863F-4D14-BDCF-C1EE98940D08}"/>
              </c:ext>
            </c:extLst>
          </c:dPt>
          <c:dPt>
            <c:idx val="6"/>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863F-4D14-BDCF-C1EE98940D08}"/>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863F-4D14-BDCF-C1EE98940D08}"/>
              </c:ext>
            </c:extLst>
          </c:dPt>
          <c:dPt>
            <c:idx val="8"/>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863F-4D14-BDCF-C1EE98940D08}"/>
              </c:ext>
            </c:extLst>
          </c:dPt>
          <c:dLbls>
            <c:dLbl>
              <c:idx val="1"/>
              <c:layout>
                <c:manualLayout>
                  <c:x val="4.8534607331386946E-2"/>
                  <c:y val="-4.005107959717257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863F-4D14-BDCF-C1EE98940D08}"/>
                </c:ext>
              </c:extLst>
            </c:dLbl>
            <c:dLbl>
              <c:idx val="2"/>
              <c:layout>
                <c:manualLayout>
                  <c:x val="8.8612320826294846E-2"/>
                  <c:y val="0.10119319082152931"/>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7.6753884485999554E-2"/>
                      <c:h val="7.0674242933589843E-2"/>
                    </c:manualLayout>
                  </c15:layout>
                </c:ext>
                <c:ext xmlns:c16="http://schemas.microsoft.com/office/drawing/2014/chart" uri="{C3380CC4-5D6E-409C-BE32-E72D297353CC}">
                  <c16:uniqueId val="{00000005-863F-4D14-BDCF-C1EE98940D08}"/>
                </c:ext>
              </c:extLst>
            </c:dLbl>
            <c:dLbl>
              <c:idx val="3"/>
              <c:layout>
                <c:manualLayout>
                  <c:x val="7.6920160260865482E-3"/>
                  <c:y val="0.1045308470583212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863F-4D14-BDCF-C1EE98940D08}"/>
                </c:ext>
              </c:extLst>
            </c:dLbl>
            <c:dLbl>
              <c:idx val="4"/>
              <c:layout>
                <c:manualLayout>
                  <c:x val="6.4523622047244072E-2"/>
                  <c:y val="-7.592971333128813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63F-4D14-BDCF-C1EE98940D08}"/>
                </c:ext>
              </c:extLst>
            </c:dLbl>
            <c:dLbl>
              <c:idx val="5"/>
              <c:layout>
                <c:manualLayout>
                  <c:x val="9.0583989501312329E-2"/>
                  <c:y val="-3.234038926952320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63F-4D14-BDCF-C1EE98940D08}"/>
                </c:ext>
              </c:extLst>
            </c:dLbl>
            <c:dLbl>
              <c:idx val="6"/>
              <c:layout>
                <c:manualLayout>
                  <c:x val="9.2441163604549431E-2"/>
                  <c:y val="7.15669632205064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63F-4D14-BDCF-C1EE98940D08}"/>
                </c:ext>
              </c:extLst>
            </c:dLbl>
            <c:dLbl>
              <c:idx val="7"/>
              <c:layout>
                <c:manualLayout>
                  <c:x val="4.7576552930883614E-2"/>
                  <c:y val="0.1107819477110815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63F-4D14-BDCF-C1EE98940D08}"/>
                </c:ext>
              </c:extLst>
            </c:dLbl>
            <c:dLbl>
              <c:idx val="8"/>
              <c:layout>
                <c:manualLayout>
                  <c:x val="9.9197287839019616E-3"/>
                  <c:y val="9.776971060435626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63F-4D14-BDCF-C1EE98940D0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'EUGENIO ESPEJO'!$A$3:$A$6</c:f>
              <c:strCache>
                <c:ptCount val="4"/>
                <c:pt idx="0">
                  <c:v>ESTUDIOS</c:v>
                </c:pt>
                <c:pt idx="1">
                  <c:v>EN EJECUCIÓN</c:v>
                </c:pt>
                <c:pt idx="2">
                  <c:v>RECEPCIÓN
(CONCLUIDAS)</c:v>
                </c:pt>
                <c:pt idx="3">
                  <c:v>NUDO CRÍTICO</c:v>
                </c:pt>
              </c:strCache>
            </c:strRef>
          </c:cat>
          <c:val>
            <c:numRef>
              <c:f>'EUGENIO ESPEJO'!$B$3:$B$6</c:f>
              <c:numCache>
                <c:formatCode>General</c:formatCode>
                <c:ptCount val="4"/>
                <c:pt idx="0">
                  <c:v>54</c:v>
                </c:pt>
                <c:pt idx="1">
                  <c:v>4</c:v>
                </c:pt>
                <c:pt idx="2">
                  <c:v>23</c:v>
                </c:pt>
                <c:pt idx="3">
                  <c:v>2</c:v>
                </c:pt>
              </c:numCache>
            </c:numRef>
          </c:val>
          <c:extLst>
            <c:ext xmlns:c16="http://schemas.microsoft.com/office/drawing/2014/chart" uri="{C3380CC4-5D6E-409C-BE32-E72D297353CC}">
              <c16:uniqueId val="{00000012-863F-4D14-BDCF-C1EE98940D0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5489861520118973"/>
          <c:y val="8.4463033794172943E-2"/>
          <c:w val="0.23098511562459187"/>
          <c:h val="0.2581385865447833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dirty="0"/>
              <a:t>Avance </a:t>
            </a:r>
            <a:r>
              <a:rPr lang="es-EC" dirty="0" smtClean="0"/>
              <a:t>Presupuesto</a:t>
            </a:r>
            <a:r>
              <a:rPr lang="es-EC" baseline="0" dirty="0" smtClean="0"/>
              <a:t> </a:t>
            </a:r>
            <a:r>
              <a:rPr lang="es-EC" baseline="0" dirty="0"/>
              <a:t>Participativo </a:t>
            </a:r>
            <a:endParaRPr lang="es-EC" dirty="0"/>
          </a:p>
        </c:rich>
      </c:tx>
      <c:layout>
        <c:manualLayout>
          <c:xMode val="edge"/>
          <c:yMode val="edge"/>
          <c:x val="1.5222222222222222E-2"/>
          <c:y val="1.923076923076923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2B7-4E19-BFF3-718EE9C1FF42}"/>
              </c:ext>
            </c:extLst>
          </c:dPt>
          <c:dPt>
            <c:idx val="1"/>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2B7-4E19-BFF3-718EE9C1FF42}"/>
              </c:ext>
            </c:extLst>
          </c:dPt>
          <c:dPt>
            <c:idx val="2"/>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2B7-4E19-BFF3-718EE9C1FF42}"/>
              </c:ext>
            </c:extLst>
          </c:dPt>
          <c:dPt>
            <c:idx val="3"/>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2B7-4E19-BFF3-718EE9C1FF4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2B7-4E19-BFF3-718EE9C1FF4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B2B7-4E19-BFF3-718EE9C1FF42}"/>
              </c:ext>
            </c:extLst>
          </c:dPt>
          <c:dPt>
            <c:idx val="6"/>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B2B7-4E19-BFF3-718EE9C1FF42}"/>
              </c:ext>
            </c:extLst>
          </c:dPt>
          <c:dLbls>
            <c:dLbl>
              <c:idx val="1"/>
              <c:layout>
                <c:manualLayout>
                  <c:x val="5.3550721890100815E-2"/>
                  <c:y val="6.4084099835815048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B2B7-4E19-BFF3-718EE9C1FF42}"/>
                </c:ext>
              </c:extLst>
            </c:dLbl>
            <c:dLbl>
              <c:idx val="2"/>
              <c:layout>
                <c:manualLayout>
                  <c:x val="4.8211726343195822E-2"/>
                  <c:y val="0.113736449717795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7.4542030560786648E-2"/>
                      <c:h val="0.10762689168678123"/>
                    </c:manualLayout>
                  </c15:layout>
                </c:ext>
                <c:ext xmlns:c16="http://schemas.microsoft.com/office/drawing/2014/chart" uri="{C3380CC4-5D6E-409C-BE32-E72D297353CC}">
                  <c16:uniqueId val="{00000005-B2B7-4E19-BFF3-718EE9C1FF42}"/>
                </c:ext>
              </c:extLst>
            </c:dLbl>
            <c:dLbl>
              <c:idx val="3"/>
              <c:layout>
                <c:manualLayout>
                  <c:x val="7.736673365267544E-3"/>
                  <c:y val="5.8943749244295358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B2B7-4E19-BFF3-718EE9C1FF42}"/>
                </c:ext>
              </c:extLst>
            </c:dLbl>
            <c:dLbl>
              <c:idx val="4"/>
              <c:layout>
                <c:manualLayout>
                  <c:x val="6.7301399825021868E-2"/>
                  <c:y val="4.095326625838437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2B7-4E19-BFF3-718EE9C1FF42}"/>
                </c:ext>
              </c:extLst>
            </c:dLbl>
            <c:dLbl>
              <c:idx val="5"/>
              <c:layout>
                <c:manualLayout>
                  <c:x val="6.0028433945756757E-2"/>
                  <c:y val="9.32006415864683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2B7-4E19-BFF3-718EE9C1FF42}"/>
                </c:ext>
              </c:extLst>
            </c:dLbl>
            <c:dLbl>
              <c:idx val="6"/>
              <c:layout>
                <c:manualLayout>
                  <c:x val="4.2441163604549428E-2"/>
                  <c:y val="0.106198964712744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2B7-4E19-BFF3-718EE9C1FF4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'MANUELA SAENZ'!$A$3:$A$6</c:f>
              <c:strCache>
                <c:ptCount val="4"/>
                <c:pt idx="0">
                  <c:v>ESTUDIOS</c:v>
                </c:pt>
                <c:pt idx="1">
                  <c:v>EN EJECUCIÓN</c:v>
                </c:pt>
                <c:pt idx="2">
                  <c:v>RECEPCIÓN
(CONCLUIDAS)</c:v>
                </c:pt>
                <c:pt idx="3">
                  <c:v>NUDO CRÍTICO</c:v>
                </c:pt>
              </c:strCache>
            </c:strRef>
          </c:cat>
          <c:val>
            <c:numRef>
              <c:f>'MANUELA SAENZ'!$B$3:$B$6</c:f>
              <c:numCache>
                <c:formatCode>General</c:formatCode>
                <c:ptCount val="4"/>
                <c:pt idx="0">
                  <c:v>55</c:v>
                </c:pt>
                <c:pt idx="1">
                  <c:v>4</c:v>
                </c:pt>
                <c:pt idx="2">
                  <c:v>7</c:v>
                </c:pt>
                <c:pt idx="3">
                  <c:v>1</c:v>
                </c:pt>
              </c:numCache>
            </c:numRef>
          </c:val>
          <c:extLst>
            <c:ext xmlns:c16="http://schemas.microsoft.com/office/drawing/2014/chart" uri="{C3380CC4-5D6E-409C-BE32-E72D297353CC}">
              <c16:uniqueId val="{0000000E-B2B7-4E19-BFF3-718EE9C1FF4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419770562387566"/>
          <c:y val="5.0136118720659588E-2"/>
          <c:w val="0.24810657094829436"/>
          <c:h val="0.2578780770681505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Avance Presupuestos</a:t>
            </a:r>
            <a:r>
              <a:rPr lang="es-EC" baseline="0"/>
              <a:t> Participativos </a:t>
            </a:r>
            <a:endParaRPr lang="es-EC"/>
          </a:p>
        </c:rich>
      </c:tx>
      <c:layout>
        <c:manualLayout>
          <c:xMode val="edge"/>
          <c:yMode val="edge"/>
          <c:x val="2.0206013574145927E-2"/>
          <c:y val="2.602603012871613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manualLayout>
          <c:layoutTarget val="inner"/>
          <c:xMode val="edge"/>
          <c:yMode val="edge"/>
          <c:x val="2.3542001070090957E-2"/>
          <c:y val="0.23062599580259271"/>
          <c:w val="0.71016089280974715"/>
          <c:h val="0.69063312149635636"/>
        </c:manualLayout>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500-41BC-94D7-FB9DAFD87DE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500-41BC-94D7-FB9DAFD87DE9}"/>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500-41BC-94D7-FB9DAFD87DE9}"/>
              </c:ext>
            </c:extLst>
          </c:dPt>
          <c:dPt>
            <c:idx val="3"/>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500-41BC-94D7-FB9DAFD87DE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500-41BC-94D7-FB9DAFD87DE9}"/>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500-41BC-94D7-FB9DAFD87DE9}"/>
              </c:ext>
            </c:extLst>
          </c:dPt>
          <c:dPt>
            <c:idx val="6"/>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500-41BC-94D7-FB9DAFD87DE9}"/>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500-41BC-94D7-FB9DAFD87DE9}"/>
              </c:ext>
            </c:extLst>
          </c:dPt>
          <c:dPt>
            <c:idx val="8"/>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500-41BC-94D7-FB9DAFD87DE9}"/>
              </c:ext>
            </c:extLst>
          </c:dPt>
          <c:dLbls>
            <c:dLbl>
              <c:idx val="1"/>
              <c:layout>
                <c:manualLayout>
                  <c:x val="6.7301399825021868E-2"/>
                  <c:y val="-1.5894407429841676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500-41BC-94D7-FB9DAFD87DE9}"/>
                </c:ext>
              </c:extLst>
            </c:dLbl>
            <c:dLbl>
              <c:idx val="2"/>
              <c:layout>
                <c:manualLayout>
                  <c:x val="8.3727623934648623E-2"/>
                  <c:y val="0.11902229563247693"/>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7.9825583599802838E-2"/>
                      <c:h val="8.487013284204932E-2"/>
                    </c:manualLayout>
                  </c15:layout>
                </c:ext>
                <c:ext xmlns:c16="http://schemas.microsoft.com/office/drawing/2014/chart" uri="{C3380CC4-5D6E-409C-BE32-E72D297353CC}">
                  <c16:uniqueId val="{00000005-0500-41BC-94D7-FB9DAFD87DE9}"/>
                </c:ext>
              </c:extLst>
            </c:dLbl>
            <c:dLbl>
              <c:idx val="3"/>
              <c:layout>
                <c:manualLayout>
                  <c:x val="4.407510858895447E-2"/>
                  <c:y val="0.15632968763982161"/>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0500-41BC-94D7-FB9DAFD87DE9}"/>
                </c:ext>
              </c:extLst>
            </c:dLbl>
            <c:dLbl>
              <c:idx val="4"/>
              <c:layout>
                <c:manualLayout>
                  <c:x val="6.4523622047244072E-2"/>
                  <c:y val="-7.592971333128813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500-41BC-94D7-FB9DAFD87DE9}"/>
                </c:ext>
              </c:extLst>
            </c:dLbl>
            <c:dLbl>
              <c:idx val="5"/>
              <c:layout>
                <c:manualLayout>
                  <c:x val="9.0583989501312329E-2"/>
                  <c:y val="-3.234038926952320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500-41BC-94D7-FB9DAFD87DE9}"/>
                </c:ext>
              </c:extLst>
            </c:dLbl>
            <c:dLbl>
              <c:idx val="6"/>
              <c:layout>
                <c:manualLayout>
                  <c:x val="9.2441163604549431E-2"/>
                  <c:y val="7.15669632205064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500-41BC-94D7-FB9DAFD87DE9}"/>
                </c:ext>
              </c:extLst>
            </c:dLbl>
            <c:dLbl>
              <c:idx val="7"/>
              <c:layout>
                <c:manualLayout>
                  <c:x val="4.7576552930883614E-2"/>
                  <c:y val="0.1107819477110815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500-41BC-94D7-FB9DAFD87DE9}"/>
                </c:ext>
              </c:extLst>
            </c:dLbl>
            <c:dLbl>
              <c:idx val="8"/>
              <c:layout>
                <c:manualLayout>
                  <c:x val="9.9197287839019616E-3"/>
                  <c:y val="9.776971060435626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500-41BC-94D7-FB9DAFD87DE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'ELOY ALFARO'!$A$3:$A$6</c:f>
              <c:strCache>
                <c:ptCount val="4"/>
                <c:pt idx="0">
                  <c:v>ESTUDIOS</c:v>
                </c:pt>
                <c:pt idx="1">
                  <c:v>EN CALIFICACIÓN</c:v>
                </c:pt>
                <c:pt idx="2">
                  <c:v>CONTRATO SUSCRITO (ANTICIPO)</c:v>
                </c:pt>
                <c:pt idx="3">
                  <c:v>RECEPCIÓN
(CONCLUIDAS)</c:v>
                </c:pt>
              </c:strCache>
            </c:strRef>
          </c:cat>
          <c:val>
            <c:numRef>
              <c:f>'ELOY ALFARO'!$B$3:$B$6</c:f>
              <c:numCache>
                <c:formatCode>General</c:formatCode>
                <c:ptCount val="4"/>
                <c:pt idx="0">
                  <c:v>76</c:v>
                </c:pt>
                <c:pt idx="1">
                  <c:v>12</c:v>
                </c:pt>
                <c:pt idx="2">
                  <c:v>12</c:v>
                </c:pt>
                <c:pt idx="3">
                  <c:v>10</c:v>
                </c:pt>
              </c:numCache>
            </c:numRef>
          </c:val>
          <c:extLst>
            <c:ext xmlns:c16="http://schemas.microsoft.com/office/drawing/2014/chart" uri="{C3380CC4-5D6E-409C-BE32-E72D297353CC}">
              <c16:uniqueId val="{00000012-0500-41BC-94D7-FB9DAFD87DE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641279390637955"/>
          <c:y val="9.3014886275697484E-2"/>
          <c:w val="0.3101719160104987"/>
          <c:h val="0.2201401801613998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dirty="0"/>
              <a:t>Avance presupuesto</a:t>
            </a:r>
            <a:r>
              <a:rPr lang="es-EC" baseline="0" dirty="0"/>
              <a:t> Participativo </a:t>
            </a:r>
            <a:endParaRPr lang="es-EC" dirty="0"/>
          </a:p>
        </c:rich>
      </c:tx>
      <c:layout>
        <c:manualLayout>
          <c:xMode val="edge"/>
          <c:yMode val="edge"/>
          <c:x val="3.0327719549601416E-2"/>
          <c:y val="2.782871253446344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dPt>
            <c:idx val="0"/>
            <c:bubble3D val="0"/>
            <c:spPr>
              <a:solidFill>
                <a:srgbClr val="75BBE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9E0-4538-8D48-5F22E1D65FCD}"/>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9E0-4538-8D48-5F22E1D65FCD}"/>
              </c:ext>
            </c:extLst>
          </c:dPt>
          <c:dPt>
            <c:idx val="2"/>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9E0-4538-8D48-5F22E1D65FCD}"/>
              </c:ext>
            </c:extLst>
          </c:dPt>
          <c:dPt>
            <c:idx val="3"/>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9E0-4538-8D48-5F22E1D65FC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9E0-4538-8D48-5F22E1D65FCD}"/>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B9E0-4538-8D48-5F22E1D65FCD}"/>
              </c:ext>
            </c:extLst>
          </c:dPt>
          <c:dPt>
            <c:idx val="6"/>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B9E0-4538-8D48-5F22E1D65FCD}"/>
              </c:ext>
            </c:extLst>
          </c:dPt>
          <c:dLbls>
            <c:dLbl>
              <c:idx val="1"/>
              <c:layout>
                <c:manualLayout>
                  <c:x val="3.1581016761151007E-2"/>
                  <c:y val="0.1128424979224599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B9E0-4538-8D48-5F22E1D65FCD}"/>
                </c:ext>
              </c:extLst>
            </c:dLbl>
            <c:dLbl>
              <c:idx val="2"/>
              <c:layout>
                <c:manualLayout>
                  <c:x val="2.0797664435519822E-2"/>
                  <c:y val="7.934038752240824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s-EC"/>
                </a:p>
              </c:txPr>
              <c:dLblPos val="bestFit"/>
              <c:showLegendKey val="0"/>
              <c:showVal val="0"/>
              <c:showCatName val="0"/>
              <c:showSerName val="0"/>
              <c:showPercent val="1"/>
              <c:showBubbleSize val="0"/>
              <c:extLst>
                <c:ext xmlns:c15="http://schemas.microsoft.com/office/drawing/2012/chart" uri="{CE6537A1-D6FC-4f65-9D91-7224C49458BB}">
                  <c15:layout>
                    <c:manualLayout>
                      <c:w val="7.5607170626634454E-2"/>
                      <c:h val="5.6434363575060494E-2"/>
                    </c:manualLayout>
                  </c15:layout>
                </c:ext>
                <c:ext xmlns:c16="http://schemas.microsoft.com/office/drawing/2014/chart" uri="{C3380CC4-5D6E-409C-BE32-E72D297353CC}">
                  <c16:uniqueId val="{00000005-B9E0-4538-8D48-5F22E1D65FCD}"/>
                </c:ext>
              </c:extLst>
            </c:dLbl>
            <c:dLbl>
              <c:idx val="3"/>
              <c:layout>
                <c:manualLayout>
                  <c:x val="3.1278652668416451E-2"/>
                  <c:y val="8.974358974358971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9E0-4538-8D48-5F22E1D65FCD}"/>
                </c:ext>
              </c:extLst>
            </c:dLbl>
            <c:dLbl>
              <c:idx val="4"/>
              <c:layout>
                <c:manualLayout>
                  <c:x val="6.7301399825021868E-2"/>
                  <c:y val="4.095326625838437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9E0-4538-8D48-5F22E1D65FCD}"/>
                </c:ext>
              </c:extLst>
            </c:dLbl>
            <c:dLbl>
              <c:idx val="5"/>
              <c:layout>
                <c:manualLayout>
                  <c:x val="6.0028433945756757E-2"/>
                  <c:y val="9.32006415864683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9E0-4538-8D48-5F22E1D65FCD}"/>
                </c:ext>
              </c:extLst>
            </c:dLbl>
            <c:dLbl>
              <c:idx val="6"/>
              <c:layout>
                <c:manualLayout>
                  <c:x val="4.2441163604549428E-2"/>
                  <c:y val="0.106198964712744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9E0-4538-8D48-5F22E1D65FC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QUITUMBE!$A$3:$A$5</c:f>
              <c:strCache>
                <c:ptCount val="3"/>
                <c:pt idx="0">
                  <c:v>ESTUDIOS</c:v>
                </c:pt>
                <c:pt idx="1">
                  <c:v>RECEPCIÓN
(CONCLUIDAS)</c:v>
                </c:pt>
                <c:pt idx="2">
                  <c:v>NUDO CRÍTICO</c:v>
                </c:pt>
              </c:strCache>
            </c:strRef>
          </c:cat>
          <c:val>
            <c:numRef>
              <c:f>QUITUMBE!$B$3:$B$5</c:f>
              <c:numCache>
                <c:formatCode>General</c:formatCode>
                <c:ptCount val="3"/>
                <c:pt idx="0">
                  <c:v>97</c:v>
                </c:pt>
                <c:pt idx="1">
                  <c:v>8</c:v>
                </c:pt>
                <c:pt idx="2">
                  <c:v>2</c:v>
                </c:pt>
              </c:numCache>
            </c:numRef>
          </c:val>
          <c:extLst>
            <c:ext xmlns:c16="http://schemas.microsoft.com/office/drawing/2014/chart" uri="{C3380CC4-5D6E-409C-BE32-E72D297353CC}">
              <c16:uniqueId val="{0000000E-B9E0-4538-8D48-5F22E1D65FC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800978577725149"/>
          <c:y val="7.4007220814275285E-2"/>
          <c:w val="0.26917123343068367"/>
          <c:h val="0.2106388142607108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D7E30-65C2-4B24-8073-19519D9B0FF6}"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ES"/>
        </a:p>
      </dgm:t>
    </dgm:pt>
    <dgm:pt modelId="{3AF55E71-4A58-49E8-AC32-7524ABB621AF}">
      <dgm:prSet phldrT="[Texto]" custT="1"/>
      <dgm:spPr/>
      <dgm:t>
        <a:bodyPr/>
        <a:lstStyle/>
        <a:p>
          <a:pPr algn="just"/>
          <a:r>
            <a:rPr lang="es-EC" sz="1400" b="1" dirty="0" smtClean="0">
              <a:latin typeface="Montserrat"/>
            </a:rPr>
            <a:t>EJE DE GOBERNABILIDAD E INSTITUCIONALIDAD</a:t>
          </a:r>
          <a:endParaRPr lang="es-ES" sz="1400" dirty="0"/>
        </a:p>
      </dgm:t>
    </dgm:pt>
    <dgm:pt modelId="{656FAEA2-549B-407E-8468-97ECBCCD1140}" type="parTrans" cxnId="{2F76E859-7EA9-4510-9092-3A232846B796}">
      <dgm:prSet/>
      <dgm:spPr/>
      <dgm:t>
        <a:bodyPr/>
        <a:lstStyle/>
        <a:p>
          <a:pPr algn="just"/>
          <a:endParaRPr lang="es-ES" sz="1400"/>
        </a:p>
      </dgm:t>
    </dgm:pt>
    <dgm:pt modelId="{B069078C-3D88-46D7-9738-CB0B63D9E1EE}" type="sibTrans" cxnId="{2F76E859-7EA9-4510-9092-3A232846B796}">
      <dgm:prSet/>
      <dgm:spPr/>
      <dgm:t>
        <a:bodyPr/>
        <a:lstStyle/>
        <a:p>
          <a:pPr algn="just"/>
          <a:endParaRPr lang="es-ES" sz="1400"/>
        </a:p>
      </dgm:t>
    </dgm:pt>
    <dgm:pt modelId="{E11BAA9A-953D-4797-9CCB-821E3BE39FBA}">
      <dgm:prSet phldrT="[Texto]" custT="1"/>
      <dgm:spPr/>
      <dgm:t>
        <a:bodyPr/>
        <a:lstStyle/>
        <a:p>
          <a:pPr algn="just"/>
          <a:r>
            <a:rPr lang="es-EC" sz="1400" b="1" dirty="0" smtClean="0">
              <a:latin typeface="Montserrat"/>
            </a:rPr>
            <a:t>Reformar la Ordenanza Metropolitana No. 038-2022</a:t>
          </a:r>
          <a:r>
            <a:rPr lang="es-EC" sz="1400" dirty="0" smtClean="0">
              <a:latin typeface="Montserrat"/>
            </a:rPr>
            <a:t>, la cual regula y promueve el SMPCYCS y su Reglamento.</a:t>
          </a:r>
          <a:endParaRPr lang="es-ES" sz="1400" dirty="0">
            <a:latin typeface="Montserrat"/>
          </a:endParaRPr>
        </a:p>
      </dgm:t>
    </dgm:pt>
    <dgm:pt modelId="{8499D8C8-7E59-4E6F-8EAF-2B40B5782C2D}" type="parTrans" cxnId="{FF60CC68-F45D-4351-BB9D-0A83EE82B505}">
      <dgm:prSet/>
      <dgm:spPr/>
      <dgm:t>
        <a:bodyPr/>
        <a:lstStyle/>
        <a:p>
          <a:pPr algn="just"/>
          <a:endParaRPr lang="es-ES" sz="1400"/>
        </a:p>
      </dgm:t>
    </dgm:pt>
    <dgm:pt modelId="{E6CF9EE6-DAAC-4A3C-B2A7-8C0E9A97CFD4}" type="sibTrans" cxnId="{FF60CC68-F45D-4351-BB9D-0A83EE82B505}">
      <dgm:prSet/>
      <dgm:spPr/>
      <dgm:t>
        <a:bodyPr/>
        <a:lstStyle/>
        <a:p>
          <a:pPr algn="just"/>
          <a:endParaRPr lang="es-ES" sz="1400"/>
        </a:p>
      </dgm:t>
    </dgm:pt>
    <dgm:pt modelId="{40AF1F1A-021B-44E3-B1A6-8A4C43B56C46}">
      <dgm:prSet phldrT="[Texto]" custT="1"/>
      <dgm:spPr/>
      <dgm:t>
        <a:bodyPr/>
        <a:lstStyle/>
        <a:p>
          <a:pPr algn="just"/>
          <a:r>
            <a:rPr lang="es-EC" sz="1400" b="1" dirty="0" smtClean="0">
              <a:latin typeface="Montserrat"/>
            </a:rPr>
            <a:t>Revisar e incrementar los techos presupuestarios</a:t>
          </a:r>
          <a:r>
            <a:rPr lang="es-EC" sz="1400" dirty="0" smtClean="0">
              <a:latin typeface="Montserrat"/>
            </a:rPr>
            <a:t>.</a:t>
          </a:r>
          <a:endParaRPr lang="es-ES" sz="1400" dirty="0">
            <a:latin typeface="Montserrat"/>
          </a:endParaRPr>
        </a:p>
      </dgm:t>
    </dgm:pt>
    <dgm:pt modelId="{CAFB828A-F3D1-4A5A-98EF-BBEE180F0210}" type="parTrans" cxnId="{59E3A3FD-7500-487B-ACD5-EAA80D9A11BA}">
      <dgm:prSet/>
      <dgm:spPr/>
      <dgm:t>
        <a:bodyPr/>
        <a:lstStyle/>
        <a:p>
          <a:pPr algn="just"/>
          <a:endParaRPr lang="es-ES" sz="1400"/>
        </a:p>
      </dgm:t>
    </dgm:pt>
    <dgm:pt modelId="{3915C1A9-5FF8-4D94-B057-F1B1EE184549}" type="sibTrans" cxnId="{59E3A3FD-7500-487B-ACD5-EAA80D9A11BA}">
      <dgm:prSet/>
      <dgm:spPr/>
      <dgm:t>
        <a:bodyPr/>
        <a:lstStyle/>
        <a:p>
          <a:pPr algn="just"/>
          <a:endParaRPr lang="es-ES" sz="1400"/>
        </a:p>
      </dgm:t>
    </dgm:pt>
    <dgm:pt modelId="{5E445C25-769F-4E4C-83E7-49CB089085E4}">
      <dgm:prSet phldrT="[Texto]" custT="1"/>
      <dgm:spPr/>
      <dgm:t>
        <a:bodyPr/>
        <a:lstStyle/>
        <a:p>
          <a:pPr algn="just"/>
          <a:r>
            <a:rPr lang="es-EC" sz="1400" dirty="0" smtClean="0">
              <a:latin typeface="Montserrat"/>
            </a:rPr>
            <a:t>Otorgar una </a:t>
          </a:r>
          <a:r>
            <a:rPr lang="es-EC" sz="1400" b="1" dirty="0" smtClean="0">
              <a:latin typeface="Montserrat"/>
            </a:rPr>
            <a:t>mayor </a:t>
          </a:r>
          <a:r>
            <a:rPr lang="es-EC" sz="1400" b="1" dirty="0" smtClean="0">
              <a:latin typeface="Montserrat"/>
            </a:rPr>
            <a:t>participación a las instancias básicas de participación </a:t>
          </a:r>
          <a:r>
            <a:rPr lang="es-EC" sz="1400" dirty="0" smtClean="0">
              <a:latin typeface="Montserrat"/>
            </a:rPr>
            <a:t> de las diferentes formas de organización que tienen los barrios.</a:t>
          </a:r>
          <a:endParaRPr lang="es-ES" sz="1400" dirty="0">
            <a:latin typeface="Montserrat"/>
          </a:endParaRPr>
        </a:p>
      </dgm:t>
    </dgm:pt>
    <dgm:pt modelId="{E59ED870-927C-4213-809E-E98B74B0CE19}" type="parTrans" cxnId="{DAFC636D-D801-41C0-B151-055A6ACBC3E0}">
      <dgm:prSet/>
      <dgm:spPr/>
      <dgm:t>
        <a:bodyPr/>
        <a:lstStyle/>
        <a:p>
          <a:pPr algn="just"/>
          <a:endParaRPr lang="es-ES" sz="1400"/>
        </a:p>
      </dgm:t>
    </dgm:pt>
    <dgm:pt modelId="{59268887-9A87-43BA-8394-C200B5286280}" type="sibTrans" cxnId="{DAFC636D-D801-41C0-B151-055A6ACBC3E0}">
      <dgm:prSet/>
      <dgm:spPr/>
      <dgm:t>
        <a:bodyPr/>
        <a:lstStyle/>
        <a:p>
          <a:pPr algn="just"/>
          <a:endParaRPr lang="es-ES" sz="1400"/>
        </a:p>
      </dgm:t>
    </dgm:pt>
    <dgm:pt modelId="{A6C45B16-B18A-43F7-8C7B-99FCBDEB4CDE}">
      <dgm:prSet phldrT="[Texto]" custT="1"/>
      <dgm:spPr/>
      <dgm:t>
        <a:bodyPr/>
        <a:lstStyle/>
        <a:p>
          <a:pPr algn="just"/>
          <a:r>
            <a:rPr lang="es-EC" sz="1400" dirty="0" smtClean="0">
              <a:latin typeface="Montserrat"/>
            </a:rPr>
            <a:t>Realización de obras duraderas en el tiempo, con materiales de calidad.</a:t>
          </a:r>
          <a:endParaRPr lang="es-ES" sz="1400" dirty="0">
            <a:latin typeface="Montserrat"/>
          </a:endParaRPr>
        </a:p>
      </dgm:t>
    </dgm:pt>
    <dgm:pt modelId="{D793BF89-D22E-428A-9852-676E743E2C91}" type="parTrans" cxnId="{1CE668CE-35EB-48E7-B028-9BFAA703C05E}">
      <dgm:prSet/>
      <dgm:spPr/>
      <dgm:t>
        <a:bodyPr/>
        <a:lstStyle/>
        <a:p>
          <a:pPr algn="just"/>
          <a:endParaRPr lang="es-ES" sz="1400"/>
        </a:p>
      </dgm:t>
    </dgm:pt>
    <dgm:pt modelId="{7A2CEACF-FBD4-4BDE-9497-96AAD1A5C280}" type="sibTrans" cxnId="{1CE668CE-35EB-48E7-B028-9BFAA703C05E}">
      <dgm:prSet/>
      <dgm:spPr/>
      <dgm:t>
        <a:bodyPr/>
        <a:lstStyle/>
        <a:p>
          <a:pPr algn="just"/>
          <a:endParaRPr lang="es-ES" sz="1400"/>
        </a:p>
      </dgm:t>
    </dgm:pt>
    <dgm:pt modelId="{A5A88F92-A7E5-4629-B932-5A50F72BC488}">
      <dgm:prSet phldrT="[Texto]" custT="1"/>
      <dgm:spPr/>
      <dgm:t>
        <a:bodyPr/>
        <a:lstStyle/>
        <a:p>
          <a:pPr algn="just"/>
          <a:r>
            <a:rPr lang="es-EC" sz="1400" dirty="0" smtClean="0">
              <a:latin typeface="Montserrat"/>
            </a:rPr>
            <a:t>Establecer como parte del </a:t>
          </a:r>
          <a:r>
            <a:rPr lang="es-EC" sz="1400" b="1" dirty="0" smtClean="0">
              <a:latin typeface="Montserrat"/>
            </a:rPr>
            <a:t>proceso de presupuesto participativo</a:t>
          </a:r>
          <a:r>
            <a:rPr lang="es-EC" sz="1400" dirty="0" smtClean="0">
              <a:latin typeface="Montserrat"/>
            </a:rPr>
            <a:t>, una obligatoriedad para que los en el marco de este proyecto.</a:t>
          </a:r>
          <a:r>
            <a:rPr lang="es-EC" sz="1400" b="1" dirty="0" smtClean="0">
              <a:latin typeface="Montserrat"/>
            </a:rPr>
            <a:t> líderes barriales socialicen las obras que se presentan </a:t>
          </a:r>
          <a:endParaRPr lang="es-ES" sz="1400" dirty="0">
            <a:latin typeface="Montserrat"/>
          </a:endParaRPr>
        </a:p>
      </dgm:t>
    </dgm:pt>
    <dgm:pt modelId="{D43A54BE-0453-4517-AED1-C15ED152BA3C}" type="parTrans" cxnId="{42633C73-00EE-4297-B809-FE9FAA46F384}">
      <dgm:prSet/>
      <dgm:spPr/>
      <dgm:t>
        <a:bodyPr/>
        <a:lstStyle/>
        <a:p>
          <a:pPr algn="just"/>
          <a:endParaRPr lang="es-ES" sz="1400"/>
        </a:p>
      </dgm:t>
    </dgm:pt>
    <dgm:pt modelId="{5B0CA0C9-D203-485F-BF31-8B8FF634B808}" type="sibTrans" cxnId="{42633C73-00EE-4297-B809-FE9FAA46F384}">
      <dgm:prSet/>
      <dgm:spPr/>
      <dgm:t>
        <a:bodyPr/>
        <a:lstStyle/>
        <a:p>
          <a:pPr algn="just"/>
          <a:endParaRPr lang="es-ES" sz="1400"/>
        </a:p>
      </dgm:t>
    </dgm:pt>
    <dgm:pt modelId="{46D9A654-74D5-407A-A811-D5C05894FF3D}">
      <dgm:prSet phldrT="[Texto]" custT="1"/>
      <dgm:spPr/>
      <dgm:t>
        <a:bodyPr/>
        <a:lstStyle/>
        <a:p>
          <a:pPr algn="just"/>
          <a:r>
            <a:rPr lang="es-EC" sz="1400" dirty="0" smtClean="0">
              <a:latin typeface="Montserrat"/>
            </a:rPr>
            <a:t>Fortalecer el proceso para que la priorización y distribución  de las obras y proyectos sociales sea más equitativa.</a:t>
          </a:r>
          <a:endParaRPr lang="es-ES" sz="1400" dirty="0">
            <a:latin typeface="Montserrat"/>
          </a:endParaRPr>
        </a:p>
      </dgm:t>
    </dgm:pt>
    <dgm:pt modelId="{D5F01AAA-7108-43A8-AC77-7B1CBE618BA0}" type="parTrans" cxnId="{B6C58F57-590E-4E0C-8BB4-31AAA44DE3E4}">
      <dgm:prSet/>
      <dgm:spPr/>
      <dgm:t>
        <a:bodyPr/>
        <a:lstStyle/>
        <a:p>
          <a:pPr algn="just"/>
          <a:endParaRPr lang="es-ES" sz="1400"/>
        </a:p>
      </dgm:t>
    </dgm:pt>
    <dgm:pt modelId="{00A35976-2101-40DC-84FE-74A787755226}" type="sibTrans" cxnId="{B6C58F57-590E-4E0C-8BB4-31AAA44DE3E4}">
      <dgm:prSet/>
      <dgm:spPr/>
      <dgm:t>
        <a:bodyPr/>
        <a:lstStyle/>
        <a:p>
          <a:pPr algn="just"/>
          <a:endParaRPr lang="es-ES" sz="1400"/>
        </a:p>
      </dgm:t>
    </dgm:pt>
    <dgm:pt modelId="{D81B4F6E-8667-4527-9901-644083FF2472}">
      <dgm:prSet phldrT="[Texto]" custT="1"/>
      <dgm:spPr/>
      <dgm:t>
        <a:bodyPr/>
        <a:lstStyle/>
        <a:p>
          <a:pPr algn="just"/>
          <a:r>
            <a:rPr lang="es-EC" sz="1400" b="1" dirty="0" smtClean="0">
              <a:latin typeface="Montserrat"/>
            </a:rPr>
            <a:t>Fortalecer las modalidades de cogestión, corresponsabilidad y gestión compartida</a:t>
          </a:r>
          <a:r>
            <a:rPr lang="es-EC" sz="1400" dirty="0" smtClean="0">
              <a:latin typeface="Montserrat"/>
            </a:rPr>
            <a:t>, dentro del proceso presupuesto participativo.</a:t>
          </a:r>
          <a:endParaRPr lang="es-ES" sz="1400" dirty="0">
            <a:latin typeface="Montserrat"/>
          </a:endParaRPr>
        </a:p>
      </dgm:t>
    </dgm:pt>
    <dgm:pt modelId="{0FBC7F96-41B1-42DC-9BD7-471387E1B1E5}" type="parTrans" cxnId="{BB5899B4-C38D-4C75-B3BE-7724D14D621A}">
      <dgm:prSet/>
      <dgm:spPr/>
      <dgm:t>
        <a:bodyPr/>
        <a:lstStyle/>
        <a:p>
          <a:pPr algn="just"/>
          <a:endParaRPr lang="es-ES" sz="1400"/>
        </a:p>
      </dgm:t>
    </dgm:pt>
    <dgm:pt modelId="{72EC226A-F591-4C04-9B79-B5EA90BE4DC2}" type="sibTrans" cxnId="{BB5899B4-C38D-4C75-B3BE-7724D14D621A}">
      <dgm:prSet/>
      <dgm:spPr/>
      <dgm:t>
        <a:bodyPr/>
        <a:lstStyle/>
        <a:p>
          <a:pPr algn="just"/>
          <a:endParaRPr lang="es-ES" sz="1400"/>
        </a:p>
      </dgm:t>
    </dgm:pt>
    <dgm:pt modelId="{B0566F5E-7B72-4FCF-BAA8-1F8E784BBA1C}">
      <dgm:prSet phldrT="[Texto]" custT="1"/>
      <dgm:spPr/>
      <dgm:t>
        <a:bodyPr/>
        <a:lstStyle/>
        <a:p>
          <a:pPr algn="just"/>
          <a:r>
            <a:rPr lang="es-EC" sz="1400" dirty="0" smtClean="0">
              <a:latin typeface="Montserrat"/>
            </a:rPr>
            <a:t>Mejorar el acercamiento con los líderes barriales y parroquiales. </a:t>
          </a:r>
          <a:endParaRPr lang="es-ES" sz="1400" dirty="0">
            <a:latin typeface="Montserrat"/>
          </a:endParaRPr>
        </a:p>
      </dgm:t>
    </dgm:pt>
    <dgm:pt modelId="{7B20B813-DC33-4521-940A-9281873A9F3D}" type="parTrans" cxnId="{6B0EDB16-CBE8-45D5-8229-F4975582C142}">
      <dgm:prSet/>
      <dgm:spPr/>
      <dgm:t>
        <a:bodyPr/>
        <a:lstStyle/>
        <a:p>
          <a:pPr algn="just"/>
          <a:endParaRPr lang="es-ES" sz="1400"/>
        </a:p>
      </dgm:t>
    </dgm:pt>
    <dgm:pt modelId="{C1826A67-AC2F-4848-83E3-3F51D2B5A96A}" type="sibTrans" cxnId="{6B0EDB16-CBE8-45D5-8229-F4975582C142}">
      <dgm:prSet/>
      <dgm:spPr/>
      <dgm:t>
        <a:bodyPr/>
        <a:lstStyle/>
        <a:p>
          <a:pPr algn="just"/>
          <a:endParaRPr lang="es-ES" sz="1400"/>
        </a:p>
      </dgm:t>
    </dgm:pt>
    <dgm:pt modelId="{DF863B2A-C2FF-41C7-B61B-42FD5CB474BD}">
      <dgm:prSet phldrT="[Texto]" custT="1"/>
      <dgm:spPr/>
      <dgm:t>
        <a:bodyPr/>
        <a:lstStyle/>
        <a:p>
          <a:pPr algn="just"/>
          <a:r>
            <a:rPr lang="es-EC" sz="1400" dirty="0" smtClean="0">
              <a:latin typeface="Montserrat"/>
            </a:rPr>
            <a:t>Mejorar la </a:t>
          </a:r>
          <a:r>
            <a:rPr lang="es-EC" sz="1400" b="1" dirty="0" smtClean="0">
              <a:latin typeface="Montserrat"/>
            </a:rPr>
            <a:t>difusión de las actividades y capacitaciones </a:t>
          </a:r>
          <a:r>
            <a:rPr lang="es-EC" sz="1400" dirty="0" smtClean="0">
              <a:latin typeface="Montserrat"/>
            </a:rPr>
            <a:t>que se realizan.</a:t>
          </a:r>
          <a:endParaRPr lang="es-ES" sz="1400" dirty="0">
            <a:latin typeface="Montserrat"/>
          </a:endParaRPr>
        </a:p>
      </dgm:t>
    </dgm:pt>
    <dgm:pt modelId="{9321EA34-A535-4B46-A9B2-0C45B4299737}" type="parTrans" cxnId="{4C24578F-899C-45E2-8FC0-208581D5F32C}">
      <dgm:prSet/>
      <dgm:spPr/>
      <dgm:t>
        <a:bodyPr/>
        <a:lstStyle/>
        <a:p>
          <a:pPr algn="just"/>
          <a:endParaRPr lang="es-ES" sz="1400"/>
        </a:p>
      </dgm:t>
    </dgm:pt>
    <dgm:pt modelId="{AB950C04-AA81-4A7B-993C-ACEBEFDF722C}" type="sibTrans" cxnId="{4C24578F-899C-45E2-8FC0-208581D5F32C}">
      <dgm:prSet/>
      <dgm:spPr/>
      <dgm:t>
        <a:bodyPr/>
        <a:lstStyle/>
        <a:p>
          <a:pPr algn="just"/>
          <a:endParaRPr lang="es-ES" sz="1400"/>
        </a:p>
      </dgm:t>
    </dgm:pt>
    <dgm:pt modelId="{FC47E1FB-0A4A-4ACB-BDB2-AE1053DA5308}" type="pres">
      <dgm:prSet presAssocID="{F9BD7E30-65C2-4B24-8073-19519D9B0FF6}" presName="Name0" presStyleCnt="0">
        <dgm:presLayoutVars>
          <dgm:dir/>
          <dgm:animLvl val="lvl"/>
          <dgm:resizeHandles val="exact"/>
        </dgm:presLayoutVars>
      </dgm:prSet>
      <dgm:spPr/>
      <dgm:t>
        <a:bodyPr/>
        <a:lstStyle/>
        <a:p>
          <a:endParaRPr lang="es-ES"/>
        </a:p>
      </dgm:t>
    </dgm:pt>
    <dgm:pt modelId="{E9F39F75-EEE7-46F6-80B0-E469648EDBE1}" type="pres">
      <dgm:prSet presAssocID="{3AF55E71-4A58-49E8-AC32-7524ABB621AF}" presName="composite" presStyleCnt="0"/>
      <dgm:spPr/>
    </dgm:pt>
    <dgm:pt modelId="{FF6AAFCD-CCCF-4F70-A9BF-75CD3879B364}" type="pres">
      <dgm:prSet presAssocID="{3AF55E71-4A58-49E8-AC32-7524ABB621AF}" presName="parTx" presStyleLbl="alignNode1" presStyleIdx="0" presStyleCnt="1" custScaleY="100000">
        <dgm:presLayoutVars>
          <dgm:chMax val="0"/>
          <dgm:chPref val="0"/>
          <dgm:bulletEnabled val="1"/>
        </dgm:presLayoutVars>
      </dgm:prSet>
      <dgm:spPr/>
      <dgm:t>
        <a:bodyPr/>
        <a:lstStyle/>
        <a:p>
          <a:endParaRPr lang="es-ES"/>
        </a:p>
      </dgm:t>
    </dgm:pt>
    <dgm:pt modelId="{08ED0844-5578-4AA8-8FA7-1C55E21B19AC}" type="pres">
      <dgm:prSet presAssocID="{3AF55E71-4A58-49E8-AC32-7524ABB621AF}" presName="desTx" presStyleLbl="alignAccFollowNode1" presStyleIdx="0" presStyleCnt="1" custScaleX="100294">
        <dgm:presLayoutVars>
          <dgm:bulletEnabled val="1"/>
        </dgm:presLayoutVars>
      </dgm:prSet>
      <dgm:spPr/>
      <dgm:t>
        <a:bodyPr/>
        <a:lstStyle/>
        <a:p>
          <a:endParaRPr lang="es-ES"/>
        </a:p>
      </dgm:t>
    </dgm:pt>
  </dgm:ptLst>
  <dgm:cxnLst>
    <dgm:cxn modelId="{D1E0B81C-5E41-4AE4-8905-1A11F24D53CF}" type="presOf" srcId="{DF863B2A-C2FF-41C7-B61B-42FD5CB474BD}" destId="{08ED0844-5578-4AA8-8FA7-1C55E21B19AC}" srcOrd="0" destOrd="8" presId="urn:microsoft.com/office/officeart/2005/8/layout/hList1"/>
    <dgm:cxn modelId="{A55BE9DF-1198-46E2-8EB1-E2A2BA40EEF8}" type="presOf" srcId="{B0566F5E-7B72-4FCF-BAA8-1F8E784BBA1C}" destId="{08ED0844-5578-4AA8-8FA7-1C55E21B19AC}" srcOrd="0" destOrd="7" presId="urn:microsoft.com/office/officeart/2005/8/layout/hList1"/>
    <dgm:cxn modelId="{60C43D9B-E9ED-4A50-B6FC-E2255519EC44}" type="presOf" srcId="{A5A88F92-A7E5-4629-B932-5A50F72BC488}" destId="{08ED0844-5578-4AA8-8FA7-1C55E21B19AC}" srcOrd="0" destOrd="4" presId="urn:microsoft.com/office/officeart/2005/8/layout/hList1"/>
    <dgm:cxn modelId="{1CE668CE-35EB-48E7-B028-9BFAA703C05E}" srcId="{3AF55E71-4A58-49E8-AC32-7524ABB621AF}" destId="{A6C45B16-B18A-43F7-8C7B-99FCBDEB4CDE}" srcOrd="3" destOrd="0" parTransId="{D793BF89-D22E-428A-9852-676E743E2C91}" sibTransId="{7A2CEACF-FBD4-4BDE-9497-96AAD1A5C280}"/>
    <dgm:cxn modelId="{D21B4DEA-C69A-4E1E-AC81-D5623145B9D7}" type="presOf" srcId="{5E445C25-769F-4E4C-83E7-49CB089085E4}" destId="{08ED0844-5578-4AA8-8FA7-1C55E21B19AC}" srcOrd="0" destOrd="2" presId="urn:microsoft.com/office/officeart/2005/8/layout/hList1"/>
    <dgm:cxn modelId="{274F15E0-621B-4C2D-86C9-DE891F3F2631}" type="presOf" srcId="{A6C45B16-B18A-43F7-8C7B-99FCBDEB4CDE}" destId="{08ED0844-5578-4AA8-8FA7-1C55E21B19AC}" srcOrd="0" destOrd="3" presId="urn:microsoft.com/office/officeart/2005/8/layout/hList1"/>
    <dgm:cxn modelId="{FF60CC68-F45D-4351-BB9D-0A83EE82B505}" srcId="{3AF55E71-4A58-49E8-AC32-7524ABB621AF}" destId="{E11BAA9A-953D-4797-9CCB-821E3BE39FBA}" srcOrd="0" destOrd="0" parTransId="{8499D8C8-7E59-4E6F-8EAF-2B40B5782C2D}" sibTransId="{E6CF9EE6-DAAC-4A3C-B2A7-8C0E9A97CFD4}"/>
    <dgm:cxn modelId="{C7308FC7-5899-472E-BF7A-09731058BB59}" type="presOf" srcId="{40AF1F1A-021B-44E3-B1A6-8A4C43B56C46}" destId="{08ED0844-5578-4AA8-8FA7-1C55E21B19AC}" srcOrd="0" destOrd="1" presId="urn:microsoft.com/office/officeart/2005/8/layout/hList1"/>
    <dgm:cxn modelId="{BB5899B4-C38D-4C75-B3BE-7724D14D621A}" srcId="{3AF55E71-4A58-49E8-AC32-7524ABB621AF}" destId="{D81B4F6E-8667-4527-9901-644083FF2472}" srcOrd="6" destOrd="0" parTransId="{0FBC7F96-41B1-42DC-9BD7-471387E1B1E5}" sibTransId="{72EC226A-F591-4C04-9B79-B5EA90BE4DC2}"/>
    <dgm:cxn modelId="{B3B49931-6191-4FAB-B342-ABFD61FFF477}" type="presOf" srcId="{3AF55E71-4A58-49E8-AC32-7524ABB621AF}" destId="{FF6AAFCD-CCCF-4F70-A9BF-75CD3879B364}" srcOrd="0" destOrd="0" presId="urn:microsoft.com/office/officeart/2005/8/layout/hList1"/>
    <dgm:cxn modelId="{4C24578F-899C-45E2-8FC0-208581D5F32C}" srcId="{3AF55E71-4A58-49E8-AC32-7524ABB621AF}" destId="{DF863B2A-C2FF-41C7-B61B-42FD5CB474BD}" srcOrd="8" destOrd="0" parTransId="{9321EA34-A535-4B46-A9B2-0C45B4299737}" sibTransId="{AB950C04-AA81-4A7B-993C-ACEBEFDF722C}"/>
    <dgm:cxn modelId="{2F76E859-7EA9-4510-9092-3A232846B796}" srcId="{F9BD7E30-65C2-4B24-8073-19519D9B0FF6}" destId="{3AF55E71-4A58-49E8-AC32-7524ABB621AF}" srcOrd="0" destOrd="0" parTransId="{656FAEA2-549B-407E-8468-97ECBCCD1140}" sibTransId="{B069078C-3D88-46D7-9738-CB0B63D9E1EE}"/>
    <dgm:cxn modelId="{A1754F8E-7A73-490A-A9FE-29B3F9CDBCFF}" type="presOf" srcId="{E11BAA9A-953D-4797-9CCB-821E3BE39FBA}" destId="{08ED0844-5578-4AA8-8FA7-1C55E21B19AC}" srcOrd="0" destOrd="0" presId="urn:microsoft.com/office/officeart/2005/8/layout/hList1"/>
    <dgm:cxn modelId="{C9929084-29AD-4E6C-922B-5EBAFA2879FD}" type="presOf" srcId="{46D9A654-74D5-407A-A811-D5C05894FF3D}" destId="{08ED0844-5578-4AA8-8FA7-1C55E21B19AC}" srcOrd="0" destOrd="5" presId="urn:microsoft.com/office/officeart/2005/8/layout/hList1"/>
    <dgm:cxn modelId="{6B0EDB16-CBE8-45D5-8229-F4975582C142}" srcId="{3AF55E71-4A58-49E8-AC32-7524ABB621AF}" destId="{B0566F5E-7B72-4FCF-BAA8-1F8E784BBA1C}" srcOrd="7" destOrd="0" parTransId="{7B20B813-DC33-4521-940A-9281873A9F3D}" sibTransId="{C1826A67-AC2F-4848-83E3-3F51D2B5A96A}"/>
    <dgm:cxn modelId="{DAFC636D-D801-41C0-B151-055A6ACBC3E0}" srcId="{3AF55E71-4A58-49E8-AC32-7524ABB621AF}" destId="{5E445C25-769F-4E4C-83E7-49CB089085E4}" srcOrd="2" destOrd="0" parTransId="{E59ED870-927C-4213-809E-E98B74B0CE19}" sibTransId="{59268887-9A87-43BA-8394-C200B5286280}"/>
    <dgm:cxn modelId="{42633C73-00EE-4297-B809-FE9FAA46F384}" srcId="{3AF55E71-4A58-49E8-AC32-7524ABB621AF}" destId="{A5A88F92-A7E5-4629-B932-5A50F72BC488}" srcOrd="4" destOrd="0" parTransId="{D43A54BE-0453-4517-AED1-C15ED152BA3C}" sibTransId="{5B0CA0C9-D203-485F-BF31-8B8FF634B808}"/>
    <dgm:cxn modelId="{B6C58F57-590E-4E0C-8BB4-31AAA44DE3E4}" srcId="{3AF55E71-4A58-49E8-AC32-7524ABB621AF}" destId="{46D9A654-74D5-407A-A811-D5C05894FF3D}" srcOrd="5" destOrd="0" parTransId="{D5F01AAA-7108-43A8-AC77-7B1CBE618BA0}" sibTransId="{00A35976-2101-40DC-84FE-74A787755226}"/>
    <dgm:cxn modelId="{982561B4-1886-4190-B787-C101BD6DF767}" type="presOf" srcId="{D81B4F6E-8667-4527-9901-644083FF2472}" destId="{08ED0844-5578-4AA8-8FA7-1C55E21B19AC}" srcOrd="0" destOrd="6" presId="urn:microsoft.com/office/officeart/2005/8/layout/hList1"/>
    <dgm:cxn modelId="{59E3A3FD-7500-487B-ACD5-EAA80D9A11BA}" srcId="{3AF55E71-4A58-49E8-AC32-7524ABB621AF}" destId="{40AF1F1A-021B-44E3-B1A6-8A4C43B56C46}" srcOrd="1" destOrd="0" parTransId="{CAFB828A-F3D1-4A5A-98EF-BBEE180F0210}" sibTransId="{3915C1A9-5FF8-4D94-B057-F1B1EE184549}"/>
    <dgm:cxn modelId="{A9C8200C-2EDB-4423-9A21-C398ED38954D}" type="presOf" srcId="{F9BD7E30-65C2-4B24-8073-19519D9B0FF6}" destId="{FC47E1FB-0A4A-4ACB-BDB2-AE1053DA5308}" srcOrd="0" destOrd="0" presId="urn:microsoft.com/office/officeart/2005/8/layout/hList1"/>
    <dgm:cxn modelId="{E257F5BC-DEE7-4C7D-8AB4-76B19A4EAFE8}" type="presParOf" srcId="{FC47E1FB-0A4A-4ACB-BDB2-AE1053DA5308}" destId="{E9F39F75-EEE7-46F6-80B0-E469648EDBE1}" srcOrd="0" destOrd="0" presId="urn:microsoft.com/office/officeart/2005/8/layout/hList1"/>
    <dgm:cxn modelId="{72EFBE55-3B8A-45A0-999F-676BCD6D61F9}" type="presParOf" srcId="{E9F39F75-EEE7-46F6-80B0-E469648EDBE1}" destId="{FF6AAFCD-CCCF-4F70-A9BF-75CD3879B364}" srcOrd="0" destOrd="0" presId="urn:microsoft.com/office/officeart/2005/8/layout/hList1"/>
    <dgm:cxn modelId="{878BEEA2-7597-47AC-B518-4B1B05748A52}" type="presParOf" srcId="{E9F39F75-EEE7-46F6-80B0-E469648EDBE1}" destId="{08ED0844-5578-4AA8-8FA7-1C55E21B19A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17B80D-BA73-46E7-AD5B-C42F3060DD13}"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es-ES"/>
        </a:p>
      </dgm:t>
    </dgm:pt>
    <dgm:pt modelId="{3333990C-5B88-4A5B-9A73-5A80436A992B}">
      <dgm:prSet phldrT="[Texto]" custT="1"/>
      <dgm:spPr/>
      <dgm:t>
        <a:bodyPr/>
        <a:lstStyle/>
        <a:p>
          <a:r>
            <a:rPr lang="es-EC" sz="1400" b="1" dirty="0" smtClean="0">
              <a:latin typeface="Montserrat"/>
            </a:rPr>
            <a:t>EJE TERRITORIAL</a:t>
          </a:r>
          <a:endParaRPr lang="es-ES" sz="1400" dirty="0">
            <a:latin typeface="Montserrat"/>
          </a:endParaRPr>
        </a:p>
      </dgm:t>
    </dgm:pt>
    <dgm:pt modelId="{9F16A760-C174-4054-8FA2-3B57EF0B4044}" type="parTrans" cxnId="{2F0FDFBE-4E16-423A-8E5A-597F9CD5AA8B}">
      <dgm:prSet/>
      <dgm:spPr/>
      <dgm:t>
        <a:bodyPr/>
        <a:lstStyle/>
        <a:p>
          <a:endParaRPr lang="es-ES" sz="1400">
            <a:latin typeface="Montserrat"/>
          </a:endParaRPr>
        </a:p>
      </dgm:t>
    </dgm:pt>
    <dgm:pt modelId="{683474F6-25DB-4D8C-9E77-07D5BD683B37}" type="sibTrans" cxnId="{2F0FDFBE-4E16-423A-8E5A-597F9CD5AA8B}">
      <dgm:prSet/>
      <dgm:spPr/>
      <dgm:t>
        <a:bodyPr/>
        <a:lstStyle/>
        <a:p>
          <a:endParaRPr lang="es-ES" sz="1400">
            <a:latin typeface="Montserrat"/>
          </a:endParaRPr>
        </a:p>
      </dgm:t>
    </dgm:pt>
    <dgm:pt modelId="{BC557149-2F84-4FEB-B881-B00D6E0A888D}">
      <dgm:prSet phldrT="[Texto]" custT="1"/>
      <dgm:spPr/>
      <dgm:t>
        <a:bodyPr/>
        <a:lstStyle/>
        <a:p>
          <a:r>
            <a:rPr lang="es-ES" sz="1200" dirty="0" smtClean="0">
              <a:latin typeface="Montserrat"/>
            </a:rPr>
            <a:t>En este eje esta Secretaría General  no adquirió ningún compromiso con la ciudadanía.</a:t>
          </a:r>
          <a:endParaRPr lang="es-ES" sz="1200" dirty="0">
            <a:latin typeface="Montserrat"/>
          </a:endParaRPr>
        </a:p>
      </dgm:t>
    </dgm:pt>
    <dgm:pt modelId="{01BDC68A-181D-4311-9700-280D5DC490A6}" type="parTrans" cxnId="{08392C81-30AF-40AD-8CA9-8BFD6810D1AA}">
      <dgm:prSet/>
      <dgm:spPr/>
      <dgm:t>
        <a:bodyPr/>
        <a:lstStyle/>
        <a:p>
          <a:endParaRPr lang="es-ES" sz="1400">
            <a:latin typeface="Montserrat"/>
          </a:endParaRPr>
        </a:p>
      </dgm:t>
    </dgm:pt>
    <dgm:pt modelId="{907375A9-D857-4EAF-A19D-EDEAD32BA31B}" type="sibTrans" cxnId="{08392C81-30AF-40AD-8CA9-8BFD6810D1AA}">
      <dgm:prSet/>
      <dgm:spPr/>
      <dgm:t>
        <a:bodyPr/>
        <a:lstStyle/>
        <a:p>
          <a:endParaRPr lang="es-ES" sz="1400">
            <a:latin typeface="Montserrat"/>
          </a:endParaRPr>
        </a:p>
      </dgm:t>
    </dgm:pt>
    <dgm:pt modelId="{FA6F443C-55B7-4700-82AC-EB579554B73D}">
      <dgm:prSet custT="1"/>
      <dgm:spPr/>
      <dgm:t>
        <a:bodyPr/>
        <a:lstStyle/>
        <a:p>
          <a:r>
            <a:rPr lang="es-EC" sz="1400" b="1" dirty="0" smtClean="0">
              <a:latin typeface="Montserrat"/>
            </a:rPr>
            <a:t>EJE ECONÓMICO</a:t>
          </a:r>
          <a:endParaRPr lang="es-EC" sz="1400" dirty="0">
            <a:latin typeface="Montserrat"/>
          </a:endParaRPr>
        </a:p>
      </dgm:t>
    </dgm:pt>
    <dgm:pt modelId="{981ABB84-674D-47B8-8276-A20E82996CF3}" type="parTrans" cxnId="{827E5A79-FB5D-4145-9907-43236A13140C}">
      <dgm:prSet/>
      <dgm:spPr/>
      <dgm:t>
        <a:bodyPr/>
        <a:lstStyle/>
        <a:p>
          <a:endParaRPr lang="es-ES" sz="1400">
            <a:latin typeface="Montserrat"/>
          </a:endParaRPr>
        </a:p>
      </dgm:t>
    </dgm:pt>
    <dgm:pt modelId="{C5EEE5FF-3D84-47C4-B229-DD213F2E8FA9}" type="sibTrans" cxnId="{827E5A79-FB5D-4145-9907-43236A13140C}">
      <dgm:prSet/>
      <dgm:spPr/>
      <dgm:t>
        <a:bodyPr/>
        <a:lstStyle/>
        <a:p>
          <a:endParaRPr lang="es-ES" sz="1400">
            <a:latin typeface="Montserrat"/>
          </a:endParaRPr>
        </a:p>
      </dgm:t>
    </dgm:pt>
    <dgm:pt modelId="{0B168639-3EE9-4E65-A675-A3B73B68C4B2}">
      <dgm:prSet custT="1"/>
      <dgm:spPr/>
      <dgm:t>
        <a:bodyPr/>
        <a:lstStyle/>
        <a:p>
          <a:r>
            <a:rPr lang="es-EC" sz="1400" b="1" smtClean="0">
              <a:latin typeface="Montserrat"/>
            </a:rPr>
            <a:t>EJE SOCIAL</a:t>
          </a:r>
          <a:endParaRPr lang="es-EC" sz="1400">
            <a:latin typeface="Montserrat"/>
          </a:endParaRPr>
        </a:p>
      </dgm:t>
    </dgm:pt>
    <dgm:pt modelId="{0AB09D7C-D96C-4FAB-8D5E-3A73753C7ADF}" type="parTrans" cxnId="{2DDBF583-6603-4AE1-B36B-96CD650C13CE}">
      <dgm:prSet/>
      <dgm:spPr/>
      <dgm:t>
        <a:bodyPr/>
        <a:lstStyle/>
        <a:p>
          <a:endParaRPr lang="es-ES" sz="1400">
            <a:latin typeface="Montserrat"/>
          </a:endParaRPr>
        </a:p>
      </dgm:t>
    </dgm:pt>
    <dgm:pt modelId="{EAFB3BE2-C73A-44BA-82FE-FDED86F6491B}" type="sibTrans" cxnId="{2DDBF583-6603-4AE1-B36B-96CD650C13CE}">
      <dgm:prSet/>
      <dgm:spPr/>
      <dgm:t>
        <a:bodyPr/>
        <a:lstStyle/>
        <a:p>
          <a:endParaRPr lang="es-ES" sz="1400">
            <a:latin typeface="Montserrat"/>
          </a:endParaRPr>
        </a:p>
      </dgm:t>
    </dgm:pt>
    <dgm:pt modelId="{3A9FEACA-E106-4C1F-8842-2FAF5946143F}">
      <dgm:prSet custT="1"/>
      <dgm:spPr/>
      <dgm:t>
        <a:bodyPr/>
        <a:lstStyle/>
        <a:p>
          <a:endParaRPr lang="es-ES" sz="1200" dirty="0">
            <a:latin typeface="Montserrat"/>
          </a:endParaRPr>
        </a:p>
      </dgm:t>
    </dgm:pt>
    <dgm:pt modelId="{12CE9F8D-80BF-4CC6-AE3F-67B778F7CA5B}" type="parTrans" cxnId="{B62BCAAD-5153-475F-8430-6DFFE343D61A}">
      <dgm:prSet/>
      <dgm:spPr/>
      <dgm:t>
        <a:bodyPr/>
        <a:lstStyle/>
        <a:p>
          <a:endParaRPr lang="es-ES">
            <a:latin typeface="Montserrat"/>
          </a:endParaRPr>
        </a:p>
      </dgm:t>
    </dgm:pt>
    <dgm:pt modelId="{79E79D87-9FC3-4D9B-A14F-B4A103A8012F}" type="sibTrans" cxnId="{B62BCAAD-5153-475F-8430-6DFFE343D61A}">
      <dgm:prSet/>
      <dgm:spPr/>
      <dgm:t>
        <a:bodyPr/>
        <a:lstStyle/>
        <a:p>
          <a:endParaRPr lang="es-ES">
            <a:latin typeface="Montserrat"/>
          </a:endParaRPr>
        </a:p>
      </dgm:t>
    </dgm:pt>
    <dgm:pt modelId="{2CE02FCC-5583-4FC8-B43B-FDB8AC34E97C}">
      <dgm:prSet custT="1"/>
      <dgm:spPr/>
      <dgm:t>
        <a:bodyPr/>
        <a:lstStyle/>
        <a:p>
          <a:r>
            <a:rPr lang="es-EC" sz="1200" b="1" dirty="0" smtClean="0">
              <a:latin typeface="Montserrat"/>
            </a:rPr>
            <a:t>Potenciar las Casas Barriales</a:t>
          </a:r>
          <a:r>
            <a:rPr lang="es-EC" sz="1200" dirty="0" smtClean="0">
              <a:latin typeface="Montserrat"/>
            </a:rPr>
            <a:t> para actividades en pro de la comunidad.</a:t>
          </a:r>
          <a:endParaRPr lang="es-ES" sz="1200" dirty="0">
            <a:latin typeface="Montserrat"/>
          </a:endParaRPr>
        </a:p>
      </dgm:t>
    </dgm:pt>
    <dgm:pt modelId="{B8C03326-BFEC-45E9-BBA2-CE3E559ADA48}" type="parTrans" cxnId="{A4991267-AC5D-4996-932B-D14FF552F3E4}">
      <dgm:prSet/>
      <dgm:spPr/>
      <dgm:t>
        <a:bodyPr/>
        <a:lstStyle/>
        <a:p>
          <a:endParaRPr lang="es-ES">
            <a:latin typeface="Montserrat"/>
          </a:endParaRPr>
        </a:p>
      </dgm:t>
    </dgm:pt>
    <dgm:pt modelId="{31FDE86A-5480-4493-AD51-CDF62C0A6084}" type="sibTrans" cxnId="{A4991267-AC5D-4996-932B-D14FF552F3E4}">
      <dgm:prSet/>
      <dgm:spPr/>
      <dgm:t>
        <a:bodyPr/>
        <a:lstStyle/>
        <a:p>
          <a:endParaRPr lang="es-ES">
            <a:latin typeface="Montserrat"/>
          </a:endParaRPr>
        </a:p>
      </dgm:t>
    </dgm:pt>
    <dgm:pt modelId="{5ADAD495-294B-4A54-92CC-9AD88195811F}">
      <dgm:prSet custT="1"/>
      <dgm:spPr/>
      <dgm:t>
        <a:bodyPr/>
        <a:lstStyle/>
        <a:p>
          <a:r>
            <a:rPr lang="es-ES" sz="1200" dirty="0" smtClean="0">
              <a:latin typeface="Montserrat"/>
            </a:rPr>
            <a:t>En este eje esta Secretaría General  no adquirió ningún compromiso con la ciudadanía.</a:t>
          </a:r>
          <a:endParaRPr lang="es-ES" sz="1200" dirty="0">
            <a:latin typeface="Montserrat"/>
          </a:endParaRPr>
        </a:p>
      </dgm:t>
    </dgm:pt>
    <dgm:pt modelId="{BC9829C3-3071-4C1A-9C46-2786F2FBC4C5}" type="parTrans" cxnId="{CC56C42A-CE33-42AC-B28E-231E4CEBBA4A}">
      <dgm:prSet/>
      <dgm:spPr/>
      <dgm:t>
        <a:bodyPr/>
        <a:lstStyle/>
        <a:p>
          <a:endParaRPr lang="es-ES">
            <a:latin typeface="Montserrat"/>
          </a:endParaRPr>
        </a:p>
      </dgm:t>
    </dgm:pt>
    <dgm:pt modelId="{C28D796E-067C-4830-BDA9-D95590B380C9}" type="sibTrans" cxnId="{CC56C42A-CE33-42AC-B28E-231E4CEBBA4A}">
      <dgm:prSet/>
      <dgm:spPr/>
      <dgm:t>
        <a:bodyPr/>
        <a:lstStyle/>
        <a:p>
          <a:endParaRPr lang="es-ES">
            <a:latin typeface="Montserrat"/>
          </a:endParaRPr>
        </a:p>
      </dgm:t>
    </dgm:pt>
    <dgm:pt modelId="{AAE19739-89A7-40B6-B1B4-2110D96BB701}" type="pres">
      <dgm:prSet presAssocID="{AB17B80D-BA73-46E7-AD5B-C42F3060DD13}" presName="linear" presStyleCnt="0">
        <dgm:presLayoutVars>
          <dgm:dir/>
          <dgm:animLvl val="lvl"/>
          <dgm:resizeHandles val="exact"/>
        </dgm:presLayoutVars>
      </dgm:prSet>
      <dgm:spPr/>
      <dgm:t>
        <a:bodyPr/>
        <a:lstStyle/>
        <a:p>
          <a:endParaRPr lang="es-ES"/>
        </a:p>
      </dgm:t>
    </dgm:pt>
    <dgm:pt modelId="{20F7B96B-9C6C-4E48-A53A-DFE657453590}" type="pres">
      <dgm:prSet presAssocID="{3333990C-5B88-4A5B-9A73-5A80436A992B}" presName="parentLin" presStyleCnt="0"/>
      <dgm:spPr/>
    </dgm:pt>
    <dgm:pt modelId="{3E222466-58BF-4857-A097-6383A091903B}" type="pres">
      <dgm:prSet presAssocID="{3333990C-5B88-4A5B-9A73-5A80436A992B}" presName="parentLeftMargin" presStyleLbl="node1" presStyleIdx="0" presStyleCnt="3"/>
      <dgm:spPr/>
      <dgm:t>
        <a:bodyPr/>
        <a:lstStyle/>
        <a:p>
          <a:endParaRPr lang="es-ES"/>
        </a:p>
      </dgm:t>
    </dgm:pt>
    <dgm:pt modelId="{EF56B807-4EFC-4C62-AAAC-DB718385A100}" type="pres">
      <dgm:prSet presAssocID="{3333990C-5B88-4A5B-9A73-5A80436A992B}" presName="parentText" presStyleLbl="node1" presStyleIdx="0" presStyleCnt="3">
        <dgm:presLayoutVars>
          <dgm:chMax val="0"/>
          <dgm:bulletEnabled val="1"/>
        </dgm:presLayoutVars>
      </dgm:prSet>
      <dgm:spPr/>
      <dgm:t>
        <a:bodyPr/>
        <a:lstStyle/>
        <a:p>
          <a:endParaRPr lang="es-ES"/>
        </a:p>
      </dgm:t>
    </dgm:pt>
    <dgm:pt modelId="{17938840-6D66-4980-ADA2-096F1267731E}" type="pres">
      <dgm:prSet presAssocID="{3333990C-5B88-4A5B-9A73-5A80436A992B}" presName="negativeSpace" presStyleCnt="0"/>
      <dgm:spPr/>
    </dgm:pt>
    <dgm:pt modelId="{7BE84C5C-3723-426E-AB17-DF5C14D02804}" type="pres">
      <dgm:prSet presAssocID="{3333990C-5B88-4A5B-9A73-5A80436A992B}" presName="childText" presStyleLbl="conFgAcc1" presStyleIdx="0" presStyleCnt="3">
        <dgm:presLayoutVars>
          <dgm:bulletEnabled val="1"/>
        </dgm:presLayoutVars>
      </dgm:prSet>
      <dgm:spPr/>
      <dgm:t>
        <a:bodyPr/>
        <a:lstStyle/>
        <a:p>
          <a:endParaRPr lang="es-ES"/>
        </a:p>
      </dgm:t>
    </dgm:pt>
    <dgm:pt modelId="{4E31026B-0E7D-495F-9099-9509E0F6FF3F}" type="pres">
      <dgm:prSet presAssocID="{683474F6-25DB-4D8C-9E77-07D5BD683B37}" presName="spaceBetweenRectangles" presStyleCnt="0"/>
      <dgm:spPr/>
    </dgm:pt>
    <dgm:pt modelId="{BB73620B-EF47-4041-950E-947FECEA1396}" type="pres">
      <dgm:prSet presAssocID="{FA6F443C-55B7-4700-82AC-EB579554B73D}" presName="parentLin" presStyleCnt="0"/>
      <dgm:spPr/>
    </dgm:pt>
    <dgm:pt modelId="{9EF9D95A-72D9-48EE-86B7-29F9C3039B12}" type="pres">
      <dgm:prSet presAssocID="{FA6F443C-55B7-4700-82AC-EB579554B73D}" presName="parentLeftMargin" presStyleLbl="node1" presStyleIdx="0" presStyleCnt="3"/>
      <dgm:spPr/>
      <dgm:t>
        <a:bodyPr/>
        <a:lstStyle/>
        <a:p>
          <a:endParaRPr lang="es-ES"/>
        </a:p>
      </dgm:t>
    </dgm:pt>
    <dgm:pt modelId="{A094F7E5-2B4C-4D48-B19F-52BDF6324914}" type="pres">
      <dgm:prSet presAssocID="{FA6F443C-55B7-4700-82AC-EB579554B73D}" presName="parentText" presStyleLbl="node1" presStyleIdx="1" presStyleCnt="3">
        <dgm:presLayoutVars>
          <dgm:chMax val="0"/>
          <dgm:bulletEnabled val="1"/>
        </dgm:presLayoutVars>
      </dgm:prSet>
      <dgm:spPr/>
      <dgm:t>
        <a:bodyPr/>
        <a:lstStyle/>
        <a:p>
          <a:endParaRPr lang="es-ES"/>
        </a:p>
      </dgm:t>
    </dgm:pt>
    <dgm:pt modelId="{F860474B-9E3D-4FDB-BEB6-5FA34A605501}" type="pres">
      <dgm:prSet presAssocID="{FA6F443C-55B7-4700-82AC-EB579554B73D}" presName="negativeSpace" presStyleCnt="0"/>
      <dgm:spPr/>
    </dgm:pt>
    <dgm:pt modelId="{F90442A8-B1D4-44BB-A70B-2EB27194E4B8}" type="pres">
      <dgm:prSet presAssocID="{FA6F443C-55B7-4700-82AC-EB579554B73D}" presName="childText" presStyleLbl="conFgAcc1" presStyleIdx="1" presStyleCnt="3">
        <dgm:presLayoutVars>
          <dgm:bulletEnabled val="1"/>
        </dgm:presLayoutVars>
      </dgm:prSet>
      <dgm:spPr/>
      <dgm:t>
        <a:bodyPr/>
        <a:lstStyle/>
        <a:p>
          <a:endParaRPr lang="es-ES"/>
        </a:p>
      </dgm:t>
    </dgm:pt>
    <dgm:pt modelId="{8B06C4D8-50B7-4883-8CD2-D1C9569D2E08}" type="pres">
      <dgm:prSet presAssocID="{C5EEE5FF-3D84-47C4-B229-DD213F2E8FA9}" presName="spaceBetweenRectangles" presStyleCnt="0"/>
      <dgm:spPr/>
    </dgm:pt>
    <dgm:pt modelId="{94E1B5F5-AFF7-4FD5-A41D-30B6CC3FDE3F}" type="pres">
      <dgm:prSet presAssocID="{0B168639-3EE9-4E65-A675-A3B73B68C4B2}" presName="parentLin" presStyleCnt="0"/>
      <dgm:spPr/>
    </dgm:pt>
    <dgm:pt modelId="{DA04BF5E-10CF-4343-BBBE-A328D1D2133B}" type="pres">
      <dgm:prSet presAssocID="{0B168639-3EE9-4E65-A675-A3B73B68C4B2}" presName="parentLeftMargin" presStyleLbl="node1" presStyleIdx="1" presStyleCnt="3"/>
      <dgm:spPr/>
      <dgm:t>
        <a:bodyPr/>
        <a:lstStyle/>
        <a:p>
          <a:endParaRPr lang="es-ES"/>
        </a:p>
      </dgm:t>
    </dgm:pt>
    <dgm:pt modelId="{5401CC96-56DB-486A-A6DA-F9965BF0C89D}" type="pres">
      <dgm:prSet presAssocID="{0B168639-3EE9-4E65-A675-A3B73B68C4B2}" presName="parentText" presStyleLbl="node1" presStyleIdx="2" presStyleCnt="3">
        <dgm:presLayoutVars>
          <dgm:chMax val="0"/>
          <dgm:bulletEnabled val="1"/>
        </dgm:presLayoutVars>
      </dgm:prSet>
      <dgm:spPr/>
      <dgm:t>
        <a:bodyPr/>
        <a:lstStyle/>
        <a:p>
          <a:endParaRPr lang="es-ES"/>
        </a:p>
      </dgm:t>
    </dgm:pt>
    <dgm:pt modelId="{9484731C-9F08-42F2-83D6-5C3CDE399AE5}" type="pres">
      <dgm:prSet presAssocID="{0B168639-3EE9-4E65-A675-A3B73B68C4B2}" presName="negativeSpace" presStyleCnt="0"/>
      <dgm:spPr/>
    </dgm:pt>
    <dgm:pt modelId="{F077B6A5-F385-4275-93ED-D9B69224A0C8}" type="pres">
      <dgm:prSet presAssocID="{0B168639-3EE9-4E65-A675-A3B73B68C4B2}" presName="childText" presStyleLbl="conFgAcc1" presStyleIdx="2" presStyleCnt="3">
        <dgm:presLayoutVars>
          <dgm:bulletEnabled val="1"/>
        </dgm:presLayoutVars>
      </dgm:prSet>
      <dgm:spPr/>
      <dgm:t>
        <a:bodyPr/>
        <a:lstStyle/>
        <a:p>
          <a:endParaRPr lang="es-ES"/>
        </a:p>
      </dgm:t>
    </dgm:pt>
  </dgm:ptLst>
  <dgm:cxnLst>
    <dgm:cxn modelId="{827E5A79-FB5D-4145-9907-43236A13140C}" srcId="{AB17B80D-BA73-46E7-AD5B-C42F3060DD13}" destId="{FA6F443C-55B7-4700-82AC-EB579554B73D}" srcOrd="1" destOrd="0" parTransId="{981ABB84-674D-47B8-8276-A20E82996CF3}" sibTransId="{C5EEE5FF-3D84-47C4-B229-DD213F2E8FA9}"/>
    <dgm:cxn modelId="{56BF5568-D5F9-4F46-8BA0-9BCE2206E265}" type="presOf" srcId="{0B168639-3EE9-4E65-A675-A3B73B68C4B2}" destId="{DA04BF5E-10CF-4343-BBBE-A328D1D2133B}" srcOrd="0" destOrd="0" presId="urn:microsoft.com/office/officeart/2005/8/layout/list1"/>
    <dgm:cxn modelId="{4042E39A-0CD3-46FB-A0DA-3FE93F7ECBFD}" type="presOf" srcId="{2CE02FCC-5583-4FC8-B43B-FDB8AC34E97C}" destId="{F077B6A5-F385-4275-93ED-D9B69224A0C8}" srcOrd="0" destOrd="0" presId="urn:microsoft.com/office/officeart/2005/8/layout/list1"/>
    <dgm:cxn modelId="{A4991267-AC5D-4996-932B-D14FF552F3E4}" srcId="{0B168639-3EE9-4E65-A675-A3B73B68C4B2}" destId="{2CE02FCC-5583-4FC8-B43B-FDB8AC34E97C}" srcOrd="0" destOrd="0" parTransId="{B8C03326-BFEC-45E9-BBA2-CE3E559ADA48}" sibTransId="{31FDE86A-5480-4493-AD51-CDF62C0A6084}"/>
    <dgm:cxn modelId="{9B0E6A7C-C0ED-4C55-BC1C-9B03384704B0}" type="presOf" srcId="{3A9FEACA-E106-4C1F-8842-2FAF5946143F}" destId="{F90442A8-B1D4-44BB-A70B-2EB27194E4B8}" srcOrd="0" destOrd="0" presId="urn:microsoft.com/office/officeart/2005/8/layout/list1"/>
    <dgm:cxn modelId="{E14C0F54-D87C-4CCE-BEC7-EE611147D883}" type="presOf" srcId="{5ADAD495-294B-4A54-92CC-9AD88195811F}" destId="{F90442A8-B1D4-44BB-A70B-2EB27194E4B8}" srcOrd="0" destOrd="1" presId="urn:microsoft.com/office/officeart/2005/8/layout/list1"/>
    <dgm:cxn modelId="{6E1025E4-D1CE-48DB-8316-77F55F1ED510}" type="presOf" srcId="{3333990C-5B88-4A5B-9A73-5A80436A992B}" destId="{EF56B807-4EFC-4C62-AAAC-DB718385A100}" srcOrd="1" destOrd="0" presId="urn:microsoft.com/office/officeart/2005/8/layout/list1"/>
    <dgm:cxn modelId="{2DDBF583-6603-4AE1-B36B-96CD650C13CE}" srcId="{AB17B80D-BA73-46E7-AD5B-C42F3060DD13}" destId="{0B168639-3EE9-4E65-A675-A3B73B68C4B2}" srcOrd="2" destOrd="0" parTransId="{0AB09D7C-D96C-4FAB-8D5E-3A73753C7ADF}" sibTransId="{EAFB3BE2-C73A-44BA-82FE-FDED86F6491B}"/>
    <dgm:cxn modelId="{2F0FDFBE-4E16-423A-8E5A-597F9CD5AA8B}" srcId="{AB17B80D-BA73-46E7-AD5B-C42F3060DD13}" destId="{3333990C-5B88-4A5B-9A73-5A80436A992B}" srcOrd="0" destOrd="0" parTransId="{9F16A760-C174-4054-8FA2-3B57EF0B4044}" sibTransId="{683474F6-25DB-4D8C-9E77-07D5BD683B37}"/>
    <dgm:cxn modelId="{F6060589-A3DA-41DC-894F-C41D9453AA2A}" type="presOf" srcId="{0B168639-3EE9-4E65-A675-A3B73B68C4B2}" destId="{5401CC96-56DB-486A-A6DA-F9965BF0C89D}" srcOrd="1" destOrd="0" presId="urn:microsoft.com/office/officeart/2005/8/layout/list1"/>
    <dgm:cxn modelId="{08392C81-30AF-40AD-8CA9-8BFD6810D1AA}" srcId="{3333990C-5B88-4A5B-9A73-5A80436A992B}" destId="{BC557149-2F84-4FEB-B881-B00D6E0A888D}" srcOrd="0" destOrd="0" parTransId="{01BDC68A-181D-4311-9700-280D5DC490A6}" sibTransId="{907375A9-D857-4EAF-A19D-EDEAD32BA31B}"/>
    <dgm:cxn modelId="{B62BCAAD-5153-475F-8430-6DFFE343D61A}" srcId="{FA6F443C-55B7-4700-82AC-EB579554B73D}" destId="{3A9FEACA-E106-4C1F-8842-2FAF5946143F}" srcOrd="0" destOrd="0" parTransId="{12CE9F8D-80BF-4CC6-AE3F-67B778F7CA5B}" sibTransId="{79E79D87-9FC3-4D9B-A14F-B4A103A8012F}"/>
    <dgm:cxn modelId="{52518FB3-DEBA-4274-9B6C-7420DE3DD7BB}" type="presOf" srcId="{FA6F443C-55B7-4700-82AC-EB579554B73D}" destId="{9EF9D95A-72D9-48EE-86B7-29F9C3039B12}" srcOrd="0" destOrd="0" presId="urn:microsoft.com/office/officeart/2005/8/layout/list1"/>
    <dgm:cxn modelId="{7F7BEF30-B2C7-43BA-AB59-605D6FA07049}" type="presOf" srcId="{AB17B80D-BA73-46E7-AD5B-C42F3060DD13}" destId="{AAE19739-89A7-40B6-B1B4-2110D96BB701}" srcOrd="0" destOrd="0" presId="urn:microsoft.com/office/officeart/2005/8/layout/list1"/>
    <dgm:cxn modelId="{B7CD48DD-A39C-49E8-8A9A-573C3993B81C}" type="presOf" srcId="{FA6F443C-55B7-4700-82AC-EB579554B73D}" destId="{A094F7E5-2B4C-4D48-B19F-52BDF6324914}" srcOrd="1" destOrd="0" presId="urn:microsoft.com/office/officeart/2005/8/layout/list1"/>
    <dgm:cxn modelId="{31C9112F-36BB-4BDB-8594-E195063FB164}" type="presOf" srcId="{BC557149-2F84-4FEB-B881-B00D6E0A888D}" destId="{7BE84C5C-3723-426E-AB17-DF5C14D02804}" srcOrd="0" destOrd="0" presId="urn:microsoft.com/office/officeart/2005/8/layout/list1"/>
    <dgm:cxn modelId="{CC56C42A-CE33-42AC-B28E-231E4CEBBA4A}" srcId="{FA6F443C-55B7-4700-82AC-EB579554B73D}" destId="{5ADAD495-294B-4A54-92CC-9AD88195811F}" srcOrd="1" destOrd="0" parTransId="{BC9829C3-3071-4C1A-9C46-2786F2FBC4C5}" sibTransId="{C28D796E-067C-4830-BDA9-D95590B380C9}"/>
    <dgm:cxn modelId="{4459CA74-78C5-4BAA-9752-7D94D18A3DD4}" type="presOf" srcId="{3333990C-5B88-4A5B-9A73-5A80436A992B}" destId="{3E222466-58BF-4857-A097-6383A091903B}" srcOrd="0" destOrd="0" presId="urn:microsoft.com/office/officeart/2005/8/layout/list1"/>
    <dgm:cxn modelId="{4C4A3CE6-1793-45FC-A50C-8CB8CE3B2060}" type="presParOf" srcId="{AAE19739-89A7-40B6-B1B4-2110D96BB701}" destId="{20F7B96B-9C6C-4E48-A53A-DFE657453590}" srcOrd="0" destOrd="0" presId="urn:microsoft.com/office/officeart/2005/8/layout/list1"/>
    <dgm:cxn modelId="{E33036C1-AF0A-4078-A156-E7FF8A68A670}" type="presParOf" srcId="{20F7B96B-9C6C-4E48-A53A-DFE657453590}" destId="{3E222466-58BF-4857-A097-6383A091903B}" srcOrd="0" destOrd="0" presId="urn:microsoft.com/office/officeart/2005/8/layout/list1"/>
    <dgm:cxn modelId="{6E2CCBFE-8459-48E0-8FD7-99AF38C1AEF1}" type="presParOf" srcId="{20F7B96B-9C6C-4E48-A53A-DFE657453590}" destId="{EF56B807-4EFC-4C62-AAAC-DB718385A100}" srcOrd="1" destOrd="0" presId="urn:microsoft.com/office/officeart/2005/8/layout/list1"/>
    <dgm:cxn modelId="{32EAC9FD-E6DE-441F-887A-B3B93ABBD80D}" type="presParOf" srcId="{AAE19739-89A7-40B6-B1B4-2110D96BB701}" destId="{17938840-6D66-4980-ADA2-096F1267731E}" srcOrd="1" destOrd="0" presId="urn:microsoft.com/office/officeart/2005/8/layout/list1"/>
    <dgm:cxn modelId="{373D276D-C0F1-4084-B836-9005B9DE2176}" type="presParOf" srcId="{AAE19739-89A7-40B6-B1B4-2110D96BB701}" destId="{7BE84C5C-3723-426E-AB17-DF5C14D02804}" srcOrd="2" destOrd="0" presId="urn:microsoft.com/office/officeart/2005/8/layout/list1"/>
    <dgm:cxn modelId="{D49C400C-6759-41D3-88D6-CC0C90B08DAB}" type="presParOf" srcId="{AAE19739-89A7-40B6-B1B4-2110D96BB701}" destId="{4E31026B-0E7D-495F-9099-9509E0F6FF3F}" srcOrd="3" destOrd="0" presId="urn:microsoft.com/office/officeart/2005/8/layout/list1"/>
    <dgm:cxn modelId="{B5912C19-712F-47DE-9485-399D2EDA8E09}" type="presParOf" srcId="{AAE19739-89A7-40B6-B1B4-2110D96BB701}" destId="{BB73620B-EF47-4041-950E-947FECEA1396}" srcOrd="4" destOrd="0" presId="urn:microsoft.com/office/officeart/2005/8/layout/list1"/>
    <dgm:cxn modelId="{84061837-CB40-4924-B57D-72C15CFF770C}" type="presParOf" srcId="{BB73620B-EF47-4041-950E-947FECEA1396}" destId="{9EF9D95A-72D9-48EE-86B7-29F9C3039B12}" srcOrd="0" destOrd="0" presId="urn:microsoft.com/office/officeart/2005/8/layout/list1"/>
    <dgm:cxn modelId="{FED5BE24-3597-4C0A-B96B-477A27BCD993}" type="presParOf" srcId="{BB73620B-EF47-4041-950E-947FECEA1396}" destId="{A094F7E5-2B4C-4D48-B19F-52BDF6324914}" srcOrd="1" destOrd="0" presId="urn:microsoft.com/office/officeart/2005/8/layout/list1"/>
    <dgm:cxn modelId="{7958EDBC-1DE6-4754-B3CA-8298B97ABE61}" type="presParOf" srcId="{AAE19739-89A7-40B6-B1B4-2110D96BB701}" destId="{F860474B-9E3D-4FDB-BEB6-5FA34A605501}" srcOrd="5" destOrd="0" presId="urn:microsoft.com/office/officeart/2005/8/layout/list1"/>
    <dgm:cxn modelId="{DB7A9209-7BFF-4FF9-86E3-2CFAD5E23578}" type="presParOf" srcId="{AAE19739-89A7-40B6-B1B4-2110D96BB701}" destId="{F90442A8-B1D4-44BB-A70B-2EB27194E4B8}" srcOrd="6" destOrd="0" presId="urn:microsoft.com/office/officeart/2005/8/layout/list1"/>
    <dgm:cxn modelId="{6279C412-E92D-4F8F-BE8D-568E6BEADDE3}" type="presParOf" srcId="{AAE19739-89A7-40B6-B1B4-2110D96BB701}" destId="{8B06C4D8-50B7-4883-8CD2-D1C9569D2E08}" srcOrd="7" destOrd="0" presId="urn:microsoft.com/office/officeart/2005/8/layout/list1"/>
    <dgm:cxn modelId="{545BC393-0D02-4D4F-BC73-D97817EC5F73}" type="presParOf" srcId="{AAE19739-89A7-40B6-B1B4-2110D96BB701}" destId="{94E1B5F5-AFF7-4FD5-A41D-30B6CC3FDE3F}" srcOrd="8" destOrd="0" presId="urn:microsoft.com/office/officeart/2005/8/layout/list1"/>
    <dgm:cxn modelId="{AA9A2DF6-3331-4231-9A5B-F99BE9D327A1}" type="presParOf" srcId="{94E1B5F5-AFF7-4FD5-A41D-30B6CC3FDE3F}" destId="{DA04BF5E-10CF-4343-BBBE-A328D1D2133B}" srcOrd="0" destOrd="0" presId="urn:microsoft.com/office/officeart/2005/8/layout/list1"/>
    <dgm:cxn modelId="{2DB917AA-F1B1-485C-9315-A5404F01F871}" type="presParOf" srcId="{94E1B5F5-AFF7-4FD5-A41D-30B6CC3FDE3F}" destId="{5401CC96-56DB-486A-A6DA-F9965BF0C89D}" srcOrd="1" destOrd="0" presId="urn:microsoft.com/office/officeart/2005/8/layout/list1"/>
    <dgm:cxn modelId="{BAA77FA1-57FD-47A7-B245-9E11DEB151DE}" type="presParOf" srcId="{AAE19739-89A7-40B6-B1B4-2110D96BB701}" destId="{9484731C-9F08-42F2-83D6-5C3CDE399AE5}" srcOrd="9" destOrd="0" presId="urn:microsoft.com/office/officeart/2005/8/layout/list1"/>
    <dgm:cxn modelId="{689BC122-E100-4496-828A-B80F29258722}" type="presParOf" srcId="{AAE19739-89A7-40B6-B1B4-2110D96BB701}" destId="{F077B6A5-F385-4275-93ED-D9B69224A0C8}"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AAFCD-CCCF-4F70-A9BF-75CD3879B364}">
      <dsp:nvSpPr>
        <dsp:cNvPr id="0" name=""/>
        <dsp:cNvSpPr/>
      </dsp:nvSpPr>
      <dsp:spPr>
        <a:xfrm>
          <a:off x="11573" y="-26678"/>
          <a:ext cx="4721118" cy="36228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just" defTabSz="622300">
            <a:lnSpc>
              <a:spcPct val="90000"/>
            </a:lnSpc>
            <a:spcBef>
              <a:spcPct val="0"/>
            </a:spcBef>
            <a:spcAft>
              <a:spcPct val="35000"/>
            </a:spcAft>
          </a:pPr>
          <a:r>
            <a:rPr lang="es-EC" sz="1400" b="1" kern="1200" dirty="0" smtClean="0">
              <a:latin typeface="Montserrat"/>
            </a:rPr>
            <a:t>EJE DE GOBERNABILIDAD E INSTITUCIONALIDAD</a:t>
          </a:r>
          <a:endParaRPr lang="es-ES" sz="1400" kern="1200" dirty="0"/>
        </a:p>
      </dsp:txBody>
      <dsp:txXfrm>
        <a:off x="11573" y="-26678"/>
        <a:ext cx="4721118" cy="362286"/>
      </dsp:txXfrm>
    </dsp:sp>
    <dsp:sp modelId="{08ED0844-5578-4AA8-8FA7-1C55E21B19AC}">
      <dsp:nvSpPr>
        <dsp:cNvPr id="0" name=""/>
        <dsp:cNvSpPr/>
      </dsp:nvSpPr>
      <dsp:spPr>
        <a:xfrm>
          <a:off x="4633" y="335607"/>
          <a:ext cx="4734998" cy="527039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EC" sz="1400" b="1" kern="1200" dirty="0" smtClean="0">
              <a:latin typeface="Montserrat"/>
            </a:rPr>
            <a:t>Reformar la Ordenanza Metropolitana No. 038-2022</a:t>
          </a:r>
          <a:r>
            <a:rPr lang="es-EC" sz="1400" kern="1200" dirty="0" smtClean="0">
              <a:latin typeface="Montserrat"/>
            </a:rPr>
            <a:t>, la cual regula y promueve el SMPCYCS y su Reglamento.</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b="1" kern="1200" dirty="0" smtClean="0">
              <a:latin typeface="Montserrat"/>
            </a:rPr>
            <a:t>Revisar e incrementar los techos presupuestarios</a:t>
          </a:r>
          <a:r>
            <a:rPr lang="es-EC" sz="1400" kern="1200" dirty="0" smtClean="0">
              <a:latin typeface="Montserrat"/>
            </a:rPr>
            <a:t>.</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kern="1200" dirty="0" smtClean="0">
              <a:latin typeface="Montserrat"/>
            </a:rPr>
            <a:t>Otorgar una </a:t>
          </a:r>
          <a:r>
            <a:rPr lang="es-EC" sz="1400" b="1" kern="1200" dirty="0" smtClean="0">
              <a:latin typeface="Montserrat"/>
            </a:rPr>
            <a:t>mayor </a:t>
          </a:r>
          <a:r>
            <a:rPr lang="es-EC" sz="1400" b="1" kern="1200" dirty="0" smtClean="0">
              <a:latin typeface="Montserrat"/>
            </a:rPr>
            <a:t>participación a las instancias básicas de participación </a:t>
          </a:r>
          <a:r>
            <a:rPr lang="es-EC" sz="1400" kern="1200" dirty="0" smtClean="0">
              <a:latin typeface="Montserrat"/>
            </a:rPr>
            <a:t> de las diferentes formas de organización que tienen los barrios.</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kern="1200" dirty="0" smtClean="0">
              <a:latin typeface="Montserrat"/>
            </a:rPr>
            <a:t>Realización de obras duraderas en el tiempo, con materiales de calidad.</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kern="1200" dirty="0" smtClean="0">
              <a:latin typeface="Montserrat"/>
            </a:rPr>
            <a:t>Establecer como parte del </a:t>
          </a:r>
          <a:r>
            <a:rPr lang="es-EC" sz="1400" b="1" kern="1200" dirty="0" smtClean="0">
              <a:latin typeface="Montserrat"/>
            </a:rPr>
            <a:t>proceso de presupuesto participativo</a:t>
          </a:r>
          <a:r>
            <a:rPr lang="es-EC" sz="1400" kern="1200" dirty="0" smtClean="0">
              <a:latin typeface="Montserrat"/>
            </a:rPr>
            <a:t>, una obligatoriedad para que los en el marco de este proyecto.</a:t>
          </a:r>
          <a:r>
            <a:rPr lang="es-EC" sz="1400" b="1" kern="1200" dirty="0" smtClean="0">
              <a:latin typeface="Montserrat"/>
            </a:rPr>
            <a:t> líderes barriales socialicen las obras que se presentan </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kern="1200" dirty="0" smtClean="0">
              <a:latin typeface="Montserrat"/>
            </a:rPr>
            <a:t>Fortalecer el proceso para que la priorización y distribución  de las obras y proyectos sociales sea más equitativa.</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b="1" kern="1200" dirty="0" smtClean="0">
              <a:latin typeface="Montserrat"/>
            </a:rPr>
            <a:t>Fortalecer las modalidades de cogestión, corresponsabilidad y gestión compartida</a:t>
          </a:r>
          <a:r>
            <a:rPr lang="es-EC" sz="1400" kern="1200" dirty="0" smtClean="0">
              <a:latin typeface="Montserrat"/>
            </a:rPr>
            <a:t>, dentro del proceso presupuesto participativo.</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kern="1200" dirty="0" smtClean="0">
              <a:latin typeface="Montserrat"/>
            </a:rPr>
            <a:t>Mejorar el acercamiento con los líderes barriales y parroquiales. </a:t>
          </a:r>
          <a:endParaRPr lang="es-ES" sz="1400" kern="1200" dirty="0">
            <a:latin typeface="Montserrat"/>
          </a:endParaRPr>
        </a:p>
        <a:p>
          <a:pPr marL="114300" lvl="1" indent="-114300" algn="just" defTabSz="622300">
            <a:lnSpc>
              <a:spcPct val="90000"/>
            </a:lnSpc>
            <a:spcBef>
              <a:spcPct val="0"/>
            </a:spcBef>
            <a:spcAft>
              <a:spcPct val="15000"/>
            </a:spcAft>
            <a:buChar char="••"/>
          </a:pPr>
          <a:r>
            <a:rPr lang="es-EC" sz="1400" kern="1200" dirty="0" smtClean="0">
              <a:latin typeface="Montserrat"/>
            </a:rPr>
            <a:t>Mejorar la </a:t>
          </a:r>
          <a:r>
            <a:rPr lang="es-EC" sz="1400" b="1" kern="1200" dirty="0" smtClean="0">
              <a:latin typeface="Montserrat"/>
            </a:rPr>
            <a:t>difusión de las actividades y capacitaciones </a:t>
          </a:r>
          <a:r>
            <a:rPr lang="es-EC" sz="1400" kern="1200" dirty="0" smtClean="0">
              <a:latin typeface="Montserrat"/>
            </a:rPr>
            <a:t>que se realizan.</a:t>
          </a:r>
          <a:endParaRPr lang="es-ES" sz="1400" kern="1200" dirty="0">
            <a:latin typeface="Montserrat"/>
          </a:endParaRPr>
        </a:p>
      </dsp:txBody>
      <dsp:txXfrm>
        <a:off x="4633" y="335607"/>
        <a:ext cx="4734998" cy="5270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84C5C-3723-426E-AB17-DF5C14D02804}">
      <dsp:nvSpPr>
        <dsp:cNvPr id="0" name=""/>
        <dsp:cNvSpPr/>
      </dsp:nvSpPr>
      <dsp:spPr>
        <a:xfrm>
          <a:off x="0" y="362051"/>
          <a:ext cx="4880537" cy="94185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78784" tIns="479044" rIns="378784"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dirty="0" smtClean="0">
              <a:latin typeface="Montserrat"/>
            </a:rPr>
            <a:t>En este eje esta Secretaría General  no adquirió ningún compromiso con la ciudadanía.</a:t>
          </a:r>
          <a:endParaRPr lang="es-ES" sz="1200" kern="1200" dirty="0">
            <a:latin typeface="Montserrat"/>
          </a:endParaRPr>
        </a:p>
      </dsp:txBody>
      <dsp:txXfrm>
        <a:off x="0" y="362051"/>
        <a:ext cx="4880537" cy="941850"/>
      </dsp:txXfrm>
    </dsp:sp>
    <dsp:sp modelId="{EF56B807-4EFC-4C62-AAAC-DB718385A100}">
      <dsp:nvSpPr>
        <dsp:cNvPr id="0" name=""/>
        <dsp:cNvSpPr/>
      </dsp:nvSpPr>
      <dsp:spPr>
        <a:xfrm>
          <a:off x="244026" y="22571"/>
          <a:ext cx="3416375" cy="67896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131" tIns="0" rIns="129131" bIns="0" numCol="1" spcCol="1270" anchor="ctr" anchorCtr="0">
          <a:noAutofit/>
        </a:bodyPr>
        <a:lstStyle/>
        <a:p>
          <a:pPr lvl="0" algn="l" defTabSz="622300">
            <a:lnSpc>
              <a:spcPct val="90000"/>
            </a:lnSpc>
            <a:spcBef>
              <a:spcPct val="0"/>
            </a:spcBef>
            <a:spcAft>
              <a:spcPct val="35000"/>
            </a:spcAft>
          </a:pPr>
          <a:r>
            <a:rPr lang="es-EC" sz="1400" b="1" kern="1200" dirty="0" smtClean="0">
              <a:latin typeface="Montserrat"/>
            </a:rPr>
            <a:t>EJE TERRITORIAL</a:t>
          </a:r>
          <a:endParaRPr lang="es-ES" sz="1400" kern="1200" dirty="0">
            <a:latin typeface="Montserrat"/>
          </a:endParaRPr>
        </a:p>
      </dsp:txBody>
      <dsp:txXfrm>
        <a:off x="277170" y="55715"/>
        <a:ext cx="3350087" cy="612672"/>
      </dsp:txXfrm>
    </dsp:sp>
    <dsp:sp modelId="{F90442A8-B1D4-44BB-A70B-2EB27194E4B8}">
      <dsp:nvSpPr>
        <dsp:cNvPr id="0" name=""/>
        <dsp:cNvSpPr/>
      </dsp:nvSpPr>
      <dsp:spPr>
        <a:xfrm>
          <a:off x="0" y="1767582"/>
          <a:ext cx="4880537" cy="1159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78784" tIns="479044" rIns="378784" bIns="85344" numCol="1" spcCol="1270" anchor="t" anchorCtr="0">
          <a:noAutofit/>
        </a:bodyPr>
        <a:lstStyle/>
        <a:p>
          <a:pPr marL="114300" lvl="1" indent="-114300" algn="l" defTabSz="533400">
            <a:lnSpc>
              <a:spcPct val="90000"/>
            </a:lnSpc>
            <a:spcBef>
              <a:spcPct val="0"/>
            </a:spcBef>
            <a:spcAft>
              <a:spcPct val="15000"/>
            </a:spcAft>
            <a:buChar char="••"/>
          </a:pPr>
          <a:endParaRPr lang="es-ES" sz="1200" kern="1200" dirty="0">
            <a:latin typeface="Montserrat"/>
          </a:endParaRPr>
        </a:p>
        <a:p>
          <a:pPr marL="114300" lvl="1" indent="-114300" algn="l" defTabSz="533400">
            <a:lnSpc>
              <a:spcPct val="90000"/>
            </a:lnSpc>
            <a:spcBef>
              <a:spcPct val="0"/>
            </a:spcBef>
            <a:spcAft>
              <a:spcPct val="15000"/>
            </a:spcAft>
            <a:buChar char="••"/>
          </a:pPr>
          <a:r>
            <a:rPr lang="es-ES" sz="1200" kern="1200" dirty="0" smtClean="0">
              <a:latin typeface="Montserrat"/>
            </a:rPr>
            <a:t>En este eje esta Secretaría General  no adquirió ningún compromiso con la ciudadanía.</a:t>
          </a:r>
          <a:endParaRPr lang="es-ES" sz="1200" kern="1200" dirty="0">
            <a:latin typeface="Montserrat"/>
          </a:endParaRPr>
        </a:p>
      </dsp:txBody>
      <dsp:txXfrm>
        <a:off x="0" y="1767582"/>
        <a:ext cx="4880537" cy="1159200"/>
      </dsp:txXfrm>
    </dsp:sp>
    <dsp:sp modelId="{A094F7E5-2B4C-4D48-B19F-52BDF6324914}">
      <dsp:nvSpPr>
        <dsp:cNvPr id="0" name=""/>
        <dsp:cNvSpPr/>
      </dsp:nvSpPr>
      <dsp:spPr>
        <a:xfrm>
          <a:off x="244026" y="1428102"/>
          <a:ext cx="3416375" cy="67896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131" tIns="0" rIns="129131" bIns="0" numCol="1" spcCol="1270" anchor="ctr" anchorCtr="0">
          <a:noAutofit/>
        </a:bodyPr>
        <a:lstStyle/>
        <a:p>
          <a:pPr lvl="0" algn="l" defTabSz="622300">
            <a:lnSpc>
              <a:spcPct val="90000"/>
            </a:lnSpc>
            <a:spcBef>
              <a:spcPct val="0"/>
            </a:spcBef>
            <a:spcAft>
              <a:spcPct val="35000"/>
            </a:spcAft>
          </a:pPr>
          <a:r>
            <a:rPr lang="es-EC" sz="1400" b="1" kern="1200" dirty="0" smtClean="0">
              <a:latin typeface="Montserrat"/>
            </a:rPr>
            <a:t>EJE ECONÓMICO</a:t>
          </a:r>
          <a:endParaRPr lang="es-EC" sz="1400" kern="1200" dirty="0">
            <a:latin typeface="Montserrat"/>
          </a:endParaRPr>
        </a:p>
      </dsp:txBody>
      <dsp:txXfrm>
        <a:off x="277170" y="1461246"/>
        <a:ext cx="3350087" cy="612672"/>
      </dsp:txXfrm>
    </dsp:sp>
    <dsp:sp modelId="{F077B6A5-F385-4275-93ED-D9B69224A0C8}">
      <dsp:nvSpPr>
        <dsp:cNvPr id="0" name=""/>
        <dsp:cNvSpPr/>
      </dsp:nvSpPr>
      <dsp:spPr>
        <a:xfrm>
          <a:off x="0" y="3390462"/>
          <a:ext cx="4880537" cy="94185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78784" tIns="479044" rIns="378784" bIns="85344" numCol="1" spcCol="1270" anchor="t" anchorCtr="0">
          <a:noAutofit/>
        </a:bodyPr>
        <a:lstStyle/>
        <a:p>
          <a:pPr marL="114300" lvl="1" indent="-114300" algn="l" defTabSz="533400">
            <a:lnSpc>
              <a:spcPct val="90000"/>
            </a:lnSpc>
            <a:spcBef>
              <a:spcPct val="0"/>
            </a:spcBef>
            <a:spcAft>
              <a:spcPct val="15000"/>
            </a:spcAft>
            <a:buChar char="••"/>
          </a:pPr>
          <a:r>
            <a:rPr lang="es-EC" sz="1200" b="1" kern="1200" dirty="0" smtClean="0">
              <a:latin typeface="Montserrat"/>
            </a:rPr>
            <a:t>Potenciar las Casas Barriales</a:t>
          </a:r>
          <a:r>
            <a:rPr lang="es-EC" sz="1200" kern="1200" dirty="0" smtClean="0">
              <a:latin typeface="Montserrat"/>
            </a:rPr>
            <a:t> para actividades en pro de la comunidad.</a:t>
          </a:r>
          <a:endParaRPr lang="es-ES" sz="1200" kern="1200" dirty="0">
            <a:latin typeface="Montserrat"/>
          </a:endParaRPr>
        </a:p>
      </dsp:txBody>
      <dsp:txXfrm>
        <a:off x="0" y="3390462"/>
        <a:ext cx="4880537" cy="941850"/>
      </dsp:txXfrm>
    </dsp:sp>
    <dsp:sp modelId="{5401CC96-56DB-486A-A6DA-F9965BF0C89D}">
      <dsp:nvSpPr>
        <dsp:cNvPr id="0" name=""/>
        <dsp:cNvSpPr/>
      </dsp:nvSpPr>
      <dsp:spPr>
        <a:xfrm>
          <a:off x="244026" y="3050982"/>
          <a:ext cx="3416375" cy="67896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131" tIns="0" rIns="129131" bIns="0" numCol="1" spcCol="1270" anchor="ctr" anchorCtr="0">
          <a:noAutofit/>
        </a:bodyPr>
        <a:lstStyle/>
        <a:p>
          <a:pPr lvl="0" algn="l" defTabSz="622300">
            <a:lnSpc>
              <a:spcPct val="90000"/>
            </a:lnSpc>
            <a:spcBef>
              <a:spcPct val="0"/>
            </a:spcBef>
            <a:spcAft>
              <a:spcPct val="35000"/>
            </a:spcAft>
          </a:pPr>
          <a:r>
            <a:rPr lang="es-EC" sz="1400" b="1" kern="1200" smtClean="0">
              <a:latin typeface="Montserrat"/>
            </a:rPr>
            <a:t>EJE SOCIAL</a:t>
          </a:r>
          <a:endParaRPr lang="es-EC" sz="1400" kern="1200">
            <a:latin typeface="Montserrat"/>
          </a:endParaRPr>
        </a:p>
      </dsp:txBody>
      <dsp:txXfrm>
        <a:off x="277170" y="3084126"/>
        <a:ext cx="3350087"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0.38172</cdr:x>
      <cdr:y>0.11802</cdr:y>
    </cdr:from>
    <cdr:to>
      <cdr:x>0.4805</cdr:x>
      <cdr:y>0.20498</cdr:y>
    </cdr:to>
    <cdr:sp macro="" textlink="">
      <cdr:nvSpPr>
        <cdr:cNvPr id="2" name="Título 1">
          <a:extLst xmlns:a="http://schemas.openxmlformats.org/drawingml/2006/main">
            <a:ext uri="{FF2B5EF4-FFF2-40B4-BE49-F238E27FC236}">
              <a16:creationId xmlns:a16="http://schemas.microsoft.com/office/drawing/2014/main" id="{41119FB4-C90A-3620-FD10-02F0A75698D8}"/>
            </a:ext>
          </a:extLst>
        </cdr:cNvPr>
        <cdr:cNvSpPr txBox="1">
          <a:spLocks xmlns:a="http://schemas.openxmlformats.org/drawingml/2006/main"/>
        </cdr:cNvSpPr>
      </cdr:nvSpPr>
      <cdr:spPr>
        <a:xfrm xmlns:a="http://schemas.openxmlformats.org/drawingml/2006/main">
          <a:off x="2734161" y="523274"/>
          <a:ext cx="707539" cy="385547"/>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MX" b="1" dirty="0" smtClean="0">
              <a:solidFill>
                <a:srgbClr val="223F86"/>
              </a:solidFill>
              <a:latin typeface="Montserrat ExtraBold" pitchFamily="2" charset="77"/>
              <a:ea typeface="HGSMinchoE" panose="02020900000000000000" pitchFamily="18" charset="-128"/>
            </a:rPr>
            <a:t>34</a:t>
          </a:r>
          <a:endParaRPr lang="es-EC" b="1" dirty="0">
            <a:solidFill>
              <a:srgbClr val="223F86"/>
            </a:solidFill>
            <a:latin typeface="Montserrat ExtraBold" pitchFamily="2" charset="77"/>
            <a:ea typeface="HGSMinchoE" panose="02020900000000000000" pitchFamily="18"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EC"/>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707F54E-5EB2-40CD-A379-75BE8348470D}" type="datetimeFigureOut">
              <a:rPr lang="es-EC" smtClean="0"/>
              <a:t>12/7/2023</a:t>
            </a:fld>
            <a:endParaRPr lang="es-EC"/>
          </a:p>
        </p:txBody>
      </p:sp>
      <p:sp>
        <p:nvSpPr>
          <p:cNvPr id="4" name="Marcador de imagen de diapositiva 3"/>
          <p:cNvSpPr>
            <a:spLocks noGrp="1" noRot="1" noChangeAspect="1"/>
          </p:cNvSpPr>
          <p:nvPr>
            <p:ph type="sldImg" idx="2"/>
          </p:nvPr>
        </p:nvSpPr>
        <p:spPr>
          <a:xfrm>
            <a:off x="1287463" y="1162050"/>
            <a:ext cx="4435475" cy="3136900"/>
          </a:xfrm>
          <a:prstGeom prst="rect">
            <a:avLst/>
          </a:prstGeom>
          <a:noFill/>
          <a:ln w="12700">
            <a:solidFill>
              <a:prstClr val="black"/>
            </a:solidFill>
          </a:ln>
        </p:spPr>
        <p:txBody>
          <a:bodyPr vert="horz" lIns="93177" tIns="46589" rIns="93177" bIns="46589" rtlCol="0" anchor="ctr"/>
          <a:lstStyle/>
          <a:p>
            <a:endParaRPr lang="es-EC"/>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5646D7-6190-43C6-A360-73D70DF0C089}" type="slidenum">
              <a:rPr lang="es-EC" smtClean="0"/>
              <a:t>‹Nº›</a:t>
            </a:fld>
            <a:endParaRPr lang="es-EC"/>
          </a:p>
        </p:txBody>
      </p:sp>
    </p:spTree>
    <p:extLst>
      <p:ext uri="{BB962C8B-B14F-4D97-AF65-F5344CB8AC3E}">
        <p14:creationId xmlns:p14="http://schemas.microsoft.com/office/powerpoint/2010/main" val="1740094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85646D7-6190-43C6-A360-73D70DF0C089}" type="slidenum">
              <a:rPr lang="es-EC" smtClean="0"/>
              <a:t>6</a:t>
            </a:fld>
            <a:endParaRPr lang="es-EC"/>
          </a:p>
        </p:txBody>
      </p:sp>
    </p:spTree>
    <p:extLst>
      <p:ext uri="{BB962C8B-B14F-4D97-AF65-F5344CB8AC3E}">
        <p14:creationId xmlns:p14="http://schemas.microsoft.com/office/powerpoint/2010/main" val="88665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85646D7-6190-43C6-A360-73D70DF0C089}" type="slidenum">
              <a:rPr lang="es-EC" smtClean="0"/>
              <a:t>7</a:t>
            </a:fld>
            <a:endParaRPr lang="es-EC"/>
          </a:p>
        </p:txBody>
      </p:sp>
    </p:spTree>
    <p:extLst>
      <p:ext uri="{BB962C8B-B14F-4D97-AF65-F5344CB8AC3E}">
        <p14:creationId xmlns:p14="http://schemas.microsoft.com/office/powerpoint/2010/main" val="396255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BF69858-0127-DE42-8937-60E20A4E8BB0}" type="datetimeFigureOut">
              <a:rPr lang="es-EC" smtClean="0"/>
              <a:t>12/7/2023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392018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BF69858-0127-DE42-8937-60E20A4E8BB0}" type="datetimeFigureOut">
              <a:rPr lang="es-EC" smtClean="0"/>
              <a:t>12/7/2023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403591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BF69858-0127-DE42-8937-60E20A4E8BB0}" type="datetimeFigureOut">
              <a:rPr lang="es-EC" smtClean="0"/>
              <a:t>12/7/2023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31332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F7E1582-B6A7-3E26-A7F6-AEDF0DC4BAA6}"/>
              </a:ext>
            </a:extLst>
          </p:cNvPr>
          <p:cNvPicPr>
            <a:picLocks noChangeAspect="1"/>
          </p:cNvPicPr>
          <p:nvPr userDrawn="1"/>
        </p:nvPicPr>
        <p:blipFill>
          <a:blip r:embed="rId2"/>
          <a:stretch>
            <a:fillRect/>
          </a:stretch>
        </p:blipFill>
        <p:spPr>
          <a:xfrm>
            <a:off x="0" y="0"/>
            <a:ext cx="10691813" cy="7559675"/>
          </a:xfrm>
          <a:prstGeom prst="rect">
            <a:avLst/>
          </a:prstGeom>
        </p:spPr>
      </p:pic>
      <p:pic>
        <p:nvPicPr>
          <p:cNvPr id="6" name="Imagen 5">
            <a:extLst>
              <a:ext uri="{FF2B5EF4-FFF2-40B4-BE49-F238E27FC236}">
                <a16:creationId xmlns:a16="http://schemas.microsoft.com/office/drawing/2014/main" id="{0FB194BD-C305-B12F-FE2F-8EE353257C28}"/>
              </a:ext>
            </a:extLst>
          </p:cNvPr>
          <p:cNvPicPr>
            <a:picLocks noChangeAspect="1"/>
          </p:cNvPicPr>
          <p:nvPr userDrawn="1"/>
        </p:nvPicPr>
        <p:blipFill>
          <a:blip r:embed="rId3"/>
          <a:stretch>
            <a:fillRect/>
          </a:stretch>
        </p:blipFill>
        <p:spPr>
          <a:xfrm>
            <a:off x="8753921" y="6426165"/>
            <a:ext cx="1834938" cy="848787"/>
          </a:xfrm>
          <a:prstGeom prst="rect">
            <a:avLst/>
          </a:prstGeom>
        </p:spPr>
      </p:pic>
    </p:spTree>
    <p:extLst>
      <p:ext uri="{BB962C8B-B14F-4D97-AF65-F5344CB8AC3E}">
        <p14:creationId xmlns:p14="http://schemas.microsoft.com/office/powerpoint/2010/main" val="2405220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69DC5DA2-D5CD-D981-0EDC-735E5588E99A}"/>
              </a:ext>
            </a:extLst>
          </p:cNvPr>
          <p:cNvPicPr>
            <a:picLocks noChangeAspect="1"/>
          </p:cNvPicPr>
          <p:nvPr userDrawn="1"/>
        </p:nvPicPr>
        <p:blipFill>
          <a:blip r:embed="rId2"/>
          <a:stretch>
            <a:fillRect/>
          </a:stretch>
        </p:blipFill>
        <p:spPr>
          <a:xfrm>
            <a:off x="0" y="0"/>
            <a:ext cx="10691813" cy="7559675"/>
          </a:xfrm>
          <a:prstGeom prst="rect">
            <a:avLst/>
          </a:prstGeom>
        </p:spPr>
      </p:pic>
    </p:spTree>
    <p:extLst>
      <p:ext uri="{BB962C8B-B14F-4D97-AF65-F5344CB8AC3E}">
        <p14:creationId xmlns:p14="http://schemas.microsoft.com/office/powerpoint/2010/main" val="940751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D982A6-5EA3-A546-5CD8-CE66C7EA9130}"/>
              </a:ext>
            </a:extLst>
          </p:cNvPr>
          <p:cNvPicPr>
            <a:picLocks noChangeAspect="1"/>
          </p:cNvPicPr>
          <p:nvPr userDrawn="1"/>
        </p:nvPicPr>
        <p:blipFill>
          <a:blip r:embed="rId2"/>
          <a:stretch>
            <a:fillRect/>
          </a:stretch>
        </p:blipFill>
        <p:spPr>
          <a:xfrm>
            <a:off x="0" y="0"/>
            <a:ext cx="10691813" cy="7559675"/>
          </a:xfrm>
          <a:prstGeom prst="rect">
            <a:avLst/>
          </a:prstGeom>
        </p:spPr>
      </p:pic>
      <p:pic>
        <p:nvPicPr>
          <p:cNvPr id="5" name="Imagen 4">
            <a:extLst>
              <a:ext uri="{FF2B5EF4-FFF2-40B4-BE49-F238E27FC236}">
                <a16:creationId xmlns:a16="http://schemas.microsoft.com/office/drawing/2014/main" id="{A025AD31-5028-D17D-3E5B-8BFAE50E1A40}"/>
              </a:ext>
            </a:extLst>
          </p:cNvPr>
          <p:cNvPicPr>
            <a:picLocks noChangeAspect="1"/>
          </p:cNvPicPr>
          <p:nvPr userDrawn="1"/>
        </p:nvPicPr>
        <p:blipFill>
          <a:blip r:embed="rId3"/>
          <a:stretch>
            <a:fillRect/>
          </a:stretch>
        </p:blipFill>
        <p:spPr>
          <a:xfrm>
            <a:off x="326490" y="6426165"/>
            <a:ext cx="1834938" cy="848787"/>
          </a:xfrm>
          <a:prstGeom prst="rect">
            <a:avLst/>
          </a:prstGeom>
        </p:spPr>
      </p:pic>
    </p:spTree>
    <p:extLst>
      <p:ext uri="{BB962C8B-B14F-4D97-AF65-F5344CB8AC3E}">
        <p14:creationId xmlns:p14="http://schemas.microsoft.com/office/powerpoint/2010/main" val="2091165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ación">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779EAB8-383F-33BD-D69C-A32AB86C6A74}"/>
              </a:ext>
            </a:extLst>
          </p:cNvPr>
          <p:cNvPicPr>
            <a:picLocks noChangeAspect="1"/>
          </p:cNvPicPr>
          <p:nvPr userDrawn="1"/>
        </p:nvPicPr>
        <p:blipFill>
          <a:blip r:embed="rId2"/>
          <a:stretch>
            <a:fillRect/>
          </a:stretch>
        </p:blipFill>
        <p:spPr>
          <a:xfrm>
            <a:off x="0" y="0"/>
            <a:ext cx="10691813" cy="7559675"/>
          </a:xfrm>
          <a:prstGeom prst="rect">
            <a:avLst/>
          </a:prstGeom>
        </p:spPr>
      </p:pic>
      <p:pic>
        <p:nvPicPr>
          <p:cNvPr id="4" name="Imagen 3">
            <a:extLst>
              <a:ext uri="{FF2B5EF4-FFF2-40B4-BE49-F238E27FC236}">
                <a16:creationId xmlns:a16="http://schemas.microsoft.com/office/drawing/2014/main" id="{847BFED1-C576-6C21-EED3-F42F667C29D3}"/>
              </a:ext>
            </a:extLst>
          </p:cNvPr>
          <p:cNvPicPr>
            <a:picLocks noChangeAspect="1"/>
          </p:cNvPicPr>
          <p:nvPr userDrawn="1"/>
        </p:nvPicPr>
        <p:blipFill>
          <a:blip r:embed="rId3"/>
          <a:stretch>
            <a:fillRect/>
          </a:stretch>
        </p:blipFill>
        <p:spPr>
          <a:xfrm>
            <a:off x="8635749" y="279233"/>
            <a:ext cx="1834938" cy="848787"/>
          </a:xfrm>
          <a:prstGeom prst="rect">
            <a:avLst/>
          </a:prstGeom>
        </p:spPr>
      </p:pic>
    </p:spTree>
    <p:extLst>
      <p:ext uri="{BB962C8B-B14F-4D97-AF65-F5344CB8AC3E}">
        <p14:creationId xmlns:p14="http://schemas.microsoft.com/office/powerpoint/2010/main" val="56421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BF69858-0127-DE42-8937-60E20A4E8BB0}" type="datetimeFigureOut">
              <a:rPr lang="es-EC" smtClean="0"/>
              <a:t>12/7/2023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172193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BF69858-0127-DE42-8937-60E20A4E8BB0}" type="datetimeFigureOut">
              <a:rPr lang="es-EC" smtClean="0"/>
              <a:t>12/7/2023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89758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BF69858-0127-DE42-8937-60E20A4E8BB0}" type="datetimeFigureOut">
              <a:rPr lang="es-EC" smtClean="0"/>
              <a:t>12/7/2023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214233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Haga clic para modificar los estilos de texto del patrón</a:t>
            </a:r>
          </a:p>
        </p:txBody>
      </p:sp>
      <p:sp>
        <p:nvSpPr>
          <p:cNvPr id="4" name="Content Placeholder 3"/>
          <p:cNvSpPr>
            <a:spLocks noGrp="1"/>
          </p:cNvSpPr>
          <p:nvPr>
            <p:ph sz="half" idx="2"/>
          </p:nvPr>
        </p:nvSpPr>
        <p:spPr>
          <a:xfrm>
            <a:off x="736456" y="2761381"/>
            <a:ext cx="4523137" cy="40615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Haga clic para modificar los estilos de texto del patrón</a:t>
            </a:r>
          </a:p>
        </p:txBody>
      </p:sp>
      <p:sp>
        <p:nvSpPr>
          <p:cNvPr id="6" name="Content Placeholder 5"/>
          <p:cNvSpPr>
            <a:spLocks noGrp="1"/>
          </p:cNvSpPr>
          <p:nvPr>
            <p:ph sz="quarter" idx="4"/>
          </p:nvPr>
        </p:nvSpPr>
        <p:spPr>
          <a:xfrm>
            <a:off x="5412731" y="2761381"/>
            <a:ext cx="4545413" cy="40615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BF69858-0127-DE42-8937-60E20A4E8BB0}" type="datetimeFigureOut">
              <a:rPr lang="es-EC" smtClean="0"/>
              <a:t>12/7/2023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118818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BF69858-0127-DE42-8937-60E20A4E8BB0}" type="datetimeFigureOut">
              <a:rPr lang="es-EC" smtClean="0"/>
              <a:t>12/7/2023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153479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F69858-0127-DE42-8937-60E20A4E8BB0}" type="datetimeFigureOut">
              <a:rPr lang="es-EC" smtClean="0"/>
              <a:t>12/7/2023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190069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BF69858-0127-DE42-8937-60E20A4E8BB0}" type="datetimeFigureOut">
              <a:rPr lang="es-EC" smtClean="0"/>
              <a:t>12/7/2023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2186109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BF69858-0127-DE42-8937-60E20A4E8BB0}" type="datetimeFigureOut">
              <a:rPr lang="es-EC" smtClean="0"/>
              <a:t>12/7/2023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9E1A6C1-F2E1-3547-A3CF-C6A40B54DDE5}" type="slidenum">
              <a:rPr lang="es-EC" smtClean="0"/>
              <a:t>‹Nº›</a:t>
            </a:fld>
            <a:endParaRPr lang="es-EC"/>
          </a:p>
        </p:txBody>
      </p:sp>
    </p:spTree>
    <p:extLst>
      <p:ext uri="{BB962C8B-B14F-4D97-AF65-F5344CB8AC3E}">
        <p14:creationId xmlns:p14="http://schemas.microsoft.com/office/powerpoint/2010/main" val="4075813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FBF69858-0127-DE42-8937-60E20A4E8BB0}" type="datetimeFigureOut">
              <a:rPr lang="es-EC" smtClean="0"/>
              <a:t>12/7/2023</a:t>
            </a:fld>
            <a:endParaRPr lang="es-EC"/>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99E1A6C1-F2E1-3547-A3CF-C6A40B54DDE5}" type="slidenum">
              <a:rPr lang="es-EC" smtClean="0"/>
              <a:t>‹Nº›</a:t>
            </a:fld>
            <a:endParaRPr lang="es-EC"/>
          </a:p>
        </p:txBody>
      </p:sp>
    </p:spTree>
    <p:extLst>
      <p:ext uri="{BB962C8B-B14F-4D97-AF65-F5344CB8AC3E}">
        <p14:creationId xmlns:p14="http://schemas.microsoft.com/office/powerpoint/2010/main" val="2492181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95B1A7-C465-7BE4-696D-38C949F347EE}"/>
              </a:ext>
            </a:extLst>
          </p:cNvPr>
          <p:cNvPicPr>
            <a:picLocks noChangeAspect="1"/>
          </p:cNvPicPr>
          <p:nvPr/>
        </p:nvPicPr>
        <p:blipFill>
          <a:blip r:embed="rId2"/>
          <a:stretch>
            <a:fillRect/>
          </a:stretch>
        </p:blipFill>
        <p:spPr>
          <a:xfrm>
            <a:off x="3797821" y="3210142"/>
            <a:ext cx="3096171" cy="1139391"/>
          </a:xfrm>
          <a:prstGeom prst="rect">
            <a:avLst/>
          </a:prstGeom>
        </p:spPr>
      </p:pic>
    </p:spTree>
    <p:extLst>
      <p:ext uri="{BB962C8B-B14F-4D97-AF65-F5344CB8AC3E}">
        <p14:creationId xmlns:p14="http://schemas.microsoft.com/office/powerpoint/2010/main" val="2952720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C13FF4-C173-09E3-2E57-64C2B46130A6}"/>
              </a:ext>
            </a:extLst>
          </p:cNvPr>
          <p:cNvSpPr txBox="1"/>
          <p:nvPr/>
        </p:nvSpPr>
        <p:spPr>
          <a:xfrm>
            <a:off x="245516" y="2492461"/>
            <a:ext cx="3875994" cy="3693319"/>
          </a:xfrm>
          <a:prstGeom prst="rect">
            <a:avLst/>
          </a:prstGeom>
          <a:noFill/>
        </p:spPr>
        <p:txBody>
          <a:bodyPr wrap="square" rtlCol="0">
            <a:spAutoFit/>
          </a:bodyPr>
          <a:lstStyle/>
          <a:p>
            <a:pPr algn="just"/>
            <a:r>
              <a:rPr lang="es-MX" dirty="0">
                <a:solidFill>
                  <a:srgbClr val="5B5B5B"/>
                </a:solidFill>
                <a:latin typeface="Montserrat" pitchFamily="2" charset="77"/>
              </a:rPr>
              <a:t>P</a:t>
            </a:r>
            <a:r>
              <a:rPr lang="es-MX" dirty="0" smtClean="0">
                <a:solidFill>
                  <a:srgbClr val="5B5B5B"/>
                </a:solidFill>
                <a:latin typeface="Montserrat" pitchFamily="2" charset="77"/>
              </a:rPr>
              <a:t>roceso </a:t>
            </a:r>
            <a:r>
              <a:rPr lang="es-MX" dirty="0">
                <a:solidFill>
                  <a:srgbClr val="5B5B5B"/>
                </a:solidFill>
                <a:latin typeface="Montserrat" pitchFamily="2" charset="77"/>
              </a:rPr>
              <a:t>a través del cual la ciudadanía contribuye y forma parte del análisis, discusión y decisión respecto a un porcentaje del presupuesto municipal.</a:t>
            </a:r>
          </a:p>
          <a:p>
            <a:pPr algn="just"/>
            <a:endParaRPr lang="es-MX" dirty="0">
              <a:solidFill>
                <a:srgbClr val="5B5B5B"/>
              </a:solidFill>
              <a:latin typeface="Montserrat" pitchFamily="2" charset="77"/>
            </a:endParaRPr>
          </a:p>
          <a:p>
            <a:pPr algn="just"/>
            <a:r>
              <a:rPr lang="es-MX" dirty="0">
                <a:solidFill>
                  <a:srgbClr val="5B5B5B"/>
                </a:solidFill>
                <a:latin typeface="Montserrat" pitchFamily="2" charset="77"/>
              </a:rPr>
              <a:t>Cada año la comunidad toma decisión sobre al menos el 60% del presupuesto de inversión que tiene cada Administración Zonal.</a:t>
            </a:r>
          </a:p>
          <a:p>
            <a:pPr algn="just"/>
            <a:endParaRPr lang="es-MX" dirty="0">
              <a:solidFill>
                <a:srgbClr val="5B5B5B"/>
              </a:solidFill>
              <a:latin typeface="Montserrat" pitchFamily="2" charset="77"/>
            </a:endParaRPr>
          </a:p>
          <a:p>
            <a:pPr algn="just"/>
            <a:r>
              <a:rPr lang="es-MX" dirty="0">
                <a:solidFill>
                  <a:srgbClr val="5B5B5B"/>
                </a:solidFill>
                <a:latin typeface="Montserrat" pitchFamily="2" charset="77"/>
              </a:rPr>
              <a:t>Para este año se planificaron </a:t>
            </a:r>
            <a:r>
              <a:rPr lang="es-MX" b="1" dirty="0">
                <a:solidFill>
                  <a:srgbClr val="5B5B5B"/>
                </a:solidFill>
                <a:latin typeface="Montserrat" pitchFamily="2" charset="77"/>
              </a:rPr>
              <a:t>527 obras</a:t>
            </a:r>
            <a:r>
              <a:rPr lang="es-MX" dirty="0">
                <a:solidFill>
                  <a:srgbClr val="5B5B5B"/>
                </a:solidFill>
                <a:latin typeface="Montserrat" pitchFamily="2" charset="77"/>
              </a:rPr>
              <a:t>, siendo esta la meta distrital.</a:t>
            </a:r>
            <a:endParaRPr lang="es-EC" dirty="0">
              <a:solidFill>
                <a:srgbClr val="5B5B5B"/>
              </a:solidFill>
              <a:latin typeface="Montserrat" pitchFamily="2" charset="77"/>
            </a:endParaRPr>
          </a:p>
        </p:txBody>
      </p:sp>
      <p:sp>
        <p:nvSpPr>
          <p:cNvPr id="3" name="Título 1">
            <a:extLst>
              <a:ext uri="{FF2B5EF4-FFF2-40B4-BE49-F238E27FC236}">
                <a16:creationId xmlns:a16="http://schemas.microsoft.com/office/drawing/2014/main" id="{41119FB4-C90A-3620-FD10-02F0A75698D8}"/>
              </a:ext>
            </a:extLst>
          </p:cNvPr>
          <p:cNvSpPr txBox="1">
            <a:spLocks/>
          </p:cNvSpPr>
          <p:nvPr/>
        </p:nvSpPr>
        <p:spPr>
          <a:xfrm>
            <a:off x="327087" y="359100"/>
            <a:ext cx="3817680" cy="1162457"/>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Presupuestos Participativos</a:t>
            </a:r>
            <a:endParaRPr lang="es-EC" b="1" dirty="0">
              <a:solidFill>
                <a:srgbClr val="223F86"/>
              </a:solidFill>
              <a:latin typeface="Montserrat ExtraBold" pitchFamily="2" charset="77"/>
              <a:ea typeface="HGSMinchoE" panose="02020900000000000000" pitchFamily="18" charset="-128"/>
            </a:endParaRPr>
          </a:p>
        </p:txBody>
      </p:sp>
      <p:sp>
        <p:nvSpPr>
          <p:cNvPr id="4" name="Título 1">
            <a:extLst>
              <a:ext uri="{FF2B5EF4-FFF2-40B4-BE49-F238E27FC236}">
                <a16:creationId xmlns:a16="http://schemas.microsoft.com/office/drawing/2014/main" id="{C83F0FF2-005E-7F48-1E8E-9FED6F0F6E55}"/>
              </a:ext>
            </a:extLst>
          </p:cNvPr>
          <p:cNvSpPr txBox="1">
            <a:spLocks/>
          </p:cNvSpPr>
          <p:nvPr/>
        </p:nvSpPr>
        <p:spPr>
          <a:xfrm>
            <a:off x="384237" y="1311481"/>
            <a:ext cx="4193564"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57" b="1" dirty="0" smtClean="0">
                <a:solidFill>
                  <a:srgbClr val="75BBE9"/>
                </a:solidFill>
                <a:latin typeface="Montserrat" pitchFamily="2" charset="77"/>
                <a:ea typeface="HGSMinchoE" panose="02020900000000000000" pitchFamily="18" charset="-128"/>
              </a:rPr>
              <a:t>Obras</a:t>
            </a:r>
            <a:endParaRPr lang="es-EC" sz="3157" b="1" dirty="0">
              <a:solidFill>
                <a:srgbClr val="75BBE9"/>
              </a:solidFill>
              <a:latin typeface="Montserrat" pitchFamily="2" charset="77"/>
              <a:ea typeface="HGSMinchoE" panose="02020900000000000000" pitchFamily="18" charset="-128"/>
            </a:endParaRPr>
          </a:p>
        </p:txBody>
      </p:sp>
      <p:graphicFrame>
        <p:nvGraphicFramePr>
          <p:cNvPr id="7" name="Gráfico 6"/>
          <p:cNvGraphicFramePr>
            <a:graphicFrameLocks/>
          </p:cNvGraphicFramePr>
          <p:nvPr>
            <p:extLst/>
          </p:nvPr>
        </p:nvGraphicFramePr>
        <p:xfrm>
          <a:off x="4410372" y="1534088"/>
          <a:ext cx="6281441" cy="3888073"/>
        </p:xfrm>
        <a:graphic>
          <a:graphicData uri="http://schemas.openxmlformats.org/drawingml/2006/chart">
            <c:chart xmlns:c="http://schemas.openxmlformats.org/drawingml/2006/chart" xmlns:r="http://schemas.openxmlformats.org/officeDocument/2006/relationships" r:id="rId2"/>
          </a:graphicData>
        </a:graphic>
      </p:graphicFrame>
      <p:sp>
        <p:nvSpPr>
          <p:cNvPr id="8" name="Título 1">
            <a:extLst>
              <a:ext uri="{FF2B5EF4-FFF2-40B4-BE49-F238E27FC236}">
                <a16:creationId xmlns:a16="http://schemas.microsoft.com/office/drawing/2014/main" id="{41119FB4-C90A-3620-FD10-02F0A75698D8}"/>
              </a:ext>
            </a:extLst>
          </p:cNvPr>
          <p:cNvSpPr txBox="1">
            <a:spLocks/>
          </p:cNvSpPr>
          <p:nvPr/>
        </p:nvSpPr>
        <p:spPr>
          <a:xfrm>
            <a:off x="6628301" y="2375763"/>
            <a:ext cx="620479" cy="338107"/>
          </a:xfrm>
          <a:prstGeom prst="rect">
            <a:avLst/>
          </a:prstGeom>
        </p:spPr>
        <p:txBody>
          <a:bodyPr vert="horz" lIns="80189" tIns="40094" rIns="80189" bIns="40094"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579" b="1" dirty="0">
                <a:solidFill>
                  <a:srgbClr val="223F86"/>
                </a:solidFill>
                <a:latin typeface="Montserrat ExtraBold" pitchFamily="2" charset="77"/>
                <a:ea typeface="HGSMinchoE" panose="02020900000000000000" pitchFamily="18" charset="-128"/>
              </a:rPr>
              <a:t>29</a:t>
            </a:r>
            <a:endParaRPr lang="es-EC" sz="1579" b="1" dirty="0">
              <a:solidFill>
                <a:srgbClr val="223F86"/>
              </a:solidFill>
              <a:latin typeface="Montserrat ExtraBold" pitchFamily="2" charset="77"/>
              <a:ea typeface="HGSMinchoE" panose="02020900000000000000" pitchFamily="18" charset="-128"/>
            </a:endParaRPr>
          </a:p>
        </p:txBody>
      </p:sp>
      <p:sp>
        <p:nvSpPr>
          <p:cNvPr id="9" name="Título 1">
            <a:extLst>
              <a:ext uri="{FF2B5EF4-FFF2-40B4-BE49-F238E27FC236}">
                <a16:creationId xmlns:a16="http://schemas.microsoft.com/office/drawing/2014/main" id="{41119FB4-C90A-3620-FD10-02F0A75698D8}"/>
              </a:ext>
            </a:extLst>
          </p:cNvPr>
          <p:cNvSpPr txBox="1">
            <a:spLocks/>
          </p:cNvSpPr>
          <p:nvPr/>
        </p:nvSpPr>
        <p:spPr>
          <a:xfrm>
            <a:off x="7639011" y="2768353"/>
            <a:ext cx="620479" cy="338107"/>
          </a:xfrm>
          <a:prstGeom prst="rect">
            <a:avLst/>
          </a:prstGeom>
        </p:spPr>
        <p:txBody>
          <a:bodyPr vert="horz" lIns="80189" tIns="40094" rIns="80189" bIns="40094"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579" b="1" dirty="0">
                <a:solidFill>
                  <a:srgbClr val="223F86"/>
                </a:solidFill>
                <a:latin typeface="Montserrat ExtraBold" pitchFamily="2" charset="77"/>
                <a:ea typeface="HGSMinchoE" panose="02020900000000000000" pitchFamily="18" charset="-128"/>
              </a:rPr>
              <a:t>53</a:t>
            </a:r>
            <a:endParaRPr lang="es-EC" sz="1579" b="1" dirty="0">
              <a:solidFill>
                <a:srgbClr val="223F86"/>
              </a:solidFill>
              <a:latin typeface="Montserrat ExtraBold" pitchFamily="2" charset="77"/>
              <a:ea typeface="HGSMinchoE" panose="02020900000000000000" pitchFamily="18" charset="-128"/>
            </a:endParaRPr>
          </a:p>
        </p:txBody>
      </p:sp>
      <p:sp>
        <p:nvSpPr>
          <p:cNvPr id="10" name="Título 1">
            <a:extLst>
              <a:ext uri="{FF2B5EF4-FFF2-40B4-BE49-F238E27FC236}">
                <a16:creationId xmlns:a16="http://schemas.microsoft.com/office/drawing/2014/main" id="{41119FB4-C90A-3620-FD10-02F0A75698D8}"/>
              </a:ext>
            </a:extLst>
          </p:cNvPr>
          <p:cNvSpPr txBox="1">
            <a:spLocks/>
          </p:cNvSpPr>
          <p:nvPr/>
        </p:nvSpPr>
        <p:spPr>
          <a:xfrm>
            <a:off x="7263127" y="3177648"/>
            <a:ext cx="620479" cy="338107"/>
          </a:xfrm>
          <a:prstGeom prst="rect">
            <a:avLst/>
          </a:prstGeom>
        </p:spPr>
        <p:txBody>
          <a:bodyPr vert="horz" lIns="80189" tIns="40094" rIns="80189" bIns="40094"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579" b="1" dirty="0">
                <a:solidFill>
                  <a:srgbClr val="223F86"/>
                </a:solidFill>
                <a:latin typeface="Montserrat ExtraBold" pitchFamily="2" charset="77"/>
                <a:ea typeface="HGSMinchoE" panose="02020900000000000000" pitchFamily="18" charset="-128"/>
              </a:rPr>
              <a:t>44</a:t>
            </a:r>
            <a:endParaRPr lang="es-EC" sz="1579" b="1" dirty="0">
              <a:solidFill>
                <a:srgbClr val="223F86"/>
              </a:solidFill>
              <a:latin typeface="Montserrat ExtraBold" pitchFamily="2" charset="77"/>
              <a:ea typeface="HGSMinchoE" panose="02020900000000000000" pitchFamily="18" charset="-128"/>
            </a:endParaRPr>
          </a:p>
        </p:txBody>
      </p:sp>
      <p:sp>
        <p:nvSpPr>
          <p:cNvPr id="11" name="Título 1">
            <a:extLst>
              <a:ext uri="{FF2B5EF4-FFF2-40B4-BE49-F238E27FC236}">
                <a16:creationId xmlns:a16="http://schemas.microsoft.com/office/drawing/2014/main" id="{41119FB4-C90A-3620-FD10-02F0A75698D8}"/>
              </a:ext>
            </a:extLst>
          </p:cNvPr>
          <p:cNvSpPr txBox="1">
            <a:spLocks/>
          </p:cNvSpPr>
          <p:nvPr/>
        </p:nvSpPr>
        <p:spPr>
          <a:xfrm>
            <a:off x="8908664" y="3583798"/>
            <a:ext cx="620479" cy="338107"/>
          </a:xfrm>
          <a:prstGeom prst="rect">
            <a:avLst/>
          </a:prstGeom>
        </p:spPr>
        <p:txBody>
          <a:bodyPr vert="horz" lIns="80189" tIns="40094" rIns="80189" bIns="40094"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579" b="1" dirty="0">
                <a:solidFill>
                  <a:srgbClr val="223F86"/>
                </a:solidFill>
                <a:latin typeface="Montserrat ExtraBold" pitchFamily="2" charset="77"/>
                <a:ea typeface="HGSMinchoE" panose="02020900000000000000" pitchFamily="18" charset="-128"/>
              </a:rPr>
              <a:t>83</a:t>
            </a:r>
            <a:endParaRPr lang="es-EC" sz="1579" b="1" dirty="0">
              <a:solidFill>
                <a:srgbClr val="223F86"/>
              </a:solidFill>
              <a:latin typeface="Montserrat ExtraBold" pitchFamily="2" charset="77"/>
              <a:ea typeface="HGSMinchoE" panose="02020900000000000000" pitchFamily="18" charset="-128"/>
            </a:endParaRPr>
          </a:p>
        </p:txBody>
      </p:sp>
      <p:sp>
        <p:nvSpPr>
          <p:cNvPr id="12" name="Título 1">
            <a:extLst>
              <a:ext uri="{FF2B5EF4-FFF2-40B4-BE49-F238E27FC236}">
                <a16:creationId xmlns:a16="http://schemas.microsoft.com/office/drawing/2014/main" id="{41119FB4-C90A-3620-FD10-02F0A75698D8}"/>
              </a:ext>
            </a:extLst>
          </p:cNvPr>
          <p:cNvSpPr txBox="1">
            <a:spLocks/>
          </p:cNvSpPr>
          <p:nvPr/>
        </p:nvSpPr>
        <p:spPr>
          <a:xfrm>
            <a:off x="8241178" y="4002617"/>
            <a:ext cx="620479" cy="338107"/>
          </a:xfrm>
          <a:prstGeom prst="rect">
            <a:avLst/>
          </a:prstGeom>
        </p:spPr>
        <p:txBody>
          <a:bodyPr vert="horz" lIns="80189" tIns="40094" rIns="80189" bIns="40094"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579" b="1" dirty="0">
                <a:solidFill>
                  <a:srgbClr val="223F86"/>
                </a:solidFill>
                <a:latin typeface="Montserrat ExtraBold" pitchFamily="2" charset="77"/>
                <a:ea typeface="HGSMinchoE" panose="02020900000000000000" pitchFamily="18" charset="-128"/>
              </a:rPr>
              <a:t>67</a:t>
            </a:r>
            <a:endParaRPr lang="es-EC" sz="1579" b="1" dirty="0">
              <a:solidFill>
                <a:srgbClr val="223F86"/>
              </a:solidFill>
              <a:latin typeface="Montserrat ExtraBold" pitchFamily="2" charset="77"/>
              <a:ea typeface="HGSMinchoE" panose="02020900000000000000" pitchFamily="18" charset="-128"/>
            </a:endParaRPr>
          </a:p>
        </p:txBody>
      </p:sp>
      <p:sp>
        <p:nvSpPr>
          <p:cNvPr id="13" name="Título 1">
            <a:extLst>
              <a:ext uri="{FF2B5EF4-FFF2-40B4-BE49-F238E27FC236}">
                <a16:creationId xmlns:a16="http://schemas.microsoft.com/office/drawing/2014/main" id="{41119FB4-C90A-3620-FD10-02F0A75698D8}"/>
              </a:ext>
            </a:extLst>
          </p:cNvPr>
          <p:cNvSpPr txBox="1">
            <a:spLocks/>
          </p:cNvSpPr>
          <p:nvPr/>
        </p:nvSpPr>
        <p:spPr>
          <a:xfrm>
            <a:off x="10071334" y="4373378"/>
            <a:ext cx="620479" cy="338107"/>
          </a:xfrm>
          <a:prstGeom prst="rect">
            <a:avLst/>
          </a:prstGeom>
        </p:spPr>
        <p:txBody>
          <a:bodyPr vert="horz" lIns="80189" tIns="40094" rIns="80189" bIns="40094"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579" b="1" dirty="0">
                <a:solidFill>
                  <a:srgbClr val="223F86"/>
                </a:solidFill>
                <a:latin typeface="Montserrat ExtraBold" pitchFamily="2" charset="77"/>
                <a:ea typeface="HGSMinchoE" panose="02020900000000000000" pitchFamily="18" charset="-128"/>
              </a:rPr>
              <a:t>110</a:t>
            </a:r>
            <a:endParaRPr lang="es-EC" sz="1579" b="1" dirty="0">
              <a:solidFill>
                <a:srgbClr val="223F86"/>
              </a:solidFill>
              <a:latin typeface="Montserrat ExtraBold" pitchFamily="2" charset="77"/>
              <a:ea typeface="HGSMinchoE" panose="02020900000000000000" pitchFamily="18" charset="-128"/>
            </a:endParaRPr>
          </a:p>
        </p:txBody>
      </p:sp>
      <p:sp>
        <p:nvSpPr>
          <p:cNvPr id="14" name="Título 1">
            <a:extLst>
              <a:ext uri="{FF2B5EF4-FFF2-40B4-BE49-F238E27FC236}">
                <a16:creationId xmlns:a16="http://schemas.microsoft.com/office/drawing/2014/main" id="{41119FB4-C90A-3620-FD10-02F0A75698D8}"/>
              </a:ext>
            </a:extLst>
          </p:cNvPr>
          <p:cNvSpPr txBox="1">
            <a:spLocks/>
          </p:cNvSpPr>
          <p:nvPr/>
        </p:nvSpPr>
        <p:spPr>
          <a:xfrm>
            <a:off x="9945186" y="4779444"/>
            <a:ext cx="620479" cy="338107"/>
          </a:xfrm>
          <a:prstGeom prst="rect">
            <a:avLst/>
          </a:prstGeom>
        </p:spPr>
        <p:txBody>
          <a:bodyPr vert="horz" lIns="80189" tIns="40094" rIns="80189" bIns="40094"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579" b="1" dirty="0">
                <a:solidFill>
                  <a:srgbClr val="223F86"/>
                </a:solidFill>
                <a:latin typeface="Montserrat ExtraBold" pitchFamily="2" charset="77"/>
                <a:ea typeface="HGSMinchoE" panose="02020900000000000000" pitchFamily="18" charset="-128"/>
              </a:rPr>
              <a:t>107</a:t>
            </a:r>
            <a:endParaRPr lang="es-EC" sz="1579" b="1" dirty="0">
              <a:solidFill>
                <a:srgbClr val="223F86"/>
              </a:solidFill>
              <a:latin typeface="Montserrat ExtraBold" pitchFamily="2" charset="77"/>
              <a:ea typeface="HGSMinchoE" panose="02020900000000000000" pitchFamily="18" charset="-128"/>
            </a:endParaRPr>
          </a:p>
        </p:txBody>
      </p:sp>
    </p:spTree>
    <p:extLst>
      <p:ext uri="{BB962C8B-B14F-4D97-AF65-F5344CB8AC3E}">
        <p14:creationId xmlns:p14="http://schemas.microsoft.com/office/powerpoint/2010/main" val="287817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3"/>
          <a:stretch>
            <a:fillRect/>
          </a:stretch>
        </p:blipFill>
        <p:spPr>
          <a:xfrm>
            <a:off x="5541304" y="6028627"/>
            <a:ext cx="4921909" cy="1102834"/>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4274564906"/>
              </p:ext>
            </p:extLst>
          </p:nvPr>
        </p:nvGraphicFramePr>
        <p:xfrm>
          <a:off x="1186910" y="1524838"/>
          <a:ext cx="7828974" cy="3057525"/>
        </p:xfrm>
        <a:graphic>
          <a:graphicData uri="http://schemas.openxmlformats.org/drawingml/2006/table">
            <a:tbl>
              <a:tblPr>
                <a:tableStyleId>{C083E6E3-FA7D-4D7B-A595-EF9225AFEA82}</a:tableStyleId>
              </a:tblPr>
              <a:tblGrid>
                <a:gridCol w="4453608">
                  <a:extLst>
                    <a:ext uri="{9D8B030D-6E8A-4147-A177-3AD203B41FA5}">
                      <a16:colId xmlns:a16="http://schemas.microsoft.com/office/drawing/2014/main" val="2360981613"/>
                    </a:ext>
                  </a:extLst>
                </a:gridCol>
                <a:gridCol w="3375366">
                  <a:extLst>
                    <a:ext uri="{9D8B030D-6E8A-4147-A177-3AD203B41FA5}">
                      <a16:colId xmlns:a16="http://schemas.microsoft.com/office/drawing/2014/main" val="469315554"/>
                    </a:ext>
                  </a:extLst>
                </a:gridCol>
              </a:tblGrid>
              <a:tr h="542925">
                <a:tc>
                  <a:txBody>
                    <a:bodyPr/>
                    <a:lstStyle/>
                    <a:p>
                      <a:pPr algn="ctr" fontAlgn="ctr"/>
                      <a:r>
                        <a:rPr lang="es-EC" sz="2000" b="1" u="none" strike="noStrike" dirty="0">
                          <a:effectLst/>
                          <a:latin typeface="Montserrat"/>
                        </a:rPr>
                        <a:t>ADMINISTRACIÓN ZONAL</a:t>
                      </a:r>
                      <a:endParaRPr lang="es-EC" sz="2000" b="1" i="0" u="none" strike="noStrike" dirty="0">
                        <a:solidFill>
                          <a:srgbClr val="000000"/>
                        </a:solidFill>
                        <a:effectLst/>
                        <a:latin typeface="Montserrat"/>
                      </a:endParaRPr>
                    </a:p>
                  </a:txBody>
                  <a:tcPr marL="9525" marR="9525" marT="9525" marB="0" anchor="ctr"/>
                </a:tc>
                <a:tc>
                  <a:txBody>
                    <a:bodyPr/>
                    <a:lstStyle/>
                    <a:p>
                      <a:pPr algn="ctr" fontAlgn="ctr"/>
                      <a:r>
                        <a:rPr lang="es-EC" sz="2000" b="1" u="none" strike="noStrike" dirty="0">
                          <a:effectLst/>
                          <a:latin typeface="Montserrat"/>
                        </a:rPr>
                        <a:t>PROYECTO SOCIAL</a:t>
                      </a:r>
                      <a:endParaRPr lang="es-EC" sz="2000" b="1"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578776500"/>
                  </a:ext>
                </a:extLst>
              </a:tr>
              <a:tr h="190500">
                <a:tc>
                  <a:txBody>
                    <a:bodyPr/>
                    <a:lstStyle/>
                    <a:p>
                      <a:pPr algn="ctr" fontAlgn="b"/>
                      <a:r>
                        <a:rPr lang="es-EC" sz="2000" u="none" strike="noStrike">
                          <a:effectLst/>
                          <a:latin typeface="Montserrat"/>
                        </a:rPr>
                        <a:t>CALDERÓN</a:t>
                      </a:r>
                      <a:endParaRPr lang="es-EC" sz="2000" b="0" i="0" u="none" strike="noStrike">
                        <a:solidFill>
                          <a:srgbClr val="000000"/>
                        </a:solidFill>
                        <a:effectLst/>
                        <a:latin typeface="Montserrat"/>
                      </a:endParaRPr>
                    </a:p>
                  </a:txBody>
                  <a:tcPr marL="9525" marR="9525" marT="9525" marB="0" anchor="b"/>
                </a:tc>
                <a:tc>
                  <a:txBody>
                    <a:bodyPr/>
                    <a:lstStyle/>
                    <a:p>
                      <a:pPr algn="ctr" fontAlgn="b"/>
                      <a:r>
                        <a:rPr lang="es-EC" sz="2000" u="none" strike="noStrike">
                          <a:effectLst/>
                          <a:latin typeface="Montserrat"/>
                        </a:rPr>
                        <a:t>2</a:t>
                      </a:r>
                      <a:endParaRPr lang="es-EC" sz="2000" b="0" i="0" u="none" strike="noStrike">
                        <a:solidFill>
                          <a:srgbClr val="000000"/>
                        </a:solidFill>
                        <a:effectLst/>
                        <a:latin typeface="Montserrat"/>
                      </a:endParaRPr>
                    </a:p>
                  </a:txBody>
                  <a:tcPr marL="9525" marR="9525" marT="9525" marB="0" anchor="b"/>
                </a:tc>
                <a:extLst>
                  <a:ext uri="{0D108BD9-81ED-4DB2-BD59-A6C34878D82A}">
                    <a16:rowId xmlns:a16="http://schemas.microsoft.com/office/drawing/2014/main" val="1370980053"/>
                  </a:ext>
                </a:extLst>
              </a:tr>
              <a:tr h="190500">
                <a:tc>
                  <a:txBody>
                    <a:bodyPr/>
                    <a:lstStyle/>
                    <a:p>
                      <a:pPr algn="ctr" fontAlgn="b"/>
                      <a:r>
                        <a:rPr lang="es-EC" sz="2000" u="none" strike="noStrike">
                          <a:effectLst/>
                          <a:latin typeface="Montserrat"/>
                        </a:rPr>
                        <a:t>ELOY ALFARO</a:t>
                      </a:r>
                      <a:endParaRPr lang="es-EC" sz="2000" b="0" i="0" u="none" strike="noStrike">
                        <a:solidFill>
                          <a:srgbClr val="000000"/>
                        </a:solidFill>
                        <a:effectLst/>
                        <a:latin typeface="Montserrat"/>
                      </a:endParaRPr>
                    </a:p>
                  </a:txBody>
                  <a:tcPr marL="9525" marR="9525" marT="9525" marB="0" anchor="b"/>
                </a:tc>
                <a:tc>
                  <a:txBody>
                    <a:bodyPr/>
                    <a:lstStyle/>
                    <a:p>
                      <a:pPr algn="ctr" fontAlgn="b"/>
                      <a:r>
                        <a:rPr lang="es-EC" sz="2000" u="none" strike="noStrike">
                          <a:effectLst/>
                          <a:latin typeface="Montserrat"/>
                        </a:rPr>
                        <a:t>9</a:t>
                      </a:r>
                      <a:endParaRPr lang="es-EC" sz="2000" b="0" i="0" u="none" strike="noStrike">
                        <a:solidFill>
                          <a:srgbClr val="000000"/>
                        </a:solidFill>
                        <a:effectLst/>
                        <a:latin typeface="Montserrat"/>
                      </a:endParaRPr>
                    </a:p>
                  </a:txBody>
                  <a:tcPr marL="9525" marR="9525" marT="9525" marB="0" anchor="b"/>
                </a:tc>
                <a:extLst>
                  <a:ext uri="{0D108BD9-81ED-4DB2-BD59-A6C34878D82A}">
                    <a16:rowId xmlns:a16="http://schemas.microsoft.com/office/drawing/2014/main" val="948941909"/>
                  </a:ext>
                </a:extLst>
              </a:tr>
              <a:tr h="190500">
                <a:tc>
                  <a:txBody>
                    <a:bodyPr/>
                    <a:lstStyle/>
                    <a:p>
                      <a:pPr algn="ctr" fontAlgn="b"/>
                      <a:r>
                        <a:rPr lang="es-EC" sz="2000" u="none" strike="noStrike" dirty="0">
                          <a:effectLst/>
                          <a:latin typeface="Montserrat"/>
                        </a:rPr>
                        <a:t>EUGENIO ESPEJO</a:t>
                      </a:r>
                      <a:endParaRPr lang="es-EC" sz="2000" b="0" i="0" u="none" strike="noStrike" dirty="0">
                        <a:solidFill>
                          <a:srgbClr val="000000"/>
                        </a:solidFill>
                        <a:effectLst/>
                        <a:latin typeface="Montserrat"/>
                      </a:endParaRPr>
                    </a:p>
                  </a:txBody>
                  <a:tcPr marL="9525" marR="9525" marT="9525" marB="0" anchor="b"/>
                </a:tc>
                <a:tc>
                  <a:txBody>
                    <a:bodyPr/>
                    <a:lstStyle/>
                    <a:p>
                      <a:pPr algn="ctr" fontAlgn="b"/>
                      <a:r>
                        <a:rPr lang="es-EC" sz="2000" u="none" strike="noStrike" dirty="0" smtClean="0">
                          <a:effectLst/>
                          <a:latin typeface="Montserrat"/>
                        </a:rPr>
                        <a:t>La ciudadanía </a:t>
                      </a:r>
                      <a:r>
                        <a:rPr lang="es-EC" sz="2000" u="none" strike="noStrike" dirty="0">
                          <a:effectLst/>
                          <a:latin typeface="Montserrat"/>
                        </a:rPr>
                        <a:t>NO </a:t>
                      </a:r>
                      <a:r>
                        <a:rPr lang="es-EC" sz="2000" u="none" strike="noStrike" dirty="0" smtClean="0">
                          <a:effectLst/>
                          <a:latin typeface="Montserrat"/>
                        </a:rPr>
                        <a:t>priorizó  </a:t>
                      </a:r>
                      <a:endParaRPr lang="es-EC" sz="2000" b="0" i="0" u="none" strike="noStrike" dirty="0">
                        <a:solidFill>
                          <a:srgbClr val="000000"/>
                        </a:solidFill>
                        <a:effectLst/>
                        <a:latin typeface="Montserrat"/>
                      </a:endParaRPr>
                    </a:p>
                  </a:txBody>
                  <a:tcPr marL="9525" marR="9525" marT="9525" marB="0" anchor="b"/>
                </a:tc>
                <a:extLst>
                  <a:ext uri="{0D108BD9-81ED-4DB2-BD59-A6C34878D82A}">
                    <a16:rowId xmlns:a16="http://schemas.microsoft.com/office/drawing/2014/main" val="2735415542"/>
                  </a:ext>
                </a:extLst>
              </a:tr>
              <a:tr h="190500">
                <a:tc>
                  <a:txBody>
                    <a:bodyPr/>
                    <a:lstStyle/>
                    <a:p>
                      <a:pPr algn="ctr" fontAlgn="b"/>
                      <a:r>
                        <a:rPr lang="es-EC" sz="2000" u="none" strike="noStrike">
                          <a:effectLst/>
                          <a:latin typeface="Montserrat"/>
                        </a:rPr>
                        <a:t>LA DELICIA</a:t>
                      </a:r>
                      <a:endParaRPr lang="es-EC" sz="2000" b="0" i="0" u="none" strike="noStrike">
                        <a:solidFill>
                          <a:srgbClr val="000000"/>
                        </a:solidFill>
                        <a:effectLst/>
                        <a:latin typeface="Montserrat"/>
                      </a:endParaRPr>
                    </a:p>
                  </a:txBody>
                  <a:tcPr marL="9525" marR="9525" marT="9525" marB="0" anchor="b"/>
                </a:tc>
                <a:tc>
                  <a:txBody>
                    <a:bodyPr/>
                    <a:lstStyle/>
                    <a:p>
                      <a:pPr algn="ctr" fontAlgn="b"/>
                      <a:r>
                        <a:rPr lang="es-EC" sz="2000" u="none" strike="noStrike">
                          <a:effectLst/>
                          <a:latin typeface="Montserrat"/>
                        </a:rPr>
                        <a:t>2</a:t>
                      </a:r>
                      <a:endParaRPr lang="es-EC" sz="2000" b="0" i="0" u="none" strike="noStrike">
                        <a:solidFill>
                          <a:srgbClr val="000000"/>
                        </a:solidFill>
                        <a:effectLst/>
                        <a:latin typeface="Montserrat"/>
                      </a:endParaRPr>
                    </a:p>
                  </a:txBody>
                  <a:tcPr marL="9525" marR="9525" marT="9525" marB="0" anchor="b"/>
                </a:tc>
                <a:extLst>
                  <a:ext uri="{0D108BD9-81ED-4DB2-BD59-A6C34878D82A}">
                    <a16:rowId xmlns:a16="http://schemas.microsoft.com/office/drawing/2014/main" val="403928531"/>
                  </a:ext>
                </a:extLst>
              </a:tr>
              <a:tr h="190500">
                <a:tc>
                  <a:txBody>
                    <a:bodyPr/>
                    <a:lstStyle/>
                    <a:p>
                      <a:pPr algn="ctr" fontAlgn="b"/>
                      <a:r>
                        <a:rPr lang="es-EC" sz="2000" u="none" strike="noStrike">
                          <a:effectLst/>
                          <a:latin typeface="Montserrat"/>
                        </a:rPr>
                        <a:t>LOS CHILLOS</a:t>
                      </a:r>
                      <a:endParaRPr lang="es-EC" sz="2000" b="0" i="0" u="none" strike="noStrike">
                        <a:solidFill>
                          <a:srgbClr val="000000"/>
                        </a:solidFill>
                        <a:effectLst/>
                        <a:latin typeface="Montserrat"/>
                      </a:endParaRPr>
                    </a:p>
                  </a:txBody>
                  <a:tcPr marL="9525" marR="9525" marT="9525" marB="0" anchor="b"/>
                </a:tc>
                <a:tc>
                  <a:txBody>
                    <a:bodyPr/>
                    <a:lstStyle/>
                    <a:p>
                      <a:pPr marL="0" marR="0" lvl="0" indent="0" algn="ctr" defTabSz="1007943" rtl="0" eaLnBrk="1" fontAlgn="b" latinLnBrk="0" hangingPunct="1">
                        <a:lnSpc>
                          <a:spcPct val="100000"/>
                        </a:lnSpc>
                        <a:spcBef>
                          <a:spcPts val="0"/>
                        </a:spcBef>
                        <a:spcAft>
                          <a:spcPts val="0"/>
                        </a:spcAft>
                        <a:buClrTx/>
                        <a:buSzTx/>
                        <a:buFontTx/>
                        <a:buNone/>
                        <a:tabLst/>
                        <a:defRPr/>
                      </a:pPr>
                      <a:r>
                        <a:rPr lang="es-EC" sz="2000" u="none" strike="noStrike" dirty="0" smtClean="0">
                          <a:effectLst/>
                          <a:latin typeface="Montserrat"/>
                        </a:rPr>
                        <a:t>La ciudadanía NO priorizó</a:t>
                      </a:r>
                      <a:endParaRPr lang="es-EC" sz="2000" b="0" i="0" u="none" strike="noStrike" dirty="0" smtClean="0">
                        <a:solidFill>
                          <a:srgbClr val="000000"/>
                        </a:solidFill>
                        <a:effectLst/>
                        <a:latin typeface="Montserrat"/>
                      </a:endParaRPr>
                    </a:p>
                  </a:txBody>
                  <a:tcPr marL="9525" marR="9525" marT="9525" marB="0" anchor="b"/>
                </a:tc>
                <a:extLst>
                  <a:ext uri="{0D108BD9-81ED-4DB2-BD59-A6C34878D82A}">
                    <a16:rowId xmlns:a16="http://schemas.microsoft.com/office/drawing/2014/main" val="1686170195"/>
                  </a:ext>
                </a:extLst>
              </a:tr>
              <a:tr h="190500">
                <a:tc>
                  <a:txBody>
                    <a:bodyPr/>
                    <a:lstStyle/>
                    <a:p>
                      <a:pPr algn="ctr" fontAlgn="b"/>
                      <a:r>
                        <a:rPr lang="es-EC" sz="2000" u="none" strike="noStrike">
                          <a:effectLst/>
                          <a:latin typeface="Montserrat"/>
                        </a:rPr>
                        <a:t>MANUELA SÁENZ</a:t>
                      </a:r>
                      <a:endParaRPr lang="es-EC" sz="2000" b="0" i="0" u="none" strike="noStrike">
                        <a:solidFill>
                          <a:srgbClr val="000000"/>
                        </a:solidFill>
                        <a:effectLst/>
                        <a:latin typeface="Montserrat"/>
                      </a:endParaRPr>
                    </a:p>
                  </a:txBody>
                  <a:tcPr marL="9525" marR="9525" marT="9525" marB="0" anchor="b"/>
                </a:tc>
                <a:tc>
                  <a:txBody>
                    <a:bodyPr/>
                    <a:lstStyle/>
                    <a:p>
                      <a:pPr algn="ctr" fontAlgn="b"/>
                      <a:r>
                        <a:rPr lang="es-EC" sz="2000" u="none" strike="noStrike">
                          <a:effectLst/>
                          <a:latin typeface="Montserrat"/>
                        </a:rPr>
                        <a:t>11</a:t>
                      </a:r>
                      <a:endParaRPr lang="es-EC" sz="2000" b="0" i="0" u="none" strike="noStrike">
                        <a:solidFill>
                          <a:srgbClr val="000000"/>
                        </a:solidFill>
                        <a:effectLst/>
                        <a:latin typeface="Montserrat"/>
                      </a:endParaRPr>
                    </a:p>
                  </a:txBody>
                  <a:tcPr marL="9525" marR="9525" marT="9525" marB="0" anchor="b"/>
                </a:tc>
                <a:extLst>
                  <a:ext uri="{0D108BD9-81ED-4DB2-BD59-A6C34878D82A}">
                    <a16:rowId xmlns:a16="http://schemas.microsoft.com/office/drawing/2014/main" val="2624134537"/>
                  </a:ext>
                </a:extLst>
              </a:tr>
              <a:tr h="190500">
                <a:tc>
                  <a:txBody>
                    <a:bodyPr/>
                    <a:lstStyle/>
                    <a:p>
                      <a:pPr algn="ctr" fontAlgn="b"/>
                      <a:r>
                        <a:rPr lang="es-EC" sz="2000" u="none" strike="noStrike">
                          <a:effectLst/>
                          <a:latin typeface="Montserrat"/>
                        </a:rPr>
                        <a:t>QUITUMBE </a:t>
                      </a:r>
                      <a:endParaRPr lang="es-EC" sz="2000" b="0" i="0" u="none" strike="noStrike">
                        <a:solidFill>
                          <a:srgbClr val="000000"/>
                        </a:solidFill>
                        <a:effectLst/>
                        <a:latin typeface="Montserrat"/>
                      </a:endParaRPr>
                    </a:p>
                  </a:txBody>
                  <a:tcPr marL="9525" marR="9525" marT="9525" marB="0" anchor="b"/>
                </a:tc>
                <a:tc>
                  <a:txBody>
                    <a:bodyPr/>
                    <a:lstStyle/>
                    <a:p>
                      <a:pPr algn="ctr" fontAlgn="b"/>
                      <a:r>
                        <a:rPr lang="es-EC" sz="2000" u="none" strike="noStrike">
                          <a:effectLst/>
                          <a:latin typeface="Montserrat"/>
                        </a:rPr>
                        <a:t>14</a:t>
                      </a:r>
                      <a:endParaRPr lang="es-EC" sz="2000" b="0" i="0" u="none" strike="noStrike">
                        <a:solidFill>
                          <a:srgbClr val="000000"/>
                        </a:solidFill>
                        <a:effectLst/>
                        <a:latin typeface="Montserrat"/>
                      </a:endParaRPr>
                    </a:p>
                  </a:txBody>
                  <a:tcPr marL="9525" marR="9525" marT="9525" marB="0" anchor="b"/>
                </a:tc>
                <a:extLst>
                  <a:ext uri="{0D108BD9-81ED-4DB2-BD59-A6C34878D82A}">
                    <a16:rowId xmlns:a16="http://schemas.microsoft.com/office/drawing/2014/main" val="1872339293"/>
                  </a:ext>
                </a:extLst>
              </a:tr>
              <a:tr h="190500">
                <a:tc>
                  <a:txBody>
                    <a:bodyPr/>
                    <a:lstStyle/>
                    <a:p>
                      <a:pPr algn="ctr" fontAlgn="b"/>
                      <a:r>
                        <a:rPr lang="es-EC" sz="2000" u="none" strike="noStrike" dirty="0">
                          <a:effectLst/>
                          <a:latin typeface="Montserrat"/>
                        </a:rPr>
                        <a:t>TUMBACO</a:t>
                      </a:r>
                      <a:endParaRPr lang="es-EC" sz="2000" b="0" i="0" u="none" strike="noStrike" dirty="0">
                        <a:solidFill>
                          <a:srgbClr val="000000"/>
                        </a:solidFill>
                        <a:effectLst/>
                        <a:latin typeface="Montserrat"/>
                      </a:endParaRPr>
                    </a:p>
                  </a:txBody>
                  <a:tcPr marL="9525" marR="9525" marT="9525" marB="0" anchor="b"/>
                </a:tc>
                <a:tc>
                  <a:txBody>
                    <a:bodyPr/>
                    <a:lstStyle/>
                    <a:p>
                      <a:pPr algn="ctr" fontAlgn="b"/>
                      <a:r>
                        <a:rPr lang="es-EC" sz="2000" u="none" strike="noStrike" dirty="0">
                          <a:effectLst/>
                          <a:latin typeface="Montserrat"/>
                        </a:rPr>
                        <a:t>2</a:t>
                      </a:r>
                      <a:endParaRPr lang="es-EC" sz="2000" b="0" i="0" u="none" strike="noStrike" dirty="0">
                        <a:solidFill>
                          <a:srgbClr val="000000"/>
                        </a:solidFill>
                        <a:effectLst/>
                        <a:latin typeface="Montserrat"/>
                      </a:endParaRPr>
                    </a:p>
                  </a:txBody>
                  <a:tcPr marL="9525" marR="9525" marT="9525" marB="0" anchor="b"/>
                </a:tc>
                <a:extLst>
                  <a:ext uri="{0D108BD9-81ED-4DB2-BD59-A6C34878D82A}">
                    <a16:rowId xmlns:a16="http://schemas.microsoft.com/office/drawing/2014/main" val="216018866"/>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495575275"/>
              </p:ext>
            </p:extLst>
          </p:nvPr>
        </p:nvGraphicFramePr>
        <p:xfrm>
          <a:off x="1277341" y="5047619"/>
          <a:ext cx="4404997" cy="2026920"/>
        </p:xfrm>
        <a:graphic>
          <a:graphicData uri="http://schemas.openxmlformats.org/drawingml/2006/table">
            <a:tbl>
              <a:tblPr>
                <a:tableStyleId>{9D7B26C5-4107-4FEC-AEDC-1716B250A1EF}</a:tableStyleId>
              </a:tblPr>
              <a:tblGrid>
                <a:gridCol w="4404997">
                  <a:extLst>
                    <a:ext uri="{9D8B030D-6E8A-4147-A177-3AD203B41FA5}">
                      <a16:colId xmlns:a16="http://schemas.microsoft.com/office/drawing/2014/main" val="769381698"/>
                    </a:ext>
                  </a:extLst>
                </a:gridCol>
              </a:tblGrid>
              <a:tr h="190500">
                <a:tc>
                  <a:txBody>
                    <a:bodyPr/>
                    <a:lstStyle/>
                    <a:p>
                      <a:pPr algn="ctr" fontAlgn="b"/>
                      <a:r>
                        <a:rPr lang="es-EC" sz="1600" b="1" u="none" strike="noStrike" dirty="0">
                          <a:effectLst/>
                          <a:latin typeface="Montserrat"/>
                        </a:rPr>
                        <a:t>TIPO DE </a:t>
                      </a:r>
                      <a:r>
                        <a:rPr lang="es-EC" sz="1600" b="1" u="none" strike="noStrike" dirty="0" smtClean="0">
                          <a:effectLst/>
                          <a:latin typeface="Montserrat"/>
                        </a:rPr>
                        <a:t>PROYECTOS SOCIALES </a:t>
                      </a:r>
                      <a:endParaRPr lang="es-EC" sz="1600" b="1" i="0" u="none" strike="noStrike" dirty="0">
                        <a:solidFill>
                          <a:srgbClr val="000000"/>
                        </a:solidFill>
                        <a:effectLst/>
                        <a:latin typeface="Montserrat"/>
                      </a:endParaRPr>
                    </a:p>
                  </a:txBody>
                  <a:tcPr marL="9525" marR="9525" marT="9525" marB="0" anchor="b"/>
                </a:tc>
                <a:extLst>
                  <a:ext uri="{0D108BD9-81ED-4DB2-BD59-A6C34878D82A}">
                    <a16:rowId xmlns:a16="http://schemas.microsoft.com/office/drawing/2014/main" val="3373081183"/>
                  </a:ext>
                </a:extLst>
              </a:tr>
              <a:tr h="190500">
                <a:tc>
                  <a:txBody>
                    <a:bodyPr/>
                    <a:lstStyle/>
                    <a:p>
                      <a:pPr marL="285750" indent="-285750" algn="l" fontAlgn="ctr">
                        <a:buFont typeface="Wingdings" panose="05000000000000000000" pitchFamily="2" charset="2"/>
                        <a:buChar char="§"/>
                      </a:pPr>
                      <a:r>
                        <a:rPr lang="es-EC" sz="1600" u="none" strike="noStrike" dirty="0">
                          <a:effectLst/>
                          <a:latin typeface="Montserrat"/>
                        </a:rPr>
                        <a:t>AMBIENTAL</a:t>
                      </a:r>
                      <a:endParaRPr lang="es-EC" sz="1600" b="0"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639524985"/>
                  </a:ext>
                </a:extLst>
              </a:tr>
              <a:tr h="190500">
                <a:tc>
                  <a:txBody>
                    <a:bodyPr/>
                    <a:lstStyle/>
                    <a:p>
                      <a:pPr marL="285750" indent="-285750" algn="l" fontAlgn="ctr">
                        <a:buFont typeface="Wingdings" panose="05000000000000000000" pitchFamily="2" charset="2"/>
                        <a:buChar char="§"/>
                      </a:pPr>
                      <a:r>
                        <a:rPr lang="es-EC" sz="1600" u="none" strike="noStrike" dirty="0">
                          <a:effectLst/>
                          <a:latin typeface="Montserrat"/>
                        </a:rPr>
                        <a:t>CULTURA</a:t>
                      </a:r>
                      <a:endParaRPr lang="es-EC" sz="1600" b="0"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2696214905"/>
                  </a:ext>
                </a:extLst>
              </a:tr>
              <a:tr h="190500">
                <a:tc>
                  <a:txBody>
                    <a:bodyPr/>
                    <a:lstStyle/>
                    <a:p>
                      <a:pPr marL="285750" indent="-285750" algn="l" fontAlgn="ctr">
                        <a:buFont typeface="Wingdings" panose="05000000000000000000" pitchFamily="2" charset="2"/>
                        <a:buChar char="§"/>
                      </a:pPr>
                      <a:r>
                        <a:rPr lang="es-EC" sz="1600" u="none" strike="noStrike" dirty="0">
                          <a:effectLst/>
                          <a:latin typeface="Montserrat"/>
                        </a:rPr>
                        <a:t>DESIGUALDAD</a:t>
                      </a:r>
                      <a:endParaRPr lang="es-EC" sz="1600" b="0"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643264396"/>
                  </a:ext>
                </a:extLst>
              </a:tr>
              <a:tr h="190500">
                <a:tc>
                  <a:txBody>
                    <a:bodyPr/>
                    <a:lstStyle/>
                    <a:p>
                      <a:pPr marL="285750" indent="-285750" algn="l" fontAlgn="ctr">
                        <a:buFont typeface="Wingdings" panose="05000000000000000000" pitchFamily="2" charset="2"/>
                        <a:buChar char="§"/>
                      </a:pPr>
                      <a:r>
                        <a:rPr lang="es-ES" sz="1600" u="none" strike="noStrike" dirty="0">
                          <a:effectLst/>
                          <a:latin typeface="Montserrat"/>
                        </a:rPr>
                        <a:t>PREVENCIÓN DE VIOLENCIA DE GÉNERO </a:t>
                      </a:r>
                      <a:endParaRPr lang="es-ES" sz="1600" b="0"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4291733142"/>
                  </a:ext>
                </a:extLst>
              </a:tr>
              <a:tr h="190500">
                <a:tc>
                  <a:txBody>
                    <a:bodyPr/>
                    <a:lstStyle/>
                    <a:p>
                      <a:pPr marL="285750" indent="-285750" algn="l" fontAlgn="ctr">
                        <a:buFont typeface="Wingdings" panose="05000000000000000000" pitchFamily="2" charset="2"/>
                        <a:buChar char="§"/>
                      </a:pPr>
                      <a:r>
                        <a:rPr lang="es-EC" sz="1600" u="none" strike="noStrike" dirty="0">
                          <a:effectLst/>
                          <a:latin typeface="Montserrat"/>
                        </a:rPr>
                        <a:t>JÓVENES</a:t>
                      </a:r>
                      <a:endParaRPr lang="es-EC" sz="1600" b="0"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3914011418"/>
                  </a:ext>
                </a:extLst>
              </a:tr>
              <a:tr h="190500">
                <a:tc>
                  <a:txBody>
                    <a:bodyPr/>
                    <a:lstStyle/>
                    <a:p>
                      <a:pPr marL="285750" indent="-285750" algn="l" fontAlgn="ctr">
                        <a:buFont typeface="Wingdings" panose="05000000000000000000" pitchFamily="2" charset="2"/>
                        <a:buChar char="§"/>
                      </a:pPr>
                      <a:r>
                        <a:rPr lang="es-EC" sz="1600" u="none" strike="noStrike" dirty="0">
                          <a:effectLst/>
                          <a:latin typeface="Montserrat"/>
                        </a:rPr>
                        <a:t>PRODUCTIVIDAD Y EMPRENDIMIENTO</a:t>
                      </a:r>
                      <a:endParaRPr lang="es-EC" sz="1600" b="0"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3168482041"/>
                  </a:ext>
                </a:extLst>
              </a:tr>
              <a:tr h="190500">
                <a:tc>
                  <a:txBody>
                    <a:bodyPr/>
                    <a:lstStyle/>
                    <a:p>
                      <a:pPr marL="285750" indent="-285750" algn="l" fontAlgn="ctr">
                        <a:buFont typeface="Wingdings" panose="05000000000000000000" pitchFamily="2" charset="2"/>
                        <a:buChar char="§"/>
                      </a:pPr>
                      <a:r>
                        <a:rPr lang="es-EC" sz="1600" u="none" strike="noStrike" dirty="0">
                          <a:effectLst/>
                          <a:latin typeface="Montserrat"/>
                        </a:rPr>
                        <a:t>FORMACIÓN</a:t>
                      </a:r>
                      <a:endParaRPr lang="es-EC" sz="1600" b="0" i="0" u="none" strike="noStrike" dirty="0">
                        <a:solidFill>
                          <a:srgbClr val="000000"/>
                        </a:solidFill>
                        <a:effectLst/>
                        <a:latin typeface="Montserrat"/>
                      </a:endParaRPr>
                    </a:p>
                  </a:txBody>
                  <a:tcPr marL="9525" marR="9525" marT="9525" marB="0" anchor="ctr"/>
                </a:tc>
                <a:extLst>
                  <a:ext uri="{0D108BD9-81ED-4DB2-BD59-A6C34878D82A}">
                    <a16:rowId xmlns:a16="http://schemas.microsoft.com/office/drawing/2014/main" val="457109851"/>
                  </a:ext>
                </a:extLst>
              </a:tr>
            </a:tbl>
          </a:graphicData>
        </a:graphic>
      </p:graphicFrame>
      <p:sp>
        <p:nvSpPr>
          <p:cNvPr id="10" name="Título 1">
            <a:extLst>
              <a:ext uri="{FF2B5EF4-FFF2-40B4-BE49-F238E27FC236}">
                <a16:creationId xmlns:a16="http://schemas.microsoft.com/office/drawing/2014/main" id="{41119FB4-C90A-3620-FD10-02F0A75698D8}"/>
              </a:ext>
            </a:extLst>
          </p:cNvPr>
          <p:cNvSpPr txBox="1">
            <a:spLocks/>
          </p:cNvSpPr>
          <p:nvPr/>
        </p:nvSpPr>
        <p:spPr>
          <a:xfrm>
            <a:off x="1318979" y="11425"/>
            <a:ext cx="7925506" cy="1162457"/>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solidFill>
                  <a:srgbClr val="223F86"/>
                </a:solidFill>
                <a:latin typeface="Montserrat ExtraBold" pitchFamily="2" charset="77"/>
                <a:ea typeface="HGSMinchoE" panose="02020900000000000000" pitchFamily="18" charset="-128"/>
              </a:rPr>
              <a:t>Presupuestos Participativos</a:t>
            </a:r>
            <a:endParaRPr lang="es-EC" b="1" dirty="0">
              <a:solidFill>
                <a:srgbClr val="223F86"/>
              </a:solidFill>
              <a:latin typeface="Montserrat ExtraBold" pitchFamily="2" charset="77"/>
              <a:ea typeface="HGSMinchoE" panose="02020900000000000000" pitchFamily="18" charset="-128"/>
            </a:endParaRPr>
          </a:p>
        </p:txBody>
      </p:sp>
      <p:sp>
        <p:nvSpPr>
          <p:cNvPr id="11" name="Título 1">
            <a:extLst>
              <a:ext uri="{FF2B5EF4-FFF2-40B4-BE49-F238E27FC236}">
                <a16:creationId xmlns:a16="http://schemas.microsoft.com/office/drawing/2014/main" id="{C83F0FF2-005E-7F48-1E8E-9FED6F0F6E55}"/>
              </a:ext>
            </a:extLst>
          </p:cNvPr>
          <p:cNvSpPr txBox="1">
            <a:spLocks/>
          </p:cNvSpPr>
          <p:nvPr/>
        </p:nvSpPr>
        <p:spPr>
          <a:xfrm>
            <a:off x="1338029" y="715507"/>
            <a:ext cx="7868356" cy="847660"/>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157" b="1" dirty="0" smtClean="0">
                <a:solidFill>
                  <a:srgbClr val="75BBE9"/>
                </a:solidFill>
                <a:latin typeface="Montserrat" pitchFamily="2" charset="77"/>
                <a:ea typeface="HGSMinchoE" panose="02020900000000000000" pitchFamily="18" charset="-128"/>
              </a:rPr>
              <a:t>Proyectos Sociales</a:t>
            </a:r>
            <a:endParaRPr lang="es-EC" sz="3157" b="1" dirty="0">
              <a:solidFill>
                <a:srgbClr val="75BBE9"/>
              </a:solidFill>
              <a:latin typeface="Montserrat" pitchFamily="2" charset="77"/>
              <a:ea typeface="HGSMinchoE" panose="02020900000000000000" pitchFamily="18" charset="-128"/>
            </a:endParaRPr>
          </a:p>
        </p:txBody>
      </p:sp>
    </p:spTree>
    <p:extLst>
      <p:ext uri="{BB962C8B-B14F-4D97-AF65-F5344CB8AC3E}">
        <p14:creationId xmlns:p14="http://schemas.microsoft.com/office/powerpoint/2010/main" val="3149450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75BBE9"/>
                </a:solidFill>
                <a:latin typeface="Montserrat" pitchFamily="2" charset="77"/>
                <a:ea typeface="HGSMinchoE" panose="02020900000000000000" pitchFamily="18" charset="-128"/>
              </a:rPr>
              <a:t>Los Chillos</a:t>
            </a:r>
          </a:p>
        </p:txBody>
      </p:sp>
      <p:graphicFrame>
        <p:nvGraphicFramePr>
          <p:cNvPr id="13" name="Gráfico 12"/>
          <p:cNvGraphicFramePr>
            <a:graphicFrameLocks/>
          </p:cNvGraphicFramePr>
          <p:nvPr>
            <p:extLst>
              <p:ext uri="{D42A27DB-BD31-4B8C-83A1-F6EECF244321}">
                <p14:modId xmlns:p14="http://schemas.microsoft.com/office/powerpoint/2010/main" val="1952541830"/>
              </p:ext>
            </p:extLst>
          </p:nvPr>
        </p:nvGraphicFramePr>
        <p:xfrm>
          <a:off x="247338" y="1169487"/>
          <a:ext cx="5203906" cy="48961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5273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75BBE9"/>
                </a:solidFill>
                <a:latin typeface="Montserrat" pitchFamily="2" charset="77"/>
                <a:ea typeface="HGSMinchoE" panose="02020900000000000000" pitchFamily="18" charset="-128"/>
              </a:rPr>
              <a:t>Tumbaco</a:t>
            </a:r>
          </a:p>
        </p:txBody>
      </p:sp>
      <p:graphicFrame>
        <p:nvGraphicFramePr>
          <p:cNvPr id="12" name="Gráfico 11"/>
          <p:cNvGraphicFramePr>
            <a:graphicFrameLocks/>
          </p:cNvGraphicFramePr>
          <p:nvPr>
            <p:extLst>
              <p:ext uri="{D42A27DB-BD31-4B8C-83A1-F6EECF244321}">
                <p14:modId xmlns:p14="http://schemas.microsoft.com/office/powerpoint/2010/main" val="3058490600"/>
              </p:ext>
            </p:extLst>
          </p:nvPr>
        </p:nvGraphicFramePr>
        <p:xfrm>
          <a:off x="209550" y="872370"/>
          <a:ext cx="5196838" cy="52244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995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75BBE9"/>
                </a:solidFill>
                <a:latin typeface="Montserrat" pitchFamily="2" charset="77"/>
                <a:ea typeface="HGSMinchoE" panose="02020900000000000000" pitchFamily="18" charset="-128"/>
              </a:rPr>
              <a:t>Calderón</a:t>
            </a:r>
          </a:p>
        </p:txBody>
      </p:sp>
      <p:graphicFrame>
        <p:nvGraphicFramePr>
          <p:cNvPr id="9" name="Gráfico 8"/>
          <p:cNvGraphicFramePr>
            <a:graphicFrameLocks/>
          </p:cNvGraphicFramePr>
          <p:nvPr>
            <p:extLst>
              <p:ext uri="{D42A27DB-BD31-4B8C-83A1-F6EECF244321}">
                <p14:modId xmlns:p14="http://schemas.microsoft.com/office/powerpoint/2010/main" val="3342460806"/>
              </p:ext>
            </p:extLst>
          </p:nvPr>
        </p:nvGraphicFramePr>
        <p:xfrm>
          <a:off x="247650" y="784169"/>
          <a:ext cx="5203906" cy="52588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983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75BBE9"/>
                </a:solidFill>
                <a:latin typeface="Montserrat" pitchFamily="2" charset="77"/>
                <a:ea typeface="HGSMinchoE" panose="02020900000000000000" pitchFamily="18" charset="-128"/>
              </a:rPr>
              <a:t>La Delicia</a:t>
            </a:r>
          </a:p>
        </p:txBody>
      </p:sp>
      <p:graphicFrame>
        <p:nvGraphicFramePr>
          <p:cNvPr id="10" name="Gráfico 9"/>
          <p:cNvGraphicFramePr>
            <a:graphicFrameLocks/>
          </p:cNvGraphicFramePr>
          <p:nvPr>
            <p:extLst>
              <p:ext uri="{D42A27DB-BD31-4B8C-83A1-F6EECF244321}">
                <p14:modId xmlns:p14="http://schemas.microsoft.com/office/powerpoint/2010/main" val="2073277559"/>
              </p:ext>
            </p:extLst>
          </p:nvPr>
        </p:nvGraphicFramePr>
        <p:xfrm>
          <a:off x="228600" y="794921"/>
          <a:ext cx="5181417" cy="5297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207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859" b="1" dirty="0">
                <a:solidFill>
                  <a:srgbClr val="75BBE9"/>
                </a:solidFill>
                <a:latin typeface="Montserrat" pitchFamily="2" charset="77"/>
                <a:ea typeface="HGSMinchoE" panose="02020900000000000000" pitchFamily="18" charset="-128"/>
              </a:rPr>
              <a:t>Eugenio Espejo</a:t>
            </a:r>
            <a:endParaRPr lang="es-EC" sz="3859" b="1" dirty="0">
              <a:solidFill>
                <a:srgbClr val="75BBE9"/>
              </a:solidFill>
              <a:latin typeface="Montserrat" pitchFamily="2" charset="77"/>
              <a:ea typeface="HGSMinchoE" panose="02020900000000000000" pitchFamily="18" charset="-128"/>
            </a:endParaRPr>
          </a:p>
        </p:txBody>
      </p:sp>
      <p:graphicFrame>
        <p:nvGraphicFramePr>
          <p:cNvPr id="9" name="Gráfico 8"/>
          <p:cNvGraphicFramePr>
            <a:graphicFrameLocks/>
          </p:cNvGraphicFramePr>
          <p:nvPr>
            <p:extLst>
              <p:ext uri="{D42A27DB-BD31-4B8C-83A1-F6EECF244321}">
                <p14:modId xmlns:p14="http://schemas.microsoft.com/office/powerpoint/2010/main" val="2838483212"/>
              </p:ext>
            </p:extLst>
          </p:nvPr>
        </p:nvGraphicFramePr>
        <p:xfrm>
          <a:off x="228600" y="750907"/>
          <a:ext cx="5203906" cy="53246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8236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859" b="1" dirty="0">
                <a:solidFill>
                  <a:srgbClr val="75BBE9"/>
                </a:solidFill>
                <a:latin typeface="Montserrat" pitchFamily="2" charset="77"/>
                <a:ea typeface="HGSMinchoE" panose="02020900000000000000" pitchFamily="18" charset="-128"/>
              </a:rPr>
              <a:t>Manuela Sáenz</a:t>
            </a:r>
            <a:endParaRPr lang="es-EC" sz="3859" b="1" dirty="0">
              <a:solidFill>
                <a:srgbClr val="75BBE9"/>
              </a:solidFill>
              <a:latin typeface="Montserrat" pitchFamily="2" charset="77"/>
              <a:ea typeface="HGSMinchoE" panose="02020900000000000000" pitchFamily="18" charset="-128"/>
            </a:endParaRPr>
          </a:p>
        </p:txBody>
      </p:sp>
      <p:graphicFrame>
        <p:nvGraphicFramePr>
          <p:cNvPr id="9" name="Gráfico 8"/>
          <p:cNvGraphicFramePr>
            <a:graphicFrameLocks/>
          </p:cNvGraphicFramePr>
          <p:nvPr>
            <p:extLst>
              <p:ext uri="{D42A27DB-BD31-4B8C-83A1-F6EECF244321}">
                <p14:modId xmlns:p14="http://schemas.microsoft.com/office/powerpoint/2010/main" val="1063551061"/>
              </p:ext>
            </p:extLst>
          </p:nvPr>
        </p:nvGraphicFramePr>
        <p:xfrm>
          <a:off x="350146" y="708883"/>
          <a:ext cx="5203906" cy="53450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1330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859" b="1" dirty="0">
                <a:solidFill>
                  <a:srgbClr val="75BBE9"/>
                </a:solidFill>
                <a:latin typeface="Montserrat" pitchFamily="2" charset="77"/>
                <a:ea typeface="HGSMinchoE" panose="02020900000000000000" pitchFamily="18" charset="-128"/>
              </a:rPr>
              <a:t>Eloy Alfaro</a:t>
            </a:r>
            <a:endParaRPr lang="es-EC" sz="3859" b="1" dirty="0">
              <a:solidFill>
                <a:srgbClr val="75BBE9"/>
              </a:solidFill>
              <a:latin typeface="Montserrat" pitchFamily="2" charset="77"/>
              <a:ea typeface="HGSMinchoE" panose="02020900000000000000" pitchFamily="18" charset="-128"/>
            </a:endParaRPr>
          </a:p>
        </p:txBody>
      </p:sp>
      <p:graphicFrame>
        <p:nvGraphicFramePr>
          <p:cNvPr id="9" name="Gráfico 8"/>
          <p:cNvGraphicFramePr>
            <a:graphicFrameLocks/>
          </p:cNvGraphicFramePr>
          <p:nvPr>
            <p:extLst>
              <p:ext uri="{D42A27DB-BD31-4B8C-83A1-F6EECF244321}">
                <p14:modId xmlns:p14="http://schemas.microsoft.com/office/powerpoint/2010/main" val="566558745"/>
              </p:ext>
            </p:extLst>
          </p:nvPr>
        </p:nvGraphicFramePr>
        <p:xfrm>
          <a:off x="-1" y="1058051"/>
          <a:ext cx="5203906" cy="5351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9974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4320361"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Administración</a:t>
            </a: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861405" y="1565553"/>
            <a:ext cx="4078640"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err="1">
                <a:solidFill>
                  <a:srgbClr val="75BBE9"/>
                </a:solidFill>
                <a:latin typeface="Montserrat" pitchFamily="2" charset="77"/>
                <a:ea typeface="HGSMinchoE" panose="02020900000000000000" pitchFamily="18" charset="-128"/>
              </a:rPr>
              <a:t>Quitumbe</a:t>
            </a:r>
            <a:endParaRPr lang="es-EC" sz="3859" b="1" dirty="0">
              <a:solidFill>
                <a:srgbClr val="75BBE9"/>
              </a:solidFill>
              <a:latin typeface="Montserrat" pitchFamily="2" charset="77"/>
              <a:ea typeface="HGSMinchoE" panose="02020900000000000000" pitchFamily="18" charset="-128"/>
            </a:endParaRPr>
          </a:p>
        </p:txBody>
      </p:sp>
      <p:graphicFrame>
        <p:nvGraphicFramePr>
          <p:cNvPr id="11" name="Gráfico 10"/>
          <p:cNvGraphicFramePr>
            <a:graphicFrameLocks/>
          </p:cNvGraphicFramePr>
          <p:nvPr>
            <p:extLst>
              <p:ext uri="{D42A27DB-BD31-4B8C-83A1-F6EECF244321}">
                <p14:modId xmlns:p14="http://schemas.microsoft.com/office/powerpoint/2010/main" val="414152423"/>
              </p:ext>
            </p:extLst>
          </p:nvPr>
        </p:nvGraphicFramePr>
        <p:xfrm>
          <a:off x="247650" y="790722"/>
          <a:ext cx="5161111" cy="52970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09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0C7AD623-E137-7243-53FE-D2F281A745B7}"/>
              </a:ext>
            </a:extLst>
          </p:cNvPr>
          <p:cNvSpPr txBox="1">
            <a:spLocks/>
          </p:cNvSpPr>
          <p:nvPr/>
        </p:nvSpPr>
        <p:spPr>
          <a:xfrm>
            <a:off x="484722" y="4030027"/>
            <a:ext cx="4152592" cy="2174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smtClean="0">
                <a:solidFill>
                  <a:srgbClr val="223F86"/>
                </a:solidFill>
                <a:latin typeface="Montserrat ExtraBold" pitchFamily="2" charset="77"/>
                <a:ea typeface="HGSMinchoE" panose="02020900000000000000" pitchFamily="18" charset="-128"/>
              </a:rPr>
              <a:t>Secretaria General de Coordinación Territorial y Participación Ciudadana</a:t>
            </a:r>
          </a:p>
          <a:p>
            <a:endParaRPr lang="es-EC" sz="800" b="1" dirty="0" smtClean="0">
              <a:solidFill>
                <a:srgbClr val="75BBE9"/>
              </a:solidFill>
              <a:latin typeface="Montserrat" pitchFamily="2" charset="77"/>
              <a:ea typeface="HGSMinchoE" panose="02020900000000000000" pitchFamily="18" charset="-128"/>
            </a:endParaRPr>
          </a:p>
          <a:p>
            <a:r>
              <a:rPr lang="es-EC" sz="2400" b="1" dirty="0" smtClean="0">
                <a:solidFill>
                  <a:srgbClr val="75BBE9"/>
                </a:solidFill>
                <a:latin typeface="Montserrat" pitchFamily="2" charset="77"/>
                <a:ea typeface="HGSMinchoE" panose="02020900000000000000" pitchFamily="18" charset="-128"/>
              </a:rPr>
              <a:t>Dirección </a:t>
            </a:r>
            <a:r>
              <a:rPr lang="es-EC" sz="2400" b="1" dirty="0">
                <a:solidFill>
                  <a:srgbClr val="75BBE9"/>
                </a:solidFill>
                <a:latin typeface="Montserrat" pitchFamily="2" charset="77"/>
                <a:ea typeface="HGSMinchoE" panose="02020900000000000000" pitchFamily="18" charset="-128"/>
              </a:rPr>
              <a:t>Metropolitana de Participación Ciudadana</a:t>
            </a:r>
          </a:p>
        </p:txBody>
      </p:sp>
      <p:pic>
        <p:nvPicPr>
          <p:cNvPr id="10" name="Imagen 9">
            <a:extLst>
              <a:ext uri="{FF2B5EF4-FFF2-40B4-BE49-F238E27FC236}">
                <a16:creationId xmlns:a16="http://schemas.microsoft.com/office/drawing/2014/main" id="{FE1FEAFA-4434-F0D0-3985-9A8C4BDC2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722" y="715327"/>
            <a:ext cx="3613749" cy="2648360"/>
          </a:xfrm>
          <a:prstGeom prst="rect">
            <a:avLst/>
          </a:prstGeom>
        </p:spPr>
      </p:pic>
      <p:sp>
        <p:nvSpPr>
          <p:cNvPr id="11" name="Título 1">
            <a:extLst>
              <a:ext uri="{FF2B5EF4-FFF2-40B4-BE49-F238E27FC236}">
                <a16:creationId xmlns:a16="http://schemas.microsoft.com/office/drawing/2014/main" id="{F4F51EF7-AB04-F91E-0BCA-BFB272232060}"/>
              </a:ext>
            </a:extLst>
          </p:cNvPr>
          <p:cNvSpPr txBox="1">
            <a:spLocks/>
          </p:cNvSpPr>
          <p:nvPr/>
        </p:nvSpPr>
        <p:spPr>
          <a:xfrm>
            <a:off x="522514" y="800097"/>
            <a:ext cx="3543299" cy="2481942"/>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400" b="1" dirty="0" smtClean="0">
                <a:solidFill>
                  <a:schemeClr val="bg1"/>
                </a:solidFill>
                <a:latin typeface="Montserrat ExtraBold" pitchFamily="2" charset="77"/>
                <a:ea typeface="HGSMinchoE" panose="02020900000000000000" pitchFamily="18" charset="-128"/>
              </a:rPr>
              <a:t>POA 2023 y ejecución programática y presupuestaria </a:t>
            </a:r>
            <a:endParaRPr lang="es-EC" sz="3400" b="1" dirty="0">
              <a:solidFill>
                <a:schemeClr val="bg1"/>
              </a:solidFill>
              <a:latin typeface="Montserrat ExtraBold" pitchFamily="2" charset="77"/>
              <a:ea typeface="HGSMinchoE" panose="02020900000000000000" pitchFamily="18" charset="-128"/>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354" y="1796824"/>
            <a:ext cx="3891303" cy="3488389"/>
          </a:xfrm>
          <a:prstGeom prst="rect">
            <a:avLst/>
          </a:prstGeom>
        </p:spPr>
      </p:pic>
    </p:spTree>
    <p:extLst>
      <p:ext uri="{BB962C8B-B14F-4D97-AF65-F5344CB8AC3E}">
        <p14:creationId xmlns:p14="http://schemas.microsoft.com/office/powerpoint/2010/main" val="2607774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4"/>
          <a:stretch>
            <a:fillRect/>
          </a:stretch>
        </p:blipFill>
        <p:spPr>
          <a:xfrm>
            <a:off x="5541304" y="6371531"/>
            <a:ext cx="4921909" cy="1102834"/>
          </a:xfrm>
          <a:prstGeom prst="rect">
            <a:avLst/>
          </a:prstGeom>
        </p:spPr>
      </p:pic>
      <p:sp>
        <p:nvSpPr>
          <p:cNvPr id="13" name="Título 1">
            <a:extLst>
              <a:ext uri="{FF2B5EF4-FFF2-40B4-BE49-F238E27FC236}">
                <a16:creationId xmlns:a16="http://schemas.microsoft.com/office/drawing/2014/main" id="{15FD3073-511C-AD1E-78A3-D76D66F29E07}"/>
              </a:ext>
            </a:extLst>
          </p:cNvPr>
          <p:cNvSpPr txBox="1">
            <a:spLocks/>
          </p:cNvSpPr>
          <p:nvPr/>
        </p:nvSpPr>
        <p:spPr>
          <a:xfrm>
            <a:off x="762000" y="227764"/>
            <a:ext cx="8553450"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Avance presupuestario 2023</a:t>
            </a:r>
            <a:endParaRPr lang="es-EC" b="1" dirty="0">
              <a:solidFill>
                <a:srgbClr val="223F86"/>
              </a:solidFill>
              <a:latin typeface="Montserrat ExtraBold" pitchFamily="2" charset="77"/>
              <a:ea typeface="HGSMinchoE" panose="02020900000000000000" pitchFamily="18" charset="-128"/>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2419379867"/>
              </p:ext>
            </p:extLst>
          </p:nvPr>
        </p:nvGraphicFramePr>
        <p:xfrm>
          <a:off x="313708" y="1115232"/>
          <a:ext cx="10069536" cy="5323668"/>
        </p:xfrm>
        <a:graphic>
          <a:graphicData uri="http://schemas.openxmlformats.org/presentationml/2006/ole">
            <mc:AlternateContent xmlns:mc="http://schemas.openxmlformats.org/markup-compatibility/2006">
              <mc:Choice xmlns:v="urn:schemas-microsoft-com:vml" Requires="v">
                <p:oleObj spid="_x0000_s1035" name="Hoja de cálculo" r:id="rId5" imgW="8734313" imgH="4476649" progId="Excel.Sheet.12">
                  <p:embed/>
                </p:oleObj>
              </mc:Choice>
              <mc:Fallback>
                <p:oleObj name="Hoja de cálculo" r:id="rId5" imgW="8734313" imgH="4476649" progId="Excel.Sheet.12">
                  <p:embed/>
                  <p:pic>
                    <p:nvPicPr>
                      <p:cNvPr id="4" name="Objeto 3"/>
                      <p:cNvPicPr/>
                      <p:nvPr/>
                    </p:nvPicPr>
                    <p:blipFill>
                      <a:blip r:embed="rId6"/>
                      <a:stretch>
                        <a:fillRect/>
                      </a:stretch>
                    </p:blipFill>
                    <p:spPr>
                      <a:xfrm>
                        <a:off x="313708" y="1115232"/>
                        <a:ext cx="10069536" cy="5323668"/>
                      </a:xfrm>
                      <a:prstGeom prst="rect">
                        <a:avLst/>
                      </a:prstGeom>
                    </p:spPr>
                  </p:pic>
                </p:oleObj>
              </mc:Fallback>
            </mc:AlternateContent>
          </a:graphicData>
        </a:graphic>
      </p:graphicFrame>
    </p:spTree>
    <p:extLst>
      <p:ext uri="{BB962C8B-B14F-4D97-AF65-F5344CB8AC3E}">
        <p14:creationId xmlns:p14="http://schemas.microsoft.com/office/powerpoint/2010/main" val="721614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3"/>
          <a:stretch>
            <a:fillRect/>
          </a:stretch>
        </p:blipFill>
        <p:spPr>
          <a:xfrm>
            <a:off x="5541304" y="6371531"/>
            <a:ext cx="4921909" cy="1102834"/>
          </a:xfrm>
          <a:prstGeom prst="rect">
            <a:avLst/>
          </a:prstGeom>
        </p:spPr>
      </p:pic>
      <p:sp>
        <p:nvSpPr>
          <p:cNvPr id="13" name="Título 1">
            <a:extLst>
              <a:ext uri="{FF2B5EF4-FFF2-40B4-BE49-F238E27FC236}">
                <a16:creationId xmlns:a16="http://schemas.microsoft.com/office/drawing/2014/main" id="{15FD3073-511C-AD1E-78A3-D76D66F29E07}"/>
              </a:ext>
            </a:extLst>
          </p:cNvPr>
          <p:cNvSpPr txBox="1">
            <a:spLocks/>
          </p:cNvSpPr>
          <p:nvPr/>
        </p:nvSpPr>
        <p:spPr>
          <a:xfrm>
            <a:off x="830511" y="276714"/>
            <a:ext cx="9421586"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Avance programático </a:t>
            </a:r>
          </a:p>
          <a:p>
            <a:r>
              <a:rPr lang="es-EC" sz="3200" b="1" dirty="0">
                <a:solidFill>
                  <a:srgbClr val="75BBE9"/>
                </a:solidFill>
                <a:latin typeface="Montserrat" pitchFamily="2" charset="77"/>
                <a:ea typeface="HGSMinchoE" panose="02020900000000000000" pitchFamily="18" charset="-128"/>
              </a:rPr>
              <a:t>Presupuestos Participativos</a:t>
            </a:r>
          </a:p>
        </p:txBody>
      </p:sp>
      <p:graphicFrame>
        <p:nvGraphicFramePr>
          <p:cNvPr id="9" name="Tabla 8"/>
          <p:cNvGraphicFramePr>
            <a:graphicFrameLocks noGrp="1"/>
          </p:cNvGraphicFramePr>
          <p:nvPr>
            <p:extLst>
              <p:ext uri="{D42A27DB-BD31-4B8C-83A1-F6EECF244321}">
                <p14:modId xmlns:p14="http://schemas.microsoft.com/office/powerpoint/2010/main" val="2752154368"/>
              </p:ext>
            </p:extLst>
          </p:nvPr>
        </p:nvGraphicFramePr>
        <p:xfrm>
          <a:off x="472838" y="1379546"/>
          <a:ext cx="9776062" cy="4991987"/>
        </p:xfrm>
        <a:graphic>
          <a:graphicData uri="http://schemas.openxmlformats.org/drawingml/2006/table">
            <a:tbl>
              <a:tblPr>
                <a:tableStyleId>{125E5076-3810-47DD-B79F-674D7AD40C01}</a:tableStyleId>
              </a:tblPr>
              <a:tblGrid>
                <a:gridCol w="1509759">
                  <a:extLst>
                    <a:ext uri="{9D8B030D-6E8A-4147-A177-3AD203B41FA5}">
                      <a16:colId xmlns:a16="http://schemas.microsoft.com/office/drawing/2014/main" val="363203232"/>
                    </a:ext>
                  </a:extLst>
                </a:gridCol>
                <a:gridCol w="1473457">
                  <a:extLst>
                    <a:ext uri="{9D8B030D-6E8A-4147-A177-3AD203B41FA5}">
                      <a16:colId xmlns:a16="http://schemas.microsoft.com/office/drawing/2014/main" val="821112280"/>
                    </a:ext>
                  </a:extLst>
                </a:gridCol>
                <a:gridCol w="1330382">
                  <a:extLst>
                    <a:ext uri="{9D8B030D-6E8A-4147-A177-3AD203B41FA5}">
                      <a16:colId xmlns:a16="http://schemas.microsoft.com/office/drawing/2014/main" val="3836651198"/>
                    </a:ext>
                  </a:extLst>
                </a:gridCol>
                <a:gridCol w="3542701">
                  <a:extLst>
                    <a:ext uri="{9D8B030D-6E8A-4147-A177-3AD203B41FA5}">
                      <a16:colId xmlns:a16="http://schemas.microsoft.com/office/drawing/2014/main" val="3339270196"/>
                    </a:ext>
                  </a:extLst>
                </a:gridCol>
                <a:gridCol w="1919763">
                  <a:extLst>
                    <a:ext uri="{9D8B030D-6E8A-4147-A177-3AD203B41FA5}">
                      <a16:colId xmlns:a16="http://schemas.microsoft.com/office/drawing/2014/main" val="1058744069"/>
                    </a:ext>
                  </a:extLst>
                </a:gridCol>
              </a:tblGrid>
              <a:tr h="688075">
                <a:tc>
                  <a:txBody>
                    <a:bodyPr/>
                    <a:lstStyle/>
                    <a:p>
                      <a:pPr algn="ctr" rtl="0" fontAlgn="ctr"/>
                      <a:r>
                        <a:rPr lang="es-EC" sz="1100" b="1" i="0" u="none" strike="noStrike">
                          <a:solidFill>
                            <a:srgbClr val="FFFFFF"/>
                          </a:solidFill>
                          <a:effectLst/>
                          <a:latin typeface="Calibri" panose="020F0502020204030204" pitchFamily="34" charset="0"/>
                        </a:rPr>
                        <a:t>CÓDIGO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PROYECTO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 AVANCE POR PROYECTO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EJECUTOR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 AVANCE POR EJECUTOR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4220613998"/>
                  </a:ext>
                </a:extLst>
              </a:tr>
              <a:tr h="537989">
                <a:tc rowSpan="8">
                  <a:txBody>
                    <a:bodyPr/>
                    <a:lstStyle/>
                    <a:p>
                      <a:pPr algn="l" rtl="0" fontAlgn="ctr"/>
                      <a:r>
                        <a:rPr lang="es-EC" sz="1100" b="0" i="0" u="none" strike="noStrike">
                          <a:solidFill>
                            <a:srgbClr val="000000"/>
                          </a:solidFill>
                          <a:effectLst/>
                          <a:latin typeface="Calibri" panose="020F0502020204030204" pitchFamily="34" charset="0"/>
                        </a:rPr>
                        <a:t>GI22F10100003D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8">
                  <a:txBody>
                    <a:bodyPr/>
                    <a:lstStyle/>
                    <a:p>
                      <a:pPr algn="l" rtl="0" fontAlgn="ctr"/>
                      <a:r>
                        <a:rPr lang="es-EC" sz="1100" b="0" i="0" u="none" strike="noStrike" dirty="0">
                          <a:solidFill>
                            <a:srgbClr val="000000"/>
                          </a:solidFill>
                          <a:effectLst/>
                          <a:latin typeface="Calibri" panose="020F0502020204030204" pitchFamily="34" charset="0"/>
                        </a:rPr>
                        <a:t>PRESUPUESTOS PARTICIPATIVOS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8">
                  <a:txBody>
                    <a:bodyPr/>
                    <a:lstStyle/>
                    <a:p>
                      <a:pPr algn="l" rtl="0" fontAlgn="ctr"/>
                      <a:r>
                        <a:rPr lang="es-EC" sz="1100" b="0" i="0" u="none" strike="noStrike" dirty="0" smtClean="0">
                          <a:solidFill>
                            <a:srgbClr val="000000"/>
                          </a:solidFill>
                          <a:effectLst/>
                          <a:latin typeface="Calibri" panose="020F0502020204030204" pitchFamily="34" charset="0"/>
                        </a:rPr>
                        <a:t>16.66%</a:t>
                      </a:r>
                      <a:endParaRPr lang="es-EC"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s-EC" sz="1100" b="0" i="0" u="none" strike="noStrike">
                          <a:solidFill>
                            <a:srgbClr val="000000"/>
                          </a:solidFill>
                          <a:effectLst/>
                          <a:latin typeface="Calibri" panose="020F0502020204030204" pitchFamily="34" charset="0"/>
                        </a:rPr>
                        <a:t>ADMINISTRACION ZONAL CALDERON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48,75%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8802083"/>
                  </a:ext>
                </a:extLst>
              </a:tr>
              <a:tr h="53798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EUGENIO ESPEJO (NORTE)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37,42%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6129060"/>
                  </a:ext>
                </a:extLst>
              </a:tr>
              <a:tr h="53798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dirty="0">
                          <a:solidFill>
                            <a:srgbClr val="000000"/>
                          </a:solidFill>
                          <a:effectLst/>
                          <a:latin typeface="Calibri" panose="020F0502020204030204" pitchFamily="34" charset="0"/>
                        </a:rPr>
                        <a:t>ADMINISTRACION ZONAL EQUINOCCIO (LA DELICIA)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18,46%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108930"/>
                  </a:ext>
                </a:extLst>
              </a:tr>
              <a:tr h="53798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pt-BR" sz="1100" b="0" i="0" u="none" strike="noStrike">
                          <a:solidFill>
                            <a:srgbClr val="000000"/>
                          </a:solidFill>
                          <a:effectLst/>
                          <a:latin typeface="Calibri" panose="020F0502020204030204" pitchFamily="34" charset="0"/>
                        </a:rPr>
                        <a:t>ADMINISTRACION ZONAL MANUELA SAENZ (CENTRO)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17,79%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738409"/>
                  </a:ext>
                </a:extLst>
              </a:tr>
              <a:tr h="53798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a:solidFill>
                            <a:srgbClr val="000000"/>
                          </a:solidFill>
                          <a:effectLst/>
                          <a:latin typeface="Calibri" panose="020F0502020204030204" pitchFamily="34" charset="0"/>
                        </a:rPr>
                        <a:t>ADMINISTRACION ZONAL VALLE DE LOS CHILLOS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4,92%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877423"/>
                  </a:ext>
                </a:extLst>
              </a:tr>
              <a:tr h="53798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QUITUMBE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dirty="0" smtClean="0">
                          <a:solidFill>
                            <a:srgbClr val="000000"/>
                          </a:solidFill>
                          <a:effectLst/>
                          <a:latin typeface="Calibri" panose="020F0502020204030204" pitchFamily="34" charset="0"/>
                        </a:rPr>
                        <a:t>5,90</a:t>
                      </a:r>
                      <a:r>
                        <a:rPr lang="es-EC" sz="1100" b="0"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3320192"/>
                  </a:ext>
                </a:extLst>
              </a:tr>
              <a:tr h="53798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TUMBACO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dirty="0">
                          <a:solidFill>
                            <a:srgbClr val="000000"/>
                          </a:solidFill>
                          <a:effectLst/>
                          <a:latin typeface="Calibri" panose="020F0502020204030204" pitchFamily="34" charset="0"/>
                        </a:rPr>
                        <a:t>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0421614"/>
                  </a:ext>
                </a:extLst>
              </a:tr>
              <a:tr h="53798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a:solidFill>
                            <a:srgbClr val="000000"/>
                          </a:solidFill>
                          <a:effectLst/>
                          <a:latin typeface="Calibri" panose="020F0502020204030204" pitchFamily="34" charset="0"/>
                        </a:rPr>
                        <a:t>ADMINISTRACION ZONAL ELOY ALFARO (SUR)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dirty="0">
                          <a:solidFill>
                            <a:srgbClr val="000000"/>
                          </a:solidFill>
                          <a:effectLst/>
                          <a:latin typeface="Calibri" panose="020F0502020204030204" pitchFamily="34" charset="0"/>
                        </a:rPr>
                        <a:t>0,00</a:t>
                      </a:r>
                      <a:r>
                        <a:rPr lang="es-EC" sz="1100" b="0" i="0" u="none" strike="noStrike" dirty="0" smtClean="0">
                          <a:solidFill>
                            <a:srgbClr val="000000"/>
                          </a:solidFill>
                          <a:effectLst/>
                          <a:latin typeface="Calibri" panose="020F0502020204030204" pitchFamily="34" charset="0"/>
                        </a:rPr>
                        <a:t>%*</a:t>
                      </a:r>
                      <a:endParaRPr lang="es-EC"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30069"/>
                  </a:ext>
                </a:extLst>
              </a:tr>
            </a:tbl>
          </a:graphicData>
        </a:graphic>
      </p:graphicFrame>
      <p:sp>
        <p:nvSpPr>
          <p:cNvPr id="10" name="CuadroTexto 9"/>
          <p:cNvSpPr txBox="1"/>
          <p:nvPr/>
        </p:nvSpPr>
        <p:spPr>
          <a:xfrm>
            <a:off x="384318" y="6446915"/>
            <a:ext cx="3617088" cy="392415"/>
          </a:xfrm>
          <a:prstGeom prst="rect">
            <a:avLst/>
          </a:prstGeom>
          <a:noFill/>
        </p:spPr>
        <p:txBody>
          <a:bodyPr wrap="square" rtlCol="0">
            <a:spAutoFit/>
          </a:bodyPr>
          <a:lstStyle/>
          <a:p>
            <a:r>
              <a:rPr lang="es-MX" sz="1050" dirty="0" smtClean="0"/>
              <a:t>Fuente: Sistema Mi Ciudad</a:t>
            </a:r>
          </a:p>
          <a:p>
            <a:r>
              <a:rPr lang="es-MX" sz="900" dirty="0" smtClean="0"/>
              <a:t>*En proceso de actualización de información</a:t>
            </a:r>
            <a:endParaRPr lang="es-EC" sz="900" dirty="0"/>
          </a:p>
        </p:txBody>
      </p:sp>
    </p:spTree>
    <p:extLst>
      <p:ext uri="{BB962C8B-B14F-4D97-AF65-F5344CB8AC3E}">
        <p14:creationId xmlns:p14="http://schemas.microsoft.com/office/powerpoint/2010/main" val="3346710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3"/>
          <a:stretch>
            <a:fillRect/>
          </a:stretch>
        </p:blipFill>
        <p:spPr>
          <a:xfrm>
            <a:off x="5541304" y="6371531"/>
            <a:ext cx="4921909" cy="1102834"/>
          </a:xfrm>
          <a:prstGeom prst="rect">
            <a:avLst/>
          </a:prstGeom>
        </p:spPr>
      </p:pic>
      <p:sp>
        <p:nvSpPr>
          <p:cNvPr id="13" name="Título 1">
            <a:extLst>
              <a:ext uri="{FF2B5EF4-FFF2-40B4-BE49-F238E27FC236}">
                <a16:creationId xmlns:a16="http://schemas.microsoft.com/office/drawing/2014/main" id="{15FD3073-511C-AD1E-78A3-D76D66F29E07}"/>
              </a:ext>
            </a:extLst>
          </p:cNvPr>
          <p:cNvSpPr txBox="1">
            <a:spLocks/>
          </p:cNvSpPr>
          <p:nvPr/>
        </p:nvSpPr>
        <p:spPr>
          <a:xfrm>
            <a:off x="830511" y="276714"/>
            <a:ext cx="9421586"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Avance programático </a:t>
            </a:r>
          </a:p>
          <a:p>
            <a:r>
              <a:rPr lang="es-EC" sz="3200" b="1" dirty="0" smtClean="0">
                <a:solidFill>
                  <a:srgbClr val="75BBE9"/>
                </a:solidFill>
                <a:latin typeface="Montserrat" pitchFamily="2" charset="77"/>
                <a:ea typeface="HGSMinchoE" panose="02020900000000000000" pitchFamily="18" charset="-128"/>
              </a:rPr>
              <a:t>Sistema de participación ciudadana</a:t>
            </a:r>
            <a:endParaRPr lang="es-EC" sz="3200" b="1" dirty="0">
              <a:solidFill>
                <a:srgbClr val="75BBE9"/>
              </a:solidFill>
              <a:latin typeface="Montserrat" pitchFamily="2" charset="77"/>
              <a:ea typeface="HGSMinchoE" panose="02020900000000000000" pitchFamily="18" charset="-128"/>
            </a:endParaRPr>
          </a:p>
        </p:txBody>
      </p:sp>
      <p:sp>
        <p:nvSpPr>
          <p:cNvPr id="10" name="CuadroTexto 9"/>
          <p:cNvSpPr txBox="1"/>
          <p:nvPr/>
        </p:nvSpPr>
        <p:spPr>
          <a:xfrm>
            <a:off x="517668" y="6446915"/>
            <a:ext cx="3617088" cy="392415"/>
          </a:xfrm>
          <a:prstGeom prst="rect">
            <a:avLst/>
          </a:prstGeom>
          <a:noFill/>
        </p:spPr>
        <p:txBody>
          <a:bodyPr wrap="square" rtlCol="0">
            <a:spAutoFit/>
          </a:bodyPr>
          <a:lstStyle/>
          <a:p>
            <a:r>
              <a:rPr lang="es-MX" sz="1050" dirty="0" smtClean="0"/>
              <a:t>Fuente: Sistema Mi Ciudad</a:t>
            </a:r>
          </a:p>
          <a:p>
            <a:r>
              <a:rPr lang="es-MX" sz="900" dirty="0" smtClean="0"/>
              <a:t>*En proceso de actualización de información</a:t>
            </a:r>
            <a:endParaRPr lang="es-EC" sz="900" dirty="0"/>
          </a:p>
        </p:txBody>
      </p:sp>
      <p:graphicFrame>
        <p:nvGraphicFramePr>
          <p:cNvPr id="6" name="Tabla 5"/>
          <p:cNvGraphicFramePr>
            <a:graphicFrameLocks noGrp="1"/>
          </p:cNvGraphicFramePr>
          <p:nvPr>
            <p:extLst>
              <p:ext uri="{D42A27DB-BD31-4B8C-83A1-F6EECF244321}">
                <p14:modId xmlns:p14="http://schemas.microsoft.com/office/powerpoint/2010/main" val="1018992818"/>
              </p:ext>
            </p:extLst>
          </p:nvPr>
        </p:nvGraphicFramePr>
        <p:xfrm>
          <a:off x="566407" y="1670957"/>
          <a:ext cx="9685690" cy="4700573"/>
        </p:xfrm>
        <a:graphic>
          <a:graphicData uri="http://schemas.openxmlformats.org/drawingml/2006/table">
            <a:tbl>
              <a:tblPr>
                <a:tableStyleId>{D7AC3CCA-C797-4891-BE02-D94E43425B78}</a:tableStyleId>
              </a:tblPr>
              <a:tblGrid>
                <a:gridCol w="1373290">
                  <a:extLst>
                    <a:ext uri="{9D8B030D-6E8A-4147-A177-3AD203B41FA5}">
                      <a16:colId xmlns:a16="http://schemas.microsoft.com/office/drawing/2014/main" val="863923524"/>
                    </a:ext>
                  </a:extLst>
                </a:gridCol>
                <a:gridCol w="1623314">
                  <a:extLst>
                    <a:ext uri="{9D8B030D-6E8A-4147-A177-3AD203B41FA5}">
                      <a16:colId xmlns:a16="http://schemas.microsoft.com/office/drawing/2014/main" val="510161793"/>
                    </a:ext>
                  </a:extLst>
                </a:gridCol>
                <a:gridCol w="1408229">
                  <a:extLst>
                    <a:ext uri="{9D8B030D-6E8A-4147-A177-3AD203B41FA5}">
                      <a16:colId xmlns:a16="http://schemas.microsoft.com/office/drawing/2014/main" val="1342798445"/>
                    </a:ext>
                  </a:extLst>
                </a:gridCol>
                <a:gridCol w="3842015">
                  <a:extLst>
                    <a:ext uri="{9D8B030D-6E8A-4147-A177-3AD203B41FA5}">
                      <a16:colId xmlns:a16="http://schemas.microsoft.com/office/drawing/2014/main" val="183434910"/>
                    </a:ext>
                  </a:extLst>
                </a:gridCol>
                <a:gridCol w="1438842">
                  <a:extLst>
                    <a:ext uri="{9D8B030D-6E8A-4147-A177-3AD203B41FA5}">
                      <a16:colId xmlns:a16="http://schemas.microsoft.com/office/drawing/2014/main" val="205509011"/>
                    </a:ext>
                  </a:extLst>
                </a:gridCol>
              </a:tblGrid>
              <a:tr h="788347">
                <a:tc>
                  <a:txBody>
                    <a:bodyPr/>
                    <a:lstStyle/>
                    <a:p>
                      <a:pPr algn="ctr" rtl="0" fontAlgn="ctr"/>
                      <a:r>
                        <a:rPr lang="es-EC" sz="1100" b="1" i="0" u="none" strike="noStrike">
                          <a:solidFill>
                            <a:srgbClr val="FFFFFF"/>
                          </a:solidFill>
                          <a:effectLst/>
                          <a:latin typeface="Calibri" panose="020F0502020204030204" pitchFamily="34" charset="0"/>
                        </a:rPr>
                        <a:t>CÓDIGO </a:t>
                      </a:r>
                    </a:p>
                  </a:txBody>
                  <a:tcPr marL="9525" marR="9525" marT="9525" marB="0" anchor="ctr">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PROYECTO </a:t>
                      </a:r>
                    </a:p>
                  </a:txBody>
                  <a:tcPr marL="9525" marR="9525" marT="9525" marB="0" anchor="ctr">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 AVANCE POR PROYECTO </a:t>
                      </a:r>
                    </a:p>
                  </a:txBody>
                  <a:tcPr marL="9525" marR="9525" marT="9525" marB="0" anchor="ctr">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EJECUTOR </a:t>
                      </a:r>
                    </a:p>
                  </a:txBody>
                  <a:tcPr marL="9525" marR="9525" marT="9525" marB="0" anchor="ctr">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 AVANCE POR EJECUTOR</a:t>
                      </a:r>
                    </a:p>
                  </a:txBody>
                  <a:tcPr marL="9525" marR="9525" marT="9525" marB="0" anchor="ctr">
                    <a:solidFill>
                      <a:schemeClr val="accent5">
                        <a:lumMod val="50000"/>
                      </a:schemeClr>
                    </a:solidFill>
                  </a:tcPr>
                </a:tc>
                <a:extLst>
                  <a:ext uri="{0D108BD9-81ED-4DB2-BD59-A6C34878D82A}">
                    <a16:rowId xmlns:a16="http://schemas.microsoft.com/office/drawing/2014/main" val="2338843507"/>
                  </a:ext>
                </a:extLst>
              </a:tr>
              <a:tr h="399051">
                <a:tc rowSpan="10">
                  <a:txBody>
                    <a:bodyPr/>
                    <a:lstStyle/>
                    <a:p>
                      <a:pPr algn="ctr" rtl="0" fontAlgn="ctr"/>
                      <a:r>
                        <a:rPr lang="es-EC" sz="1100" b="0" i="0" u="none" strike="noStrike" dirty="0">
                          <a:solidFill>
                            <a:srgbClr val="000000"/>
                          </a:solidFill>
                          <a:effectLst/>
                          <a:latin typeface="Calibri" panose="020F0502020204030204" pitchFamily="34" charset="0"/>
                        </a:rPr>
                        <a:t>GI22F10200002D</a:t>
                      </a:r>
                    </a:p>
                  </a:txBody>
                  <a:tcPr marL="9525" marR="9525" marT="9525" marB="0" anchor="ctr">
                    <a:solidFill>
                      <a:schemeClr val="bg1"/>
                    </a:solidFill>
                  </a:tcPr>
                </a:tc>
                <a:tc rowSpan="10">
                  <a:txBody>
                    <a:bodyPr/>
                    <a:lstStyle/>
                    <a:p>
                      <a:pPr algn="ctr" rtl="0" fontAlgn="ctr"/>
                      <a:r>
                        <a:rPr lang="es-EC" sz="1100" b="0" i="0" u="none" strike="noStrike" dirty="0">
                          <a:solidFill>
                            <a:srgbClr val="000000"/>
                          </a:solidFill>
                          <a:effectLst/>
                          <a:latin typeface="Calibri" panose="020F0502020204030204" pitchFamily="34" charset="0"/>
                        </a:rPr>
                        <a:t>SISTEMA DE PARTICIPACIÓN CIUDADANA</a:t>
                      </a:r>
                    </a:p>
                  </a:txBody>
                  <a:tcPr marL="9525" marR="9525" marT="9525" marB="0" anchor="ctr">
                    <a:solidFill>
                      <a:schemeClr val="bg1"/>
                    </a:solidFill>
                  </a:tcPr>
                </a:tc>
                <a:tc rowSpan="10">
                  <a:txBody>
                    <a:bodyPr/>
                    <a:lstStyle/>
                    <a:p>
                      <a:pPr algn="ctr" rtl="0" fontAlgn="ctr"/>
                      <a:r>
                        <a:rPr lang="es-EC" sz="1100" b="0" i="0" u="none" strike="noStrike" dirty="0" smtClean="0">
                          <a:solidFill>
                            <a:srgbClr val="000000"/>
                          </a:solidFill>
                          <a:effectLst/>
                          <a:latin typeface="Calibri" panose="020F0502020204030204" pitchFamily="34" charset="0"/>
                        </a:rPr>
                        <a:t>32,85%</a:t>
                      </a:r>
                      <a:endParaRPr lang="es-EC" sz="11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l" rtl="0" fontAlgn="b"/>
                      <a:r>
                        <a:rPr lang="es-MX" sz="1100" b="0" i="0" u="none" strike="noStrike">
                          <a:solidFill>
                            <a:srgbClr val="000000"/>
                          </a:solidFill>
                          <a:effectLst/>
                          <a:latin typeface="Calibri" panose="020F0502020204030204" pitchFamily="34" charset="0"/>
                        </a:rPr>
                        <a:t>SECRETARIA GENERAL DE COORDINACION TERRITORIAL Y PARTICIPACION CIUDADANA</a:t>
                      </a:r>
                    </a:p>
                  </a:txBody>
                  <a:tcPr marL="9525" marR="9525" marT="9525" marB="0" anchor="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47,24%</a:t>
                      </a:r>
                    </a:p>
                  </a:txBody>
                  <a:tcPr marL="9525" marR="9525" marT="9525" marB="0" anchor="b">
                    <a:solidFill>
                      <a:schemeClr val="bg1"/>
                    </a:solidFill>
                  </a:tcPr>
                </a:tc>
                <a:extLst>
                  <a:ext uri="{0D108BD9-81ED-4DB2-BD59-A6C34878D82A}">
                    <a16:rowId xmlns:a16="http://schemas.microsoft.com/office/drawing/2014/main" val="606188209"/>
                  </a:ext>
                </a:extLst>
              </a:tr>
              <a:tr h="37059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CALDERON</a:t>
                      </a:r>
                    </a:p>
                  </a:txBody>
                  <a:tcPr marL="9525" marR="9525" marT="9525" marB="0" anchor="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37,63%</a:t>
                      </a:r>
                    </a:p>
                  </a:txBody>
                  <a:tcPr marL="9525" marR="9525" marT="9525" marB="0" anchor="b">
                    <a:solidFill>
                      <a:schemeClr val="bg1"/>
                    </a:solidFill>
                  </a:tcPr>
                </a:tc>
                <a:extLst>
                  <a:ext uri="{0D108BD9-81ED-4DB2-BD59-A6C34878D82A}">
                    <a16:rowId xmlns:a16="http://schemas.microsoft.com/office/drawing/2014/main" val="1272862522"/>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a:solidFill>
                            <a:srgbClr val="000000"/>
                          </a:solidFill>
                          <a:effectLst/>
                          <a:latin typeface="Calibri" panose="020F0502020204030204" pitchFamily="34" charset="0"/>
                        </a:rPr>
                        <a:t>ADMINISTRACION ZONAL EQUINOCCIO (LA DELICIA)</a:t>
                      </a:r>
                    </a:p>
                  </a:txBody>
                  <a:tcPr marL="9525" marR="9525" marT="9525" marB="0" anchor="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37,46%</a:t>
                      </a:r>
                    </a:p>
                  </a:txBody>
                  <a:tcPr marL="9525" marR="9525" marT="9525" marB="0" anchor="b">
                    <a:solidFill>
                      <a:schemeClr val="bg1"/>
                    </a:solidFill>
                  </a:tcPr>
                </a:tc>
                <a:extLst>
                  <a:ext uri="{0D108BD9-81ED-4DB2-BD59-A6C34878D82A}">
                    <a16:rowId xmlns:a16="http://schemas.microsoft.com/office/drawing/2014/main" val="2176069019"/>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EUGENIO ESPEJO (NORTE)</a:t>
                      </a:r>
                    </a:p>
                  </a:txBody>
                  <a:tcPr marL="9525" marR="9525" marT="9525" marB="0" anchor="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36,33%</a:t>
                      </a:r>
                    </a:p>
                  </a:txBody>
                  <a:tcPr marL="9525" marR="9525" marT="9525" marB="0" anchor="b">
                    <a:solidFill>
                      <a:schemeClr val="bg1"/>
                    </a:solidFill>
                  </a:tcPr>
                </a:tc>
                <a:extLst>
                  <a:ext uri="{0D108BD9-81ED-4DB2-BD59-A6C34878D82A}">
                    <a16:rowId xmlns:a16="http://schemas.microsoft.com/office/drawing/2014/main" val="501164898"/>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TUMBACO</a:t>
                      </a:r>
                    </a:p>
                  </a:txBody>
                  <a:tcPr marL="9525" marR="9525" marT="9525" marB="0" anchor="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36,11%</a:t>
                      </a:r>
                    </a:p>
                  </a:txBody>
                  <a:tcPr marL="9525" marR="9525" marT="9525" marB="0" anchor="b">
                    <a:solidFill>
                      <a:schemeClr val="bg1"/>
                    </a:solidFill>
                  </a:tcPr>
                </a:tc>
                <a:extLst>
                  <a:ext uri="{0D108BD9-81ED-4DB2-BD59-A6C34878D82A}">
                    <a16:rowId xmlns:a16="http://schemas.microsoft.com/office/drawing/2014/main" val="1375230482"/>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UNIDAD ESPECIAL TURISTICA LA MARISCAL</a:t>
                      </a:r>
                    </a:p>
                  </a:txBody>
                  <a:tcPr marL="9525" marR="9525" marT="9525" marB="0" anchor="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34,85%</a:t>
                      </a:r>
                    </a:p>
                  </a:txBody>
                  <a:tcPr marL="9525" marR="9525" marT="9525" marB="0" anchor="b">
                    <a:solidFill>
                      <a:schemeClr val="bg1"/>
                    </a:solidFill>
                  </a:tcPr>
                </a:tc>
                <a:extLst>
                  <a:ext uri="{0D108BD9-81ED-4DB2-BD59-A6C34878D82A}">
                    <a16:rowId xmlns:a16="http://schemas.microsoft.com/office/drawing/2014/main" val="3294985229"/>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QUITUMBE</a:t>
                      </a:r>
                    </a:p>
                  </a:txBody>
                  <a:tcPr marL="9525" marR="9525" marT="9525" marB="0" anchor="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34,70%</a:t>
                      </a:r>
                    </a:p>
                  </a:txBody>
                  <a:tcPr marL="9525" marR="9525" marT="9525" marB="0" anchor="b">
                    <a:solidFill>
                      <a:schemeClr val="bg1"/>
                    </a:solidFill>
                  </a:tcPr>
                </a:tc>
                <a:extLst>
                  <a:ext uri="{0D108BD9-81ED-4DB2-BD59-A6C34878D82A}">
                    <a16:rowId xmlns:a16="http://schemas.microsoft.com/office/drawing/2014/main" val="405004121"/>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pt-BR" sz="1100" b="0" i="0" u="none" strike="noStrike" dirty="0">
                          <a:solidFill>
                            <a:srgbClr val="000000"/>
                          </a:solidFill>
                          <a:effectLst/>
                          <a:latin typeface="Calibri" panose="020F0502020204030204" pitchFamily="34" charset="0"/>
                        </a:rPr>
                        <a:t>ADMINISTRACION ZONAL MANUELA SAENZ (CENTRO)</a:t>
                      </a:r>
                    </a:p>
                  </a:txBody>
                  <a:tcPr marL="9525" marR="9525" marT="9525" marB="0" anchor="b">
                    <a:solidFill>
                      <a:schemeClr val="bg1"/>
                    </a:solidFill>
                  </a:tcPr>
                </a:tc>
                <a:tc>
                  <a:txBody>
                    <a:bodyPr/>
                    <a:lstStyle/>
                    <a:p>
                      <a:pPr algn="ctr" rtl="0" fontAlgn="b"/>
                      <a:r>
                        <a:rPr lang="es-EC" sz="1100" b="0" i="0" u="none" strike="noStrike" dirty="0">
                          <a:solidFill>
                            <a:srgbClr val="000000"/>
                          </a:solidFill>
                          <a:effectLst/>
                          <a:latin typeface="Calibri" panose="020F0502020204030204" pitchFamily="34" charset="0"/>
                        </a:rPr>
                        <a:t>33,33%</a:t>
                      </a:r>
                    </a:p>
                  </a:txBody>
                  <a:tcPr marL="9525" marR="9525" marT="9525" marB="0" anchor="b">
                    <a:solidFill>
                      <a:schemeClr val="bg1"/>
                    </a:solidFill>
                  </a:tcPr>
                </a:tc>
                <a:extLst>
                  <a:ext uri="{0D108BD9-81ED-4DB2-BD59-A6C34878D82A}">
                    <a16:rowId xmlns:a16="http://schemas.microsoft.com/office/drawing/2014/main" val="3366628728"/>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dirty="0">
                          <a:solidFill>
                            <a:srgbClr val="000000"/>
                          </a:solidFill>
                          <a:effectLst/>
                          <a:latin typeface="Calibri" panose="020F0502020204030204" pitchFamily="34" charset="0"/>
                        </a:rPr>
                        <a:t>ADMINISTRACION ZONAL ELOY ALFARO (SUR)</a:t>
                      </a:r>
                    </a:p>
                  </a:txBody>
                  <a:tcPr marL="9525" marR="9525" marT="9525" marB="0" anchor="b">
                    <a:solidFill>
                      <a:schemeClr val="bg1"/>
                    </a:solidFill>
                  </a:tcPr>
                </a:tc>
                <a:tc>
                  <a:txBody>
                    <a:bodyPr/>
                    <a:lstStyle/>
                    <a:p>
                      <a:pPr algn="ctr" rtl="0" fontAlgn="b"/>
                      <a:r>
                        <a:rPr lang="es-EC" sz="1100" b="0" i="0" u="none" strike="noStrike" dirty="0">
                          <a:solidFill>
                            <a:srgbClr val="000000"/>
                          </a:solidFill>
                          <a:effectLst/>
                          <a:latin typeface="Calibri" panose="020F0502020204030204" pitchFamily="34" charset="0"/>
                        </a:rPr>
                        <a:t>22,90%</a:t>
                      </a:r>
                    </a:p>
                  </a:txBody>
                  <a:tcPr marL="9525" marR="9525" marT="9525" marB="0" anchor="b">
                    <a:solidFill>
                      <a:schemeClr val="bg1"/>
                    </a:solidFill>
                  </a:tcPr>
                </a:tc>
                <a:extLst>
                  <a:ext uri="{0D108BD9-81ED-4DB2-BD59-A6C34878D82A}">
                    <a16:rowId xmlns:a16="http://schemas.microsoft.com/office/drawing/2014/main" val="3912635556"/>
                  </a:ext>
                </a:extLst>
              </a:tr>
              <a:tr h="3928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dirty="0">
                          <a:solidFill>
                            <a:srgbClr val="000000"/>
                          </a:solidFill>
                          <a:effectLst/>
                          <a:latin typeface="Calibri" panose="020F0502020204030204" pitchFamily="34" charset="0"/>
                        </a:rPr>
                        <a:t>ADMINISTRACION ZONAL VALLE DE LOS CHILLOS</a:t>
                      </a:r>
                    </a:p>
                  </a:txBody>
                  <a:tcPr marL="9525" marR="9525" marT="9525" marB="0" anchor="b">
                    <a:solidFill>
                      <a:schemeClr val="bg1"/>
                    </a:solidFill>
                  </a:tcPr>
                </a:tc>
                <a:tc>
                  <a:txBody>
                    <a:bodyPr/>
                    <a:lstStyle/>
                    <a:p>
                      <a:pPr algn="ctr" rtl="0" fontAlgn="b"/>
                      <a:r>
                        <a:rPr lang="es-EC" sz="1100" b="0" i="0" u="none" strike="noStrike" dirty="0" smtClean="0">
                          <a:solidFill>
                            <a:srgbClr val="000000"/>
                          </a:solidFill>
                          <a:effectLst/>
                          <a:latin typeface="Calibri" panose="020F0502020204030204" pitchFamily="34" charset="0"/>
                        </a:rPr>
                        <a:t>7,94%</a:t>
                      </a:r>
                      <a:endParaRPr lang="es-EC"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824437761"/>
                  </a:ext>
                </a:extLst>
              </a:tr>
            </a:tbl>
          </a:graphicData>
        </a:graphic>
      </p:graphicFrame>
    </p:spTree>
    <p:extLst>
      <p:ext uri="{BB962C8B-B14F-4D97-AF65-F5344CB8AC3E}">
        <p14:creationId xmlns:p14="http://schemas.microsoft.com/office/powerpoint/2010/main" val="1389395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3"/>
          <a:stretch>
            <a:fillRect/>
          </a:stretch>
        </p:blipFill>
        <p:spPr>
          <a:xfrm>
            <a:off x="5541304" y="6371531"/>
            <a:ext cx="4921909" cy="1102834"/>
          </a:xfrm>
          <a:prstGeom prst="rect">
            <a:avLst/>
          </a:prstGeom>
        </p:spPr>
      </p:pic>
      <p:sp>
        <p:nvSpPr>
          <p:cNvPr id="13" name="Título 1">
            <a:extLst>
              <a:ext uri="{FF2B5EF4-FFF2-40B4-BE49-F238E27FC236}">
                <a16:creationId xmlns:a16="http://schemas.microsoft.com/office/drawing/2014/main" id="{15FD3073-511C-AD1E-78A3-D76D66F29E07}"/>
              </a:ext>
            </a:extLst>
          </p:cNvPr>
          <p:cNvSpPr txBox="1">
            <a:spLocks/>
          </p:cNvSpPr>
          <p:nvPr/>
        </p:nvSpPr>
        <p:spPr>
          <a:xfrm>
            <a:off x="830511" y="486264"/>
            <a:ext cx="9421586"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Avance programático </a:t>
            </a:r>
          </a:p>
          <a:p>
            <a:r>
              <a:rPr lang="es-EC" sz="3200" b="1" dirty="0" smtClean="0">
                <a:solidFill>
                  <a:srgbClr val="75BBE9"/>
                </a:solidFill>
                <a:latin typeface="Montserrat" pitchFamily="2" charset="77"/>
                <a:ea typeface="HGSMinchoE" panose="02020900000000000000" pitchFamily="18" charset="-128"/>
              </a:rPr>
              <a:t>Campamentos vacacionales</a:t>
            </a:r>
            <a:endParaRPr lang="es-EC" sz="3200" b="1" dirty="0">
              <a:solidFill>
                <a:srgbClr val="75BBE9"/>
              </a:solidFill>
              <a:latin typeface="Montserrat" pitchFamily="2" charset="77"/>
              <a:ea typeface="HGSMinchoE" panose="02020900000000000000" pitchFamily="18" charset="-128"/>
            </a:endParaRPr>
          </a:p>
        </p:txBody>
      </p:sp>
      <p:sp>
        <p:nvSpPr>
          <p:cNvPr id="10" name="CuadroTexto 9"/>
          <p:cNvSpPr txBox="1"/>
          <p:nvPr/>
        </p:nvSpPr>
        <p:spPr>
          <a:xfrm>
            <a:off x="574818" y="6446915"/>
            <a:ext cx="3617088" cy="392415"/>
          </a:xfrm>
          <a:prstGeom prst="rect">
            <a:avLst/>
          </a:prstGeom>
          <a:noFill/>
        </p:spPr>
        <p:txBody>
          <a:bodyPr wrap="square" rtlCol="0">
            <a:spAutoFit/>
          </a:bodyPr>
          <a:lstStyle/>
          <a:p>
            <a:r>
              <a:rPr lang="es-MX" sz="1050" dirty="0" smtClean="0"/>
              <a:t>Fuente: Sistema Mi Ciudad</a:t>
            </a:r>
          </a:p>
          <a:p>
            <a:r>
              <a:rPr lang="es-MX" sz="900" dirty="0" smtClean="0"/>
              <a:t>*En proceso de actualización de información</a:t>
            </a:r>
            <a:endParaRPr lang="es-EC" sz="900" dirty="0"/>
          </a:p>
        </p:txBody>
      </p:sp>
      <p:graphicFrame>
        <p:nvGraphicFramePr>
          <p:cNvPr id="6" name="Tabla 5"/>
          <p:cNvGraphicFramePr>
            <a:graphicFrameLocks noGrp="1"/>
          </p:cNvGraphicFramePr>
          <p:nvPr>
            <p:extLst>
              <p:ext uri="{D42A27DB-BD31-4B8C-83A1-F6EECF244321}">
                <p14:modId xmlns:p14="http://schemas.microsoft.com/office/powerpoint/2010/main" val="153718441"/>
              </p:ext>
            </p:extLst>
          </p:nvPr>
        </p:nvGraphicFramePr>
        <p:xfrm>
          <a:off x="574818" y="1685319"/>
          <a:ext cx="9521682" cy="4686216"/>
        </p:xfrm>
        <a:graphic>
          <a:graphicData uri="http://schemas.openxmlformats.org/drawingml/2006/table">
            <a:tbl>
              <a:tblPr>
                <a:tableStyleId>{125E5076-3810-47DD-B79F-674D7AD40C01}</a:tableStyleId>
              </a:tblPr>
              <a:tblGrid>
                <a:gridCol w="1342822">
                  <a:extLst>
                    <a:ext uri="{9D8B030D-6E8A-4147-A177-3AD203B41FA5}">
                      <a16:colId xmlns:a16="http://schemas.microsoft.com/office/drawing/2014/main" val="363203232"/>
                    </a:ext>
                  </a:extLst>
                </a:gridCol>
                <a:gridCol w="1459265">
                  <a:extLst>
                    <a:ext uri="{9D8B030D-6E8A-4147-A177-3AD203B41FA5}">
                      <a16:colId xmlns:a16="http://schemas.microsoft.com/office/drawing/2014/main" val="821112280"/>
                    </a:ext>
                  </a:extLst>
                </a:gridCol>
                <a:gridCol w="1268124">
                  <a:extLst>
                    <a:ext uri="{9D8B030D-6E8A-4147-A177-3AD203B41FA5}">
                      <a16:colId xmlns:a16="http://schemas.microsoft.com/office/drawing/2014/main" val="3836651198"/>
                    </a:ext>
                  </a:extLst>
                </a:gridCol>
                <a:gridCol w="3658608">
                  <a:extLst>
                    <a:ext uri="{9D8B030D-6E8A-4147-A177-3AD203B41FA5}">
                      <a16:colId xmlns:a16="http://schemas.microsoft.com/office/drawing/2014/main" val="3339270196"/>
                    </a:ext>
                  </a:extLst>
                </a:gridCol>
                <a:gridCol w="1792863">
                  <a:extLst>
                    <a:ext uri="{9D8B030D-6E8A-4147-A177-3AD203B41FA5}">
                      <a16:colId xmlns:a16="http://schemas.microsoft.com/office/drawing/2014/main" val="1058744069"/>
                    </a:ext>
                  </a:extLst>
                </a:gridCol>
              </a:tblGrid>
              <a:tr h="583089">
                <a:tc>
                  <a:txBody>
                    <a:bodyPr/>
                    <a:lstStyle/>
                    <a:p>
                      <a:pPr algn="ctr" rtl="0" fontAlgn="ctr"/>
                      <a:r>
                        <a:rPr lang="es-EC" sz="1100" b="1" i="0" u="none" strike="noStrike">
                          <a:solidFill>
                            <a:srgbClr val="FFFFFF"/>
                          </a:solidFill>
                          <a:effectLst/>
                          <a:latin typeface="Calibri" panose="020F0502020204030204" pitchFamily="34" charset="0"/>
                        </a:rPr>
                        <a:t>CÓDIGO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PROYECTO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 AVANCE POR PROYECTO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EJECUTOR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0" fontAlgn="ctr"/>
                      <a:r>
                        <a:rPr lang="es-EC" sz="1100" b="1" i="0" u="none" strike="noStrike">
                          <a:solidFill>
                            <a:srgbClr val="FFFFFF"/>
                          </a:solidFill>
                          <a:effectLst/>
                          <a:latin typeface="Calibri" panose="020F0502020204030204" pitchFamily="34" charset="0"/>
                        </a:rPr>
                        <a:t>% AVANCE POR EJECUTOR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4220613998"/>
                  </a:ext>
                </a:extLst>
              </a:tr>
              <a:tr h="455903">
                <a:tc rowSpan="9">
                  <a:txBody>
                    <a:bodyPr/>
                    <a:lstStyle/>
                    <a:p>
                      <a:pPr algn="ctr" rtl="0" fontAlgn="ctr"/>
                      <a:r>
                        <a:rPr lang="es-EC" sz="1100" b="0" i="0" u="none" strike="noStrike" dirty="0">
                          <a:solidFill>
                            <a:srgbClr val="000000"/>
                          </a:solidFill>
                          <a:effectLst/>
                          <a:latin typeface="Calibri" panose="020F0502020204030204" pitchFamily="34" charset="0"/>
                        </a:rPr>
                        <a:t>GI22F10200004D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9">
                  <a:txBody>
                    <a:bodyPr/>
                    <a:lstStyle/>
                    <a:p>
                      <a:pPr algn="ctr" rtl="0" fontAlgn="ctr"/>
                      <a:r>
                        <a:rPr lang="es-EC" sz="1100" b="0" i="0" u="none" strike="noStrike" dirty="0" smtClean="0">
                          <a:solidFill>
                            <a:srgbClr val="000000"/>
                          </a:solidFill>
                          <a:effectLst/>
                          <a:latin typeface="Calibri" panose="020F0502020204030204" pitchFamily="34" charset="0"/>
                        </a:rPr>
                        <a:t>CAMPAMENTOS </a:t>
                      </a:r>
                      <a:r>
                        <a:rPr lang="es-EC" sz="1100" b="0" i="0" u="none" strike="noStrike" dirty="0">
                          <a:solidFill>
                            <a:srgbClr val="000000"/>
                          </a:solidFill>
                          <a:effectLst/>
                          <a:latin typeface="Calibri" panose="020F0502020204030204" pitchFamily="34" charset="0"/>
                        </a:rPr>
                        <a:t>VACACIONALES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9">
                  <a:txBody>
                    <a:bodyPr/>
                    <a:lstStyle/>
                    <a:p>
                      <a:pPr algn="ctr" rtl="0" fontAlgn="ctr"/>
                      <a:r>
                        <a:rPr lang="es-EC" sz="1100" b="0" i="0" u="none" strike="noStrike" dirty="0" smtClean="0">
                          <a:solidFill>
                            <a:srgbClr val="000000"/>
                          </a:solidFill>
                          <a:effectLst/>
                          <a:latin typeface="Calibri" panose="020F0502020204030204" pitchFamily="34" charset="0"/>
                        </a:rPr>
                        <a:t>32,75%</a:t>
                      </a:r>
                      <a:endParaRPr lang="es-EC"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s-MX" sz="1100" b="0" i="0" u="none" strike="noStrike">
                          <a:solidFill>
                            <a:srgbClr val="000000"/>
                          </a:solidFill>
                          <a:effectLst/>
                          <a:latin typeface="Calibri" panose="020F0502020204030204" pitchFamily="34" charset="0"/>
                        </a:rPr>
                        <a:t>SECRETARIA GENERAL DE COORDINACION TERRITORIAL Y PARTICIPACION CIUDADANA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51,42%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8802083"/>
                  </a:ext>
                </a:extLst>
              </a:tr>
              <a:tr h="45590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EUGENIO ESPEJO (NORTE)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50,00%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6129060"/>
                  </a:ext>
                </a:extLst>
              </a:tr>
              <a:tr h="45590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a:solidFill>
                            <a:srgbClr val="000000"/>
                          </a:solidFill>
                          <a:effectLst/>
                          <a:latin typeface="Calibri" panose="020F0502020204030204" pitchFamily="34" charset="0"/>
                        </a:rPr>
                        <a:t>ADMINISTRACION ZONAL EQUINOCCIO (LA DELICIA)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43,33%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108930"/>
                  </a:ext>
                </a:extLst>
              </a:tr>
              <a:tr h="45590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TUMBACO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25,00%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738409"/>
                  </a:ext>
                </a:extLst>
              </a:tr>
              <a:tr h="45590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QUITUMBE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25,00%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877423"/>
                  </a:ext>
                </a:extLst>
              </a:tr>
              <a:tr h="45590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EC" sz="1100" b="0" i="0" u="none" strike="noStrike">
                          <a:solidFill>
                            <a:srgbClr val="000000"/>
                          </a:solidFill>
                          <a:effectLst/>
                          <a:latin typeface="Calibri" panose="020F0502020204030204" pitchFamily="34" charset="0"/>
                        </a:rPr>
                        <a:t>ADMINISTRACION ZONAL CALDERON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25,00%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3320192"/>
                  </a:ext>
                </a:extLst>
              </a:tr>
              <a:tr h="45590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a:solidFill>
                            <a:srgbClr val="000000"/>
                          </a:solidFill>
                          <a:effectLst/>
                          <a:latin typeface="Calibri" panose="020F0502020204030204" pitchFamily="34" charset="0"/>
                        </a:rPr>
                        <a:t>ADMINISTRACION ZONAL VALLE DE LOS CHILLOS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25,00%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0421614"/>
                  </a:ext>
                </a:extLst>
              </a:tr>
              <a:tr h="45590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rtl="0" fontAlgn="b"/>
                      <a:r>
                        <a:rPr lang="es-MX" sz="1100" b="0" i="0" u="none" strike="noStrike">
                          <a:solidFill>
                            <a:srgbClr val="000000"/>
                          </a:solidFill>
                          <a:effectLst/>
                          <a:latin typeface="Calibri" panose="020F0502020204030204" pitchFamily="34" charset="0"/>
                        </a:rPr>
                        <a:t>ADMINISTRACION ZONAL ELOY ALFARO (SUR)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a:solidFill>
                            <a:srgbClr val="000000"/>
                          </a:solidFill>
                          <a:effectLst/>
                          <a:latin typeface="Calibri" panose="020F0502020204030204" pitchFamily="34" charset="0"/>
                        </a:rPr>
                        <a:t>25,00%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30069"/>
                  </a:ext>
                </a:extLst>
              </a:tr>
              <a:tr h="455903">
                <a:tc vMerge="1">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pt-BR" sz="1100" b="0" i="0" u="none" strike="noStrike">
                          <a:solidFill>
                            <a:srgbClr val="000000"/>
                          </a:solidFill>
                          <a:effectLst/>
                          <a:latin typeface="Calibri" panose="020F0502020204030204" pitchFamily="34" charset="0"/>
                        </a:rPr>
                        <a:t>ADMINISTRACION ZONAL MANUELA SAENZ (CENTRO)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EC" sz="1100" b="0" i="0" u="none" strike="noStrike" dirty="0" smtClean="0">
                          <a:solidFill>
                            <a:srgbClr val="000000"/>
                          </a:solidFill>
                          <a:effectLst/>
                          <a:latin typeface="Calibri" panose="020F0502020204030204" pitchFamily="34" charset="0"/>
                        </a:rPr>
                        <a:t>25,00</a:t>
                      </a:r>
                      <a:r>
                        <a:rPr lang="es-EC" sz="1100" b="0"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0656923"/>
                  </a:ext>
                </a:extLst>
              </a:tr>
            </a:tbl>
          </a:graphicData>
        </a:graphic>
      </p:graphicFrame>
    </p:spTree>
    <p:extLst>
      <p:ext uri="{BB962C8B-B14F-4D97-AF65-F5344CB8AC3E}">
        <p14:creationId xmlns:p14="http://schemas.microsoft.com/office/powerpoint/2010/main" val="1850199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54" y="1669298"/>
            <a:ext cx="3946768" cy="29220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14" name="CuadroTexto 13">
            <a:extLst>
              <a:ext uri="{FF2B5EF4-FFF2-40B4-BE49-F238E27FC236}">
                <a16:creationId xmlns:a16="http://schemas.microsoft.com/office/drawing/2014/main" id="{D0CB1174-B8B7-99DB-0B20-AF0D4B8D4395}"/>
              </a:ext>
            </a:extLst>
          </p:cNvPr>
          <p:cNvSpPr txBox="1"/>
          <p:nvPr/>
        </p:nvSpPr>
        <p:spPr>
          <a:xfrm>
            <a:off x="5637501" y="2412987"/>
            <a:ext cx="4433805" cy="2765501"/>
          </a:xfrm>
          <a:prstGeom prst="rect">
            <a:avLst/>
          </a:prstGeom>
          <a:noFill/>
        </p:spPr>
        <p:txBody>
          <a:bodyPr wrap="square" rtlCol="0">
            <a:spAutoFit/>
          </a:bodyPr>
          <a:lstStyle/>
          <a:p>
            <a:pPr algn="just"/>
            <a:r>
              <a:rPr lang="es-EC" sz="1579" dirty="0"/>
              <a:t>Las Colonias Vacacionales se constituyen en un espacio de participación de niñas y niños de diversos sectores y parroquias del Distrito Metropolitano de Quito, que asisten a este espacio con el propósito de divertirse, compartir y disfrutar con sus pares de momentos de sano esparcimiento, para lo cual cuentan con el apoyo del voluntariado juvenil, de servidores y servidoras municipales y de la propia comunidad a la que pertenecen, quienes hacen de este espacio, un lugar seguro, de encuentro, alegría, solidaridad y amistad.</a:t>
            </a:r>
          </a:p>
        </p:txBody>
      </p:sp>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169487"/>
            <a:ext cx="3542530" cy="1090756"/>
          </a:xfrm>
          <a:prstGeom prst="rect">
            <a:avLst/>
          </a:prstGeom>
        </p:spPr>
        <p:txBody>
          <a:bodyPr vert="horz" lIns="80189" tIns="40094" rIns="80189" bIns="40094"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a:solidFill>
                  <a:srgbClr val="223F86"/>
                </a:solidFill>
                <a:latin typeface="Montserrat ExtraBold" pitchFamily="2" charset="77"/>
                <a:ea typeface="HGSMinchoE" panose="02020900000000000000" pitchFamily="18" charset="-128"/>
              </a:rPr>
              <a:t>COLONIAS VACACIONALES </a:t>
            </a:r>
          </a:p>
        </p:txBody>
      </p:sp>
    </p:spTree>
    <p:extLst>
      <p:ext uri="{BB962C8B-B14F-4D97-AF65-F5344CB8AC3E}">
        <p14:creationId xmlns:p14="http://schemas.microsoft.com/office/powerpoint/2010/main" val="3884558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22989"/>
          <a:stretch/>
        </p:blipFill>
        <p:spPr bwMode="auto">
          <a:xfrm>
            <a:off x="6305738" y="2035264"/>
            <a:ext cx="3898336" cy="29591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ítulo 1">
            <a:extLst>
              <a:ext uri="{FF2B5EF4-FFF2-40B4-BE49-F238E27FC236}">
                <a16:creationId xmlns:a16="http://schemas.microsoft.com/office/drawing/2014/main" id="{15FD3073-511C-AD1E-78A3-D76D66F29E07}"/>
              </a:ext>
            </a:extLst>
          </p:cNvPr>
          <p:cNvSpPr txBox="1">
            <a:spLocks/>
          </p:cNvSpPr>
          <p:nvPr/>
        </p:nvSpPr>
        <p:spPr>
          <a:xfrm>
            <a:off x="1025790" y="1169487"/>
            <a:ext cx="5279948" cy="109075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57" b="1" dirty="0">
                <a:solidFill>
                  <a:srgbClr val="223F86"/>
                </a:solidFill>
                <a:latin typeface="Montserrat ExtraBold" pitchFamily="2" charset="77"/>
                <a:ea typeface="HGSMinchoE" panose="02020900000000000000" pitchFamily="18" charset="-128"/>
              </a:rPr>
              <a:t>OBJETIVO GENERAL </a:t>
            </a:r>
          </a:p>
        </p:txBody>
      </p:sp>
      <p:sp>
        <p:nvSpPr>
          <p:cNvPr id="4" name="Título 1">
            <a:extLst>
              <a:ext uri="{FF2B5EF4-FFF2-40B4-BE49-F238E27FC236}">
                <a16:creationId xmlns:a16="http://schemas.microsoft.com/office/drawing/2014/main" id="{15FD3073-511C-AD1E-78A3-D76D66F29E07}"/>
              </a:ext>
            </a:extLst>
          </p:cNvPr>
          <p:cNvSpPr txBox="1">
            <a:spLocks/>
          </p:cNvSpPr>
          <p:nvPr/>
        </p:nvSpPr>
        <p:spPr>
          <a:xfrm>
            <a:off x="1025789" y="2775358"/>
            <a:ext cx="5279948" cy="718959"/>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57" b="1" dirty="0">
                <a:solidFill>
                  <a:srgbClr val="223F86"/>
                </a:solidFill>
                <a:latin typeface="Montserrat ExtraBold" pitchFamily="2" charset="77"/>
                <a:ea typeface="HGSMinchoE" panose="02020900000000000000" pitchFamily="18" charset="-128"/>
              </a:rPr>
              <a:t>OBJETIVOS ESPECÍFICOS </a:t>
            </a:r>
          </a:p>
        </p:txBody>
      </p:sp>
      <p:sp>
        <p:nvSpPr>
          <p:cNvPr id="5" name="CuadroTexto 13">
            <a:extLst>
              <a:ext uri="{FF2B5EF4-FFF2-40B4-BE49-F238E27FC236}">
                <a16:creationId xmlns:a16="http://schemas.microsoft.com/office/drawing/2014/main" id="{D0CB1174-B8B7-99DB-0B20-AF0D4B8D4395}"/>
              </a:ext>
            </a:extLst>
          </p:cNvPr>
          <p:cNvSpPr txBox="1"/>
          <p:nvPr/>
        </p:nvSpPr>
        <p:spPr>
          <a:xfrm>
            <a:off x="1025789" y="1920263"/>
            <a:ext cx="4976206" cy="821379"/>
          </a:xfrm>
          <a:prstGeom prst="rect">
            <a:avLst/>
          </a:prstGeom>
          <a:noFill/>
        </p:spPr>
        <p:txBody>
          <a:bodyPr wrap="square" rtlCol="0">
            <a:spAutoFit/>
          </a:bodyPr>
          <a:lstStyle/>
          <a:p>
            <a:pPr algn="just"/>
            <a:r>
              <a:rPr lang="es-EC" sz="1579" dirty="0"/>
              <a:t>Brindar espacios que contribuyan al ejercicio del derecho a la recreación y al sano esparcimiento de niñas, niños y adolescentes.</a:t>
            </a:r>
          </a:p>
        </p:txBody>
      </p:sp>
      <p:sp>
        <p:nvSpPr>
          <p:cNvPr id="2" name="1 Rectángulo"/>
          <p:cNvSpPr/>
          <p:nvPr/>
        </p:nvSpPr>
        <p:spPr>
          <a:xfrm>
            <a:off x="1025789" y="3494318"/>
            <a:ext cx="4976206" cy="578363"/>
          </a:xfrm>
          <a:prstGeom prst="rect">
            <a:avLst/>
          </a:prstGeom>
        </p:spPr>
        <p:txBody>
          <a:bodyPr wrap="square">
            <a:spAutoFit/>
          </a:bodyPr>
          <a:lstStyle/>
          <a:p>
            <a:pPr marL="250603" indent="-250603" algn="just">
              <a:buFont typeface="Arial" panose="020B0604020202020204" pitchFamily="34" charset="0"/>
              <a:buChar char="•"/>
            </a:pPr>
            <a:r>
              <a:rPr lang="es-EC" sz="1579" dirty="0"/>
              <a:t>Promover el ejercicio y exigibilidad de los derechos de la niñez y adolescencia. </a:t>
            </a:r>
          </a:p>
        </p:txBody>
      </p:sp>
      <p:sp>
        <p:nvSpPr>
          <p:cNvPr id="6" name="5 Rectángulo"/>
          <p:cNvSpPr/>
          <p:nvPr/>
        </p:nvSpPr>
        <p:spPr>
          <a:xfrm>
            <a:off x="1025789" y="4184696"/>
            <a:ext cx="4976206" cy="821379"/>
          </a:xfrm>
          <a:prstGeom prst="rect">
            <a:avLst/>
          </a:prstGeom>
        </p:spPr>
        <p:txBody>
          <a:bodyPr wrap="square">
            <a:spAutoFit/>
          </a:bodyPr>
          <a:lstStyle/>
          <a:p>
            <a:pPr marL="250603" indent="-250603" algn="just">
              <a:buFont typeface="Arial" panose="020B0604020202020204" pitchFamily="34" charset="0"/>
              <a:buChar char="•"/>
            </a:pPr>
            <a:r>
              <a:rPr lang="es-EC" sz="1579" dirty="0"/>
              <a:t>Promover la cogestión y la corresponsabilidad de los grupos y líderes comunitarios en la ejecución de actividades en beneficio de la población infantil. </a:t>
            </a:r>
          </a:p>
        </p:txBody>
      </p:sp>
    </p:spTree>
    <p:extLst>
      <p:ext uri="{BB962C8B-B14F-4D97-AF65-F5344CB8AC3E}">
        <p14:creationId xmlns:p14="http://schemas.microsoft.com/office/powerpoint/2010/main" val="2787363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299" y="2720028"/>
            <a:ext cx="3198202" cy="3044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7D5CBE6F-2F2E-D003-CEE4-68160904D84F}"/>
              </a:ext>
            </a:extLst>
          </p:cNvPr>
          <p:cNvSpPr txBox="1">
            <a:spLocks/>
          </p:cNvSpPr>
          <p:nvPr/>
        </p:nvSpPr>
        <p:spPr>
          <a:xfrm>
            <a:off x="808504" y="1233384"/>
            <a:ext cx="4718007" cy="1162457"/>
          </a:xfrm>
          <a:prstGeom prst="rect">
            <a:avLst/>
          </a:prstGeom>
        </p:spPr>
        <p:txBody>
          <a:bodyPr vert="horz" lIns="80189" tIns="40094" rIns="80189" bIns="40094"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6" b="1" dirty="0">
                <a:solidFill>
                  <a:srgbClr val="223F86"/>
                </a:solidFill>
                <a:latin typeface="Montserrat ExtraBold" pitchFamily="2" charset="77"/>
                <a:ea typeface="HGSMinchoE" panose="02020900000000000000" pitchFamily="18" charset="-128"/>
              </a:rPr>
              <a:t>PROCESO PARA EL DESARROLLO DEL PROYECTO</a:t>
            </a:r>
          </a:p>
        </p:txBody>
      </p:sp>
      <p:pic>
        <p:nvPicPr>
          <p:cNvPr id="4" name="Imagen 3">
            <a:extLst>
              <a:ext uri="{FF2B5EF4-FFF2-40B4-BE49-F238E27FC236}">
                <a16:creationId xmlns:a16="http://schemas.microsoft.com/office/drawing/2014/main" id="{843963F3-3F5E-25D7-4C2F-83572678EBE6}"/>
              </a:ext>
            </a:extLst>
          </p:cNvPr>
          <p:cNvPicPr>
            <a:picLocks noChangeAspect="1"/>
          </p:cNvPicPr>
          <p:nvPr/>
        </p:nvPicPr>
        <p:blipFill>
          <a:blip r:embed="rId3"/>
          <a:stretch>
            <a:fillRect/>
          </a:stretch>
        </p:blipFill>
        <p:spPr>
          <a:xfrm flipH="1">
            <a:off x="1680891" y="2558084"/>
            <a:ext cx="58324" cy="641565"/>
          </a:xfrm>
          <a:prstGeom prst="rect">
            <a:avLst/>
          </a:prstGeom>
        </p:spPr>
      </p:pic>
      <p:sp>
        <p:nvSpPr>
          <p:cNvPr id="5" name="Título 1">
            <a:extLst>
              <a:ext uri="{FF2B5EF4-FFF2-40B4-BE49-F238E27FC236}">
                <a16:creationId xmlns:a16="http://schemas.microsoft.com/office/drawing/2014/main" id="{EEFA71D6-400B-22C0-E880-388DE8DEAE2C}"/>
              </a:ext>
            </a:extLst>
          </p:cNvPr>
          <p:cNvSpPr txBox="1">
            <a:spLocks/>
          </p:cNvSpPr>
          <p:nvPr/>
        </p:nvSpPr>
        <p:spPr>
          <a:xfrm>
            <a:off x="808504" y="2558084"/>
            <a:ext cx="916452" cy="64156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210" b="1" dirty="0">
                <a:solidFill>
                  <a:srgbClr val="223F86"/>
                </a:solidFill>
                <a:latin typeface="Montserrat ExtraBold" pitchFamily="2" charset="77"/>
                <a:ea typeface="HGSMinchoE" panose="02020900000000000000" pitchFamily="18" charset="-128"/>
              </a:rPr>
              <a:t>01</a:t>
            </a:r>
          </a:p>
        </p:txBody>
      </p:sp>
      <p:sp>
        <p:nvSpPr>
          <p:cNvPr id="6" name="CuadroTexto 5">
            <a:extLst>
              <a:ext uri="{FF2B5EF4-FFF2-40B4-BE49-F238E27FC236}">
                <a16:creationId xmlns:a16="http://schemas.microsoft.com/office/drawing/2014/main" id="{027AAA7F-0B6E-B9DC-C1D8-C4A0BFA78CF3}"/>
              </a:ext>
            </a:extLst>
          </p:cNvPr>
          <p:cNvSpPr txBox="1"/>
          <p:nvPr/>
        </p:nvSpPr>
        <p:spPr>
          <a:xfrm>
            <a:off x="1953397" y="2970229"/>
            <a:ext cx="3435880" cy="524118"/>
          </a:xfrm>
          <a:prstGeom prst="rect">
            <a:avLst/>
          </a:prstGeom>
          <a:noFill/>
        </p:spPr>
        <p:txBody>
          <a:bodyPr wrap="square" rtlCol="0">
            <a:spAutoFit/>
          </a:bodyPr>
          <a:lstStyle/>
          <a:p>
            <a:r>
              <a:rPr lang="es-EC" sz="1403" dirty="0">
                <a:solidFill>
                  <a:srgbClr val="5B5B5B"/>
                </a:solidFill>
              </a:rPr>
              <a:t>Visitas por parte del equipo técnico. </a:t>
            </a:r>
          </a:p>
          <a:p>
            <a:r>
              <a:rPr lang="es-EC" sz="1403" dirty="0">
                <a:solidFill>
                  <a:srgbClr val="5B5B5B"/>
                </a:solidFill>
              </a:rPr>
              <a:t>(30 de junio)</a:t>
            </a:r>
          </a:p>
        </p:txBody>
      </p:sp>
      <p:sp>
        <p:nvSpPr>
          <p:cNvPr id="7" name="CuadroTexto 6">
            <a:extLst>
              <a:ext uri="{FF2B5EF4-FFF2-40B4-BE49-F238E27FC236}">
                <a16:creationId xmlns:a16="http://schemas.microsoft.com/office/drawing/2014/main" id="{52095CB6-21A1-9840-39D6-75B3EFBD9E5A}"/>
              </a:ext>
            </a:extLst>
          </p:cNvPr>
          <p:cNvSpPr txBox="1"/>
          <p:nvPr/>
        </p:nvSpPr>
        <p:spPr>
          <a:xfrm>
            <a:off x="1906053" y="2407782"/>
            <a:ext cx="3972111" cy="578363"/>
          </a:xfrm>
          <a:prstGeom prst="rect">
            <a:avLst/>
          </a:prstGeom>
          <a:noFill/>
        </p:spPr>
        <p:txBody>
          <a:bodyPr wrap="square" rtlCol="0">
            <a:spAutoFit/>
          </a:bodyPr>
          <a:lstStyle/>
          <a:p>
            <a:r>
              <a:rPr lang="es-EC" sz="1579" b="1" dirty="0">
                <a:solidFill>
                  <a:schemeClr val="accent2">
                    <a:lumMod val="75000"/>
                  </a:schemeClr>
                </a:solidFill>
                <a:latin typeface="+mj-lt"/>
              </a:rPr>
              <a:t>SOLICITUD DE PUNTOS E INSPECCIONES TÉCNICAS.</a:t>
            </a:r>
          </a:p>
        </p:txBody>
      </p:sp>
      <p:pic>
        <p:nvPicPr>
          <p:cNvPr id="8" name="Imagen 7">
            <a:extLst>
              <a:ext uri="{FF2B5EF4-FFF2-40B4-BE49-F238E27FC236}">
                <a16:creationId xmlns:a16="http://schemas.microsoft.com/office/drawing/2014/main" id="{211CC900-4B41-390F-1270-CF7DDA6C952E}"/>
              </a:ext>
            </a:extLst>
          </p:cNvPr>
          <p:cNvPicPr>
            <a:picLocks noChangeAspect="1"/>
          </p:cNvPicPr>
          <p:nvPr/>
        </p:nvPicPr>
        <p:blipFill>
          <a:blip r:embed="rId3"/>
          <a:stretch>
            <a:fillRect/>
          </a:stretch>
        </p:blipFill>
        <p:spPr>
          <a:xfrm flipH="1">
            <a:off x="1680891" y="3533532"/>
            <a:ext cx="58324" cy="641565"/>
          </a:xfrm>
          <a:prstGeom prst="rect">
            <a:avLst/>
          </a:prstGeom>
        </p:spPr>
      </p:pic>
      <p:sp>
        <p:nvSpPr>
          <p:cNvPr id="9" name="Título 1">
            <a:extLst>
              <a:ext uri="{FF2B5EF4-FFF2-40B4-BE49-F238E27FC236}">
                <a16:creationId xmlns:a16="http://schemas.microsoft.com/office/drawing/2014/main" id="{96E2FB55-8336-20AB-749B-EE871B22735A}"/>
              </a:ext>
            </a:extLst>
          </p:cNvPr>
          <p:cNvSpPr txBox="1">
            <a:spLocks/>
          </p:cNvSpPr>
          <p:nvPr/>
        </p:nvSpPr>
        <p:spPr>
          <a:xfrm>
            <a:off x="808504" y="3530428"/>
            <a:ext cx="916451" cy="64156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210" b="1" dirty="0">
                <a:solidFill>
                  <a:srgbClr val="223F86"/>
                </a:solidFill>
                <a:latin typeface="Montserrat ExtraBold" pitchFamily="2" charset="77"/>
                <a:ea typeface="HGSMinchoE" panose="02020900000000000000" pitchFamily="18" charset="-128"/>
              </a:rPr>
              <a:t>02</a:t>
            </a:r>
          </a:p>
        </p:txBody>
      </p:sp>
      <p:sp>
        <p:nvSpPr>
          <p:cNvPr id="10" name="CuadroTexto 9">
            <a:extLst>
              <a:ext uri="{FF2B5EF4-FFF2-40B4-BE49-F238E27FC236}">
                <a16:creationId xmlns:a16="http://schemas.microsoft.com/office/drawing/2014/main" id="{6F0798FE-ACF1-6067-96C1-FE699B06319C}"/>
              </a:ext>
            </a:extLst>
          </p:cNvPr>
          <p:cNvSpPr txBox="1"/>
          <p:nvPr/>
        </p:nvSpPr>
        <p:spPr>
          <a:xfrm>
            <a:off x="1953397" y="3778738"/>
            <a:ext cx="3435880" cy="524118"/>
          </a:xfrm>
          <a:prstGeom prst="rect">
            <a:avLst/>
          </a:prstGeom>
          <a:noFill/>
        </p:spPr>
        <p:txBody>
          <a:bodyPr wrap="square" rtlCol="0">
            <a:spAutoFit/>
          </a:bodyPr>
          <a:lstStyle/>
          <a:p>
            <a:r>
              <a:rPr lang="es-EC" sz="1403" dirty="0">
                <a:solidFill>
                  <a:srgbClr val="5B5B5B"/>
                </a:solidFill>
              </a:rPr>
              <a:t>Capacitación zonal a monitores juveniles.</a:t>
            </a:r>
          </a:p>
          <a:p>
            <a:r>
              <a:rPr lang="es-MX" sz="1403" dirty="0">
                <a:solidFill>
                  <a:srgbClr val="5B5B5B"/>
                </a:solidFill>
              </a:rPr>
              <a:t>(10 al 14 de julio)</a:t>
            </a:r>
            <a:endParaRPr lang="es-EC" sz="1403" dirty="0">
              <a:solidFill>
                <a:srgbClr val="5B5B5B"/>
              </a:solidFill>
            </a:endParaRPr>
          </a:p>
        </p:txBody>
      </p:sp>
      <p:sp>
        <p:nvSpPr>
          <p:cNvPr id="11" name="CuadroTexto 10">
            <a:extLst>
              <a:ext uri="{FF2B5EF4-FFF2-40B4-BE49-F238E27FC236}">
                <a16:creationId xmlns:a16="http://schemas.microsoft.com/office/drawing/2014/main" id="{3370D0F3-22E6-6EB6-7265-4126C47B38EE}"/>
              </a:ext>
            </a:extLst>
          </p:cNvPr>
          <p:cNvSpPr txBox="1"/>
          <p:nvPr/>
        </p:nvSpPr>
        <p:spPr>
          <a:xfrm>
            <a:off x="1896235" y="3454852"/>
            <a:ext cx="3341192" cy="335348"/>
          </a:xfrm>
          <a:prstGeom prst="rect">
            <a:avLst/>
          </a:prstGeom>
          <a:noFill/>
        </p:spPr>
        <p:txBody>
          <a:bodyPr wrap="square" rtlCol="0">
            <a:spAutoFit/>
          </a:bodyPr>
          <a:lstStyle/>
          <a:p>
            <a:r>
              <a:rPr lang="es-EC" sz="1579" b="1" dirty="0">
                <a:solidFill>
                  <a:schemeClr val="accent2">
                    <a:lumMod val="75000"/>
                  </a:schemeClr>
                </a:solidFill>
                <a:latin typeface="+mj-lt"/>
              </a:rPr>
              <a:t>FORMACIÓN AL VOLUNTARIADO</a:t>
            </a:r>
          </a:p>
        </p:txBody>
      </p:sp>
      <p:pic>
        <p:nvPicPr>
          <p:cNvPr id="12" name="Imagen 11">
            <a:extLst>
              <a:ext uri="{FF2B5EF4-FFF2-40B4-BE49-F238E27FC236}">
                <a16:creationId xmlns:a16="http://schemas.microsoft.com/office/drawing/2014/main" id="{5A2992C9-B07E-1152-8A59-BFE952D18AE1}"/>
              </a:ext>
            </a:extLst>
          </p:cNvPr>
          <p:cNvPicPr>
            <a:picLocks noChangeAspect="1"/>
          </p:cNvPicPr>
          <p:nvPr/>
        </p:nvPicPr>
        <p:blipFill>
          <a:blip r:embed="rId3"/>
          <a:stretch>
            <a:fillRect/>
          </a:stretch>
        </p:blipFill>
        <p:spPr>
          <a:xfrm flipH="1">
            <a:off x="1695793" y="4507868"/>
            <a:ext cx="58324" cy="641565"/>
          </a:xfrm>
          <a:prstGeom prst="rect">
            <a:avLst/>
          </a:prstGeom>
        </p:spPr>
      </p:pic>
      <p:sp>
        <p:nvSpPr>
          <p:cNvPr id="13" name="Título 1">
            <a:extLst>
              <a:ext uri="{FF2B5EF4-FFF2-40B4-BE49-F238E27FC236}">
                <a16:creationId xmlns:a16="http://schemas.microsoft.com/office/drawing/2014/main" id="{71B35B2E-BE86-37B5-045C-8198E2CE5AD9}"/>
              </a:ext>
            </a:extLst>
          </p:cNvPr>
          <p:cNvSpPr txBox="1">
            <a:spLocks/>
          </p:cNvSpPr>
          <p:nvPr/>
        </p:nvSpPr>
        <p:spPr>
          <a:xfrm>
            <a:off x="822764" y="4503391"/>
            <a:ext cx="916452" cy="64156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210" b="1" dirty="0">
                <a:solidFill>
                  <a:srgbClr val="223F86"/>
                </a:solidFill>
                <a:latin typeface="Montserrat ExtraBold" pitchFamily="2" charset="77"/>
                <a:ea typeface="HGSMinchoE" panose="02020900000000000000" pitchFamily="18" charset="-128"/>
              </a:rPr>
              <a:t>03</a:t>
            </a:r>
          </a:p>
        </p:txBody>
      </p:sp>
      <p:sp>
        <p:nvSpPr>
          <p:cNvPr id="14" name="CuadroTexto 13">
            <a:extLst>
              <a:ext uri="{FF2B5EF4-FFF2-40B4-BE49-F238E27FC236}">
                <a16:creationId xmlns:a16="http://schemas.microsoft.com/office/drawing/2014/main" id="{976E08C7-A11C-4306-5A71-67C0CC9AAFEF}"/>
              </a:ext>
            </a:extLst>
          </p:cNvPr>
          <p:cNvSpPr txBox="1"/>
          <p:nvPr/>
        </p:nvSpPr>
        <p:spPr>
          <a:xfrm>
            <a:off x="1953397" y="4694911"/>
            <a:ext cx="3435880" cy="740011"/>
          </a:xfrm>
          <a:prstGeom prst="rect">
            <a:avLst/>
          </a:prstGeom>
          <a:noFill/>
        </p:spPr>
        <p:txBody>
          <a:bodyPr wrap="square" rtlCol="0">
            <a:spAutoFit/>
          </a:bodyPr>
          <a:lstStyle/>
          <a:p>
            <a:r>
              <a:rPr lang="es-EC" sz="1403" dirty="0">
                <a:solidFill>
                  <a:srgbClr val="5B5B5B"/>
                </a:solidFill>
              </a:rPr>
              <a:t>Agenda semanal de actividades y visitas guiadas</a:t>
            </a:r>
          </a:p>
          <a:p>
            <a:r>
              <a:rPr lang="es-MX" sz="1403" dirty="0">
                <a:solidFill>
                  <a:srgbClr val="5B5B5B"/>
                </a:solidFill>
              </a:rPr>
              <a:t>(17 de julio)</a:t>
            </a:r>
            <a:endParaRPr lang="es-EC" sz="1403" dirty="0">
              <a:solidFill>
                <a:srgbClr val="5B5B5B"/>
              </a:solidFill>
            </a:endParaRPr>
          </a:p>
        </p:txBody>
      </p:sp>
      <p:sp>
        <p:nvSpPr>
          <p:cNvPr id="15" name="CuadroTexto 14">
            <a:extLst>
              <a:ext uri="{FF2B5EF4-FFF2-40B4-BE49-F238E27FC236}">
                <a16:creationId xmlns:a16="http://schemas.microsoft.com/office/drawing/2014/main" id="{F2DA0636-BCD3-A257-01D4-2B0E3FF4C507}"/>
              </a:ext>
            </a:extLst>
          </p:cNvPr>
          <p:cNvSpPr txBox="1"/>
          <p:nvPr/>
        </p:nvSpPr>
        <p:spPr>
          <a:xfrm>
            <a:off x="1896234" y="4365495"/>
            <a:ext cx="3341192" cy="335348"/>
          </a:xfrm>
          <a:prstGeom prst="rect">
            <a:avLst/>
          </a:prstGeom>
          <a:noFill/>
        </p:spPr>
        <p:txBody>
          <a:bodyPr wrap="square" rtlCol="0">
            <a:spAutoFit/>
          </a:bodyPr>
          <a:lstStyle/>
          <a:p>
            <a:r>
              <a:rPr lang="es-EC" sz="1579" b="1" dirty="0">
                <a:solidFill>
                  <a:schemeClr val="accent2">
                    <a:lumMod val="75000"/>
                  </a:schemeClr>
                </a:solidFill>
              </a:rPr>
              <a:t>PLANIFICACIÓN DE ACTIVIDADES </a:t>
            </a:r>
          </a:p>
        </p:txBody>
      </p:sp>
      <p:sp>
        <p:nvSpPr>
          <p:cNvPr id="19" name="Título 1">
            <a:extLst>
              <a:ext uri="{FF2B5EF4-FFF2-40B4-BE49-F238E27FC236}">
                <a16:creationId xmlns:a16="http://schemas.microsoft.com/office/drawing/2014/main" id="{96E2FB55-8336-20AB-749B-EE871B22735A}"/>
              </a:ext>
            </a:extLst>
          </p:cNvPr>
          <p:cNvSpPr txBox="1">
            <a:spLocks/>
          </p:cNvSpPr>
          <p:nvPr/>
        </p:nvSpPr>
        <p:spPr>
          <a:xfrm>
            <a:off x="822764" y="5552769"/>
            <a:ext cx="916451" cy="64156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210" b="1" dirty="0">
                <a:solidFill>
                  <a:srgbClr val="223F86"/>
                </a:solidFill>
                <a:latin typeface="Montserrat ExtraBold" pitchFamily="2" charset="77"/>
                <a:ea typeface="HGSMinchoE" panose="02020900000000000000" pitchFamily="18" charset="-128"/>
              </a:rPr>
              <a:t>04</a:t>
            </a:r>
          </a:p>
        </p:txBody>
      </p:sp>
      <p:pic>
        <p:nvPicPr>
          <p:cNvPr id="20" name="Imagen 11">
            <a:extLst>
              <a:ext uri="{FF2B5EF4-FFF2-40B4-BE49-F238E27FC236}">
                <a16:creationId xmlns:a16="http://schemas.microsoft.com/office/drawing/2014/main" id="{5A2992C9-B07E-1152-8A59-BFE952D18AE1}"/>
              </a:ext>
            </a:extLst>
          </p:cNvPr>
          <p:cNvPicPr>
            <a:picLocks noChangeAspect="1"/>
          </p:cNvPicPr>
          <p:nvPr/>
        </p:nvPicPr>
        <p:blipFill>
          <a:blip r:embed="rId3"/>
          <a:stretch>
            <a:fillRect/>
          </a:stretch>
        </p:blipFill>
        <p:spPr>
          <a:xfrm flipH="1">
            <a:off x="1695793" y="5552769"/>
            <a:ext cx="58324" cy="641565"/>
          </a:xfrm>
          <a:prstGeom prst="rect">
            <a:avLst/>
          </a:prstGeom>
        </p:spPr>
      </p:pic>
      <p:sp>
        <p:nvSpPr>
          <p:cNvPr id="21" name="CuadroTexto 14">
            <a:extLst>
              <a:ext uri="{FF2B5EF4-FFF2-40B4-BE49-F238E27FC236}">
                <a16:creationId xmlns:a16="http://schemas.microsoft.com/office/drawing/2014/main" id="{F2DA0636-BCD3-A257-01D4-2B0E3FF4C507}"/>
              </a:ext>
            </a:extLst>
          </p:cNvPr>
          <p:cNvSpPr txBox="1"/>
          <p:nvPr/>
        </p:nvSpPr>
        <p:spPr>
          <a:xfrm>
            <a:off x="1953398" y="5440672"/>
            <a:ext cx="3341192" cy="335348"/>
          </a:xfrm>
          <a:prstGeom prst="rect">
            <a:avLst/>
          </a:prstGeom>
          <a:noFill/>
        </p:spPr>
        <p:txBody>
          <a:bodyPr wrap="square" rtlCol="0">
            <a:spAutoFit/>
          </a:bodyPr>
          <a:lstStyle/>
          <a:p>
            <a:r>
              <a:rPr lang="es-EC" sz="1579" b="1" dirty="0">
                <a:solidFill>
                  <a:schemeClr val="accent2">
                    <a:lumMod val="75000"/>
                  </a:schemeClr>
                </a:solidFill>
              </a:rPr>
              <a:t>ENTREGA DE MATERIALES </a:t>
            </a:r>
          </a:p>
        </p:txBody>
      </p:sp>
      <p:sp>
        <p:nvSpPr>
          <p:cNvPr id="23" name="CuadroTexto 13">
            <a:extLst>
              <a:ext uri="{FF2B5EF4-FFF2-40B4-BE49-F238E27FC236}">
                <a16:creationId xmlns:a16="http://schemas.microsoft.com/office/drawing/2014/main" id="{976E08C7-A11C-4306-5A71-67C0CC9AAFEF}"/>
              </a:ext>
            </a:extLst>
          </p:cNvPr>
          <p:cNvSpPr txBox="1"/>
          <p:nvPr/>
        </p:nvSpPr>
        <p:spPr>
          <a:xfrm>
            <a:off x="1953397" y="5759421"/>
            <a:ext cx="3435880" cy="740011"/>
          </a:xfrm>
          <a:prstGeom prst="rect">
            <a:avLst/>
          </a:prstGeom>
          <a:noFill/>
        </p:spPr>
        <p:txBody>
          <a:bodyPr wrap="square" rtlCol="0">
            <a:spAutoFit/>
          </a:bodyPr>
          <a:lstStyle/>
          <a:p>
            <a:r>
              <a:rPr lang="es-EC" sz="1403" dirty="0">
                <a:solidFill>
                  <a:srgbClr val="5B5B5B"/>
                </a:solidFill>
              </a:rPr>
              <a:t>Entrega de kits (gorras, buff , bolsos  y material didáctico</a:t>
            </a:r>
          </a:p>
          <a:p>
            <a:r>
              <a:rPr lang="es-MX" sz="1403" dirty="0">
                <a:solidFill>
                  <a:srgbClr val="5B5B5B"/>
                </a:solidFill>
              </a:rPr>
              <a:t>(29 de julio)</a:t>
            </a:r>
            <a:endParaRPr lang="es-EC" sz="1403" dirty="0">
              <a:solidFill>
                <a:srgbClr val="5B5B5B"/>
              </a:solidFill>
            </a:endParaRPr>
          </a:p>
        </p:txBody>
      </p:sp>
    </p:spTree>
    <p:extLst>
      <p:ext uri="{BB962C8B-B14F-4D97-AF65-F5344CB8AC3E}">
        <p14:creationId xmlns:p14="http://schemas.microsoft.com/office/powerpoint/2010/main" val="4288727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CBE6F-2F2E-D003-CEE4-68160904D84F}"/>
              </a:ext>
            </a:extLst>
          </p:cNvPr>
          <p:cNvSpPr txBox="1">
            <a:spLocks/>
          </p:cNvSpPr>
          <p:nvPr/>
        </p:nvSpPr>
        <p:spPr>
          <a:xfrm>
            <a:off x="1233204" y="1709281"/>
            <a:ext cx="5023394" cy="581228"/>
          </a:xfrm>
          <a:prstGeom prst="rect">
            <a:avLst/>
          </a:prstGeom>
        </p:spPr>
        <p:txBody>
          <a:bodyPr vert="horz" lIns="80189" tIns="40094" rIns="80189" bIns="40094"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6" b="1" dirty="0">
                <a:solidFill>
                  <a:srgbClr val="223F86"/>
                </a:solidFill>
                <a:latin typeface="Montserrat ExtraBold" pitchFamily="2" charset="77"/>
                <a:ea typeface="HGSMinchoE" panose="02020900000000000000" pitchFamily="18" charset="-128"/>
              </a:rPr>
              <a:t>CUMPLIMIENTO PROGRAMÁTICO</a:t>
            </a:r>
          </a:p>
        </p:txBody>
      </p:sp>
      <p:graphicFrame>
        <p:nvGraphicFramePr>
          <p:cNvPr id="3" name="2 Tabla"/>
          <p:cNvGraphicFramePr>
            <a:graphicFrameLocks noGrp="1"/>
          </p:cNvGraphicFramePr>
          <p:nvPr>
            <p:extLst/>
          </p:nvPr>
        </p:nvGraphicFramePr>
        <p:xfrm>
          <a:off x="1233204" y="2396821"/>
          <a:ext cx="8134983" cy="3433994"/>
        </p:xfrm>
        <a:graphic>
          <a:graphicData uri="http://schemas.openxmlformats.org/drawingml/2006/table">
            <a:tbl>
              <a:tblPr>
                <a:tableStyleId>{3C2FFA5D-87B4-456A-9821-1D502468CF0F}</a:tableStyleId>
              </a:tblPr>
              <a:tblGrid>
                <a:gridCol w="1382374">
                  <a:extLst>
                    <a:ext uri="{9D8B030D-6E8A-4147-A177-3AD203B41FA5}">
                      <a16:colId xmlns:a16="http://schemas.microsoft.com/office/drawing/2014/main" val="20000"/>
                    </a:ext>
                  </a:extLst>
                </a:gridCol>
                <a:gridCol w="1376003">
                  <a:extLst>
                    <a:ext uri="{9D8B030D-6E8A-4147-A177-3AD203B41FA5}">
                      <a16:colId xmlns:a16="http://schemas.microsoft.com/office/drawing/2014/main" val="20001"/>
                    </a:ext>
                  </a:extLst>
                </a:gridCol>
                <a:gridCol w="3427268">
                  <a:extLst>
                    <a:ext uri="{9D8B030D-6E8A-4147-A177-3AD203B41FA5}">
                      <a16:colId xmlns:a16="http://schemas.microsoft.com/office/drawing/2014/main" val="20002"/>
                    </a:ext>
                  </a:extLst>
                </a:gridCol>
                <a:gridCol w="891853">
                  <a:extLst>
                    <a:ext uri="{9D8B030D-6E8A-4147-A177-3AD203B41FA5}">
                      <a16:colId xmlns:a16="http://schemas.microsoft.com/office/drawing/2014/main" val="20003"/>
                    </a:ext>
                  </a:extLst>
                </a:gridCol>
                <a:gridCol w="1057484">
                  <a:extLst>
                    <a:ext uri="{9D8B030D-6E8A-4147-A177-3AD203B41FA5}">
                      <a16:colId xmlns:a16="http://schemas.microsoft.com/office/drawing/2014/main" val="20004"/>
                    </a:ext>
                  </a:extLst>
                </a:gridCol>
              </a:tblGrid>
              <a:tr h="539445">
                <a:tc>
                  <a:txBody>
                    <a:bodyPr/>
                    <a:lstStyle/>
                    <a:p>
                      <a:pPr algn="ctr" fontAlgn="ctr"/>
                      <a:r>
                        <a:rPr lang="es-EC" sz="1200" b="1" u="none" strike="noStrike" dirty="0">
                          <a:effectLst/>
                        </a:rPr>
                        <a:t>METAS DEL PROYECTO</a:t>
                      </a:r>
                      <a:endParaRPr lang="es-EC" sz="1200" b="1" i="0" u="none" strike="noStrike" dirty="0">
                        <a:solidFill>
                          <a:srgbClr val="000000"/>
                        </a:solidFill>
                        <a:effectLst/>
                        <a:latin typeface="+mn-lt"/>
                      </a:endParaRPr>
                    </a:p>
                  </a:txBody>
                  <a:tcPr marL="8353" marR="8353" marT="8353" marB="0" anchor="ctr"/>
                </a:tc>
                <a:tc>
                  <a:txBody>
                    <a:bodyPr/>
                    <a:lstStyle/>
                    <a:p>
                      <a:pPr algn="ctr" fontAlgn="ctr"/>
                      <a:r>
                        <a:rPr lang="es-EC" sz="1200" b="1" u="none" strike="noStrike" dirty="0">
                          <a:effectLst/>
                        </a:rPr>
                        <a:t>ACTIVIDAD/OBRA</a:t>
                      </a:r>
                      <a:endParaRPr lang="es-EC" sz="1200" b="1" i="0" u="none" strike="noStrike" dirty="0">
                        <a:solidFill>
                          <a:srgbClr val="000000"/>
                        </a:solidFill>
                        <a:effectLst/>
                        <a:latin typeface="+mn-lt"/>
                      </a:endParaRPr>
                    </a:p>
                  </a:txBody>
                  <a:tcPr marL="8353" marR="8353" marT="8353" marB="0" anchor="ctr"/>
                </a:tc>
                <a:tc>
                  <a:txBody>
                    <a:bodyPr/>
                    <a:lstStyle/>
                    <a:p>
                      <a:pPr algn="ctr" fontAlgn="ctr"/>
                      <a:r>
                        <a:rPr lang="es-EC" sz="1200" b="1" u="none" strike="noStrike" dirty="0" smtClean="0">
                          <a:effectLst/>
                        </a:rPr>
                        <a:t>TAREAS</a:t>
                      </a:r>
                      <a:endParaRPr lang="es-EC" sz="1200" b="1" i="0" u="none" strike="noStrike" dirty="0">
                        <a:solidFill>
                          <a:srgbClr val="000000"/>
                        </a:solidFill>
                        <a:effectLst/>
                        <a:latin typeface="+mn-lt"/>
                      </a:endParaRPr>
                    </a:p>
                  </a:txBody>
                  <a:tcPr marL="8353" marR="8353" marT="8353" marB="0" anchor="ctr"/>
                </a:tc>
                <a:tc>
                  <a:txBody>
                    <a:bodyPr/>
                    <a:lstStyle/>
                    <a:p>
                      <a:pPr algn="ctr" fontAlgn="ctr"/>
                      <a:r>
                        <a:rPr lang="es-EC" sz="1200" b="1" u="none" strike="noStrike" dirty="0">
                          <a:effectLst/>
                        </a:rPr>
                        <a:t>F. INICIO</a:t>
                      </a:r>
                      <a:endParaRPr lang="es-EC" sz="1200" b="1" i="0" u="none" strike="noStrike" dirty="0">
                        <a:solidFill>
                          <a:srgbClr val="000000"/>
                        </a:solidFill>
                        <a:effectLst/>
                        <a:latin typeface="+mn-lt"/>
                      </a:endParaRPr>
                    </a:p>
                  </a:txBody>
                  <a:tcPr marL="8353" marR="8353" marT="8353" marB="0" anchor="ctr"/>
                </a:tc>
                <a:tc>
                  <a:txBody>
                    <a:bodyPr/>
                    <a:lstStyle/>
                    <a:p>
                      <a:pPr algn="ctr" fontAlgn="ctr"/>
                      <a:r>
                        <a:rPr lang="es-EC" sz="1200" b="1" u="none" strike="noStrike" dirty="0">
                          <a:effectLst/>
                        </a:rPr>
                        <a:t>F. FIN</a:t>
                      </a:r>
                      <a:endParaRPr lang="es-EC" sz="1200" b="1" i="0" u="none" strike="noStrike" dirty="0">
                        <a:solidFill>
                          <a:srgbClr val="000000"/>
                        </a:solidFill>
                        <a:effectLst/>
                        <a:latin typeface="+mn-lt"/>
                      </a:endParaRPr>
                    </a:p>
                  </a:txBody>
                  <a:tcPr marL="8353" marR="8353" marT="8353" marB="0" anchor="ctr"/>
                </a:tc>
                <a:extLst>
                  <a:ext uri="{0D108BD9-81ED-4DB2-BD59-A6C34878D82A}">
                    <a16:rowId xmlns:a16="http://schemas.microsoft.com/office/drawing/2014/main" val="10000"/>
                  </a:ext>
                </a:extLst>
              </a:tr>
              <a:tr h="638294">
                <a:tc row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C" sz="1200" u="none" strike="noStrike" dirty="0" smtClean="0">
                          <a:effectLst/>
                        </a:rPr>
                        <a:t>BENEFICIAR A 12000 NIÑAS Y NIÑOS CON LAS COLONIAS VACACIONALES</a:t>
                      </a:r>
                      <a:r>
                        <a:rPr lang="es-EC" sz="1200" u="none" strike="noStrike" baseline="0" dirty="0" smtClean="0">
                          <a:effectLst/>
                        </a:rPr>
                        <a:t> CICLO COSTA Y SIERRA 2023</a:t>
                      </a:r>
                      <a:endParaRPr lang="es-EC" sz="1200" u="none" strike="noStrike" dirty="0" smtClean="0">
                        <a:effectLst/>
                      </a:endParaRPr>
                    </a:p>
                    <a:p>
                      <a:pPr algn="ctr" fontAlgn="ctr"/>
                      <a:endParaRPr lang="es-EC" sz="1200" b="0" i="0" u="none" strike="noStrike" dirty="0">
                        <a:solidFill>
                          <a:srgbClr val="000000"/>
                        </a:solidFill>
                        <a:effectLst/>
                        <a:latin typeface="+mn-lt"/>
                      </a:endParaRPr>
                    </a:p>
                  </a:txBody>
                  <a:tcPr marL="7295" marR="7295" marT="7295" marB="0" anchor="ctr"/>
                </a:tc>
                <a:tc rowSpan="4">
                  <a:txBody>
                    <a:bodyPr/>
                    <a:lstStyle/>
                    <a:p>
                      <a:pPr algn="ctr" fontAlgn="ctr"/>
                      <a:r>
                        <a:rPr lang="es-EC" sz="1200" u="none" strike="noStrike" dirty="0">
                          <a:effectLst/>
                        </a:rPr>
                        <a:t>EJECUCIÓN DE COLONIAS VACACIONALES RECREANDO </a:t>
                      </a:r>
                      <a:r>
                        <a:rPr lang="es-EC" sz="1200" u="none" strike="noStrike" dirty="0" smtClean="0">
                          <a:effectLst/>
                        </a:rPr>
                        <a:t>QUITO</a:t>
                      </a:r>
                      <a:endParaRPr lang="es-EC" sz="1200" b="0" i="0" u="none" strike="noStrike" dirty="0">
                        <a:solidFill>
                          <a:srgbClr val="000000"/>
                        </a:solidFill>
                        <a:effectLst/>
                        <a:latin typeface="+mn-lt"/>
                      </a:endParaRPr>
                    </a:p>
                  </a:txBody>
                  <a:tcPr marL="7295" marR="7295" marT="7295" marB="0" anchor="ctr"/>
                </a:tc>
                <a:tc>
                  <a:txBody>
                    <a:bodyPr/>
                    <a:lstStyle/>
                    <a:p>
                      <a:pPr algn="just" fontAlgn="ctr"/>
                      <a:r>
                        <a:rPr lang="es-EC" sz="1200" u="none" strike="noStrike" dirty="0" smtClean="0">
                          <a:effectLst/>
                        </a:rPr>
                        <a:t>Evaluación y Selección</a:t>
                      </a:r>
                      <a:r>
                        <a:rPr lang="es-EC" sz="1200" u="none" strike="noStrike" baseline="0" dirty="0" smtClean="0">
                          <a:effectLst/>
                        </a:rPr>
                        <a:t> de espacios físicos para el desarrollo de Colonias Vacacionales.</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smtClean="0">
                          <a:effectLst/>
                        </a:rPr>
                        <a:t>01-mar-23</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smtClean="0">
                          <a:effectLst/>
                        </a:rPr>
                        <a:t>30-jun-23</a:t>
                      </a:r>
                      <a:endParaRPr lang="es-EC" sz="1200" b="0" i="0" u="none" strike="noStrike" dirty="0">
                        <a:solidFill>
                          <a:srgbClr val="000000"/>
                        </a:solidFill>
                        <a:effectLst/>
                        <a:latin typeface="+mn-lt"/>
                      </a:endParaRPr>
                    </a:p>
                  </a:txBody>
                  <a:tcPr marL="7295" marR="7295" marT="7295" marB="0" anchor="ctr"/>
                </a:tc>
                <a:extLst>
                  <a:ext uri="{0D108BD9-81ED-4DB2-BD59-A6C34878D82A}">
                    <a16:rowId xmlns:a16="http://schemas.microsoft.com/office/drawing/2014/main" val="10001"/>
                  </a:ext>
                </a:extLst>
              </a:tr>
              <a:tr h="801787">
                <a:tc vMerge="1">
                  <a:txBody>
                    <a:bodyPr/>
                    <a:lstStyle/>
                    <a:p>
                      <a:endParaRPr lang="es-EC"/>
                    </a:p>
                  </a:txBody>
                  <a:tcPr/>
                </a:tc>
                <a:tc vMerge="1">
                  <a:txBody>
                    <a:bodyPr/>
                    <a:lstStyle/>
                    <a:p>
                      <a:endParaRPr lang="es-EC"/>
                    </a:p>
                  </a:txBody>
                  <a:tcPr/>
                </a:tc>
                <a:tc>
                  <a:txBody>
                    <a:bodyPr/>
                    <a:lstStyle/>
                    <a:p>
                      <a:pPr algn="just" fontAlgn="ctr"/>
                      <a:r>
                        <a:rPr lang="es-EC" sz="1200" u="none" strike="noStrike" dirty="0" smtClean="0">
                          <a:effectLst/>
                        </a:rPr>
                        <a:t>Fortalecimiento de capacidades</a:t>
                      </a:r>
                      <a:r>
                        <a:rPr lang="es-EC" sz="1200" u="none" strike="noStrike" baseline="0" dirty="0" smtClean="0">
                          <a:effectLst/>
                        </a:rPr>
                        <a:t> a líderes barriales y monitores juveniles, participantes en colonias vacacionales ciclo Sierra a nivel zonal.</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smtClean="0">
                          <a:effectLst/>
                        </a:rPr>
                        <a:t>01-jul-23</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a:effectLst/>
                        </a:rPr>
                        <a:t>31-jul-23</a:t>
                      </a:r>
                      <a:endParaRPr lang="es-EC" sz="1200" b="0" i="0" u="none" strike="noStrike" dirty="0">
                        <a:solidFill>
                          <a:srgbClr val="000000"/>
                        </a:solidFill>
                        <a:effectLst/>
                        <a:latin typeface="+mn-lt"/>
                      </a:endParaRPr>
                    </a:p>
                  </a:txBody>
                  <a:tcPr marL="7295" marR="7295" marT="7295" marB="0" anchor="ctr"/>
                </a:tc>
                <a:extLst>
                  <a:ext uri="{0D108BD9-81ED-4DB2-BD59-A6C34878D82A}">
                    <a16:rowId xmlns:a16="http://schemas.microsoft.com/office/drawing/2014/main" val="10002"/>
                  </a:ext>
                </a:extLst>
              </a:tr>
              <a:tr h="678763">
                <a:tc vMerge="1">
                  <a:txBody>
                    <a:bodyPr/>
                    <a:lstStyle/>
                    <a:p>
                      <a:endParaRPr lang="es-EC"/>
                    </a:p>
                  </a:txBody>
                  <a:tcPr/>
                </a:tc>
                <a:tc vMerge="1">
                  <a:txBody>
                    <a:bodyPr/>
                    <a:lstStyle/>
                    <a:p>
                      <a:endParaRPr lang="es-EC"/>
                    </a:p>
                  </a:txBody>
                  <a:tcPr/>
                </a:tc>
                <a:tc>
                  <a:txBody>
                    <a:bodyPr/>
                    <a:lstStyle/>
                    <a:p>
                      <a:pPr algn="just" fontAlgn="ctr"/>
                      <a:r>
                        <a:rPr lang="es-EC" sz="1200" u="none" strike="noStrike" dirty="0" smtClean="0">
                          <a:effectLst/>
                        </a:rPr>
                        <a:t>Ejecución de </a:t>
                      </a:r>
                      <a:r>
                        <a:rPr lang="es-EC" sz="1200" u="none" strike="noStrike" dirty="0">
                          <a:effectLst/>
                        </a:rPr>
                        <a:t>Colonias Vacacionales ciclo </a:t>
                      </a:r>
                      <a:r>
                        <a:rPr lang="es-EC" sz="1200" u="none" strike="noStrike" dirty="0" smtClean="0">
                          <a:effectLst/>
                        </a:rPr>
                        <a:t>Sierra en el DMQ, bajo lo lineamientos</a:t>
                      </a:r>
                      <a:r>
                        <a:rPr lang="es-EC" sz="1200" u="none" strike="noStrike" baseline="0" dirty="0" smtClean="0">
                          <a:effectLst/>
                        </a:rPr>
                        <a:t> de la SGCTYPC.</a:t>
                      </a:r>
                      <a:r>
                        <a:rPr lang="es-EC" sz="1200" u="none" strike="noStrike" dirty="0" smtClean="0">
                          <a:effectLst/>
                        </a:rPr>
                        <a:t> </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a:effectLst/>
                        </a:rPr>
                        <a:t>01-ago-23</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a:effectLst/>
                        </a:rPr>
                        <a:t>31-ago-23</a:t>
                      </a:r>
                      <a:endParaRPr lang="es-EC" sz="1200" b="0" i="0" u="none" strike="noStrike" dirty="0">
                        <a:solidFill>
                          <a:srgbClr val="000000"/>
                        </a:solidFill>
                        <a:effectLst/>
                        <a:latin typeface="+mn-lt"/>
                      </a:endParaRPr>
                    </a:p>
                  </a:txBody>
                  <a:tcPr marL="7295" marR="7295" marT="7295" marB="0" anchor="ctr"/>
                </a:tc>
                <a:extLst>
                  <a:ext uri="{0D108BD9-81ED-4DB2-BD59-A6C34878D82A}">
                    <a16:rowId xmlns:a16="http://schemas.microsoft.com/office/drawing/2014/main" val="10003"/>
                  </a:ext>
                </a:extLst>
              </a:tr>
              <a:tr h="775705">
                <a:tc vMerge="1">
                  <a:txBody>
                    <a:bodyPr/>
                    <a:lstStyle/>
                    <a:p>
                      <a:endParaRPr lang="es-EC"/>
                    </a:p>
                  </a:txBody>
                  <a:tcPr/>
                </a:tc>
                <a:tc vMerge="1">
                  <a:txBody>
                    <a:bodyPr/>
                    <a:lstStyle/>
                    <a:p>
                      <a:endParaRPr lang="es-EC"/>
                    </a:p>
                  </a:txBody>
                  <a:tcPr/>
                </a:tc>
                <a:tc>
                  <a:txBody>
                    <a:bodyPr/>
                    <a:lstStyle/>
                    <a:p>
                      <a:pPr algn="just" fontAlgn="ctr"/>
                      <a:r>
                        <a:rPr lang="es-EC" sz="1200" u="none" strike="noStrike" dirty="0">
                          <a:effectLst/>
                        </a:rPr>
                        <a:t>Evaluación  Distrital de Colonias Vacacionales ciclo Sierra y Costa  (Especifica)</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a:effectLst/>
                        </a:rPr>
                        <a:t>01-sep-23</a:t>
                      </a:r>
                      <a:endParaRPr lang="es-EC" sz="1200" b="0" i="0" u="none" strike="noStrike" dirty="0">
                        <a:solidFill>
                          <a:srgbClr val="000000"/>
                        </a:solidFill>
                        <a:effectLst/>
                        <a:latin typeface="+mn-lt"/>
                      </a:endParaRPr>
                    </a:p>
                  </a:txBody>
                  <a:tcPr marL="7295" marR="7295" marT="7295" marB="0" anchor="ctr"/>
                </a:tc>
                <a:tc>
                  <a:txBody>
                    <a:bodyPr/>
                    <a:lstStyle/>
                    <a:p>
                      <a:pPr algn="ctr" fontAlgn="ctr"/>
                      <a:r>
                        <a:rPr lang="es-EC" sz="1200" u="none" strike="noStrike" dirty="0">
                          <a:effectLst/>
                        </a:rPr>
                        <a:t>30-sep-23</a:t>
                      </a:r>
                      <a:endParaRPr lang="es-EC" sz="1200" b="0" i="0" u="none" strike="noStrike" dirty="0">
                        <a:solidFill>
                          <a:srgbClr val="000000"/>
                        </a:solidFill>
                        <a:effectLst/>
                        <a:latin typeface="+mn-lt"/>
                      </a:endParaRPr>
                    </a:p>
                  </a:txBody>
                  <a:tcPr marL="7295" marR="7295" marT="729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75260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CBE6F-2F2E-D003-CEE4-68160904D84F}"/>
              </a:ext>
            </a:extLst>
          </p:cNvPr>
          <p:cNvSpPr txBox="1">
            <a:spLocks/>
          </p:cNvSpPr>
          <p:nvPr/>
        </p:nvSpPr>
        <p:spPr>
          <a:xfrm>
            <a:off x="5450191" y="1138521"/>
            <a:ext cx="5023394" cy="581228"/>
          </a:xfrm>
          <a:prstGeom prst="rect">
            <a:avLst/>
          </a:prstGeom>
        </p:spPr>
        <p:txBody>
          <a:bodyPr vert="horz" lIns="80189" tIns="40094" rIns="80189" bIns="40094"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6" b="1" dirty="0">
                <a:solidFill>
                  <a:srgbClr val="223F86"/>
                </a:solidFill>
                <a:latin typeface="Montserrat ExtraBold" pitchFamily="2" charset="77"/>
                <a:ea typeface="HGSMinchoE" panose="02020900000000000000" pitchFamily="18" charset="-128"/>
              </a:rPr>
              <a:t>INAUGURACIÓN CAMPAMENTOS VACACIONALES</a:t>
            </a:r>
          </a:p>
        </p:txBody>
      </p:sp>
      <p:sp>
        <p:nvSpPr>
          <p:cNvPr id="15" name="Rectángulo 14"/>
          <p:cNvSpPr/>
          <p:nvPr/>
        </p:nvSpPr>
        <p:spPr>
          <a:xfrm>
            <a:off x="5450191" y="2155953"/>
            <a:ext cx="4768713" cy="821379"/>
          </a:xfrm>
          <a:prstGeom prst="rect">
            <a:avLst/>
          </a:prstGeom>
        </p:spPr>
        <p:txBody>
          <a:bodyPr wrap="square">
            <a:spAutoFit/>
          </a:bodyPr>
          <a:lstStyle/>
          <a:p>
            <a:r>
              <a:rPr lang="es-MX" sz="1579" dirty="0"/>
              <a:t>Fecha: 29 de julio </a:t>
            </a:r>
          </a:p>
          <a:p>
            <a:r>
              <a:rPr lang="es-MX" sz="1579" dirty="0"/>
              <a:t>Lugar tentativo: Boulevard de las Naciones Unidas (Parque la Carolina)</a:t>
            </a:r>
          </a:p>
        </p:txBody>
      </p:sp>
      <p:sp>
        <p:nvSpPr>
          <p:cNvPr id="16" name="Rectángulo 15"/>
          <p:cNvSpPr/>
          <p:nvPr/>
        </p:nvSpPr>
        <p:spPr>
          <a:xfrm>
            <a:off x="5450191" y="3401873"/>
            <a:ext cx="4928064" cy="1064394"/>
          </a:xfrm>
          <a:prstGeom prst="rect">
            <a:avLst/>
          </a:prstGeom>
        </p:spPr>
        <p:txBody>
          <a:bodyPr wrap="square">
            <a:spAutoFit/>
          </a:bodyPr>
          <a:lstStyle/>
          <a:p>
            <a:r>
              <a:rPr lang="es-MX" sz="1579" dirty="0"/>
              <a:t>Visibilizar la gestión del Alcalde del DMQ en beneficio de los grupos de atención prioritaria, donde se tendrá una tarima con presentaciones del circo de la luz, títeres, danza, entre otros.</a:t>
            </a:r>
          </a:p>
        </p:txBody>
      </p:sp>
      <p:pic>
        <p:nvPicPr>
          <p:cNvPr id="17" name="Imagen 16"/>
          <p:cNvPicPr>
            <a:picLocks noChangeAspect="1"/>
          </p:cNvPicPr>
          <p:nvPr/>
        </p:nvPicPr>
        <p:blipFill rotWithShape="1">
          <a:blip r:embed="rId2"/>
          <a:srcRect t="31783"/>
          <a:stretch/>
        </p:blipFill>
        <p:spPr>
          <a:xfrm>
            <a:off x="552581" y="1205864"/>
            <a:ext cx="4251023" cy="3975653"/>
          </a:xfrm>
          <a:prstGeom prst="ellipse">
            <a:avLst/>
          </a:prstGeom>
          <a:ln>
            <a:noFill/>
          </a:ln>
          <a:effectLst>
            <a:softEdge rad="112500"/>
          </a:effectLst>
        </p:spPr>
      </p:pic>
    </p:spTree>
    <p:extLst>
      <p:ext uri="{BB962C8B-B14F-4D97-AF65-F5344CB8AC3E}">
        <p14:creationId xmlns:p14="http://schemas.microsoft.com/office/powerpoint/2010/main" val="3047276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CBE6F-2F2E-D003-CEE4-68160904D84F}"/>
              </a:ext>
            </a:extLst>
          </p:cNvPr>
          <p:cNvSpPr txBox="1">
            <a:spLocks/>
          </p:cNvSpPr>
          <p:nvPr/>
        </p:nvSpPr>
        <p:spPr>
          <a:xfrm>
            <a:off x="5450191" y="1138521"/>
            <a:ext cx="5023394" cy="581228"/>
          </a:xfrm>
          <a:prstGeom prst="rect">
            <a:avLst/>
          </a:prstGeom>
        </p:spPr>
        <p:txBody>
          <a:bodyPr vert="horz" lIns="80189" tIns="40094" rIns="80189" bIns="40094"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6" b="1" dirty="0">
                <a:solidFill>
                  <a:srgbClr val="223F86"/>
                </a:solidFill>
                <a:latin typeface="Montserrat ExtraBold" pitchFamily="2" charset="77"/>
                <a:ea typeface="HGSMinchoE" panose="02020900000000000000" pitchFamily="18" charset="-128"/>
              </a:rPr>
              <a:t>EVENTO DE AGRADECIMIENTO A MONITORES.</a:t>
            </a:r>
          </a:p>
        </p:txBody>
      </p:sp>
      <p:pic>
        <p:nvPicPr>
          <p:cNvPr id="3" name="Imagen 2"/>
          <p:cNvPicPr>
            <a:picLocks noChangeAspect="1"/>
          </p:cNvPicPr>
          <p:nvPr/>
        </p:nvPicPr>
        <p:blipFill>
          <a:blip r:embed="rId2"/>
          <a:stretch>
            <a:fillRect/>
          </a:stretch>
        </p:blipFill>
        <p:spPr>
          <a:xfrm>
            <a:off x="818562" y="1138521"/>
            <a:ext cx="3696470" cy="1756153"/>
          </a:xfrm>
          <a:prstGeom prst="snip2DiagRect">
            <a:avLst>
              <a:gd name="adj1" fmla="val 16448"/>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p:cNvPicPr>
            <a:picLocks noChangeAspect="1"/>
          </p:cNvPicPr>
          <p:nvPr/>
        </p:nvPicPr>
        <p:blipFill>
          <a:blip r:embed="rId3"/>
          <a:stretch>
            <a:fillRect/>
          </a:stretch>
        </p:blipFill>
        <p:spPr>
          <a:xfrm rot="422718">
            <a:off x="919139" y="3318751"/>
            <a:ext cx="3273861" cy="18415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ángulo 4"/>
          <p:cNvSpPr/>
          <p:nvPr/>
        </p:nvSpPr>
        <p:spPr>
          <a:xfrm>
            <a:off x="5288934" y="2156729"/>
            <a:ext cx="5345906" cy="578363"/>
          </a:xfrm>
          <a:prstGeom prst="rect">
            <a:avLst/>
          </a:prstGeom>
        </p:spPr>
        <p:txBody>
          <a:bodyPr>
            <a:spAutoFit/>
          </a:bodyPr>
          <a:lstStyle/>
          <a:p>
            <a:r>
              <a:rPr lang="es-MX" sz="1579" dirty="0"/>
              <a:t>Fecha: 06 de agosto </a:t>
            </a:r>
          </a:p>
          <a:p>
            <a:r>
              <a:rPr lang="es-MX" sz="1579" dirty="0"/>
              <a:t>Lugar tentativo: Balneario Municipal “</a:t>
            </a:r>
            <a:r>
              <a:rPr lang="es-MX" sz="1579" dirty="0" err="1"/>
              <a:t>Cunuyacu</a:t>
            </a:r>
            <a:r>
              <a:rPr lang="es-MX" sz="1579" dirty="0"/>
              <a:t>”</a:t>
            </a:r>
          </a:p>
        </p:txBody>
      </p:sp>
      <p:sp>
        <p:nvSpPr>
          <p:cNvPr id="7" name="Rectángulo 6"/>
          <p:cNvSpPr/>
          <p:nvPr/>
        </p:nvSpPr>
        <p:spPr>
          <a:xfrm>
            <a:off x="5288934" y="2995186"/>
            <a:ext cx="5127873" cy="1550424"/>
          </a:xfrm>
          <a:prstGeom prst="rect">
            <a:avLst/>
          </a:prstGeom>
        </p:spPr>
        <p:txBody>
          <a:bodyPr wrap="square">
            <a:spAutoFit/>
          </a:bodyPr>
          <a:lstStyle/>
          <a:p>
            <a:pPr algn="just"/>
            <a:r>
              <a:rPr lang="es-MX" sz="1579" dirty="0"/>
              <a:t>La Dirección Metropolitana de Participación Ciudadana, ha contemplado en los hitos del Proyecto desarrollar el evento de reconocimiento a monitores juveniles, mismo que se podrá ejecutar en un espacio que acoja a 1500 asistentes, donde se realizarán diversas actividades artísticas y deportivas.</a:t>
            </a:r>
            <a:endParaRPr lang="es-EC" sz="1579" dirty="0"/>
          </a:p>
        </p:txBody>
      </p:sp>
    </p:spTree>
    <p:extLst>
      <p:ext uri="{BB962C8B-B14F-4D97-AF65-F5344CB8AC3E}">
        <p14:creationId xmlns:p14="http://schemas.microsoft.com/office/powerpoint/2010/main" val="386154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CBE6F-2F2E-D003-CEE4-68160904D84F}"/>
              </a:ext>
            </a:extLst>
          </p:cNvPr>
          <p:cNvSpPr txBox="1">
            <a:spLocks/>
          </p:cNvSpPr>
          <p:nvPr/>
        </p:nvSpPr>
        <p:spPr>
          <a:xfrm>
            <a:off x="1019101" y="1233384"/>
            <a:ext cx="3343349"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Contenido</a:t>
            </a:r>
            <a:endParaRPr lang="es-EC" b="1" dirty="0">
              <a:solidFill>
                <a:srgbClr val="223F86"/>
              </a:solidFill>
              <a:latin typeface="Montserrat ExtraBold" pitchFamily="2" charset="77"/>
              <a:ea typeface="HGSMinchoE" panose="02020900000000000000" pitchFamily="18" charset="-128"/>
            </a:endParaRPr>
          </a:p>
        </p:txBody>
      </p:sp>
      <p:pic>
        <p:nvPicPr>
          <p:cNvPr id="4" name="Imagen 3">
            <a:extLst>
              <a:ext uri="{FF2B5EF4-FFF2-40B4-BE49-F238E27FC236}">
                <a16:creationId xmlns:a16="http://schemas.microsoft.com/office/drawing/2014/main" id="{843963F3-3F5E-25D7-4C2F-83572678EBE6}"/>
              </a:ext>
            </a:extLst>
          </p:cNvPr>
          <p:cNvPicPr>
            <a:picLocks noChangeAspect="1"/>
          </p:cNvPicPr>
          <p:nvPr/>
        </p:nvPicPr>
        <p:blipFill>
          <a:blip r:embed="rId2"/>
          <a:stretch>
            <a:fillRect/>
          </a:stretch>
        </p:blipFill>
        <p:spPr>
          <a:xfrm flipH="1">
            <a:off x="1956626" y="2887927"/>
            <a:ext cx="96009" cy="1056105"/>
          </a:xfrm>
          <a:prstGeom prst="rect">
            <a:avLst/>
          </a:prstGeom>
        </p:spPr>
      </p:pic>
      <p:sp>
        <p:nvSpPr>
          <p:cNvPr id="5" name="Título 1">
            <a:extLst>
              <a:ext uri="{FF2B5EF4-FFF2-40B4-BE49-F238E27FC236}">
                <a16:creationId xmlns:a16="http://schemas.microsoft.com/office/drawing/2014/main" id="{EEFA71D6-400B-22C0-E880-388DE8DEAE2C}"/>
              </a:ext>
            </a:extLst>
          </p:cNvPr>
          <p:cNvSpPr txBox="1">
            <a:spLocks/>
          </p:cNvSpPr>
          <p:nvPr/>
        </p:nvSpPr>
        <p:spPr>
          <a:xfrm>
            <a:off x="1058861" y="2889362"/>
            <a:ext cx="916451" cy="64156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210" b="1" dirty="0">
                <a:solidFill>
                  <a:srgbClr val="223F86"/>
                </a:solidFill>
                <a:latin typeface="Montserrat ExtraBold" pitchFamily="2" charset="77"/>
                <a:ea typeface="HGSMinchoE" panose="02020900000000000000" pitchFamily="18" charset="-128"/>
              </a:rPr>
              <a:t>01</a:t>
            </a:r>
          </a:p>
        </p:txBody>
      </p:sp>
      <p:sp>
        <p:nvSpPr>
          <p:cNvPr id="6" name="CuadroTexto 5">
            <a:extLst>
              <a:ext uri="{FF2B5EF4-FFF2-40B4-BE49-F238E27FC236}">
                <a16:creationId xmlns:a16="http://schemas.microsoft.com/office/drawing/2014/main" id="{027AAA7F-0B6E-B9DC-C1D8-C4A0BFA78CF3}"/>
              </a:ext>
            </a:extLst>
          </p:cNvPr>
          <p:cNvSpPr txBox="1"/>
          <p:nvPr/>
        </p:nvSpPr>
        <p:spPr>
          <a:xfrm>
            <a:off x="2090631" y="3113035"/>
            <a:ext cx="3435880" cy="830997"/>
          </a:xfrm>
          <a:prstGeom prst="rect">
            <a:avLst/>
          </a:prstGeom>
          <a:noFill/>
        </p:spPr>
        <p:txBody>
          <a:bodyPr wrap="square" rtlCol="0">
            <a:spAutoFit/>
          </a:bodyPr>
          <a:lstStyle/>
          <a:p>
            <a:r>
              <a:rPr lang="es-EC" sz="1600" dirty="0" smtClean="0">
                <a:latin typeface="Montserrat" pitchFamily="2" charset="77"/>
              </a:rPr>
              <a:t>Sugerencias de las Comisiones Permanentes de la Asamblea del Distrito Metropolitano de Quito</a:t>
            </a:r>
            <a:endParaRPr lang="es-EC" sz="1600" dirty="0">
              <a:latin typeface="Montserrat" pitchFamily="2" charset="77"/>
            </a:endParaRPr>
          </a:p>
        </p:txBody>
      </p:sp>
      <p:sp>
        <p:nvSpPr>
          <p:cNvPr id="7" name="CuadroTexto 6">
            <a:extLst>
              <a:ext uri="{FF2B5EF4-FFF2-40B4-BE49-F238E27FC236}">
                <a16:creationId xmlns:a16="http://schemas.microsoft.com/office/drawing/2014/main" id="{52095CB6-21A1-9840-39D6-75B3EFBD9E5A}"/>
              </a:ext>
            </a:extLst>
          </p:cNvPr>
          <p:cNvSpPr txBox="1"/>
          <p:nvPr/>
        </p:nvSpPr>
        <p:spPr>
          <a:xfrm>
            <a:off x="2090632" y="2757498"/>
            <a:ext cx="3341192" cy="461665"/>
          </a:xfrm>
          <a:prstGeom prst="rect">
            <a:avLst/>
          </a:prstGeom>
          <a:noFill/>
        </p:spPr>
        <p:txBody>
          <a:bodyPr wrap="square" rtlCol="0">
            <a:spAutoFit/>
          </a:bodyPr>
          <a:lstStyle/>
          <a:p>
            <a:r>
              <a:rPr lang="es-EC" sz="2400" b="1" dirty="0" smtClean="0">
                <a:solidFill>
                  <a:srgbClr val="75BBE9"/>
                </a:solidFill>
                <a:latin typeface="Montserrat SemiBold" pitchFamily="2" charset="77"/>
              </a:rPr>
              <a:t>POA 2023</a:t>
            </a:r>
            <a:endParaRPr lang="es-EC" sz="2400" b="1" dirty="0">
              <a:solidFill>
                <a:srgbClr val="75BBE9"/>
              </a:solidFill>
              <a:latin typeface="Montserrat SemiBold" pitchFamily="2" charset="77"/>
            </a:endParaRPr>
          </a:p>
        </p:txBody>
      </p:sp>
      <p:sp>
        <p:nvSpPr>
          <p:cNvPr id="9" name="Título 1">
            <a:extLst>
              <a:ext uri="{FF2B5EF4-FFF2-40B4-BE49-F238E27FC236}">
                <a16:creationId xmlns:a16="http://schemas.microsoft.com/office/drawing/2014/main" id="{96E2FB55-8336-20AB-749B-EE871B22735A}"/>
              </a:ext>
            </a:extLst>
          </p:cNvPr>
          <p:cNvSpPr txBox="1">
            <a:spLocks/>
          </p:cNvSpPr>
          <p:nvPr/>
        </p:nvSpPr>
        <p:spPr>
          <a:xfrm>
            <a:off x="1058862" y="4554575"/>
            <a:ext cx="916451" cy="64156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210" b="1" dirty="0">
                <a:solidFill>
                  <a:srgbClr val="223F86"/>
                </a:solidFill>
                <a:latin typeface="Montserrat ExtraBold" pitchFamily="2" charset="77"/>
                <a:ea typeface="HGSMinchoE" panose="02020900000000000000" pitchFamily="18" charset="-128"/>
              </a:rPr>
              <a:t>02</a:t>
            </a:r>
          </a:p>
        </p:txBody>
      </p:sp>
      <p:sp>
        <p:nvSpPr>
          <p:cNvPr id="10" name="CuadroTexto 9">
            <a:extLst>
              <a:ext uri="{FF2B5EF4-FFF2-40B4-BE49-F238E27FC236}">
                <a16:creationId xmlns:a16="http://schemas.microsoft.com/office/drawing/2014/main" id="{6F0798FE-ACF1-6067-96C1-FE699B06319C}"/>
              </a:ext>
            </a:extLst>
          </p:cNvPr>
          <p:cNvSpPr txBox="1"/>
          <p:nvPr/>
        </p:nvSpPr>
        <p:spPr>
          <a:xfrm>
            <a:off x="2090631" y="5329908"/>
            <a:ext cx="3435880" cy="830997"/>
          </a:xfrm>
          <a:prstGeom prst="rect">
            <a:avLst/>
          </a:prstGeom>
          <a:noFill/>
        </p:spPr>
        <p:txBody>
          <a:bodyPr wrap="square" rtlCol="0">
            <a:spAutoFit/>
          </a:bodyPr>
          <a:lstStyle/>
          <a:p>
            <a:r>
              <a:rPr lang="es-EC" sz="1600" dirty="0" smtClean="0">
                <a:latin typeface="Montserrat" pitchFamily="2" charset="77"/>
              </a:rPr>
              <a:t>Presupuestos participativos</a:t>
            </a:r>
          </a:p>
          <a:p>
            <a:r>
              <a:rPr lang="es-EC" sz="1600" dirty="0" smtClean="0">
                <a:latin typeface="Montserrat" pitchFamily="2" charset="77"/>
              </a:rPr>
              <a:t>Campamentos vacacionales</a:t>
            </a:r>
          </a:p>
          <a:p>
            <a:r>
              <a:rPr lang="es-EC" sz="1600" dirty="0" smtClean="0">
                <a:latin typeface="Montserrat" pitchFamily="2" charset="77"/>
              </a:rPr>
              <a:t>Escuelas de Formación Ciudadana</a:t>
            </a:r>
            <a:endParaRPr lang="es-EC" sz="1600" dirty="0">
              <a:latin typeface="Montserrat" pitchFamily="2" charset="77"/>
            </a:endParaRPr>
          </a:p>
        </p:txBody>
      </p:sp>
      <p:sp>
        <p:nvSpPr>
          <p:cNvPr id="11" name="CuadroTexto 10">
            <a:extLst>
              <a:ext uri="{FF2B5EF4-FFF2-40B4-BE49-F238E27FC236}">
                <a16:creationId xmlns:a16="http://schemas.microsoft.com/office/drawing/2014/main" id="{3370D0F3-22E6-6EB6-7265-4126C47B38EE}"/>
              </a:ext>
            </a:extLst>
          </p:cNvPr>
          <p:cNvSpPr txBox="1"/>
          <p:nvPr/>
        </p:nvSpPr>
        <p:spPr>
          <a:xfrm>
            <a:off x="2090632" y="4498911"/>
            <a:ext cx="4233968" cy="830997"/>
          </a:xfrm>
          <a:prstGeom prst="rect">
            <a:avLst/>
          </a:prstGeom>
          <a:noFill/>
        </p:spPr>
        <p:txBody>
          <a:bodyPr wrap="square" rtlCol="0">
            <a:spAutoFit/>
          </a:bodyPr>
          <a:lstStyle/>
          <a:p>
            <a:r>
              <a:rPr lang="es-EC" sz="2400" b="1" dirty="0" smtClean="0">
                <a:solidFill>
                  <a:srgbClr val="75BBE9"/>
                </a:solidFill>
                <a:latin typeface="Montserrat SemiBold" pitchFamily="2" charset="77"/>
              </a:rPr>
              <a:t>Ejecución programática y presupuestaria  </a:t>
            </a:r>
            <a:endParaRPr lang="es-EC" sz="2400" b="1" dirty="0">
              <a:solidFill>
                <a:srgbClr val="75BBE9"/>
              </a:solidFill>
              <a:latin typeface="Montserrat SemiBold" pitchFamily="2" charset="77"/>
            </a:endParaRPr>
          </a:p>
        </p:txBody>
      </p:sp>
      <p:pic>
        <p:nvPicPr>
          <p:cNvPr id="18" name="Imagen 17">
            <a:extLst>
              <a:ext uri="{FF2B5EF4-FFF2-40B4-BE49-F238E27FC236}">
                <a16:creationId xmlns:a16="http://schemas.microsoft.com/office/drawing/2014/main" id="{843963F3-3F5E-25D7-4C2F-83572678EBE6}"/>
              </a:ext>
            </a:extLst>
          </p:cNvPr>
          <p:cNvPicPr>
            <a:picLocks noChangeAspect="1"/>
          </p:cNvPicPr>
          <p:nvPr/>
        </p:nvPicPr>
        <p:blipFill>
          <a:blip r:embed="rId2"/>
          <a:stretch>
            <a:fillRect/>
          </a:stretch>
        </p:blipFill>
        <p:spPr>
          <a:xfrm flipH="1">
            <a:off x="1956626" y="4583377"/>
            <a:ext cx="96009" cy="105610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486" y="2757498"/>
            <a:ext cx="3335016" cy="3053904"/>
          </a:xfrm>
          <a:prstGeom prst="rect">
            <a:avLst/>
          </a:prstGeom>
        </p:spPr>
      </p:pic>
    </p:spTree>
    <p:extLst>
      <p:ext uri="{BB962C8B-B14F-4D97-AF65-F5344CB8AC3E}">
        <p14:creationId xmlns:p14="http://schemas.microsoft.com/office/powerpoint/2010/main" val="354791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CBE6F-2F2E-D003-CEE4-68160904D84F}"/>
              </a:ext>
            </a:extLst>
          </p:cNvPr>
          <p:cNvSpPr txBox="1">
            <a:spLocks/>
          </p:cNvSpPr>
          <p:nvPr/>
        </p:nvSpPr>
        <p:spPr>
          <a:xfrm>
            <a:off x="808504" y="1184784"/>
            <a:ext cx="5023394" cy="581228"/>
          </a:xfrm>
          <a:prstGeom prst="rect">
            <a:avLst/>
          </a:prstGeom>
        </p:spPr>
        <p:txBody>
          <a:bodyPr vert="horz" lIns="80189" tIns="40094" rIns="80189" bIns="40094"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6" b="1" dirty="0">
                <a:solidFill>
                  <a:srgbClr val="223F86"/>
                </a:solidFill>
                <a:latin typeface="Montserrat ExtraBold" pitchFamily="2" charset="77"/>
                <a:ea typeface="HGSMinchoE" panose="02020900000000000000" pitchFamily="18" charset="-128"/>
              </a:rPr>
              <a:t>METAS POR ADMINISTRACIÓN ZONAL</a:t>
            </a:r>
          </a:p>
        </p:txBody>
      </p:sp>
      <p:graphicFrame>
        <p:nvGraphicFramePr>
          <p:cNvPr id="4" name="3 Tabla"/>
          <p:cNvGraphicFramePr>
            <a:graphicFrameLocks noGrp="1"/>
          </p:cNvGraphicFramePr>
          <p:nvPr>
            <p:extLst/>
          </p:nvPr>
        </p:nvGraphicFramePr>
        <p:xfrm>
          <a:off x="479917" y="1766012"/>
          <a:ext cx="9221687" cy="3750491"/>
        </p:xfrm>
        <a:graphic>
          <a:graphicData uri="http://schemas.openxmlformats.org/drawingml/2006/table">
            <a:tbl>
              <a:tblPr firstRow="1" firstCol="1" bandRow="1">
                <a:tableStyleId>{5C22544A-7EE6-4342-B048-85BDC9FD1C3A}</a:tableStyleId>
              </a:tblPr>
              <a:tblGrid>
                <a:gridCol w="2049468">
                  <a:extLst>
                    <a:ext uri="{9D8B030D-6E8A-4147-A177-3AD203B41FA5}">
                      <a16:colId xmlns:a16="http://schemas.microsoft.com/office/drawing/2014/main" val="20000"/>
                    </a:ext>
                  </a:extLst>
                </a:gridCol>
                <a:gridCol w="1093911">
                  <a:extLst>
                    <a:ext uri="{9D8B030D-6E8A-4147-A177-3AD203B41FA5}">
                      <a16:colId xmlns:a16="http://schemas.microsoft.com/office/drawing/2014/main" val="20001"/>
                    </a:ext>
                  </a:extLst>
                </a:gridCol>
                <a:gridCol w="850410">
                  <a:extLst>
                    <a:ext uri="{9D8B030D-6E8A-4147-A177-3AD203B41FA5}">
                      <a16:colId xmlns:a16="http://schemas.microsoft.com/office/drawing/2014/main" val="20002"/>
                    </a:ext>
                  </a:extLst>
                </a:gridCol>
                <a:gridCol w="789534">
                  <a:extLst>
                    <a:ext uri="{9D8B030D-6E8A-4147-A177-3AD203B41FA5}">
                      <a16:colId xmlns:a16="http://schemas.microsoft.com/office/drawing/2014/main" val="20003"/>
                    </a:ext>
                  </a:extLst>
                </a:gridCol>
                <a:gridCol w="946335">
                  <a:extLst>
                    <a:ext uri="{9D8B030D-6E8A-4147-A177-3AD203B41FA5}">
                      <a16:colId xmlns:a16="http://schemas.microsoft.com/office/drawing/2014/main" val="20004"/>
                    </a:ext>
                  </a:extLst>
                </a:gridCol>
                <a:gridCol w="1005364">
                  <a:extLst>
                    <a:ext uri="{9D8B030D-6E8A-4147-A177-3AD203B41FA5}">
                      <a16:colId xmlns:a16="http://schemas.microsoft.com/office/drawing/2014/main" val="20005"/>
                    </a:ext>
                  </a:extLst>
                </a:gridCol>
                <a:gridCol w="1169544">
                  <a:extLst>
                    <a:ext uri="{9D8B030D-6E8A-4147-A177-3AD203B41FA5}">
                      <a16:colId xmlns:a16="http://schemas.microsoft.com/office/drawing/2014/main" val="20006"/>
                    </a:ext>
                  </a:extLst>
                </a:gridCol>
                <a:gridCol w="1317120">
                  <a:extLst>
                    <a:ext uri="{9D8B030D-6E8A-4147-A177-3AD203B41FA5}">
                      <a16:colId xmlns:a16="http://schemas.microsoft.com/office/drawing/2014/main" val="20007"/>
                    </a:ext>
                  </a:extLst>
                </a:gridCol>
              </a:tblGrid>
              <a:tr h="553301">
                <a:tc>
                  <a:txBody>
                    <a:bodyPr/>
                    <a:lstStyle/>
                    <a:p>
                      <a:pPr algn="ctr">
                        <a:lnSpc>
                          <a:spcPct val="115000"/>
                        </a:lnSpc>
                        <a:spcAft>
                          <a:spcPts val="0"/>
                        </a:spcAft>
                      </a:pPr>
                      <a:r>
                        <a:rPr lang="es-EC" sz="1100" dirty="0">
                          <a:effectLst/>
                        </a:rPr>
                        <a:t>DEPENDENCIA</a:t>
                      </a:r>
                      <a:endParaRPr lang="es-EC" sz="1800" dirty="0">
                        <a:effectLst/>
                        <a:latin typeface="Calibri"/>
                        <a:ea typeface="Calibri"/>
                        <a:cs typeface="Times New Roman"/>
                      </a:endParaRPr>
                    </a:p>
                  </a:txBody>
                  <a:tcPr marL="37845" marR="37845" marT="0" marB="0" anchor="ctr"/>
                </a:tc>
                <a:tc>
                  <a:txBody>
                    <a:bodyPr/>
                    <a:lstStyle/>
                    <a:p>
                      <a:pPr algn="ctr">
                        <a:lnSpc>
                          <a:spcPct val="115000"/>
                        </a:lnSpc>
                        <a:spcAft>
                          <a:spcPts val="0"/>
                        </a:spcAft>
                      </a:pPr>
                      <a:r>
                        <a:rPr lang="es-EC" sz="1100" dirty="0">
                          <a:effectLst/>
                        </a:rPr>
                        <a:t>META</a:t>
                      </a:r>
                      <a:endParaRPr lang="es-EC" sz="1800" dirty="0">
                        <a:effectLst/>
                      </a:endParaRPr>
                    </a:p>
                    <a:p>
                      <a:pPr algn="ctr">
                        <a:lnSpc>
                          <a:spcPct val="115000"/>
                        </a:lnSpc>
                        <a:spcAft>
                          <a:spcPts val="0"/>
                        </a:spcAft>
                      </a:pPr>
                      <a:r>
                        <a:rPr lang="es-EC" sz="1100" dirty="0">
                          <a:effectLst/>
                        </a:rPr>
                        <a:t> </a:t>
                      </a:r>
                      <a:endParaRPr lang="es-EC" sz="1800" dirty="0">
                        <a:effectLst/>
                      </a:endParaRPr>
                    </a:p>
                    <a:p>
                      <a:pPr algn="ctr">
                        <a:lnSpc>
                          <a:spcPct val="115000"/>
                        </a:lnSpc>
                        <a:spcAft>
                          <a:spcPts val="0"/>
                        </a:spcAft>
                      </a:pPr>
                      <a:r>
                        <a:rPr lang="es-EC" sz="1100" dirty="0">
                          <a:effectLst/>
                        </a:rPr>
                        <a:t> </a:t>
                      </a:r>
                      <a:endParaRPr lang="es-EC" sz="1800" dirty="0">
                        <a:effectLst/>
                        <a:latin typeface="Calibri"/>
                        <a:ea typeface="Calibri"/>
                        <a:cs typeface="Times New Roman"/>
                      </a:endParaRPr>
                    </a:p>
                  </a:txBody>
                  <a:tcPr marL="37845" marR="37845" marT="0" marB="0" anchor="b"/>
                </a:tc>
                <a:tc>
                  <a:txBody>
                    <a:bodyPr/>
                    <a:lstStyle/>
                    <a:p>
                      <a:pPr algn="ctr">
                        <a:lnSpc>
                          <a:spcPct val="115000"/>
                        </a:lnSpc>
                        <a:spcAft>
                          <a:spcPts val="1000"/>
                        </a:spcAft>
                      </a:pPr>
                      <a:r>
                        <a:rPr lang="es-EC" sz="1100" dirty="0">
                          <a:effectLst/>
                        </a:rPr>
                        <a:t>CICLO </a:t>
                      </a:r>
                      <a:r>
                        <a:rPr lang="es-EC" sz="1100" dirty="0" smtClean="0">
                          <a:effectLst/>
                        </a:rPr>
                        <a:t>SIERRA</a:t>
                      </a:r>
                    </a:p>
                  </a:txBody>
                  <a:tcPr marL="37845" marR="37845" marT="0" marB="0" anchor="b"/>
                </a:tc>
                <a:tc>
                  <a:txBody>
                    <a:bodyPr/>
                    <a:lstStyle/>
                    <a:p>
                      <a:pPr algn="ctr">
                        <a:lnSpc>
                          <a:spcPct val="115000"/>
                        </a:lnSpc>
                        <a:spcAft>
                          <a:spcPts val="1000"/>
                        </a:spcAft>
                      </a:pPr>
                      <a:r>
                        <a:rPr lang="es-EC" sz="1100" dirty="0">
                          <a:effectLst/>
                        </a:rPr>
                        <a:t>CICLO </a:t>
                      </a:r>
                      <a:r>
                        <a:rPr lang="es-EC" sz="1100" dirty="0" smtClean="0">
                          <a:effectLst/>
                        </a:rPr>
                        <a:t>COSTA</a:t>
                      </a:r>
                    </a:p>
                  </a:txBody>
                  <a:tcPr marL="37845" marR="37845" marT="0" marB="0" anchor="b"/>
                </a:tc>
                <a:tc>
                  <a:txBody>
                    <a:bodyPr/>
                    <a:lstStyle/>
                    <a:p>
                      <a:pPr algn="ctr">
                        <a:lnSpc>
                          <a:spcPct val="115000"/>
                        </a:lnSpc>
                        <a:spcAft>
                          <a:spcPts val="1000"/>
                        </a:spcAft>
                      </a:pPr>
                      <a:r>
                        <a:rPr lang="es-EC" sz="1100" dirty="0">
                          <a:effectLst/>
                        </a:rPr>
                        <a:t>N° DE COLONIAS</a:t>
                      </a:r>
                      <a:endParaRPr lang="es-EC" sz="1800" dirty="0">
                        <a:effectLst/>
                        <a:latin typeface="Calibri"/>
                        <a:ea typeface="Calibri"/>
                        <a:cs typeface="Times New Roman"/>
                      </a:endParaRPr>
                    </a:p>
                  </a:txBody>
                  <a:tcPr marL="37845" marR="37845" marT="0" marB="0"/>
                </a:tc>
                <a:tc>
                  <a:txBody>
                    <a:bodyPr/>
                    <a:lstStyle/>
                    <a:p>
                      <a:pPr algn="ctr">
                        <a:lnSpc>
                          <a:spcPct val="115000"/>
                        </a:lnSpc>
                        <a:spcAft>
                          <a:spcPts val="1000"/>
                        </a:spcAft>
                      </a:pPr>
                      <a:r>
                        <a:rPr lang="es-EC" sz="1100" dirty="0">
                          <a:effectLst/>
                        </a:rPr>
                        <a:t>N° DE BARRIOS </a:t>
                      </a:r>
                      <a:endParaRPr lang="es-EC" sz="1800" dirty="0">
                        <a:effectLst/>
                        <a:latin typeface="Calibri"/>
                        <a:ea typeface="Calibri"/>
                        <a:cs typeface="Times New Roman"/>
                      </a:endParaRPr>
                    </a:p>
                  </a:txBody>
                  <a:tcPr marL="37845" marR="37845" marT="0" marB="0"/>
                </a:tc>
                <a:tc>
                  <a:txBody>
                    <a:bodyPr/>
                    <a:lstStyle/>
                    <a:p>
                      <a:pPr algn="ctr">
                        <a:lnSpc>
                          <a:spcPct val="115000"/>
                        </a:lnSpc>
                        <a:spcAft>
                          <a:spcPts val="1000"/>
                        </a:spcAft>
                      </a:pPr>
                      <a:r>
                        <a:rPr lang="es-EC" sz="1100" dirty="0">
                          <a:effectLst/>
                        </a:rPr>
                        <a:t>N° DE MONITORES</a:t>
                      </a:r>
                      <a:endParaRPr lang="es-EC" sz="1800" dirty="0">
                        <a:effectLst/>
                        <a:latin typeface="Calibri"/>
                        <a:ea typeface="Calibri"/>
                        <a:cs typeface="Times New Roman"/>
                      </a:endParaRPr>
                    </a:p>
                  </a:txBody>
                  <a:tcPr marL="37845" marR="37845" marT="0" marB="0"/>
                </a:tc>
                <a:tc>
                  <a:txBody>
                    <a:bodyPr/>
                    <a:lstStyle/>
                    <a:p>
                      <a:pPr algn="ctr">
                        <a:lnSpc>
                          <a:spcPct val="115000"/>
                        </a:lnSpc>
                        <a:spcAft>
                          <a:spcPts val="1000"/>
                        </a:spcAft>
                      </a:pPr>
                      <a:r>
                        <a:rPr lang="es-EC" sz="1100" dirty="0">
                          <a:effectLst/>
                        </a:rPr>
                        <a:t>PRESUPUESTO</a:t>
                      </a:r>
                      <a:endParaRPr lang="es-EC" sz="1800" dirty="0">
                        <a:effectLst/>
                        <a:latin typeface="Calibri"/>
                        <a:ea typeface="Calibri"/>
                        <a:cs typeface="Times New Roman"/>
                      </a:endParaRPr>
                    </a:p>
                  </a:txBody>
                  <a:tcPr marL="37845" marR="37845" marT="0" marB="0"/>
                </a:tc>
                <a:extLst>
                  <a:ext uri="{0D108BD9-81ED-4DB2-BD59-A6C34878D82A}">
                    <a16:rowId xmlns:a16="http://schemas.microsoft.com/office/drawing/2014/main" val="10000"/>
                  </a:ext>
                </a:extLst>
              </a:tr>
              <a:tr h="216471">
                <a:tc>
                  <a:txBody>
                    <a:bodyPr/>
                    <a:lstStyle/>
                    <a:p>
                      <a:pPr>
                        <a:lnSpc>
                          <a:spcPct val="115000"/>
                        </a:lnSpc>
                        <a:spcAft>
                          <a:spcPts val="0"/>
                        </a:spcAft>
                      </a:pPr>
                      <a:r>
                        <a:rPr lang="es-EC" sz="1000" dirty="0">
                          <a:effectLst/>
                        </a:rPr>
                        <a:t>ADMINISTRACION ZONAL CALDERON</a:t>
                      </a:r>
                      <a:endParaRPr lang="es-EC" sz="1600" dirty="0">
                        <a:effectLst/>
                        <a:latin typeface="Calibri"/>
                        <a:ea typeface="Calibri"/>
                        <a:cs typeface="Times New Roman"/>
                      </a:endParaRPr>
                    </a:p>
                  </a:txBody>
                  <a:tcPr marL="37845" marR="37845" marT="0" marB="0" anchor="ctr"/>
                </a:tc>
                <a:tc rowSpan="8">
                  <a:txBody>
                    <a:bodyPr/>
                    <a:lstStyle/>
                    <a:p>
                      <a:pPr algn="ctr">
                        <a:lnSpc>
                          <a:spcPct val="115000"/>
                        </a:lnSpc>
                        <a:spcAft>
                          <a:spcPts val="0"/>
                        </a:spcAft>
                      </a:pPr>
                      <a:r>
                        <a:rPr lang="es-EC" sz="1100" dirty="0">
                          <a:effectLst/>
                        </a:rPr>
                        <a:t>LOGRAR QUE </a:t>
                      </a:r>
                      <a:r>
                        <a:rPr lang="es-EC" sz="1100" dirty="0" smtClean="0">
                          <a:effectLst/>
                        </a:rPr>
                        <a:t>12000  </a:t>
                      </a:r>
                      <a:r>
                        <a:rPr lang="es-EC" sz="1100" dirty="0">
                          <a:effectLst/>
                        </a:rPr>
                        <a:t>NIÑOS Y NIÑAS SE BENEFICIEN CON LAS COLONIAS VACACIONALES CICLO COSTA Y SIERRA</a:t>
                      </a:r>
                      <a:endParaRPr lang="es-EC" sz="1800" dirty="0">
                        <a:effectLst/>
                        <a:latin typeface="Calibri"/>
                        <a:ea typeface="Calibri"/>
                        <a:cs typeface="Times New Roman"/>
                      </a:endParaRPr>
                    </a:p>
                  </a:txBody>
                  <a:tcPr marL="37845" marR="37845" marT="0" marB="0" anchor="ctr"/>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	</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1400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$19.631,00</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1"/>
                  </a:ext>
                </a:extLst>
              </a:tr>
              <a:tr h="432906">
                <a:tc>
                  <a:txBody>
                    <a:bodyPr/>
                    <a:lstStyle/>
                    <a:p>
                      <a:pPr>
                        <a:lnSpc>
                          <a:spcPct val="115000"/>
                        </a:lnSpc>
                        <a:spcAft>
                          <a:spcPts val="0"/>
                        </a:spcAft>
                      </a:pPr>
                      <a:r>
                        <a:rPr lang="es-EC" sz="1000">
                          <a:effectLst/>
                        </a:rPr>
                        <a:t>ADMINISTRACION ZONAL EQUINOCCIO (LA DELICIA)</a:t>
                      </a:r>
                      <a:endParaRPr lang="es-EC" sz="1600">
                        <a:effectLst/>
                        <a:latin typeface="Calibri"/>
                        <a:ea typeface="Calibri"/>
                        <a:cs typeface="Times New Roman"/>
                      </a:endParaRPr>
                    </a:p>
                  </a:txBody>
                  <a:tcPr marL="37845" marR="37845" marT="0" marB="0" anchor="ctr"/>
                </a:tc>
                <a:tc vMerge="1">
                  <a:txBody>
                    <a:bodyPr/>
                    <a:lstStyle/>
                    <a:p>
                      <a:endParaRPr lang="es-EC"/>
                    </a:p>
                  </a:txBody>
                  <a:tcPr/>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500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1000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$34.210,40</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2"/>
                  </a:ext>
                </a:extLst>
              </a:tr>
              <a:tr h="470590">
                <a:tc>
                  <a:txBody>
                    <a:bodyPr/>
                    <a:lstStyle/>
                    <a:p>
                      <a:pPr>
                        <a:lnSpc>
                          <a:spcPct val="115000"/>
                        </a:lnSpc>
                        <a:spcAft>
                          <a:spcPts val="0"/>
                        </a:spcAft>
                      </a:pPr>
                      <a:r>
                        <a:rPr lang="es-EC" sz="1000">
                          <a:effectLst/>
                        </a:rPr>
                        <a:t>ADMINISTRACION ZONAL EUGENIO ESPEJO (NORTE)</a:t>
                      </a:r>
                      <a:endParaRPr lang="es-EC" sz="1600">
                        <a:effectLst/>
                        <a:latin typeface="Calibri"/>
                        <a:ea typeface="Calibri"/>
                        <a:cs typeface="Times New Roman"/>
                      </a:endParaRPr>
                    </a:p>
                  </a:txBody>
                  <a:tcPr marL="37845" marR="37845" marT="0" marB="0" anchor="ctr"/>
                </a:tc>
                <a:tc vMerge="1">
                  <a:txBody>
                    <a:bodyPr/>
                    <a:lstStyle/>
                    <a:p>
                      <a:endParaRPr lang="es-EC"/>
                    </a:p>
                  </a:txBody>
                  <a:tcPr/>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100</a:t>
                      </a:r>
                      <a:endParaRPr lang="es-EC" sz="110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1300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$36.182,97</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3"/>
                  </a:ext>
                </a:extLst>
              </a:tr>
              <a:tr h="470590">
                <a:tc>
                  <a:txBody>
                    <a:bodyPr/>
                    <a:lstStyle/>
                    <a:p>
                      <a:pPr>
                        <a:lnSpc>
                          <a:spcPct val="115000"/>
                        </a:lnSpc>
                        <a:spcAft>
                          <a:spcPts val="0"/>
                        </a:spcAft>
                      </a:pPr>
                      <a:r>
                        <a:rPr lang="es-EC" sz="1000">
                          <a:effectLst/>
                        </a:rPr>
                        <a:t>ADMINISTRACION ZONAL MANUELA SAENZ (CENTRO)</a:t>
                      </a:r>
                      <a:endParaRPr lang="es-EC" sz="1600">
                        <a:effectLst/>
                        <a:latin typeface="Calibri"/>
                        <a:ea typeface="Calibri"/>
                        <a:cs typeface="Times New Roman"/>
                      </a:endParaRPr>
                    </a:p>
                  </a:txBody>
                  <a:tcPr marL="37845" marR="37845" marT="0" marB="0" anchor="ctr"/>
                </a:tc>
                <a:tc vMerge="1">
                  <a:txBody>
                    <a:bodyPr/>
                    <a:lstStyle/>
                    <a:p>
                      <a:endParaRPr lang="es-EC"/>
                    </a:p>
                  </a:txBody>
                  <a:tcPr/>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 </a:t>
                      </a:r>
                      <a:endParaRPr lang="es-EC" sz="110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1200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$30.855,99</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4"/>
                  </a:ext>
                </a:extLst>
              </a:tr>
              <a:tr h="338129">
                <a:tc>
                  <a:txBody>
                    <a:bodyPr/>
                    <a:lstStyle/>
                    <a:p>
                      <a:pPr>
                        <a:lnSpc>
                          <a:spcPct val="115000"/>
                        </a:lnSpc>
                        <a:spcAft>
                          <a:spcPts val="0"/>
                        </a:spcAft>
                      </a:pPr>
                      <a:r>
                        <a:rPr lang="es-EC" sz="1000">
                          <a:effectLst/>
                        </a:rPr>
                        <a:t>ADMINISTRACION ZONAL ELOY ALFARO (SUR)</a:t>
                      </a:r>
                      <a:endParaRPr lang="es-EC" sz="1600">
                        <a:effectLst/>
                        <a:latin typeface="Calibri"/>
                        <a:ea typeface="Calibri"/>
                        <a:cs typeface="Times New Roman"/>
                      </a:endParaRPr>
                    </a:p>
                  </a:txBody>
                  <a:tcPr marL="37845" marR="37845" marT="0" marB="0" anchor="ctr"/>
                </a:tc>
                <a:tc vMerge="1">
                  <a:txBody>
                    <a:bodyPr/>
                    <a:lstStyle/>
                    <a:p>
                      <a:endParaRPr lang="es-EC"/>
                    </a:p>
                  </a:txBody>
                  <a:tcPr/>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 </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1200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$27.697,02</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5"/>
                  </a:ext>
                </a:extLst>
              </a:tr>
              <a:tr h="294119">
                <a:tc>
                  <a:txBody>
                    <a:bodyPr/>
                    <a:lstStyle/>
                    <a:p>
                      <a:pPr>
                        <a:lnSpc>
                          <a:spcPct val="115000"/>
                        </a:lnSpc>
                        <a:spcAft>
                          <a:spcPts val="0"/>
                        </a:spcAft>
                      </a:pPr>
                      <a:r>
                        <a:rPr lang="es-EC" sz="1000">
                          <a:effectLst/>
                        </a:rPr>
                        <a:t>ADMINISTRACION ZONAL QUITUMBE</a:t>
                      </a:r>
                      <a:endParaRPr lang="es-EC" sz="1600">
                        <a:effectLst/>
                        <a:latin typeface="Calibri"/>
                        <a:ea typeface="Calibri"/>
                        <a:cs typeface="Times New Roman"/>
                      </a:endParaRPr>
                    </a:p>
                  </a:txBody>
                  <a:tcPr marL="37845" marR="37845" marT="0" marB="0" anchor="ctr"/>
                </a:tc>
                <a:tc vMerge="1">
                  <a:txBody>
                    <a:bodyPr/>
                    <a:lstStyle/>
                    <a:p>
                      <a:endParaRPr lang="es-EC"/>
                    </a:p>
                  </a:txBody>
                  <a:tcPr/>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 </a:t>
                      </a:r>
                      <a:endParaRPr lang="es-EC" sz="110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2300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$ 43.721,71</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6"/>
                  </a:ext>
                </a:extLst>
              </a:tr>
              <a:tr h="470590">
                <a:tc>
                  <a:txBody>
                    <a:bodyPr/>
                    <a:lstStyle/>
                    <a:p>
                      <a:pPr>
                        <a:lnSpc>
                          <a:spcPct val="115000"/>
                        </a:lnSpc>
                        <a:spcAft>
                          <a:spcPts val="0"/>
                        </a:spcAft>
                      </a:pPr>
                      <a:r>
                        <a:rPr lang="es-EC" sz="1000">
                          <a:effectLst/>
                        </a:rPr>
                        <a:t>ADMINISTRACION ZONAL VALLE DE LOS CHILLOS </a:t>
                      </a:r>
                      <a:endParaRPr lang="es-EC" sz="1600">
                        <a:effectLst/>
                        <a:latin typeface="Calibri"/>
                        <a:ea typeface="Calibri"/>
                        <a:cs typeface="Times New Roman"/>
                      </a:endParaRPr>
                    </a:p>
                  </a:txBody>
                  <a:tcPr marL="37845" marR="37845" marT="0" marB="0" anchor="ctr"/>
                </a:tc>
                <a:tc vMerge="1">
                  <a:txBody>
                    <a:bodyPr/>
                    <a:lstStyle/>
                    <a:p>
                      <a:endParaRPr lang="es-EC"/>
                    </a:p>
                  </a:txBody>
                  <a:tcPr/>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 </a:t>
                      </a:r>
                      <a:endParaRPr lang="es-EC" sz="110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smtClean="0">
                          <a:effectLst/>
                          <a:latin typeface="Calibri" panose="020F0502020204030204" pitchFamily="34" charset="0"/>
                          <a:cs typeface="Calibri" panose="020F0502020204030204" pitchFamily="34" charset="0"/>
                        </a:rPr>
                        <a:t>1800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$39.951,25</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7"/>
                  </a:ext>
                </a:extLst>
              </a:tr>
              <a:tr h="294119">
                <a:tc>
                  <a:txBody>
                    <a:bodyPr/>
                    <a:lstStyle/>
                    <a:p>
                      <a:pPr>
                        <a:lnSpc>
                          <a:spcPct val="115000"/>
                        </a:lnSpc>
                        <a:spcAft>
                          <a:spcPts val="0"/>
                        </a:spcAft>
                      </a:pPr>
                      <a:r>
                        <a:rPr lang="es-EC" sz="1000">
                          <a:effectLst/>
                        </a:rPr>
                        <a:t>ADMINISTRACION ZONAL TUMBACO </a:t>
                      </a:r>
                      <a:endParaRPr lang="es-EC" sz="1600">
                        <a:effectLst/>
                        <a:latin typeface="Calibri"/>
                        <a:ea typeface="Calibri"/>
                        <a:cs typeface="Times New Roman"/>
                      </a:endParaRPr>
                    </a:p>
                  </a:txBody>
                  <a:tcPr marL="37845" marR="37845" marT="0" marB="0" anchor="ctr"/>
                </a:tc>
                <a:tc vMerge="1">
                  <a:txBody>
                    <a:bodyPr/>
                    <a:lstStyle/>
                    <a:p>
                      <a:endParaRPr lang="es-EC"/>
                    </a:p>
                  </a:txBody>
                  <a:tcPr/>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 </a:t>
                      </a:r>
                      <a:endParaRPr lang="es-EC" sz="110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1200</a:t>
                      </a:r>
                      <a:endParaRPr lang="es-EC" sz="1100" dirty="0">
                        <a:effectLst/>
                        <a:latin typeface="Calibri" panose="020F0502020204030204" pitchFamily="34" charset="0"/>
                        <a:ea typeface="Calibri"/>
                        <a:cs typeface="Calibri" panose="020F0502020204030204" pitchFamily="34" charset="0"/>
                      </a:endParaRPr>
                    </a:p>
                  </a:txBody>
                  <a:tcPr marL="37845" marR="37845" marT="0" marB="0" anchor="b"/>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a:effectLst/>
                          <a:latin typeface="Calibri" panose="020F0502020204030204" pitchFamily="34" charset="0"/>
                          <a:cs typeface="Calibri" panose="020F0502020204030204" pitchFamily="34" charset="0"/>
                        </a:rPr>
                        <a:t>Por definir</a:t>
                      </a:r>
                      <a:endParaRPr lang="es-EC" sz="110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nSpc>
                          <a:spcPct val="115000"/>
                        </a:lnSpc>
                        <a:spcAft>
                          <a:spcPts val="1000"/>
                        </a:spcAft>
                      </a:pPr>
                      <a:r>
                        <a:rPr lang="es-EC" sz="1100" dirty="0">
                          <a:effectLst/>
                          <a:latin typeface="Calibri" panose="020F0502020204030204" pitchFamily="34" charset="0"/>
                          <a:cs typeface="Calibri" panose="020F0502020204030204" pitchFamily="34" charset="0"/>
                        </a:rPr>
                        <a:t>Por definir</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tc>
                  <a:txBody>
                    <a:bodyPr/>
                    <a:lstStyle/>
                    <a:p>
                      <a:pPr algn="ctr">
                        <a:lnSpc>
                          <a:spcPct val="115000"/>
                        </a:lnSpc>
                        <a:spcAft>
                          <a:spcPts val="1000"/>
                        </a:spcAft>
                      </a:pPr>
                      <a:r>
                        <a:rPr lang="es-EC" sz="1100" dirty="0">
                          <a:effectLst/>
                          <a:latin typeface="Calibri" panose="020F0502020204030204" pitchFamily="34" charset="0"/>
                          <a:cs typeface="Calibri" panose="020F0502020204030204" pitchFamily="34" charset="0"/>
                        </a:rPr>
                        <a:t>$29.237,14</a:t>
                      </a:r>
                      <a:endParaRPr lang="es-EC" sz="1100" dirty="0">
                        <a:effectLst/>
                        <a:latin typeface="Calibri" panose="020F0502020204030204" pitchFamily="34" charset="0"/>
                        <a:ea typeface="Calibri"/>
                        <a:cs typeface="Calibri" panose="020F0502020204030204" pitchFamily="34" charset="0"/>
                      </a:endParaRPr>
                    </a:p>
                  </a:txBody>
                  <a:tcPr marL="37845" marR="37845"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2809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861405" y="1055186"/>
            <a:ext cx="4539895" cy="1497513"/>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DMPC </a:t>
            </a:r>
          </a:p>
          <a:p>
            <a:r>
              <a:rPr lang="es-EC" b="1" dirty="0" smtClean="0">
                <a:solidFill>
                  <a:srgbClr val="223F86"/>
                </a:solidFill>
                <a:latin typeface="Montserrat ExtraBold" pitchFamily="2" charset="77"/>
                <a:ea typeface="HGSMinchoE" panose="02020900000000000000" pitchFamily="18" charset="-128"/>
              </a:rPr>
              <a:t>POA 2013</a:t>
            </a:r>
            <a:endParaRPr lang="es-EC"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429251" y="3140754"/>
            <a:ext cx="4972049" cy="276474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smtClean="0">
                <a:solidFill>
                  <a:srgbClr val="75BBE9"/>
                </a:solidFill>
                <a:latin typeface="Montserrat" pitchFamily="2" charset="77"/>
                <a:ea typeface="HGSMinchoE" panose="02020900000000000000" pitchFamily="18" charset="-128"/>
              </a:rPr>
              <a:t>Sugerencias de las Comisiones Permanentes de la Asamblea del Distrito Metropolitano de Quito</a:t>
            </a:r>
            <a:endParaRPr lang="es-EC" sz="3200" b="1" dirty="0">
              <a:solidFill>
                <a:srgbClr val="75BBE9"/>
              </a:solidFill>
              <a:latin typeface="Montserrat" pitchFamily="2" charset="77"/>
              <a:ea typeface="HGSMinchoE" panose="02020900000000000000" pitchFamily="18" charset="-128"/>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68" y="1055186"/>
            <a:ext cx="4324350" cy="3733800"/>
          </a:xfrm>
          <a:prstGeom prst="rect">
            <a:avLst/>
          </a:prstGeom>
        </p:spPr>
      </p:pic>
    </p:spTree>
    <p:extLst>
      <p:ext uri="{BB962C8B-B14F-4D97-AF65-F5344CB8AC3E}">
        <p14:creationId xmlns:p14="http://schemas.microsoft.com/office/powerpoint/2010/main" val="4011386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C13FF4-C173-09E3-2E57-64C2B46130A6}"/>
              </a:ext>
            </a:extLst>
          </p:cNvPr>
          <p:cNvSpPr txBox="1"/>
          <p:nvPr/>
        </p:nvSpPr>
        <p:spPr>
          <a:xfrm>
            <a:off x="361293" y="1812912"/>
            <a:ext cx="3541236" cy="3416320"/>
          </a:xfrm>
          <a:prstGeom prst="rect">
            <a:avLst/>
          </a:prstGeom>
          <a:noFill/>
        </p:spPr>
        <p:txBody>
          <a:bodyPr wrap="square" rtlCol="0">
            <a:spAutoFit/>
          </a:bodyPr>
          <a:lstStyle/>
          <a:p>
            <a:r>
              <a:rPr lang="es-MX" b="1" dirty="0" smtClean="0">
                <a:latin typeface="Montserrat" pitchFamily="2" charset="77"/>
              </a:rPr>
              <a:t>OBJETIVO OPERATIVO</a:t>
            </a:r>
          </a:p>
          <a:p>
            <a:r>
              <a:rPr lang="es-MX" dirty="0" smtClean="0">
                <a:latin typeface="Montserrat" pitchFamily="2" charset="77"/>
              </a:rPr>
              <a:t>Mantener la coordinación articulación y </a:t>
            </a:r>
            <a:r>
              <a:rPr lang="es-MX" dirty="0" err="1" smtClean="0">
                <a:latin typeface="Montserrat" pitchFamily="2" charset="77"/>
              </a:rPr>
              <a:t>transversalización</a:t>
            </a:r>
            <a:r>
              <a:rPr lang="es-MX" dirty="0" smtClean="0">
                <a:latin typeface="Montserrat" pitchFamily="2" charset="77"/>
              </a:rPr>
              <a:t> de las políticas de participación ciudadana y control social mediante el fomento de los mecanismos de participación ciudadana.</a:t>
            </a:r>
          </a:p>
          <a:p>
            <a:endParaRPr lang="es-MX" dirty="0">
              <a:latin typeface="Montserrat" pitchFamily="2" charset="77"/>
            </a:endParaRPr>
          </a:p>
          <a:p>
            <a:r>
              <a:rPr lang="es-MX" b="1" dirty="0" smtClean="0">
                <a:latin typeface="Montserrat" pitchFamily="2" charset="77"/>
              </a:rPr>
              <a:t>PROGRAMA: </a:t>
            </a:r>
          </a:p>
          <a:p>
            <a:r>
              <a:rPr lang="es-MX" dirty="0" smtClean="0">
                <a:latin typeface="Montserrat" pitchFamily="2" charset="77"/>
              </a:rPr>
              <a:t>Fortalecimiento de la gobernanza democrática.</a:t>
            </a:r>
            <a:endParaRPr lang="es-EC" dirty="0">
              <a:latin typeface="Montserrat" pitchFamily="2" charset="77"/>
            </a:endParaRPr>
          </a:p>
        </p:txBody>
      </p:sp>
      <p:sp>
        <p:nvSpPr>
          <p:cNvPr id="3" name="Título 1">
            <a:extLst>
              <a:ext uri="{FF2B5EF4-FFF2-40B4-BE49-F238E27FC236}">
                <a16:creationId xmlns:a16="http://schemas.microsoft.com/office/drawing/2014/main" id="{41119FB4-C90A-3620-FD10-02F0A75698D8}"/>
              </a:ext>
            </a:extLst>
          </p:cNvPr>
          <p:cNvSpPr txBox="1">
            <a:spLocks/>
          </p:cNvSpPr>
          <p:nvPr/>
        </p:nvSpPr>
        <p:spPr>
          <a:xfrm>
            <a:off x="709635" y="460447"/>
            <a:ext cx="3192894"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859" b="1" dirty="0" smtClean="0">
                <a:solidFill>
                  <a:srgbClr val="223F86"/>
                </a:solidFill>
                <a:latin typeface="Montserrat ExtraBold" pitchFamily="2" charset="77"/>
                <a:ea typeface="HGSMinchoE" panose="02020900000000000000" pitchFamily="18" charset="-128"/>
              </a:rPr>
              <a:t>POA 2023</a:t>
            </a:r>
            <a:endParaRPr lang="es-EC" sz="3859" b="1" dirty="0">
              <a:solidFill>
                <a:srgbClr val="223F86"/>
              </a:solidFill>
              <a:latin typeface="Montserrat ExtraBold" pitchFamily="2" charset="77"/>
              <a:ea typeface="HGSMinchoE" panose="02020900000000000000" pitchFamily="18" charset="-128"/>
            </a:endParaRPr>
          </a:p>
        </p:txBody>
      </p:sp>
      <p:graphicFrame>
        <p:nvGraphicFramePr>
          <p:cNvPr id="5" name="Tabla 4"/>
          <p:cNvGraphicFramePr>
            <a:graphicFrameLocks noGrp="1"/>
          </p:cNvGraphicFramePr>
          <p:nvPr>
            <p:extLst>
              <p:ext uri="{D42A27DB-BD31-4B8C-83A1-F6EECF244321}">
                <p14:modId xmlns:p14="http://schemas.microsoft.com/office/powerpoint/2010/main" val="84233339"/>
              </p:ext>
            </p:extLst>
          </p:nvPr>
        </p:nvGraphicFramePr>
        <p:xfrm>
          <a:off x="4280807" y="639558"/>
          <a:ext cx="6155871" cy="5294524"/>
        </p:xfrm>
        <a:graphic>
          <a:graphicData uri="http://schemas.openxmlformats.org/drawingml/2006/table">
            <a:tbl>
              <a:tblPr>
                <a:tableStyleId>{5C22544A-7EE6-4342-B048-85BDC9FD1C3A}</a:tableStyleId>
              </a:tblPr>
              <a:tblGrid>
                <a:gridCol w="1529443">
                  <a:extLst>
                    <a:ext uri="{9D8B030D-6E8A-4147-A177-3AD203B41FA5}">
                      <a16:colId xmlns:a16="http://schemas.microsoft.com/office/drawing/2014/main" val="537893184"/>
                    </a:ext>
                  </a:extLst>
                </a:gridCol>
                <a:gridCol w="2476500">
                  <a:extLst>
                    <a:ext uri="{9D8B030D-6E8A-4147-A177-3AD203B41FA5}">
                      <a16:colId xmlns:a16="http://schemas.microsoft.com/office/drawing/2014/main" val="4075455230"/>
                    </a:ext>
                  </a:extLst>
                </a:gridCol>
                <a:gridCol w="2149928">
                  <a:extLst>
                    <a:ext uri="{9D8B030D-6E8A-4147-A177-3AD203B41FA5}">
                      <a16:colId xmlns:a16="http://schemas.microsoft.com/office/drawing/2014/main" val="1634772425"/>
                    </a:ext>
                  </a:extLst>
                </a:gridCol>
              </a:tblGrid>
              <a:tr h="389149">
                <a:tc>
                  <a:txBody>
                    <a:bodyPr/>
                    <a:lstStyle/>
                    <a:p>
                      <a:pPr algn="ctr" fontAlgn="ctr"/>
                      <a:r>
                        <a:rPr lang="es-EC" sz="1800" b="1" u="none" strike="noStrike" dirty="0">
                          <a:solidFill>
                            <a:schemeClr val="bg1"/>
                          </a:solidFill>
                          <a:effectLst/>
                        </a:rPr>
                        <a:t>PROYECTO</a:t>
                      </a:r>
                      <a:endParaRPr lang="es-EC"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s-EC" sz="1800" b="1" u="none" strike="noStrike" dirty="0">
                          <a:solidFill>
                            <a:schemeClr val="bg1"/>
                          </a:solidFill>
                          <a:effectLst/>
                        </a:rPr>
                        <a:t>METAS DEL PROYECTO</a:t>
                      </a:r>
                      <a:endParaRPr lang="es-EC"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s-EC" sz="1800" b="1" u="none" strike="noStrike" dirty="0">
                          <a:solidFill>
                            <a:schemeClr val="bg1"/>
                          </a:solidFill>
                          <a:effectLst/>
                        </a:rPr>
                        <a:t>PRODUCTO</a:t>
                      </a:r>
                      <a:endParaRPr lang="es-EC"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a16="http://schemas.microsoft.com/office/drawing/2014/main" val="2727652559"/>
                  </a:ext>
                </a:extLst>
              </a:tr>
              <a:tr h="879925">
                <a:tc>
                  <a:txBody>
                    <a:bodyPr/>
                    <a:lstStyle/>
                    <a:p>
                      <a:pPr algn="ctr" fontAlgn="ctr"/>
                      <a:r>
                        <a:rPr lang="es-EC" sz="1600" b="1" u="none" strike="noStrike" dirty="0" smtClean="0">
                          <a:effectLst/>
                        </a:rPr>
                        <a:t>Casa somos Quito</a:t>
                      </a:r>
                      <a:endParaRPr lang="es-EC"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MX" sz="1600" u="none" strike="noStrike" dirty="0" smtClean="0">
                          <a:effectLst/>
                        </a:rPr>
                        <a:t>Lograr que 52 casas somos operen en el distrito metropolitano de quito, bajo el modelo de gestión implementado</a:t>
                      </a:r>
                      <a:endParaRPr lang="es-MX"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MX" sz="1600" u="none" strike="noStrike" dirty="0" smtClean="0">
                          <a:effectLst/>
                        </a:rPr>
                        <a:t>Modelo de gestión  casa somos quito funcionando</a:t>
                      </a:r>
                      <a:endParaRPr lang="es-MX"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79689234"/>
                  </a:ext>
                </a:extLst>
              </a:tr>
              <a:tr h="879925">
                <a:tc>
                  <a:txBody>
                    <a:bodyPr/>
                    <a:lstStyle/>
                    <a:p>
                      <a:pPr algn="ctr" fontAlgn="ctr"/>
                      <a:r>
                        <a:rPr lang="es-EC" sz="1600" b="1" i="0" u="none" strike="noStrike" dirty="0" smtClean="0">
                          <a:solidFill>
                            <a:srgbClr val="000000"/>
                          </a:solidFill>
                          <a:effectLst/>
                          <a:latin typeface="Calibri" panose="020F0502020204030204" pitchFamily="34" charset="0"/>
                        </a:rPr>
                        <a:t>Colonias vacacionales </a:t>
                      </a:r>
                      <a:endParaRPr lang="es-EC"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MX" sz="1600" b="0" i="0" u="none" strike="noStrike" dirty="0" smtClean="0">
                          <a:solidFill>
                            <a:srgbClr val="000000"/>
                          </a:solidFill>
                          <a:effectLst/>
                          <a:latin typeface="Calibri" panose="020F0502020204030204" pitchFamily="34" charset="0"/>
                        </a:rPr>
                        <a:t>Lograr que 8 dependencias municipales (8 administraciones zonales) ejecuten colonias vacacionales recreando quito </a:t>
                      </a:r>
                      <a:endParaRPr lang="es-MX"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MX" sz="1600" b="0" i="0" u="none" strike="noStrike" dirty="0" smtClean="0">
                          <a:solidFill>
                            <a:srgbClr val="000000"/>
                          </a:solidFill>
                          <a:effectLst/>
                          <a:latin typeface="Calibri" panose="020F0502020204030204" pitchFamily="34" charset="0"/>
                        </a:rPr>
                        <a:t>Colonias vacacionales recreando quito en ejecución</a:t>
                      </a:r>
                      <a:endParaRPr lang="es-MX"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84393350"/>
                  </a:ext>
                </a:extLst>
              </a:tr>
              <a:tr h="879925">
                <a:tc>
                  <a:txBody>
                    <a:bodyPr/>
                    <a:lstStyle/>
                    <a:p>
                      <a:pPr algn="ctr" fontAlgn="ctr"/>
                      <a:r>
                        <a:rPr lang="es-EC" sz="1600" b="1" i="0" u="none" strike="noStrike" dirty="0" smtClean="0">
                          <a:solidFill>
                            <a:srgbClr val="000000"/>
                          </a:solidFill>
                          <a:effectLst/>
                          <a:latin typeface="Calibri" panose="020F0502020204030204" pitchFamily="34" charset="0"/>
                        </a:rPr>
                        <a:t>Sistema de participación ciudadana </a:t>
                      </a:r>
                      <a:endParaRPr lang="es-EC"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MX" sz="1600" b="0" i="0" u="none" strike="noStrike" dirty="0" smtClean="0">
                          <a:solidFill>
                            <a:srgbClr val="000000"/>
                          </a:solidFill>
                          <a:effectLst/>
                          <a:latin typeface="Calibri" panose="020F0502020204030204" pitchFamily="34" charset="0"/>
                        </a:rPr>
                        <a:t>Lograr que 9 dependencias municipales (8 administraciones zonales y 1 administración especial) ejecuten al menos 3 mecanismos del sistema metropolitano de participación ciudadana y control social.</a:t>
                      </a:r>
                      <a:endParaRPr lang="es-MX"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MX" sz="1600" b="0" i="0" u="none" strike="noStrike" dirty="0" smtClean="0">
                          <a:solidFill>
                            <a:srgbClr val="000000"/>
                          </a:solidFill>
                          <a:effectLst/>
                          <a:latin typeface="Calibri" panose="020F0502020204030204" pitchFamily="34" charset="0"/>
                        </a:rPr>
                        <a:t>Sistema metropolitano de participación ciudadana y control social fortalecido.</a:t>
                      </a:r>
                    </a:p>
                    <a:p>
                      <a:pPr algn="l" fontAlgn="ctr"/>
                      <a:r>
                        <a:rPr lang="es-MX" sz="1600" b="0" i="0" u="none" strike="noStrike" dirty="0" smtClean="0">
                          <a:solidFill>
                            <a:srgbClr val="000000"/>
                          </a:solidFill>
                          <a:effectLst/>
                          <a:latin typeface="Calibri" panose="020F0502020204030204" pitchFamily="34" charset="0"/>
                        </a:rPr>
                        <a:t>Formación ciudadana en participación ciudadana y control social.</a:t>
                      </a:r>
                    </a:p>
                    <a:p>
                      <a:pPr algn="l" fontAlgn="ctr"/>
                      <a:r>
                        <a:rPr lang="es-MX" sz="1600" b="0" i="0" u="none" strike="noStrike" dirty="0" smtClean="0">
                          <a:solidFill>
                            <a:srgbClr val="000000"/>
                          </a:solidFill>
                          <a:effectLst/>
                          <a:latin typeface="Calibri" panose="020F0502020204030204" pitchFamily="34" charset="0"/>
                        </a:rPr>
                        <a:t>Plataforma digital de participación ciudadana “zonales quito”</a:t>
                      </a:r>
                      <a:endParaRPr lang="es-MX"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26241690"/>
                  </a:ext>
                </a:extLst>
              </a:tr>
            </a:tbl>
          </a:graphicData>
        </a:graphic>
      </p:graphicFrame>
    </p:spTree>
    <p:extLst>
      <p:ext uri="{BB962C8B-B14F-4D97-AF65-F5344CB8AC3E}">
        <p14:creationId xmlns:p14="http://schemas.microsoft.com/office/powerpoint/2010/main" val="95408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4"/>
          <a:stretch>
            <a:fillRect/>
          </a:stretch>
        </p:blipFill>
        <p:spPr>
          <a:xfrm>
            <a:off x="5636554" y="6202800"/>
            <a:ext cx="4921909" cy="1102834"/>
          </a:xfrm>
          <a:prstGeom prst="rect">
            <a:avLst/>
          </a:prstGeom>
        </p:spPr>
      </p:pic>
      <p:sp>
        <p:nvSpPr>
          <p:cNvPr id="6" name="Título 1">
            <a:extLst>
              <a:ext uri="{FF2B5EF4-FFF2-40B4-BE49-F238E27FC236}">
                <a16:creationId xmlns:a16="http://schemas.microsoft.com/office/drawing/2014/main" id="{15FD3073-511C-AD1E-78A3-D76D66F29E07}"/>
              </a:ext>
            </a:extLst>
          </p:cNvPr>
          <p:cNvSpPr txBox="1">
            <a:spLocks/>
          </p:cNvSpPr>
          <p:nvPr/>
        </p:nvSpPr>
        <p:spPr>
          <a:xfrm>
            <a:off x="867707" y="1192302"/>
            <a:ext cx="9515203"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smtClean="0">
                <a:solidFill>
                  <a:srgbClr val="75BBE9"/>
                </a:solidFill>
                <a:latin typeface="Montserrat" pitchFamily="2" charset="77"/>
                <a:ea typeface="HGSMinchoE" panose="02020900000000000000" pitchFamily="18" charset="-128"/>
              </a:rPr>
              <a:t>Sugerencias realizadas por los asambleístas metropolitanos.</a:t>
            </a:r>
            <a:endParaRPr lang="es-ES" sz="3600" b="1" dirty="0">
              <a:solidFill>
                <a:srgbClr val="75BBE9"/>
              </a:solidFill>
              <a:latin typeface="Montserrat" pitchFamily="2" charset="77"/>
              <a:ea typeface="HGSMinchoE" panose="02020900000000000000" pitchFamily="18" charset="-128"/>
            </a:endParaRPr>
          </a:p>
        </p:txBody>
      </p:sp>
      <p:grpSp>
        <p:nvGrpSpPr>
          <p:cNvPr id="13" name="Group 2">
            <a:extLst>
              <a:ext uri="{FF2B5EF4-FFF2-40B4-BE49-F238E27FC236}">
                <a16:creationId xmlns:a16="http://schemas.microsoft.com/office/drawing/2014/main" id="{9F8C85CE-17F3-47B4-9692-62968BD9098D}"/>
              </a:ext>
            </a:extLst>
          </p:cNvPr>
          <p:cNvGrpSpPr/>
          <p:nvPr/>
        </p:nvGrpSpPr>
        <p:grpSpPr>
          <a:xfrm>
            <a:off x="5419174" y="2126569"/>
            <a:ext cx="2374069" cy="3668349"/>
            <a:chOff x="6206360" y="2246363"/>
            <a:chExt cx="2430458" cy="3755481"/>
          </a:xfrm>
        </p:grpSpPr>
        <p:sp>
          <p:nvSpPr>
            <p:cNvPr id="14" name="Rectangle: Rounded Corners 3">
              <a:extLst>
                <a:ext uri="{FF2B5EF4-FFF2-40B4-BE49-F238E27FC236}">
                  <a16:creationId xmlns:a16="http://schemas.microsoft.com/office/drawing/2014/main" id="{BF3B68C7-CFEB-4BEA-B15E-052061C6D565}"/>
                </a:ext>
              </a:extLst>
            </p:cNvPr>
            <p:cNvSpPr/>
            <p:nvPr/>
          </p:nvSpPr>
          <p:spPr>
            <a:xfrm>
              <a:off x="6206360" y="2246363"/>
              <a:ext cx="2430458" cy="3755481"/>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4">
              <a:extLst>
                <a:ext uri="{FF2B5EF4-FFF2-40B4-BE49-F238E27FC236}">
                  <a16:creationId xmlns:a16="http://schemas.microsoft.com/office/drawing/2014/main" id="{75BA9ED8-3FC9-4A38-B8D3-06C1D3407B4D}"/>
                </a:ext>
              </a:extLst>
            </p:cNvPr>
            <p:cNvSpPr/>
            <p:nvPr/>
          </p:nvSpPr>
          <p:spPr>
            <a:xfrm>
              <a:off x="6206360" y="2246364"/>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6">
              <a:extLst>
                <a:ext uri="{FF2B5EF4-FFF2-40B4-BE49-F238E27FC236}">
                  <a16:creationId xmlns:a16="http://schemas.microsoft.com/office/drawing/2014/main" id="{47C92D55-63A8-4B0B-BE50-C55186EE6DA4}"/>
                </a:ext>
              </a:extLst>
            </p:cNvPr>
            <p:cNvGrpSpPr/>
            <p:nvPr/>
          </p:nvGrpSpPr>
          <p:grpSpPr>
            <a:xfrm>
              <a:off x="6947781" y="2609938"/>
              <a:ext cx="947615" cy="947615"/>
              <a:chOff x="6947781" y="2609938"/>
              <a:chExt cx="947615" cy="947615"/>
            </a:xfrm>
          </p:grpSpPr>
          <p:sp>
            <p:nvSpPr>
              <p:cNvPr id="19" name="Oval 7">
                <a:extLst>
                  <a:ext uri="{FF2B5EF4-FFF2-40B4-BE49-F238E27FC236}">
                    <a16:creationId xmlns:a16="http://schemas.microsoft.com/office/drawing/2014/main" id="{AD6236B9-90D5-4236-83CB-42828ED7F711}"/>
                  </a:ext>
                </a:extLst>
              </p:cNvPr>
              <p:cNvSpPr/>
              <p:nvPr/>
            </p:nvSpPr>
            <p:spPr>
              <a:xfrm>
                <a:off x="6947781"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2390">
                <a:extLst>
                  <a:ext uri="{FF2B5EF4-FFF2-40B4-BE49-F238E27FC236}">
                    <a16:creationId xmlns:a16="http://schemas.microsoft.com/office/drawing/2014/main" id="{5CEBFC48-B52C-4E6E-9575-89A2ACBCABB1}"/>
                  </a:ext>
                </a:extLst>
              </p:cNvPr>
              <p:cNvSpPr/>
              <p:nvPr/>
            </p:nvSpPr>
            <p:spPr>
              <a:xfrm>
                <a:off x="7211098" y="2873271"/>
                <a:ext cx="420981" cy="420949"/>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grpSp>
        <p:nvGrpSpPr>
          <p:cNvPr id="22" name="Group 11">
            <a:extLst>
              <a:ext uri="{FF2B5EF4-FFF2-40B4-BE49-F238E27FC236}">
                <a16:creationId xmlns:a16="http://schemas.microsoft.com/office/drawing/2014/main" id="{81749A34-9EB3-4942-B038-900631E25D6D}"/>
              </a:ext>
            </a:extLst>
          </p:cNvPr>
          <p:cNvGrpSpPr/>
          <p:nvPr/>
        </p:nvGrpSpPr>
        <p:grpSpPr>
          <a:xfrm>
            <a:off x="2829505" y="2126570"/>
            <a:ext cx="2374069" cy="3668348"/>
            <a:chOff x="3555181" y="2246364"/>
            <a:chExt cx="2430458" cy="3755481"/>
          </a:xfrm>
        </p:grpSpPr>
        <p:sp>
          <p:nvSpPr>
            <p:cNvPr id="23" name="Rectangle: Rounded Corners 12">
              <a:extLst>
                <a:ext uri="{FF2B5EF4-FFF2-40B4-BE49-F238E27FC236}">
                  <a16:creationId xmlns:a16="http://schemas.microsoft.com/office/drawing/2014/main" id="{10343B42-B688-417D-9B24-27B7E957A9A6}"/>
                </a:ext>
              </a:extLst>
            </p:cNvPr>
            <p:cNvSpPr/>
            <p:nvPr/>
          </p:nvSpPr>
          <p:spPr>
            <a:xfrm>
              <a:off x="3555181" y="2246364"/>
              <a:ext cx="2430458" cy="3755481"/>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3">
              <a:extLst>
                <a:ext uri="{FF2B5EF4-FFF2-40B4-BE49-F238E27FC236}">
                  <a16:creationId xmlns:a16="http://schemas.microsoft.com/office/drawing/2014/main" id="{112639F6-7A85-49B2-9AB8-5F9DCDBA36C1}"/>
                </a:ext>
              </a:extLst>
            </p:cNvPr>
            <p:cNvSpPr/>
            <p:nvPr/>
          </p:nvSpPr>
          <p:spPr>
            <a:xfrm>
              <a:off x="3555181" y="2246364"/>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6" name="Group 15">
              <a:extLst>
                <a:ext uri="{FF2B5EF4-FFF2-40B4-BE49-F238E27FC236}">
                  <a16:creationId xmlns:a16="http://schemas.microsoft.com/office/drawing/2014/main" id="{3B08D0F8-6BF2-4D6F-B224-FFAAA500A549}"/>
                </a:ext>
              </a:extLst>
            </p:cNvPr>
            <p:cNvGrpSpPr/>
            <p:nvPr/>
          </p:nvGrpSpPr>
          <p:grpSpPr>
            <a:xfrm>
              <a:off x="4296602" y="2609938"/>
              <a:ext cx="947615" cy="947615"/>
              <a:chOff x="4296602" y="2609938"/>
              <a:chExt cx="947615" cy="947615"/>
            </a:xfrm>
          </p:grpSpPr>
          <p:sp>
            <p:nvSpPr>
              <p:cNvPr id="27" name="Oval 16">
                <a:extLst>
                  <a:ext uri="{FF2B5EF4-FFF2-40B4-BE49-F238E27FC236}">
                    <a16:creationId xmlns:a16="http://schemas.microsoft.com/office/drawing/2014/main" id="{9F262FCF-9455-4B96-92F4-2197FD83100F}"/>
                  </a:ext>
                </a:extLst>
              </p:cNvPr>
              <p:cNvSpPr/>
              <p:nvPr/>
            </p:nvSpPr>
            <p:spPr>
              <a:xfrm>
                <a:off x="4296602"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2627">
                <a:extLst>
                  <a:ext uri="{FF2B5EF4-FFF2-40B4-BE49-F238E27FC236}">
                    <a16:creationId xmlns:a16="http://schemas.microsoft.com/office/drawing/2014/main" id="{62CF3FE1-6CFB-41B5-B536-9242FD640D57}"/>
                  </a:ext>
                </a:extLst>
              </p:cNvPr>
              <p:cNvSpPr/>
              <p:nvPr/>
            </p:nvSpPr>
            <p:spPr>
              <a:xfrm>
                <a:off x="4559919" y="2873271"/>
                <a:ext cx="420981" cy="420949"/>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grpSp>
        <p:nvGrpSpPr>
          <p:cNvPr id="29" name="Group 20">
            <a:extLst>
              <a:ext uri="{FF2B5EF4-FFF2-40B4-BE49-F238E27FC236}">
                <a16:creationId xmlns:a16="http://schemas.microsoft.com/office/drawing/2014/main" id="{A4FC7A92-ABCB-4CE6-B303-319489014533}"/>
              </a:ext>
            </a:extLst>
          </p:cNvPr>
          <p:cNvGrpSpPr/>
          <p:nvPr/>
        </p:nvGrpSpPr>
        <p:grpSpPr>
          <a:xfrm>
            <a:off x="217646" y="2119934"/>
            <a:ext cx="2419724" cy="4731864"/>
            <a:chOff x="857263" y="2214821"/>
            <a:chExt cx="2477197" cy="5048311"/>
          </a:xfrm>
        </p:grpSpPr>
        <p:sp>
          <p:nvSpPr>
            <p:cNvPr id="30" name="Rectangle: Rounded Corners 21">
              <a:extLst>
                <a:ext uri="{FF2B5EF4-FFF2-40B4-BE49-F238E27FC236}">
                  <a16:creationId xmlns:a16="http://schemas.microsoft.com/office/drawing/2014/main" id="{7303F2C5-AD86-4064-BE60-76E8CE394D0E}"/>
                </a:ext>
              </a:extLst>
            </p:cNvPr>
            <p:cNvSpPr/>
            <p:nvPr/>
          </p:nvSpPr>
          <p:spPr>
            <a:xfrm>
              <a:off x="904002" y="2246364"/>
              <a:ext cx="2430458" cy="3889208"/>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22">
              <a:extLst>
                <a:ext uri="{FF2B5EF4-FFF2-40B4-BE49-F238E27FC236}">
                  <a16:creationId xmlns:a16="http://schemas.microsoft.com/office/drawing/2014/main" id="{8545E09C-FEB1-4F23-BC5F-42E45A40BB00}"/>
                </a:ext>
              </a:extLst>
            </p:cNvPr>
            <p:cNvSpPr/>
            <p:nvPr/>
          </p:nvSpPr>
          <p:spPr>
            <a:xfrm>
              <a:off x="857263" y="2214821"/>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D78D903F-E3EE-48A7-B7E0-307829AFB4A9}"/>
                </a:ext>
              </a:extLst>
            </p:cNvPr>
            <p:cNvSpPr/>
            <p:nvPr/>
          </p:nvSpPr>
          <p:spPr>
            <a:xfrm>
              <a:off x="904002" y="3766105"/>
              <a:ext cx="2383718" cy="3497027"/>
            </a:xfrm>
            <a:prstGeom prst="rect">
              <a:avLst/>
            </a:prstGeom>
          </p:spPr>
          <p:txBody>
            <a:bodyPr wrap="square">
              <a:spAutoFit/>
            </a:bodyPr>
            <a:lstStyle/>
            <a:p>
              <a:pPr lvl="0" algn="ctr" defTabSz="889000">
                <a:lnSpc>
                  <a:spcPct val="90000"/>
                </a:lnSpc>
                <a:spcBef>
                  <a:spcPct val="0"/>
                </a:spcBef>
                <a:spcAft>
                  <a:spcPct val="35000"/>
                </a:spcAft>
              </a:pPr>
              <a:r>
                <a:rPr lang="es-EC" b="1" dirty="0" smtClean="0">
                  <a:solidFill>
                    <a:schemeClr val="accent1">
                      <a:lumMod val="75000"/>
                    </a:schemeClr>
                  </a:solidFill>
                </a:rPr>
                <a:t>Fortalecer el sistema de participación ciudadana desde la base: Asambleas Barriales, comunas y comunidades</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AB representativas del tejido social y grupos de atención prioritaria.</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Agendas de desarrollo barrial</a:t>
              </a:r>
              <a:endParaRPr lang="es-EC" dirty="0"/>
            </a:p>
          </p:txBody>
        </p:sp>
        <p:grpSp>
          <p:nvGrpSpPr>
            <p:cNvPr id="33" name="Group 25">
              <a:extLst>
                <a:ext uri="{FF2B5EF4-FFF2-40B4-BE49-F238E27FC236}">
                  <a16:creationId xmlns:a16="http://schemas.microsoft.com/office/drawing/2014/main" id="{9C90DF8F-A41E-4F7F-8972-E23709CA44CE}"/>
                </a:ext>
              </a:extLst>
            </p:cNvPr>
            <p:cNvGrpSpPr/>
            <p:nvPr/>
          </p:nvGrpSpPr>
          <p:grpSpPr>
            <a:xfrm>
              <a:off x="1645423" y="2609938"/>
              <a:ext cx="947615" cy="947615"/>
              <a:chOff x="1645423" y="2609938"/>
              <a:chExt cx="947615" cy="947615"/>
            </a:xfrm>
          </p:grpSpPr>
          <p:sp>
            <p:nvSpPr>
              <p:cNvPr id="34" name="Oval 26">
                <a:extLst>
                  <a:ext uri="{FF2B5EF4-FFF2-40B4-BE49-F238E27FC236}">
                    <a16:creationId xmlns:a16="http://schemas.microsoft.com/office/drawing/2014/main" id="{191B2383-627B-4B5F-9EC4-63A622A30E49}"/>
                  </a:ext>
                </a:extLst>
              </p:cNvPr>
              <p:cNvSpPr/>
              <p:nvPr/>
            </p:nvSpPr>
            <p:spPr>
              <a:xfrm>
                <a:off x="1645423"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hape 2628">
                <a:extLst>
                  <a:ext uri="{FF2B5EF4-FFF2-40B4-BE49-F238E27FC236}">
                    <a16:creationId xmlns:a16="http://schemas.microsoft.com/office/drawing/2014/main" id="{133247C3-6CF4-4186-ABCD-613AEFCB2BE9}"/>
                  </a:ext>
                </a:extLst>
              </p:cNvPr>
              <p:cNvSpPr/>
              <p:nvPr/>
            </p:nvSpPr>
            <p:spPr>
              <a:xfrm>
                <a:off x="1908740" y="2911539"/>
                <a:ext cx="420981" cy="344413"/>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grpSp>
        <p:nvGrpSpPr>
          <p:cNvPr id="36" name="Group 28">
            <a:extLst>
              <a:ext uri="{FF2B5EF4-FFF2-40B4-BE49-F238E27FC236}">
                <a16:creationId xmlns:a16="http://schemas.microsoft.com/office/drawing/2014/main" id="{194FB545-3831-45FF-BDA4-123069D34395}"/>
              </a:ext>
            </a:extLst>
          </p:cNvPr>
          <p:cNvGrpSpPr/>
          <p:nvPr/>
        </p:nvGrpSpPr>
        <p:grpSpPr>
          <a:xfrm>
            <a:off x="8008842" y="2126570"/>
            <a:ext cx="2374069" cy="3572813"/>
            <a:chOff x="8857539" y="2246364"/>
            <a:chExt cx="2430458" cy="3657676"/>
          </a:xfrm>
        </p:grpSpPr>
        <p:sp>
          <p:nvSpPr>
            <p:cNvPr id="37" name="Rectangle: Rounded Corners 29">
              <a:extLst>
                <a:ext uri="{FF2B5EF4-FFF2-40B4-BE49-F238E27FC236}">
                  <a16:creationId xmlns:a16="http://schemas.microsoft.com/office/drawing/2014/main" id="{82F02360-9409-4D82-B976-3241D4A0729A}"/>
                </a:ext>
              </a:extLst>
            </p:cNvPr>
            <p:cNvSpPr/>
            <p:nvPr/>
          </p:nvSpPr>
          <p:spPr>
            <a:xfrm>
              <a:off x="8857539" y="2246364"/>
              <a:ext cx="2430458" cy="3657676"/>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0">
              <a:extLst>
                <a:ext uri="{FF2B5EF4-FFF2-40B4-BE49-F238E27FC236}">
                  <a16:creationId xmlns:a16="http://schemas.microsoft.com/office/drawing/2014/main" id="{B321DCAD-50F5-4DF7-8E13-61C7E99B055D}"/>
                </a:ext>
              </a:extLst>
            </p:cNvPr>
            <p:cNvSpPr/>
            <p:nvPr/>
          </p:nvSpPr>
          <p:spPr>
            <a:xfrm>
              <a:off x="8857539" y="2246364"/>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Oval 31">
              <a:extLst>
                <a:ext uri="{FF2B5EF4-FFF2-40B4-BE49-F238E27FC236}">
                  <a16:creationId xmlns:a16="http://schemas.microsoft.com/office/drawing/2014/main" id="{EC1A1EA4-7620-47B6-9B22-F56A31E43B5D}"/>
                </a:ext>
              </a:extLst>
            </p:cNvPr>
            <p:cNvSpPr/>
            <p:nvPr/>
          </p:nvSpPr>
          <p:spPr>
            <a:xfrm>
              <a:off x="9598960"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hape 2630">
              <a:extLst>
                <a:ext uri="{FF2B5EF4-FFF2-40B4-BE49-F238E27FC236}">
                  <a16:creationId xmlns:a16="http://schemas.microsoft.com/office/drawing/2014/main" id="{BB35B8E5-6F10-4E8B-8EC2-BFA24EC36974}"/>
                </a:ext>
              </a:extLst>
            </p:cNvPr>
            <p:cNvSpPr/>
            <p:nvPr/>
          </p:nvSpPr>
          <p:spPr>
            <a:xfrm>
              <a:off x="9862408" y="2873261"/>
              <a:ext cx="420719" cy="420969"/>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42" name="Título 1">
            <a:extLst>
              <a:ext uri="{FF2B5EF4-FFF2-40B4-BE49-F238E27FC236}">
                <a16:creationId xmlns:a16="http://schemas.microsoft.com/office/drawing/2014/main" id="{15FD3073-511C-AD1E-78A3-D76D66F29E07}"/>
              </a:ext>
            </a:extLst>
          </p:cNvPr>
          <p:cNvSpPr txBox="1">
            <a:spLocks/>
          </p:cNvSpPr>
          <p:nvPr/>
        </p:nvSpPr>
        <p:spPr>
          <a:xfrm>
            <a:off x="874186" y="259748"/>
            <a:ext cx="8670204"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Lineamientos</a:t>
            </a:r>
            <a:endParaRPr lang="es-EC" b="1" dirty="0">
              <a:solidFill>
                <a:srgbClr val="223F86"/>
              </a:solidFill>
              <a:latin typeface="Montserrat ExtraBold" pitchFamily="2" charset="77"/>
              <a:ea typeface="HGSMinchoE" panose="02020900000000000000" pitchFamily="18" charset="-128"/>
            </a:endParaRPr>
          </a:p>
        </p:txBody>
      </p:sp>
      <p:sp>
        <p:nvSpPr>
          <p:cNvPr id="43" name="Rectangle 23">
            <a:extLst>
              <a:ext uri="{FF2B5EF4-FFF2-40B4-BE49-F238E27FC236}">
                <a16:creationId xmlns:a16="http://schemas.microsoft.com/office/drawing/2014/main" id="{D78D903F-E3EE-48A7-B7E0-307829AFB4A9}"/>
              </a:ext>
            </a:extLst>
          </p:cNvPr>
          <p:cNvSpPr/>
          <p:nvPr/>
        </p:nvSpPr>
        <p:spPr>
          <a:xfrm>
            <a:off x="2891571" y="3628570"/>
            <a:ext cx="2328414" cy="3527119"/>
          </a:xfrm>
          <a:prstGeom prst="rect">
            <a:avLst/>
          </a:prstGeom>
        </p:spPr>
        <p:txBody>
          <a:bodyPr wrap="square">
            <a:spAutoFit/>
          </a:bodyPr>
          <a:lstStyle/>
          <a:p>
            <a:pPr lvl="0" algn="ctr" defTabSz="889000">
              <a:lnSpc>
                <a:spcPct val="90000"/>
              </a:lnSpc>
              <a:spcBef>
                <a:spcPct val="0"/>
              </a:spcBef>
              <a:spcAft>
                <a:spcPct val="35000"/>
              </a:spcAft>
            </a:pPr>
            <a:r>
              <a:rPr lang="es-EC" b="1" dirty="0" smtClean="0">
                <a:solidFill>
                  <a:schemeClr val="accent1">
                    <a:lumMod val="75000"/>
                  </a:schemeClr>
                </a:solidFill>
              </a:rPr>
              <a:t>Reorientar los presupuestos participativos</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PP incluyentes y que surjan de las agendas de desarrollo barrial.</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Ampliar ámbitos de PP: grupos prioritarios, EPS, cultura, ecología, agricultura urbana etc.</a:t>
            </a:r>
            <a:endParaRPr lang="es-EC" dirty="0"/>
          </a:p>
        </p:txBody>
      </p:sp>
      <p:sp>
        <p:nvSpPr>
          <p:cNvPr id="44" name="Rectangle 23">
            <a:extLst>
              <a:ext uri="{FF2B5EF4-FFF2-40B4-BE49-F238E27FC236}">
                <a16:creationId xmlns:a16="http://schemas.microsoft.com/office/drawing/2014/main" id="{D78D903F-E3EE-48A7-B7E0-307829AFB4A9}"/>
              </a:ext>
            </a:extLst>
          </p:cNvPr>
          <p:cNvSpPr/>
          <p:nvPr/>
        </p:nvSpPr>
        <p:spPr>
          <a:xfrm>
            <a:off x="5330993" y="3628570"/>
            <a:ext cx="2328414" cy="2876172"/>
          </a:xfrm>
          <a:prstGeom prst="rect">
            <a:avLst/>
          </a:prstGeom>
        </p:spPr>
        <p:txBody>
          <a:bodyPr wrap="square">
            <a:spAutoFit/>
          </a:bodyPr>
          <a:lstStyle/>
          <a:p>
            <a:pPr lvl="0" algn="ctr" defTabSz="889000">
              <a:lnSpc>
                <a:spcPct val="90000"/>
              </a:lnSpc>
              <a:spcBef>
                <a:spcPct val="0"/>
              </a:spcBef>
              <a:spcAft>
                <a:spcPct val="35000"/>
              </a:spcAft>
            </a:pPr>
            <a:r>
              <a:rPr lang="es-EC" b="1" dirty="0" smtClean="0">
                <a:solidFill>
                  <a:schemeClr val="accent1">
                    <a:lumMod val="75000"/>
                  </a:schemeClr>
                </a:solidFill>
              </a:rPr>
              <a:t>Formación ciudadana para construir sujetos de derechos</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Ciudadanía activa y fortalecimiento tejido social.</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Procesos sistemáticos con ICAM.</a:t>
            </a:r>
          </a:p>
          <a:p>
            <a:pPr marL="171450" lvl="0" indent="-171450" defTabSz="889000">
              <a:lnSpc>
                <a:spcPct val="90000"/>
              </a:lnSpc>
              <a:spcBef>
                <a:spcPct val="0"/>
              </a:spcBef>
              <a:spcAft>
                <a:spcPct val="35000"/>
              </a:spcAft>
              <a:buFont typeface="Arial" panose="020B0604020202020204" pitchFamily="34" charset="0"/>
              <a:buChar char="•"/>
            </a:pPr>
            <a:endParaRPr lang="es-EC" dirty="0"/>
          </a:p>
        </p:txBody>
      </p:sp>
      <p:sp>
        <p:nvSpPr>
          <p:cNvPr id="45" name="Rectangle 23">
            <a:extLst>
              <a:ext uri="{FF2B5EF4-FFF2-40B4-BE49-F238E27FC236}">
                <a16:creationId xmlns:a16="http://schemas.microsoft.com/office/drawing/2014/main" id="{D78D903F-E3EE-48A7-B7E0-307829AFB4A9}"/>
              </a:ext>
            </a:extLst>
          </p:cNvPr>
          <p:cNvSpPr/>
          <p:nvPr/>
        </p:nvSpPr>
        <p:spPr>
          <a:xfrm>
            <a:off x="8230858" y="3658011"/>
            <a:ext cx="2328414" cy="2031325"/>
          </a:xfrm>
          <a:prstGeom prst="rect">
            <a:avLst/>
          </a:prstGeom>
        </p:spPr>
        <p:txBody>
          <a:bodyPr wrap="square">
            <a:spAutoFit/>
          </a:bodyPr>
          <a:lstStyle/>
          <a:p>
            <a:pPr lvl="0" algn="ctr" defTabSz="889000">
              <a:lnSpc>
                <a:spcPct val="90000"/>
              </a:lnSpc>
              <a:spcBef>
                <a:spcPct val="0"/>
              </a:spcBef>
              <a:spcAft>
                <a:spcPct val="35000"/>
              </a:spcAft>
            </a:pPr>
            <a:r>
              <a:rPr lang="es-EC" b="1" dirty="0" smtClean="0">
                <a:solidFill>
                  <a:schemeClr val="accent1">
                    <a:lumMod val="75000"/>
                  </a:schemeClr>
                </a:solidFill>
              </a:rPr>
              <a:t>Comités de seguridad ciudadana</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Cumplir normativa vigente: vinculo AB.</a:t>
            </a:r>
          </a:p>
          <a:p>
            <a:pPr marL="171450" lvl="0" indent="-171450" defTabSz="889000">
              <a:lnSpc>
                <a:spcPct val="90000"/>
              </a:lnSpc>
              <a:spcBef>
                <a:spcPct val="0"/>
              </a:spcBef>
              <a:spcAft>
                <a:spcPct val="35000"/>
              </a:spcAft>
              <a:buFont typeface="Arial" panose="020B0604020202020204" pitchFamily="34" charset="0"/>
              <a:buChar char="•"/>
            </a:pPr>
            <a:r>
              <a:rPr lang="es-EC" dirty="0" smtClean="0"/>
              <a:t>Orientar y capacitar miembros de CS y AZ.</a:t>
            </a:r>
            <a:endParaRPr lang="es-EC" dirty="0"/>
          </a:p>
        </p:txBody>
      </p:sp>
    </p:spTree>
    <p:extLst>
      <p:ext uri="{BB962C8B-B14F-4D97-AF65-F5344CB8AC3E}">
        <p14:creationId xmlns:p14="http://schemas.microsoft.com/office/powerpoint/2010/main" val="4026929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4"/>
          <a:stretch>
            <a:fillRect/>
          </a:stretch>
        </p:blipFill>
        <p:spPr>
          <a:xfrm>
            <a:off x="5769904" y="6126600"/>
            <a:ext cx="4921909" cy="1102834"/>
          </a:xfrm>
          <a:prstGeom prst="rect">
            <a:avLst/>
          </a:prstGeom>
        </p:spPr>
      </p:pic>
      <p:sp>
        <p:nvSpPr>
          <p:cNvPr id="6" name="Título 1">
            <a:extLst>
              <a:ext uri="{FF2B5EF4-FFF2-40B4-BE49-F238E27FC236}">
                <a16:creationId xmlns:a16="http://schemas.microsoft.com/office/drawing/2014/main" id="{15FD3073-511C-AD1E-78A3-D76D66F29E07}"/>
              </a:ext>
            </a:extLst>
          </p:cNvPr>
          <p:cNvSpPr txBox="1">
            <a:spLocks/>
          </p:cNvSpPr>
          <p:nvPr/>
        </p:nvSpPr>
        <p:spPr>
          <a:xfrm>
            <a:off x="649496" y="828000"/>
            <a:ext cx="8116917"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75BBE9"/>
                </a:solidFill>
                <a:latin typeface="Montserrat" pitchFamily="2" charset="77"/>
                <a:ea typeface="HGSMinchoE" panose="02020900000000000000" pitchFamily="18" charset="-128"/>
              </a:rPr>
              <a:t>Fases proceso Rendición de Cuentas 2022</a:t>
            </a:r>
          </a:p>
        </p:txBody>
      </p:sp>
      <p:sp>
        <p:nvSpPr>
          <p:cNvPr id="12" name="Rectángulo 11"/>
          <p:cNvSpPr/>
          <p:nvPr/>
        </p:nvSpPr>
        <p:spPr>
          <a:xfrm>
            <a:off x="645581" y="1526016"/>
            <a:ext cx="9461807" cy="923330"/>
          </a:xfrm>
          <a:prstGeom prst="rect">
            <a:avLst/>
          </a:prstGeom>
        </p:spPr>
        <p:txBody>
          <a:bodyPr wrap="square">
            <a:spAutoFit/>
          </a:bodyPr>
          <a:lstStyle/>
          <a:p>
            <a:pPr marL="285750" indent="-285750" algn="just">
              <a:buFont typeface="Arial" panose="020B0604020202020204" pitchFamily="34" charset="0"/>
              <a:buChar char="•"/>
            </a:pPr>
            <a:r>
              <a:rPr lang="es-EC" dirty="0" smtClean="0"/>
              <a:t>La Resolución </a:t>
            </a:r>
            <a:r>
              <a:rPr lang="es-EC" dirty="0"/>
              <a:t>Nro. CPCCS-PLE-SG-010-E-2023-0054 del 16 de marzo </a:t>
            </a:r>
            <a:r>
              <a:rPr lang="es-EC" dirty="0" smtClean="0"/>
              <a:t>2023 del </a:t>
            </a:r>
            <a:r>
              <a:rPr lang="es-EC" dirty="0"/>
              <a:t>Consejo de Participación Ciudadana y Control Social (CPCCS), </a:t>
            </a:r>
            <a:r>
              <a:rPr lang="es-EC" dirty="0" smtClean="0"/>
              <a:t>establece 4 fases para el proceso de Rendición de Cuentas.</a:t>
            </a:r>
            <a:endParaRPr lang="es-EC" dirty="0"/>
          </a:p>
        </p:txBody>
      </p:sp>
      <p:grpSp>
        <p:nvGrpSpPr>
          <p:cNvPr id="13" name="Group 2">
            <a:extLst>
              <a:ext uri="{FF2B5EF4-FFF2-40B4-BE49-F238E27FC236}">
                <a16:creationId xmlns:a16="http://schemas.microsoft.com/office/drawing/2014/main" id="{9F8C85CE-17F3-47B4-9692-62968BD9098D}"/>
              </a:ext>
            </a:extLst>
          </p:cNvPr>
          <p:cNvGrpSpPr/>
          <p:nvPr/>
        </p:nvGrpSpPr>
        <p:grpSpPr>
          <a:xfrm>
            <a:off x="5419174" y="2526619"/>
            <a:ext cx="2374069" cy="3668349"/>
            <a:chOff x="6206360" y="2246363"/>
            <a:chExt cx="2430458" cy="3755481"/>
          </a:xfrm>
        </p:grpSpPr>
        <p:sp>
          <p:nvSpPr>
            <p:cNvPr id="14" name="Rectangle: Rounded Corners 3">
              <a:extLst>
                <a:ext uri="{FF2B5EF4-FFF2-40B4-BE49-F238E27FC236}">
                  <a16:creationId xmlns:a16="http://schemas.microsoft.com/office/drawing/2014/main" id="{BF3B68C7-CFEB-4BEA-B15E-052061C6D565}"/>
                </a:ext>
              </a:extLst>
            </p:cNvPr>
            <p:cNvSpPr/>
            <p:nvPr/>
          </p:nvSpPr>
          <p:spPr>
            <a:xfrm>
              <a:off x="6206360" y="2246363"/>
              <a:ext cx="2430458" cy="3755481"/>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4">
              <a:extLst>
                <a:ext uri="{FF2B5EF4-FFF2-40B4-BE49-F238E27FC236}">
                  <a16:creationId xmlns:a16="http://schemas.microsoft.com/office/drawing/2014/main" id="{75BA9ED8-3FC9-4A38-B8D3-06C1D3407B4D}"/>
                </a:ext>
              </a:extLst>
            </p:cNvPr>
            <p:cNvSpPr/>
            <p:nvPr/>
          </p:nvSpPr>
          <p:spPr>
            <a:xfrm>
              <a:off x="6206360" y="2246364"/>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D485DD84-F0D1-4C58-92F4-07BA3F78792D}"/>
                </a:ext>
              </a:extLst>
            </p:cNvPr>
            <p:cNvSpPr/>
            <p:nvPr/>
          </p:nvSpPr>
          <p:spPr>
            <a:xfrm>
              <a:off x="6388056" y="3878991"/>
              <a:ext cx="2173364" cy="1632151"/>
            </a:xfrm>
            <a:prstGeom prst="rect">
              <a:avLst/>
            </a:prstGeom>
          </p:spPr>
          <p:txBody>
            <a:bodyPr wrap="square">
              <a:spAutoFit/>
            </a:bodyPr>
            <a:lstStyle/>
            <a:p>
              <a:pPr lvl="0" algn="ctr" defTabSz="889000">
                <a:lnSpc>
                  <a:spcPct val="90000"/>
                </a:lnSpc>
                <a:spcBef>
                  <a:spcPct val="0"/>
                </a:spcBef>
                <a:spcAft>
                  <a:spcPct val="35000"/>
                </a:spcAft>
              </a:pPr>
              <a:r>
                <a:rPr lang="es-ES_tradnl" sz="1600" b="1" dirty="0" smtClean="0">
                  <a:solidFill>
                    <a:schemeClr val="accent1">
                      <a:lumMod val="75000"/>
                    </a:schemeClr>
                  </a:solidFill>
                </a:rPr>
                <a:t>Fase 3 </a:t>
              </a:r>
            </a:p>
            <a:p>
              <a:pPr lvl="0" algn="ctr" defTabSz="889000">
                <a:lnSpc>
                  <a:spcPct val="90000"/>
                </a:lnSpc>
                <a:spcBef>
                  <a:spcPct val="0"/>
                </a:spcBef>
                <a:spcAft>
                  <a:spcPct val="35000"/>
                </a:spcAft>
              </a:pPr>
              <a:r>
                <a:rPr lang="es-ES_tradnl" sz="1600" b="1" dirty="0" smtClean="0">
                  <a:solidFill>
                    <a:schemeClr val="accent1">
                      <a:lumMod val="75000"/>
                    </a:schemeClr>
                  </a:solidFill>
                </a:rPr>
                <a:t>Deliberación </a:t>
              </a:r>
              <a:r>
                <a:rPr lang="es-ES_tradnl" sz="1600" b="1" dirty="0">
                  <a:solidFill>
                    <a:schemeClr val="accent1">
                      <a:lumMod val="75000"/>
                    </a:schemeClr>
                  </a:solidFill>
                </a:rPr>
                <a:t>pública y evaluación ciudadana del Informe </a:t>
              </a:r>
              <a:r>
                <a:rPr lang="es-ES_tradnl" sz="1600" b="1" dirty="0" smtClean="0">
                  <a:solidFill>
                    <a:schemeClr val="accent1">
                      <a:lumMod val="75000"/>
                    </a:schemeClr>
                  </a:solidFill>
                </a:rPr>
                <a:t>Institucional</a:t>
              </a:r>
            </a:p>
            <a:p>
              <a:pPr lvl="0" algn="ctr" defTabSz="889000">
                <a:lnSpc>
                  <a:spcPct val="90000"/>
                </a:lnSpc>
                <a:spcBef>
                  <a:spcPct val="0"/>
                </a:spcBef>
                <a:spcAft>
                  <a:spcPct val="35000"/>
                </a:spcAft>
              </a:pPr>
              <a:r>
                <a:rPr lang="es-ES_tradnl" sz="1600" b="1" dirty="0" smtClean="0">
                  <a:solidFill>
                    <a:schemeClr val="accent1">
                      <a:lumMod val="75000"/>
                    </a:schemeClr>
                  </a:solidFill>
                </a:rPr>
                <a:t>MAYO</a:t>
              </a:r>
              <a:endParaRPr lang="es-EC" sz="1600" dirty="0">
                <a:solidFill>
                  <a:schemeClr val="bg1"/>
                </a:solidFill>
              </a:endParaRPr>
            </a:p>
          </p:txBody>
        </p:sp>
        <p:grpSp>
          <p:nvGrpSpPr>
            <p:cNvPr id="18" name="Group 6">
              <a:extLst>
                <a:ext uri="{FF2B5EF4-FFF2-40B4-BE49-F238E27FC236}">
                  <a16:creationId xmlns:a16="http://schemas.microsoft.com/office/drawing/2014/main" id="{47C92D55-63A8-4B0B-BE50-C55186EE6DA4}"/>
                </a:ext>
              </a:extLst>
            </p:cNvPr>
            <p:cNvGrpSpPr/>
            <p:nvPr/>
          </p:nvGrpSpPr>
          <p:grpSpPr>
            <a:xfrm>
              <a:off x="6947781" y="2609938"/>
              <a:ext cx="947615" cy="947615"/>
              <a:chOff x="6947781" y="2609938"/>
              <a:chExt cx="947615" cy="947615"/>
            </a:xfrm>
          </p:grpSpPr>
          <p:sp>
            <p:nvSpPr>
              <p:cNvPr id="19" name="Oval 7">
                <a:extLst>
                  <a:ext uri="{FF2B5EF4-FFF2-40B4-BE49-F238E27FC236}">
                    <a16:creationId xmlns:a16="http://schemas.microsoft.com/office/drawing/2014/main" id="{AD6236B9-90D5-4236-83CB-42828ED7F711}"/>
                  </a:ext>
                </a:extLst>
              </p:cNvPr>
              <p:cNvSpPr/>
              <p:nvPr/>
            </p:nvSpPr>
            <p:spPr>
              <a:xfrm>
                <a:off x="6947781"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2390">
                <a:extLst>
                  <a:ext uri="{FF2B5EF4-FFF2-40B4-BE49-F238E27FC236}">
                    <a16:creationId xmlns:a16="http://schemas.microsoft.com/office/drawing/2014/main" id="{5CEBFC48-B52C-4E6E-9575-89A2ACBCABB1}"/>
                  </a:ext>
                </a:extLst>
              </p:cNvPr>
              <p:cNvSpPr/>
              <p:nvPr/>
            </p:nvSpPr>
            <p:spPr>
              <a:xfrm>
                <a:off x="7211098" y="2873271"/>
                <a:ext cx="420981" cy="420949"/>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grpSp>
        <p:nvGrpSpPr>
          <p:cNvPr id="22" name="Group 11">
            <a:extLst>
              <a:ext uri="{FF2B5EF4-FFF2-40B4-BE49-F238E27FC236}">
                <a16:creationId xmlns:a16="http://schemas.microsoft.com/office/drawing/2014/main" id="{81749A34-9EB3-4942-B038-900631E25D6D}"/>
              </a:ext>
            </a:extLst>
          </p:cNvPr>
          <p:cNvGrpSpPr/>
          <p:nvPr/>
        </p:nvGrpSpPr>
        <p:grpSpPr>
          <a:xfrm>
            <a:off x="2829505" y="2526620"/>
            <a:ext cx="2374069" cy="3668348"/>
            <a:chOff x="3555181" y="2246364"/>
            <a:chExt cx="2430458" cy="3755481"/>
          </a:xfrm>
        </p:grpSpPr>
        <p:sp>
          <p:nvSpPr>
            <p:cNvPr id="23" name="Rectangle: Rounded Corners 12">
              <a:extLst>
                <a:ext uri="{FF2B5EF4-FFF2-40B4-BE49-F238E27FC236}">
                  <a16:creationId xmlns:a16="http://schemas.microsoft.com/office/drawing/2014/main" id="{10343B42-B688-417D-9B24-27B7E957A9A6}"/>
                </a:ext>
              </a:extLst>
            </p:cNvPr>
            <p:cNvSpPr/>
            <p:nvPr/>
          </p:nvSpPr>
          <p:spPr>
            <a:xfrm>
              <a:off x="3555181" y="2246364"/>
              <a:ext cx="2430458" cy="3755481"/>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3">
              <a:extLst>
                <a:ext uri="{FF2B5EF4-FFF2-40B4-BE49-F238E27FC236}">
                  <a16:creationId xmlns:a16="http://schemas.microsoft.com/office/drawing/2014/main" id="{112639F6-7A85-49B2-9AB8-5F9DCDBA36C1}"/>
                </a:ext>
              </a:extLst>
            </p:cNvPr>
            <p:cNvSpPr/>
            <p:nvPr/>
          </p:nvSpPr>
          <p:spPr>
            <a:xfrm>
              <a:off x="3555181" y="2246364"/>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18">
              <a:extLst>
                <a:ext uri="{FF2B5EF4-FFF2-40B4-BE49-F238E27FC236}">
                  <a16:creationId xmlns:a16="http://schemas.microsoft.com/office/drawing/2014/main" id="{BDF6ECBA-4DEE-4D9B-A343-B3689C17346B}"/>
                </a:ext>
              </a:extLst>
            </p:cNvPr>
            <p:cNvSpPr/>
            <p:nvPr/>
          </p:nvSpPr>
          <p:spPr>
            <a:xfrm>
              <a:off x="3702483" y="3889259"/>
              <a:ext cx="2177735" cy="1632151"/>
            </a:xfrm>
            <a:prstGeom prst="rect">
              <a:avLst/>
            </a:prstGeom>
          </p:spPr>
          <p:txBody>
            <a:bodyPr wrap="square">
              <a:spAutoFit/>
            </a:bodyPr>
            <a:lstStyle/>
            <a:p>
              <a:pPr lvl="0" algn="ctr" defTabSz="889000">
                <a:lnSpc>
                  <a:spcPct val="90000"/>
                </a:lnSpc>
                <a:spcBef>
                  <a:spcPct val="0"/>
                </a:spcBef>
                <a:spcAft>
                  <a:spcPct val="35000"/>
                </a:spcAft>
              </a:pPr>
              <a:r>
                <a:rPr lang="es-MX" sz="1600" b="1" dirty="0">
                  <a:solidFill>
                    <a:srgbClr val="04589B"/>
                  </a:solidFill>
                </a:rPr>
                <a:t>Fase </a:t>
              </a:r>
              <a:r>
                <a:rPr lang="es-MX" sz="1600" b="1" dirty="0" smtClean="0">
                  <a:solidFill>
                    <a:srgbClr val="04589B"/>
                  </a:solidFill>
                </a:rPr>
                <a:t>2</a:t>
              </a:r>
            </a:p>
            <a:p>
              <a:pPr lvl="0" algn="ctr" defTabSz="889000">
                <a:lnSpc>
                  <a:spcPct val="90000"/>
                </a:lnSpc>
                <a:spcBef>
                  <a:spcPct val="0"/>
                </a:spcBef>
                <a:spcAft>
                  <a:spcPct val="35000"/>
                </a:spcAft>
              </a:pPr>
              <a:r>
                <a:rPr lang="es-ES_tradnl" sz="1600" b="1" dirty="0" smtClean="0">
                  <a:solidFill>
                    <a:srgbClr val="04589B"/>
                  </a:solidFill>
                </a:rPr>
                <a:t>Evaluación </a:t>
              </a:r>
              <a:r>
                <a:rPr lang="es-ES_tradnl" sz="1600" b="1" dirty="0">
                  <a:solidFill>
                    <a:srgbClr val="04589B"/>
                  </a:solidFill>
                </a:rPr>
                <a:t>de la gestión y elaboración del Informe </a:t>
              </a:r>
              <a:r>
                <a:rPr lang="es-ES_tradnl" sz="1600" b="1" dirty="0" smtClean="0">
                  <a:solidFill>
                    <a:srgbClr val="04589B"/>
                  </a:solidFill>
                </a:rPr>
                <a:t>Institucional</a:t>
              </a:r>
            </a:p>
            <a:p>
              <a:pPr lvl="0" algn="ctr" defTabSz="889000">
                <a:lnSpc>
                  <a:spcPct val="90000"/>
                </a:lnSpc>
                <a:spcBef>
                  <a:spcPct val="0"/>
                </a:spcBef>
                <a:spcAft>
                  <a:spcPct val="35000"/>
                </a:spcAft>
              </a:pPr>
              <a:r>
                <a:rPr lang="es-ES_tradnl" sz="1600" b="1" dirty="0" smtClean="0">
                  <a:solidFill>
                    <a:srgbClr val="04589B"/>
                  </a:solidFill>
                </a:rPr>
                <a:t>ABRIL</a:t>
              </a:r>
              <a:endParaRPr lang="es-EC" sz="1600" dirty="0">
                <a:solidFill>
                  <a:srgbClr val="04589B"/>
                </a:solidFill>
              </a:endParaRPr>
            </a:p>
          </p:txBody>
        </p:sp>
        <p:grpSp>
          <p:nvGrpSpPr>
            <p:cNvPr id="26" name="Group 15">
              <a:extLst>
                <a:ext uri="{FF2B5EF4-FFF2-40B4-BE49-F238E27FC236}">
                  <a16:creationId xmlns:a16="http://schemas.microsoft.com/office/drawing/2014/main" id="{3B08D0F8-6BF2-4D6F-B224-FFAAA500A549}"/>
                </a:ext>
              </a:extLst>
            </p:cNvPr>
            <p:cNvGrpSpPr/>
            <p:nvPr/>
          </p:nvGrpSpPr>
          <p:grpSpPr>
            <a:xfrm>
              <a:off x="4296602" y="2609938"/>
              <a:ext cx="947615" cy="947615"/>
              <a:chOff x="4296602" y="2609938"/>
              <a:chExt cx="947615" cy="947615"/>
            </a:xfrm>
          </p:grpSpPr>
          <p:sp>
            <p:nvSpPr>
              <p:cNvPr id="27" name="Oval 16">
                <a:extLst>
                  <a:ext uri="{FF2B5EF4-FFF2-40B4-BE49-F238E27FC236}">
                    <a16:creationId xmlns:a16="http://schemas.microsoft.com/office/drawing/2014/main" id="{9F262FCF-9455-4B96-92F4-2197FD83100F}"/>
                  </a:ext>
                </a:extLst>
              </p:cNvPr>
              <p:cNvSpPr/>
              <p:nvPr/>
            </p:nvSpPr>
            <p:spPr>
              <a:xfrm>
                <a:off x="4296602"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2627">
                <a:extLst>
                  <a:ext uri="{FF2B5EF4-FFF2-40B4-BE49-F238E27FC236}">
                    <a16:creationId xmlns:a16="http://schemas.microsoft.com/office/drawing/2014/main" id="{62CF3FE1-6CFB-41B5-B536-9242FD640D57}"/>
                  </a:ext>
                </a:extLst>
              </p:cNvPr>
              <p:cNvSpPr/>
              <p:nvPr/>
            </p:nvSpPr>
            <p:spPr>
              <a:xfrm>
                <a:off x="4559919" y="2873271"/>
                <a:ext cx="420981" cy="420949"/>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grpSp>
        <p:nvGrpSpPr>
          <p:cNvPr id="29" name="Group 20">
            <a:extLst>
              <a:ext uri="{FF2B5EF4-FFF2-40B4-BE49-F238E27FC236}">
                <a16:creationId xmlns:a16="http://schemas.microsoft.com/office/drawing/2014/main" id="{A4FC7A92-ABCB-4CE6-B303-319489014533}"/>
              </a:ext>
            </a:extLst>
          </p:cNvPr>
          <p:cNvGrpSpPr/>
          <p:nvPr/>
        </p:nvGrpSpPr>
        <p:grpSpPr>
          <a:xfrm>
            <a:off x="217646" y="2519984"/>
            <a:ext cx="2419724" cy="3674984"/>
            <a:chOff x="857263" y="2214821"/>
            <a:chExt cx="2477197" cy="3920751"/>
          </a:xfrm>
        </p:grpSpPr>
        <p:sp>
          <p:nvSpPr>
            <p:cNvPr id="30" name="Rectangle: Rounded Corners 21">
              <a:extLst>
                <a:ext uri="{FF2B5EF4-FFF2-40B4-BE49-F238E27FC236}">
                  <a16:creationId xmlns:a16="http://schemas.microsoft.com/office/drawing/2014/main" id="{7303F2C5-AD86-4064-BE60-76E8CE394D0E}"/>
                </a:ext>
              </a:extLst>
            </p:cNvPr>
            <p:cNvSpPr/>
            <p:nvPr/>
          </p:nvSpPr>
          <p:spPr>
            <a:xfrm>
              <a:off x="904002" y="2246364"/>
              <a:ext cx="2430458" cy="3889208"/>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22">
              <a:extLst>
                <a:ext uri="{FF2B5EF4-FFF2-40B4-BE49-F238E27FC236}">
                  <a16:creationId xmlns:a16="http://schemas.microsoft.com/office/drawing/2014/main" id="{8545E09C-FEB1-4F23-BC5F-42E45A40BB00}"/>
                </a:ext>
              </a:extLst>
            </p:cNvPr>
            <p:cNvSpPr/>
            <p:nvPr/>
          </p:nvSpPr>
          <p:spPr>
            <a:xfrm>
              <a:off x="857263" y="2214821"/>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D78D903F-E3EE-48A7-B7E0-307829AFB4A9}"/>
                </a:ext>
              </a:extLst>
            </p:cNvPr>
            <p:cNvSpPr/>
            <p:nvPr/>
          </p:nvSpPr>
          <p:spPr>
            <a:xfrm>
              <a:off x="1016498" y="3859155"/>
              <a:ext cx="2173364" cy="1700902"/>
            </a:xfrm>
            <a:prstGeom prst="rect">
              <a:avLst/>
            </a:prstGeom>
          </p:spPr>
          <p:txBody>
            <a:bodyPr wrap="square">
              <a:spAutoFit/>
            </a:bodyPr>
            <a:lstStyle/>
            <a:p>
              <a:pPr lvl="0" algn="ctr" defTabSz="889000">
                <a:lnSpc>
                  <a:spcPct val="90000"/>
                </a:lnSpc>
                <a:spcBef>
                  <a:spcPct val="0"/>
                </a:spcBef>
                <a:spcAft>
                  <a:spcPct val="35000"/>
                </a:spcAft>
              </a:pPr>
              <a:r>
                <a:rPr lang="es-MX" sz="1600" b="1" dirty="0">
                  <a:solidFill>
                    <a:schemeClr val="accent1">
                      <a:lumMod val="75000"/>
                    </a:schemeClr>
                  </a:solidFill>
                </a:rPr>
                <a:t>Fase 1</a:t>
              </a:r>
            </a:p>
            <a:p>
              <a:pPr lvl="0" algn="ctr" defTabSz="889000">
                <a:lnSpc>
                  <a:spcPct val="90000"/>
                </a:lnSpc>
                <a:spcBef>
                  <a:spcPct val="0"/>
                </a:spcBef>
                <a:spcAft>
                  <a:spcPct val="35000"/>
                </a:spcAft>
              </a:pPr>
              <a:r>
                <a:rPr lang="es-ES_tradnl" sz="1600" b="1" dirty="0">
                  <a:solidFill>
                    <a:schemeClr val="accent1">
                      <a:lumMod val="75000"/>
                    </a:schemeClr>
                  </a:solidFill>
                </a:rPr>
                <a:t>Planificación y facilitación del proceso desde la Asamblea </a:t>
              </a:r>
              <a:r>
                <a:rPr lang="es-ES_tradnl" sz="1600" b="1" dirty="0" smtClean="0">
                  <a:solidFill>
                    <a:schemeClr val="accent1">
                      <a:lumMod val="75000"/>
                    </a:schemeClr>
                  </a:solidFill>
                </a:rPr>
                <a:t>Local</a:t>
              </a:r>
            </a:p>
            <a:p>
              <a:pPr lvl="0" algn="ctr" defTabSz="889000">
                <a:lnSpc>
                  <a:spcPct val="90000"/>
                </a:lnSpc>
                <a:spcBef>
                  <a:spcPct val="0"/>
                </a:spcBef>
                <a:spcAft>
                  <a:spcPct val="35000"/>
                </a:spcAft>
              </a:pPr>
              <a:r>
                <a:rPr lang="es-ES_tradnl" sz="1600" b="1" dirty="0" smtClean="0">
                  <a:solidFill>
                    <a:schemeClr val="accent1">
                      <a:lumMod val="75000"/>
                    </a:schemeClr>
                  </a:solidFill>
                </a:rPr>
                <a:t>MARZO </a:t>
              </a:r>
              <a:endParaRPr lang="es-EC" sz="1600" dirty="0">
                <a:solidFill>
                  <a:schemeClr val="bg1"/>
                </a:solidFill>
              </a:endParaRPr>
            </a:p>
          </p:txBody>
        </p:sp>
        <p:grpSp>
          <p:nvGrpSpPr>
            <p:cNvPr id="33" name="Group 25">
              <a:extLst>
                <a:ext uri="{FF2B5EF4-FFF2-40B4-BE49-F238E27FC236}">
                  <a16:creationId xmlns:a16="http://schemas.microsoft.com/office/drawing/2014/main" id="{9C90DF8F-A41E-4F7F-8972-E23709CA44CE}"/>
                </a:ext>
              </a:extLst>
            </p:cNvPr>
            <p:cNvGrpSpPr/>
            <p:nvPr/>
          </p:nvGrpSpPr>
          <p:grpSpPr>
            <a:xfrm>
              <a:off x="1645423" y="2609938"/>
              <a:ext cx="947615" cy="947615"/>
              <a:chOff x="1645423" y="2609938"/>
              <a:chExt cx="947615" cy="947615"/>
            </a:xfrm>
          </p:grpSpPr>
          <p:sp>
            <p:nvSpPr>
              <p:cNvPr id="34" name="Oval 26">
                <a:extLst>
                  <a:ext uri="{FF2B5EF4-FFF2-40B4-BE49-F238E27FC236}">
                    <a16:creationId xmlns:a16="http://schemas.microsoft.com/office/drawing/2014/main" id="{191B2383-627B-4B5F-9EC4-63A622A30E49}"/>
                  </a:ext>
                </a:extLst>
              </p:cNvPr>
              <p:cNvSpPr/>
              <p:nvPr/>
            </p:nvSpPr>
            <p:spPr>
              <a:xfrm>
                <a:off x="1645423"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hape 2628">
                <a:extLst>
                  <a:ext uri="{FF2B5EF4-FFF2-40B4-BE49-F238E27FC236}">
                    <a16:creationId xmlns:a16="http://schemas.microsoft.com/office/drawing/2014/main" id="{133247C3-6CF4-4186-ABCD-613AEFCB2BE9}"/>
                  </a:ext>
                </a:extLst>
              </p:cNvPr>
              <p:cNvSpPr/>
              <p:nvPr/>
            </p:nvSpPr>
            <p:spPr>
              <a:xfrm>
                <a:off x="1908740" y="2911539"/>
                <a:ext cx="420981" cy="344413"/>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grpSp>
        <p:nvGrpSpPr>
          <p:cNvPr id="36" name="Group 28">
            <a:extLst>
              <a:ext uri="{FF2B5EF4-FFF2-40B4-BE49-F238E27FC236}">
                <a16:creationId xmlns:a16="http://schemas.microsoft.com/office/drawing/2014/main" id="{194FB545-3831-45FF-BDA4-123069D34395}"/>
              </a:ext>
            </a:extLst>
          </p:cNvPr>
          <p:cNvGrpSpPr/>
          <p:nvPr/>
        </p:nvGrpSpPr>
        <p:grpSpPr>
          <a:xfrm>
            <a:off x="8008842" y="2526620"/>
            <a:ext cx="2374069" cy="3572813"/>
            <a:chOff x="8857539" y="2246364"/>
            <a:chExt cx="2430458" cy="3657676"/>
          </a:xfrm>
        </p:grpSpPr>
        <p:sp>
          <p:nvSpPr>
            <p:cNvPr id="37" name="Rectangle: Rounded Corners 29">
              <a:extLst>
                <a:ext uri="{FF2B5EF4-FFF2-40B4-BE49-F238E27FC236}">
                  <a16:creationId xmlns:a16="http://schemas.microsoft.com/office/drawing/2014/main" id="{82F02360-9409-4D82-B976-3241D4A0729A}"/>
                </a:ext>
              </a:extLst>
            </p:cNvPr>
            <p:cNvSpPr/>
            <p:nvPr/>
          </p:nvSpPr>
          <p:spPr>
            <a:xfrm>
              <a:off x="8857539" y="2246364"/>
              <a:ext cx="2430458" cy="3657676"/>
            </a:xfrm>
            <a:prstGeom prst="roundRect">
              <a:avLst>
                <a:gd name="adj" fmla="val 434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0">
              <a:extLst>
                <a:ext uri="{FF2B5EF4-FFF2-40B4-BE49-F238E27FC236}">
                  <a16:creationId xmlns:a16="http://schemas.microsoft.com/office/drawing/2014/main" id="{B321DCAD-50F5-4DF7-8E13-61C7E99B055D}"/>
                </a:ext>
              </a:extLst>
            </p:cNvPr>
            <p:cNvSpPr/>
            <p:nvPr/>
          </p:nvSpPr>
          <p:spPr>
            <a:xfrm>
              <a:off x="8857539" y="2246364"/>
              <a:ext cx="2430458" cy="1481788"/>
            </a:xfrm>
            <a:custGeom>
              <a:avLst/>
              <a:gdLst>
                <a:gd name="connsiteX0" fmla="*/ 110899 w 2430458"/>
                <a:gd name="connsiteY0" fmla="*/ 0 h 1481788"/>
                <a:gd name="connsiteX1" fmla="*/ 2319559 w 2430458"/>
                <a:gd name="connsiteY1" fmla="*/ 0 h 1481788"/>
                <a:gd name="connsiteX2" fmla="*/ 2430458 w 2430458"/>
                <a:gd name="connsiteY2" fmla="*/ 110899 h 1481788"/>
                <a:gd name="connsiteX3" fmla="*/ 2430458 w 2430458"/>
                <a:gd name="connsiteY3" fmla="*/ 947615 h 1481788"/>
                <a:gd name="connsiteX4" fmla="*/ 1848525 w 2430458"/>
                <a:gd name="connsiteY4" fmla="*/ 947615 h 1481788"/>
                <a:gd name="connsiteX5" fmla="*/ 1846545 w 2430458"/>
                <a:gd name="connsiteY5" fmla="*/ 967252 h 1481788"/>
                <a:gd name="connsiteX6" fmla="*/ 1215230 w 2430458"/>
                <a:gd name="connsiteY6" fmla="*/ 1481788 h 1481788"/>
                <a:gd name="connsiteX7" fmla="*/ 583915 w 2430458"/>
                <a:gd name="connsiteY7" fmla="*/ 967252 h 1481788"/>
                <a:gd name="connsiteX8" fmla="*/ 581936 w 2430458"/>
                <a:gd name="connsiteY8" fmla="*/ 947615 h 1481788"/>
                <a:gd name="connsiteX9" fmla="*/ 0 w 2430458"/>
                <a:gd name="connsiteY9" fmla="*/ 947615 h 1481788"/>
                <a:gd name="connsiteX10" fmla="*/ 0 w 2430458"/>
                <a:gd name="connsiteY10" fmla="*/ 110899 h 1481788"/>
                <a:gd name="connsiteX11" fmla="*/ 110899 w 2430458"/>
                <a:gd name="connsiteY11" fmla="*/ 0 h 14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58" h="1481788">
                  <a:moveTo>
                    <a:pt x="110899" y="0"/>
                  </a:moveTo>
                  <a:lnTo>
                    <a:pt x="2319559" y="0"/>
                  </a:lnTo>
                  <a:cubicBezTo>
                    <a:pt x="2380807" y="0"/>
                    <a:pt x="2430458" y="49651"/>
                    <a:pt x="2430458" y="110899"/>
                  </a:cubicBezTo>
                  <a:lnTo>
                    <a:pt x="2430458" y="947615"/>
                  </a:lnTo>
                  <a:lnTo>
                    <a:pt x="1848525" y="947615"/>
                  </a:lnTo>
                  <a:lnTo>
                    <a:pt x="1846545" y="967252"/>
                  </a:lnTo>
                  <a:cubicBezTo>
                    <a:pt x="1786457" y="1260897"/>
                    <a:pt x="1526639" y="1481788"/>
                    <a:pt x="1215230" y="1481788"/>
                  </a:cubicBezTo>
                  <a:cubicBezTo>
                    <a:pt x="903821" y="1481788"/>
                    <a:pt x="644004" y="1260897"/>
                    <a:pt x="583915" y="967252"/>
                  </a:cubicBezTo>
                  <a:lnTo>
                    <a:pt x="581936" y="947615"/>
                  </a:lnTo>
                  <a:lnTo>
                    <a:pt x="0" y="947615"/>
                  </a:lnTo>
                  <a:lnTo>
                    <a:pt x="0" y="110899"/>
                  </a:lnTo>
                  <a:cubicBezTo>
                    <a:pt x="0" y="49651"/>
                    <a:pt x="49651" y="0"/>
                    <a:pt x="110899"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Oval 31">
              <a:extLst>
                <a:ext uri="{FF2B5EF4-FFF2-40B4-BE49-F238E27FC236}">
                  <a16:creationId xmlns:a16="http://schemas.microsoft.com/office/drawing/2014/main" id="{EC1A1EA4-7620-47B6-9B22-F56A31E43B5D}"/>
                </a:ext>
              </a:extLst>
            </p:cNvPr>
            <p:cNvSpPr/>
            <p:nvPr/>
          </p:nvSpPr>
          <p:spPr>
            <a:xfrm>
              <a:off x="9598960" y="2609938"/>
              <a:ext cx="947615" cy="947615"/>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4">
              <a:extLst>
                <a:ext uri="{FF2B5EF4-FFF2-40B4-BE49-F238E27FC236}">
                  <a16:creationId xmlns:a16="http://schemas.microsoft.com/office/drawing/2014/main" id="{751939BD-A122-41D0-840F-7850336DDD9F}"/>
                </a:ext>
              </a:extLst>
            </p:cNvPr>
            <p:cNvSpPr/>
            <p:nvPr/>
          </p:nvSpPr>
          <p:spPr>
            <a:xfrm>
              <a:off x="8976336" y="3861571"/>
              <a:ext cx="2173364" cy="1632151"/>
            </a:xfrm>
            <a:prstGeom prst="rect">
              <a:avLst/>
            </a:prstGeom>
          </p:spPr>
          <p:txBody>
            <a:bodyPr wrap="square">
              <a:spAutoFit/>
            </a:bodyPr>
            <a:lstStyle/>
            <a:p>
              <a:pPr lvl="0" algn="ctr" defTabSz="889000">
                <a:lnSpc>
                  <a:spcPct val="90000"/>
                </a:lnSpc>
                <a:spcBef>
                  <a:spcPct val="0"/>
                </a:spcBef>
                <a:spcAft>
                  <a:spcPct val="35000"/>
                </a:spcAft>
              </a:pPr>
              <a:r>
                <a:rPr lang="es-ES_tradnl" sz="1600" b="1" dirty="0" smtClean="0">
                  <a:solidFill>
                    <a:schemeClr val="accent1">
                      <a:lumMod val="75000"/>
                    </a:schemeClr>
                  </a:solidFill>
                </a:rPr>
                <a:t>Fase 4</a:t>
              </a:r>
            </a:p>
            <a:p>
              <a:pPr lvl="0" algn="ctr" defTabSz="889000">
                <a:lnSpc>
                  <a:spcPct val="90000"/>
                </a:lnSpc>
                <a:spcBef>
                  <a:spcPct val="0"/>
                </a:spcBef>
                <a:spcAft>
                  <a:spcPct val="35000"/>
                </a:spcAft>
              </a:pPr>
              <a:r>
                <a:rPr lang="es-ES_tradnl" sz="1600" b="1" dirty="0" smtClean="0">
                  <a:solidFill>
                    <a:schemeClr val="accent1">
                      <a:lumMod val="75000"/>
                    </a:schemeClr>
                  </a:solidFill>
                </a:rPr>
                <a:t>Incorporación </a:t>
              </a:r>
              <a:r>
                <a:rPr lang="es-ES_tradnl" sz="1600" b="1" dirty="0">
                  <a:solidFill>
                    <a:schemeClr val="accent1">
                      <a:lumMod val="75000"/>
                    </a:schemeClr>
                  </a:solidFill>
                </a:rPr>
                <a:t>de la Opinión Ciudadana, retroalimentación y seguimiento</a:t>
              </a:r>
              <a:r>
                <a:rPr lang="es-ES_tradnl" sz="1600" b="1" dirty="0" smtClean="0">
                  <a:solidFill>
                    <a:schemeClr val="accent1">
                      <a:lumMod val="75000"/>
                    </a:schemeClr>
                  </a:solidFill>
                </a:rPr>
                <a:t>.</a:t>
              </a:r>
            </a:p>
            <a:p>
              <a:pPr lvl="0" algn="ctr" defTabSz="889000">
                <a:lnSpc>
                  <a:spcPct val="90000"/>
                </a:lnSpc>
                <a:spcBef>
                  <a:spcPct val="0"/>
                </a:spcBef>
                <a:spcAft>
                  <a:spcPct val="35000"/>
                </a:spcAft>
              </a:pPr>
              <a:r>
                <a:rPr lang="es-ES_tradnl" sz="1600" b="1" dirty="0" smtClean="0">
                  <a:solidFill>
                    <a:schemeClr val="accent1">
                      <a:lumMod val="75000"/>
                    </a:schemeClr>
                  </a:solidFill>
                </a:rPr>
                <a:t>JUNIO</a:t>
              </a:r>
              <a:endParaRPr lang="es-EC" sz="1600" b="1" dirty="0"/>
            </a:p>
          </p:txBody>
        </p:sp>
        <p:sp>
          <p:nvSpPr>
            <p:cNvPr id="41" name="Shape 2630">
              <a:extLst>
                <a:ext uri="{FF2B5EF4-FFF2-40B4-BE49-F238E27FC236}">
                  <a16:creationId xmlns:a16="http://schemas.microsoft.com/office/drawing/2014/main" id="{BB35B8E5-6F10-4E8B-8EC2-BFA24EC36974}"/>
                </a:ext>
              </a:extLst>
            </p:cNvPr>
            <p:cNvSpPr/>
            <p:nvPr/>
          </p:nvSpPr>
          <p:spPr>
            <a:xfrm>
              <a:off x="9862408" y="2873261"/>
              <a:ext cx="420719" cy="420969"/>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42" name="Título 1">
            <a:extLst>
              <a:ext uri="{FF2B5EF4-FFF2-40B4-BE49-F238E27FC236}">
                <a16:creationId xmlns:a16="http://schemas.microsoft.com/office/drawing/2014/main" id="{15FD3073-511C-AD1E-78A3-D76D66F29E07}"/>
              </a:ext>
            </a:extLst>
          </p:cNvPr>
          <p:cNvSpPr txBox="1">
            <a:spLocks/>
          </p:cNvSpPr>
          <p:nvPr/>
        </p:nvSpPr>
        <p:spPr>
          <a:xfrm>
            <a:off x="3719450" y="140680"/>
            <a:ext cx="3798868"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smtClean="0">
                <a:solidFill>
                  <a:srgbClr val="223F86"/>
                </a:solidFill>
                <a:latin typeface="Montserrat ExtraBold" pitchFamily="2" charset="77"/>
                <a:ea typeface="HGSMinchoE" panose="02020900000000000000" pitchFamily="18" charset="-128"/>
              </a:rPr>
              <a:t>Plan de Trabajo 2023</a:t>
            </a:r>
            <a:endParaRPr lang="es-EC" sz="2800" b="1" dirty="0">
              <a:solidFill>
                <a:srgbClr val="223F86"/>
              </a:solidFill>
              <a:latin typeface="Montserrat ExtraBold" pitchFamily="2" charset="77"/>
              <a:ea typeface="HGSMinchoE" panose="02020900000000000000" pitchFamily="18" charset="-128"/>
            </a:endParaRPr>
          </a:p>
        </p:txBody>
      </p:sp>
    </p:spTree>
    <p:extLst>
      <p:ext uri="{BB962C8B-B14F-4D97-AF65-F5344CB8AC3E}">
        <p14:creationId xmlns:p14="http://schemas.microsoft.com/office/powerpoint/2010/main" val="160096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E7C80A-AFAB-11DD-C4E7-962F0B194B0B}"/>
              </a:ext>
            </a:extLst>
          </p:cNvPr>
          <p:cNvPicPr>
            <a:picLocks noChangeAspect="1"/>
          </p:cNvPicPr>
          <p:nvPr/>
        </p:nvPicPr>
        <p:blipFill>
          <a:blip r:embed="rId3"/>
          <a:stretch>
            <a:fillRect/>
          </a:stretch>
        </p:blipFill>
        <p:spPr>
          <a:xfrm>
            <a:off x="5361685" y="6126600"/>
            <a:ext cx="4921909" cy="1102834"/>
          </a:xfrm>
          <a:prstGeom prst="rect">
            <a:avLst/>
          </a:prstGeom>
        </p:spPr>
      </p:pic>
      <p:sp>
        <p:nvSpPr>
          <p:cNvPr id="13" name="Título 1">
            <a:extLst>
              <a:ext uri="{FF2B5EF4-FFF2-40B4-BE49-F238E27FC236}">
                <a16:creationId xmlns:a16="http://schemas.microsoft.com/office/drawing/2014/main" id="{15FD3073-511C-AD1E-78A3-D76D66F29E07}"/>
              </a:ext>
            </a:extLst>
          </p:cNvPr>
          <p:cNvSpPr txBox="1">
            <a:spLocks/>
          </p:cNvSpPr>
          <p:nvPr/>
        </p:nvSpPr>
        <p:spPr>
          <a:xfrm>
            <a:off x="3719450" y="75364"/>
            <a:ext cx="3798868" cy="830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smtClean="0">
                <a:solidFill>
                  <a:srgbClr val="223F86"/>
                </a:solidFill>
                <a:latin typeface="Montserrat ExtraBold" pitchFamily="2" charset="77"/>
                <a:ea typeface="HGSMinchoE" panose="02020900000000000000" pitchFamily="18" charset="-128"/>
              </a:rPr>
              <a:t>Plan de Trabajo 2023</a:t>
            </a:r>
            <a:endParaRPr lang="es-EC" sz="2800" b="1" dirty="0">
              <a:solidFill>
                <a:srgbClr val="223F86"/>
              </a:solidFill>
              <a:latin typeface="Montserrat ExtraBold" pitchFamily="2" charset="77"/>
              <a:ea typeface="HGSMinchoE" panose="02020900000000000000" pitchFamily="18" charset="-128"/>
            </a:endParaRPr>
          </a:p>
        </p:txBody>
      </p:sp>
      <p:sp>
        <p:nvSpPr>
          <p:cNvPr id="14" name="Título 1">
            <a:extLst>
              <a:ext uri="{FF2B5EF4-FFF2-40B4-BE49-F238E27FC236}">
                <a16:creationId xmlns:a16="http://schemas.microsoft.com/office/drawing/2014/main" id="{D5B75E49-EA20-2190-8F04-CC07FA1A78FA}"/>
              </a:ext>
            </a:extLst>
          </p:cNvPr>
          <p:cNvSpPr txBox="1">
            <a:spLocks/>
          </p:cNvSpPr>
          <p:nvPr/>
        </p:nvSpPr>
        <p:spPr>
          <a:xfrm>
            <a:off x="679517" y="921085"/>
            <a:ext cx="9465547" cy="62957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solidFill>
                  <a:srgbClr val="75BBE9"/>
                </a:solidFill>
                <a:latin typeface="Montserrat" pitchFamily="2" charset="77"/>
                <a:ea typeface="HGSMinchoE" panose="02020900000000000000" pitchFamily="18" charset="-128"/>
              </a:rPr>
              <a:t>Acuerdos realizados en las mesas de deliberación pública que corresponden a la Secretaría General de Coordinación Territorial y Participación Ciudadana </a:t>
            </a:r>
            <a:endParaRPr lang="es-EC" sz="2000" b="1" dirty="0">
              <a:solidFill>
                <a:srgbClr val="75BBE9"/>
              </a:solidFill>
              <a:latin typeface="Montserrat" pitchFamily="2" charset="77"/>
              <a:ea typeface="HGSMinchoE" panose="02020900000000000000" pitchFamily="18" charset="-128"/>
            </a:endParaRPr>
          </a:p>
        </p:txBody>
      </p:sp>
      <p:graphicFrame>
        <p:nvGraphicFramePr>
          <p:cNvPr id="2" name="Diagrama 1"/>
          <p:cNvGraphicFramePr/>
          <p:nvPr>
            <p:extLst>
              <p:ext uri="{D42A27DB-BD31-4B8C-83A1-F6EECF244321}">
                <p14:modId xmlns:p14="http://schemas.microsoft.com/office/powerpoint/2010/main" val="784746066"/>
              </p:ext>
            </p:extLst>
          </p:nvPr>
        </p:nvGraphicFramePr>
        <p:xfrm>
          <a:off x="415563" y="1637899"/>
          <a:ext cx="4744266" cy="55793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p:cNvGraphicFramePr/>
          <p:nvPr>
            <p:extLst>
              <p:ext uri="{D42A27DB-BD31-4B8C-83A1-F6EECF244321}">
                <p14:modId xmlns:p14="http://schemas.microsoft.com/office/powerpoint/2010/main" val="1850882833"/>
              </p:ext>
            </p:extLst>
          </p:nvPr>
        </p:nvGraphicFramePr>
        <p:xfrm>
          <a:off x="5434093" y="1735769"/>
          <a:ext cx="4880537" cy="43548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72995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5FD3073-511C-AD1E-78A3-D76D66F29E07}"/>
              </a:ext>
            </a:extLst>
          </p:cNvPr>
          <p:cNvSpPr txBox="1">
            <a:spLocks/>
          </p:cNvSpPr>
          <p:nvPr/>
        </p:nvSpPr>
        <p:spPr>
          <a:xfrm>
            <a:off x="5429251" y="1093286"/>
            <a:ext cx="5262562" cy="2085568"/>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EJECUCIÓN PROGRAMÁTICA Y PRESUPUESTARIA  </a:t>
            </a:r>
            <a:endParaRPr lang="es-EC"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a16="http://schemas.microsoft.com/office/drawing/2014/main" id="{D5B75E49-EA20-2190-8F04-CC07FA1A78FA}"/>
              </a:ext>
            </a:extLst>
          </p:cNvPr>
          <p:cNvSpPr txBox="1">
            <a:spLocks/>
          </p:cNvSpPr>
          <p:nvPr/>
        </p:nvSpPr>
        <p:spPr>
          <a:xfrm>
            <a:off x="5429251" y="3140754"/>
            <a:ext cx="5105399" cy="2764746"/>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000" b="1" dirty="0">
                <a:solidFill>
                  <a:srgbClr val="75BBE9"/>
                </a:solidFill>
                <a:latin typeface="Montserrat" pitchFamily="2" charset="77"/>
                <a:ea typeface="HGSMinchoE" panose="02020900000000000000" pitchFamily="18" charset="-128"/>
              </a:rPr>
              <a:t>Presupuestos participativos</a:t>
            </a:r>
          </a:p>
          <a:p>
            <a:r>
              <a:rPr lang="es-EC" sz="3000" b="1" dirty="0">
                <a:solidFill>
                  <a:srgbClr val="75BBE9"/>
                </a:solidFill>
                <a:latin typeface="Montserrat" pitchFamily="2" charset="77"/>
                <a:ea typeface="HGSMinchoE" panose="02020900000000000000" pitchFamily="18" charset="-128"/>
              </a:rPr>
              <a:t>Campamentos vacacionales</a:t>
            </a:r>
          </a:p>
          <a:p>
            <a:r>
              <a:rPr lang="es-EC" sz="3000" b="1" dirty="0">
                <a:solidFill>
                  <a:srgbClr val="75BBE9"/>
                </a:solidFill>
                <a:latin typeface="Montserrat" pitchFamily="2" charset="77"/>
                <a:ea typeface="HGSMinchoE" panose="02020900000000000000" pitchFamily="18" charset="-128"/>
              </a:rPr>
              <a:t>Escuelas de Formación Ciudadana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41" y="1549835"/>
            <a:ext cx="4065884" cy="3007989"/>
          </a:xfrm>
          <a:prstGeom prst="rect">
            <a:avLst/>
          </a:prstGeom>
        </p:spPr>
      </p:pic>
    </p:spTree>
    <p:extLst>
      <p:ext uri="{BB962C8B-B14F-4D97-AF65-F5344CB8AC3E}">
        <p14:creationId xmlns:p14="http://schemas.microsoft.com/office/powerpoint/2010/main" val="340248214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1553</TotalTime>
  <Words>1797</Words>
  <Application>Microsoft Office PowerPoint</Application>
  <PresentationFormat>Personalizado</PresentationFormat>
  <Paragraphs>397</Paragraphs>
  <Slides>30</Slides>
  <Notes>2</Notes>
  <HiddenSlides>2</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42" baseType="lpstr">
      <vt:lpstr>Arial</vt:lpstr>
      <vt:lpstr>Calibri</vt:lpstr>
      <vt:lpstr>Calibri Light</vt:lpstr>
      <vt:lpstr>Gill Sans</vt:lpstr>
      <vt:lpstr>HGSMinchoE</vt:lpstr>
      <vt:lpstr>Montserrat</vt:lpstr>
      <vt:lpstr>Montserrat ExtraBold</vt:lpstr>
      <vt:lpstr>Montserrat SemiBold</vt:lpstr>
      <vt:lpstr>Times New Roman</vt:lpstr>
      <vt:lpstr>Wingdings</vt: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Leslie Sofia Guerrero Revelo</cp:lastModifiedBy>
  <cp:revision>36</cp:revision>
  <cp:lastPrinted>2023-07-12T19:48:39Z</cp:lastPrinted>
  <dcterms:created xsi:type="dcterms:W3CDTF">2023-06-07T20:44:01Z</dcterms:created>
  <dcterms:modified xsi:type="dcterms:W3CDTF">2023-07-12T20:05:37Z</dcterms:modified>
</cp:coreProperties>
</file>