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8" r:id="rId6"/>
    <p:sldId id="260" r:id="rId7"/>
    <p:sldId id="262" r:id="rId8"/>
    <p:sldId id="263" r:id="rId9"/>
    <p:sldId id="265" r:id="rId10"/>
    <p:sldId id="261" r:id="rId11"/>
    <p:sldId id="269" r:id="rId12"/>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0" d="100"/>
          <a:sy n="70"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6/28/2023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18C79C5D-2A6F-F04D-97DA-BEF2467B64E4}" type="datetimeFigureOut">
              <a:rPr lang="en-US" dirty="0"/>
              <a:pPr/>
              <a:t>6/28/2023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DFA1846-DA80-1C48-A609-854EA85C59AD}" type="datetimeFigureOut">
              <a:rPr lang="en-US" dirty="0"/>
              <a:pPr/>
              <a:t>6/28/2023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s-ES" smtClean="0"/>
              <a:t>Haga clic para modificar el estilo de título del patrón</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s-ES" smtClean="0"/>
              <a:t>Editar el estilo de texto del patrón</a:t>
            </a:r>
          </a:p>
        </p:txBody>
      </p:sp>
      <p:sp>
        <p:nvSpPr>
          <p:cNvPr id="2" name="Date Placeholder 1"/>
          <p:cNvSpPr>
            <a:spLocks noGrp="1"/>
          </p:cNvSpPr>
          <p:nvPr>
            <p:ph type="dt" sz="half" idx="10"/>
          </p:nvPr>
        </p:nvSpPr>
        <p:spPr/>
        <p:txBody>
          <a:bodyPr/>
          <a:lstStyle/>
          <a:p>
            <a:fld id="{FBF54567-0DE4-3F47-BF90-CB84690072F9}" type="datetimeFigureOut">
              <a:rPr lang="en-US" dirty="0"/>
              <a:pPr/>
              <a:t>6/28/2023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6/28/2023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6/28/2023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6/28/2023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DFA1846-DA80-1C48-A609-854EA85C59AD}" type="datetimeFigureOut">
              <a:rPr lang="en-US" dirty="0"/>
              <a:pPr/>
              <a:t>6/28/2023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6/28/2023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6/28/2023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6/28/2023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6/28/2023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D0DF5E60-9974-AC48-9591-99C2BB44B7CF}" type="datetimeFigureOut">
              <a:rPr lang="en-US" dirty="0"/>
              <a:pPr/>
              <a:t>6/28/2023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s-ES" smtClean="0"/>
              <a:t>Haga clic para modificar el estilo de título del patrón</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6/28/2023</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6/28/2023</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smtClean="0"/>
              <a:t>COMISIÓN DE PARTICIPACIÓN CIUDADANA Y GOBIERNO ABIERTO</a:t>
            </a:r>
            <a:endParaRPr lang="es-EC" dirty="0"/>
          </a:p>
        </p:txBody>
      </p:sp>
      <p:sp>
        <p:nvSpPr>
          <p:cNvPr id="3" name="Subtítulo 2"/>
          <p:cNvSpPr>
            <a:spLocks noGrp="1"/>
          </p:cNvSpPr>
          <p:nvPr>
            <p:ph type="subTitle" idx="1"/>
          </p:nvPr>
        </p:nvSpPr>
        <p:spPr/>
        <p:txBody>
          <a:bodyPr>
            <a:noAutofit/>
          </a:bodyPr>
          <a:lstStyle/>
          <a:p>
            <a:r>
              <a:rPr lang="es-MX" sz="3200" b="1" dirty="0" smtClean="0"/>
              <a:t>Sesión Nro. 003</a:t>
            </a:r>
            <a:endParaRPr lang="es-EC" sz="3200" b="1" dirty="0"/>
          </a:p>
        </p:txBody>
      </p:sp>
      <p:pic>
        <p:nvPicPr>
          <p:cNvPr id="4" name="Imagen 3"/>
          <p:cNvPicPr>
            <a:picLocks noChangeAspect="1"/>
          </p:cNvPicPr>
          <p:nvPr/>
        </p:nvPicPr>
        <p:blipFill rotWithShape="1">
          <a:blip r:embed="rId2">
            <a:extLst>
              <a:ext uri="{28A0092B-C50C-407E-A947-70E740481C1C}">
                <a14:useLocalDpi xmlns:a14="http://schemas.microsoft.com/office/drawing/2010/main" val="0"/>
              </a:ext>
            </a:extLst>
          </a:blip>
          <a:srcRect l="21296" t="24194" r="22839" b="17178"/>
          <a:stretch/>
        </p:blipFill>
        <p:spPr>
          <a:xfrm>
            <a:off x="9557240" y="5280847"/>
            <a:ext cx="2022229" cy="1161944"/>
          </a:xfrm>
          <a:prstGeom prst="rect">
            <a:avLst/>
          </a:prstGeom>
        </p:spPr>
      </p:pic>
    </p:spTree>
    <p:extLst>
      <p:ext uri="{BB962C8B-B14F-4D97-AF65-F5344CB8AC3E}">
        <p14:creationId xmlns:p14="http://schemas.microsoft.com/office/powerpoint/2010/main" val="7854399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PROPUESTA DE TRATAMIENTO</a:t>
            </a:r>
            <a:endParaRPr lang="es-EC" dirty="0"/>
          </a:p>
        </p:txBody>
      </p:sp>
      <p:sp>
        <p:nvSpPr>
          <p:cNvPr id="3" name="Marcador de contenido 2"/>
          <p:cNvSpPr>
            <a:spLocks noGrp="1"/>
          </p:cNvSpPr>
          <p:nvPr>
            <p:ph idx="1"/>
          </p:nvPr>
        </p:nvSpPr>
        <p:spPr/>
        <p:txBody>
          <a:bodyPr>
            <a:normAutofit/>
          </a:bodyPr>
          <a:lstStyle/>
          <a:p>
            <a:pPr algn="just"/>
            <a:r>
              <a:rPr lang="es-EC" sz="2800" b="1" dirty="0" smtClean="0"/>
              <a:t>Propuesta de tratamiento: </a:t>
            </a:r>
            <a:r>
              <a:rPr lang="es-EC" sz="2800" dirty="0" smtClean="0"/>
              <a:t>convocar </a:t>
            </a:r>
            <a:r>
              <a:rPr lang="es-EC" sz="2800" dirty="0" smtClean="0"/>
              <a:t>mesas </a:t>
            </a:r>
            <a:r>
              <a:rPr lang="es-EC" sz="2800" dirty="0" smtClean="0"/>
              <a:t>de trabajo con los despachos de los integrantes de la Comisión, con el objetivo de analizar cada uno de los trámites, luego de lo cual se emitirán los informes correspondientes. Las mesas de trabajo serán 3, de acuerdo a las temáticas existentes: </a:t>
            </a:r>
            <a:r>
              <a:rPr lang="es-EC" sz="2800" dirty="0"/>
              <a:t>P</a:t>
            </a:r>
            <a:r>
              <a:rPr lang="es-EC" sz="2800" dirty="0" smtClean="0"/>
              <a:t>articipación Ciudadana, Lucha </a:t>
            </a:r>
            <a:r>
              <a:rPr lang="es-EC" sz="2800" dirty="0"/>
              <a:t>C</a:t>
            </a:r>
            <a:r>
              <a:rPr lang="es-EC" sz="2800" dirty="0" smtClean="0"/>
              <a:t>ontra la Corrupción y Gobierno Abierto, a las mesas de trabajo se convocará a los funcionarios que se considere necesario.</a:t>
            </a:r>
          </a:p>
        </p:txBody>
      </p:sp>
      <p:pic>
        <p:nvPicPr>
          <p:cNvPr id="4" name="Imagen 3"/>
          <p:cNvPicPr>
            <a:picLocks noChangeAspect="1"/>
          </p:cNvPicPr>
          <p:nvPr/>
        </p:nvPicPr>
        <p:blipFill rotWithShape="1">
          <a:blip r:embed="rId2">
            <a:extLst>
              <a:ext uri="{28A0092B-C50C-407E-A947-70E740481C1C}">
                <a14:useLocalDpi xmlns:a14="http://schemas.microsoft.com/office/drawing/2010/main" val="0"/>
              </a:ext>
            </a:extLst>
          </a:blip>
          <a:srcRect l="21296" t="24194" r="22839" b="17178"/>
          <a:stretch/>
        </p:blipFill>
        <p:spPr>
          <a:xfrm>
            <a:off x="10489225" y="5738047"/>
            <a:ext cx="1424352" cy="818412"/>
          </a:xfrm>
          <a:prstGeom prst="rect">
            <a:avLst/>
          </a:prstGeom>
        </p:spPr>
      </p:pic>
    </p:spTree>
    <p:extLst>
      <p:ext uri="{BB962C8B-B14F-4D97-AF65-F5344CB8AC3E}">
        <p14:creationId xmlns:p14="http://schemas.microsoft.com/office/powerpoint/2010/main" val="25092303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extLst>
              <a:ext uri="{28A0092B-C50C-407E-A947-70E740481C1C}">
                <a14:useLocalDpi xmlns:a14="http://schemas.microsoft.com/office/drawing/2010/main" val="0"/>
              </a:ext>
            </a:extLst>
          </a:blip>
          <a:srcRect l="21296" t="24194" r="22839" b="17178"/>
          <a:stretch/>
        </p:blipFill>
        <p:spPr>
          <a:xfrm>
            <a:off x="4677510" y="2731076"/>
            <a:ext cx="3020293" cy="1735416"/>
          </a:xfrm>
          <a:prstGeom prst="rect">
            <a:avLst/>
          </a:prstGeom>
        </p:spPr>
      </p:pic>
    </p:spTree>
    <p:extLst>
      <p:ext uri="{BB962C8B-B14F-4D97-AF65-F5344CB8AC3E}">
        <p14:creationId xmlns:p14="http://schemas.microsoft.com/office/powerpoint/2010/main" val="16921720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PROYECTOS DE ORDENANZAS</a:t>
            </a:r>
            <a:endParaRPr lang="es-EC" dirty="0"/>
          </a:p>
        </p:txBody>
      </p:sp>
      <p:sp>
        <p:nvSpPr>
          <p:cNvPr id="3" name="Marcador de contenido 2"/>
          <p:cNvSpPr>
            <a:spLocks noGrp="1"/>
          </p:cNvSpPr>
          <p:nvPr>
            <p:ph idx="1"/>
          </p:nvPr>
        </p:nvSpPr>
        <p:spPr/>
        <p:txBody>
          <a:bodyPr>
            <a:normAutofit fontScale="92500" lnSpcReduction="10000"/>
          </a:bodyPr>
          <a:lstStyle/>
          <a:p>
            <a:pPr algn="just"/>
            <a:r>
              <a:rPr lang="es-MX" sz="2400" b="1" dirty="0" smtClean="0"/>
              <a:t>Reporte de trámites pendientes (10), oficio Nro. GADDMQ-SGCM-2023-2869-O de 26 de junio 2023, suscrito por la Secretaria General del Concejo Metropolitano, Dra. Libia Rivas.</a:t>
            </a:r>
          </a:p>
          <a:p>
            <a:pPr algn="just"/>
            <a:r>
              <a:rPr lang="es-MX" sz="2400" b="1" dirty="0" smtClean="0"/>
              <a:t>La metodología a implementarse para tratamiento de cada uno de los trámites: se propone realizarlo a través de bloques temáticos.</a:t>
            </a:r>
          </a:p>
          <a:p>
            <a:pPr algn="just"/>
            <a:r>
              <a:rPr lang="es-MX" sz="2400" b="1" dirty="0" smtClean="0"/>
              <a:t>Existen 3 bloques temáticos:</a:t>
            </a:r>
          </a:p>
          <a:p>
            <a:pPr marL="857250" lvl="1" indent="-457200" algn="just">
              <a:buFont typeface="+mj-lt"/>
              <a:buAutoNum type="arabicPeriod"/>
            </a:pPr>
            <a:r>
              <a:rPr lang="es-MX" sz="2200" b="1" dirty="0" smtClean="0"/>
              <a:t>Participación Ciudadana</a:t>
            </a:r>
          </a:p>
          <a:p>
            <a:pPr marL="857250" lvl="1" indent="-457200" algn="just">
              <a:buFont typeface="+mj-lt"/>
              <a:buAutoNum type="arabicPeriod"/>
            </a:pPr>
            <a:r>
              <a:rPr lang="es-MX" sz="2200" b="1" dirty="0" smtClean="0"/>
              <a:t>Lucha contra la corrupción</a:t>
            </a:r>
          </a:p>
          <a:p>
            <a:pPr marL="857250" lvl="1" indent="-457200" algn="just">
              <a:buFont typeface="+mj-lt"/>
              <a:buAutoNum type="arabicPeriod"/>
            </a:pPr>
            <a:r>
              <a:rPr lang="es-MX" sz="2200" b="1" dirty="0" smtClean="0"/>
              <a:t>Gobierno abierto</a:t>
            </a:r>
            <a:r>
              <a:rPr lang="es-MX" sz="2200" b="1" dirty="0"/>
              <a:t>.</a:t>
            </a:r>
          </a:p>
        </p:txBody>
      </p:sp>
      <p:pic>
        <p:nvPicPr>
          <p:cNvPr id="4" name="Imagen 3"/>
          <p:cNvPicPr>
            <a:picLocks noChangeAspect="1"/>
          </p:cNvPicPr>
          <p:nvPr/>
        </p:nvPicPr>
        <p:blipFill rotWithShape="1">
          <a:blip r:embed="rId2">
            <a:extLst>
              <a:ext uri="{28A0092B-C50C-407E-A947-70E740481C1C}">
                <a14:useLocalDpi xmlns:a14="http://schemas.microsoft.com/office/drawing/2010/main" val="0"/>
              </a:ext>
            </a:extLst>
          </a:blip>
          <a:srcRect l="21296" t="24194" r="22839" b="17178"/>
          <a:stretch/>
        </p:blipFill>
        <p:spPr>
          <a:xfrm>
            <a:off x="10489225" y="5738047"/>
            <a:ext cx="1424352" cy="818412"/>
          </a:xfrm>
          <a:prstGeom prst="rect">
            <a:avLst/>
          </a:prstGeom>
        </p:spPr>
      </p:pic>
    </p:spTree>
    <p:extLst>
      <p:ext uri="{BB962C8B-B14F-4D97-AF65-F5344CB8AC3E}">
        <p14:creationId xmlns:p14="http://schemas.microsoft.com/office/powerpoint/2010/main" val="4042498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PARTICIPACIÓN CIUDADANA</a:t>
            </a:r>
            <a:endParaRPr lang="es-EC" dirty="0"/>
          </a:p>
        </p:txBody>
      </p:sp>
      <p:sp>
        <p:nvSpPr>
          <p:cNvPr id="3" name="Marcador de contenido 2"/>
          <p:cNvSpPr>
            <a:spLocks noGrp="1"/>
          </p:cNvSpPr>
          <p:nvPr>
            <p:ph idx="1"/>
          </p:nvPr>
        </p:nvSpPr>
        <p:spPr>
          <a:xfrm>
            <a:off x="618391" y="2494847"/>
            <a:ext cx="10955215" cy="3636511"/>
          </a:xfrm>
        </p:spPr>
        <p:txBody>
          <a:bodyPr>
            <a:noAutofit/>
          </a:bodyPr>
          <a:lstStyle/>
          <a:p>
            <a:pPr marL="514350" indent="-514350" algn="just">
              <a:buFont typeface="+mj-lt"/>
              <a:buAutoNum type="romanUcPeriod"/>
            </a:pPr>
            <a:r>
              <a:rPr lang="es-EC" sz="2400" b="1" dirty="0" smtClean="0"/>
              <a:t>Proyecto de Ordenanza Reformatoria al Título II, del Libro 1.3 que crea el sistema metropolitano de participación ciudadana y control social para el Distrito Metropolitano de Quito. (trámite 2) </a:t>
            </a:r>
          </a:p>
          <a:p>
            <a:pPr marL="514350" indent="-514350" algn="just">
              <a:buFont typeface="+mj-lt"/>
              <a:buAutoNum type="romanUcPeriod"/>
            </a:pPr>
            <a:endParaRPr lang="es-EC" sz="2400" b="1" dirty="0" smtClean="0"/>
          </a:p>
          <a:p>
            <a:pPr marL="514350" indent="-514350" algn="just">
              <a:buFont typeface="+mj-lt"/>
              <a:buAutoNum type="romanUcPeriod"/>
            </a:pPr>
            <a:r>
              <a:rPr lang="es-EC" sz="2400" b="1" dirty="0" smtClean="0"/>
              <a:t>Proyecto de Ordenanza que crea e integra al sistema metropolitano de participación ciudadana y control social al Consejo Metropolitano de Jóvenes del Distrito Metropolitano de Quito. (trámite 3)</a:t>
            </a:r>
          </a:p>
        </p:txBody>
      </p:sp>
      <p:pic>
        <p:nvPicPr>
          <p:cNvPr id="4" name="Imagen 3"/>
          <p:cNvPicPr>
            <a:picLocks noChangeAspect="1"/>
          </p:cNvPicPr>
          <p:nvPr/>
        </p:nvPicPr>
        <p:blipFill rotWithShape="1">
          <a:blip r:embed="rId2">
            <a:extLst>
              <a:ext uri="{28A0092B-C50C-407E-A947-70E740481C1C}">
                <a14:useLocalDpi xmlns:a14="http://schemas.microsoft.com/office/drawing/2010/main" val="0"/>
              </a:ext>
            </a:extLst>
          </a:blip>
          <a:srcRect l="21296" t="24194" r="22839" b="17178"/>
          <a:stretch/>
        </p:blipFill>
        <p:spPr>
          <a:xfrm>
            <a:off x="10489225" y="5738047"/>
            <a:ext cx="1424352" cy="818412"/>
          </a:xfrm>
          <a:prstGeom prst="rect">
            <a:avLst/>
          </a:prstGeom>
        </p:spPr>
      </p:pic>
    </p:spTree>
    <p:extLst>
      <p:ext uri="{BB962C8B-B14F-4D97-AF65-F5344CB8AC3E}">
        <p14:creationId xmlns:p14="http://schemas.microsoft.com/office/powerpoint/2010/main" val="1724501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PARTICIPACIÓN CIUDADANA</a:t>
            </a:r>
            <a:endParaRPr lang="es-EC" dirty="0"/>
          </a:p>
        </p:txBody>
      </p:sp>
      <p:sp>
        <p:nvSpPr>
          <p:cNvPr id="3" name="Marcador de contenido 2"/>
          <p:cNvSpPr>
            <a:spLocks noGrp="1"/>
          </p:cNvSpPr>
          <p:nvPr>
            <p:ph idx="1"/>
          </p:nvPr>
        </p:nvSpPr>
        <p:spPr>
          <a:xfrm>
            <a:off x="810000" y="2028855"/>
            <a:ext cx="10554574" cy="3636511"/>
          </a:xfrm>
        </p:spPr>
        <p:txBody>
          <a:bodyPr>
            <a:noAutofit/>
          </a:bodyPr>
          <a:lstStyle/>
          <a:p>
            <a:pPr marL="0" indent="0" algn="just">
              <a:buNone/>
            </a:pPr>
            <a:endParaRPr lang="es-EC" sz="2400" b="1" i="1" dirty="0" smtClean="0"/>
          </a:p>
          <a:p>
            <a:pPr marL="514350" indent="-514350" algn="just">
              <a:buFont typeface="+mj-lt"/>
              <a:buAutoNum type="romanUcPeriod" startAt="3"/>
            </a:pPr>
            <a:r>
              <a:rPr lang="es-EC" sz="2400" b="1" dirty="0"/>
              <a:t>ORDENANZA REFORMATORIA DEL CÓDIGO MUNICIPAL PARA EL DISTRITO METROPOLITANO DE QUITO, QUE INCORPORA EN EL LIBRO XXXXX, EL TÍTULO VIII (</a:t>
            </a:r>
            <a:r>
              <a:rPr lang="es-EC" sz="2400" b="1" dirty="0" err="1"/>
              <a:t>xxxxxxx</a:t>
            </a:r>
            <a:r>
              <a:rPr lang="es-EC" sz="2400" b="1" dirty="0"/>
              <a:t>), DEL MEJORAMIENTO DE BARRIOS A TRAVÉS DEL SISTEMA DE GESTIÓN PARTICIPATIVA</a:t>
            </a:r>
            <a:r>
              <a:rPr lang="es-EC" sz="2400" b="1" dirty="0" smtClean="0"/>
              <a:t>. (trámite 4)</a:t>
            </a:r>
            <a:endParaRPr lang="es-EC" sz="2400" b="1" dirty="0"/>
          </a:p>
        </p:txBody>
      </p:sp>
      <p:pic>
        <p:nvPicPr>
          <p:cNvPr id="4" name="Imagen 3"/>
          <p:cNvPicPr>
            <a:picLocks noChangeAspect="1"/>
          </p:cNvPicPr>
          <p:nvPr/>
        </p:nvPicPr>
        <p:blipFill rotWithShape="1">
          <a:blip r:embed="rId2">
            <a:extLst>
              <a:ext uri="{28A0092B-C50C-407E-A947-70E740481C1C}">
                <a14:useLocalDpi xmlns:a14="http://schemas.microsoft.com/office/drawing/2010/main" val="0"/>
              </a:ext>
            </a:extLst>
          </a:blip>
          <a:srcRect l="21296" t="24194" r="22839" b="17178"/>
          <a:stretch/>
        </p:blipFill>
        <p:spPr>
          <a:xfrm>
            <a:off x="10489225" y="5738047"/>
            <a:ext cx="1424352" cy="818412"/>
          </a:xfrm>
          <a:prstGeom prst="rect">
            <a:avLst/>
          </a:prstGeom>
        </p:spPr>
      </p:pic>
    </p:spTree>
    <p:extLst>
      <p:ext uri="{BB962C8B-B14F-4D97-AF65-F5344CB8AC3E}">
        <p14:creationId xmlns:p14="http://schemas.microsoft.com/office/powerpoint/2010/main" val="3135777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PARTICIPACIÓN CIUDADANA</a:t>
            </a:r>
            <a:endParaRPr lang="es-EC" dirty="0"/>
          </a:p>
        </p:txBody>
      </p:sp>
      <p:sp>
        <p:nvSpPr>
          <p:cNvPr id="3" name="Marcador de contenido 2"/>
          <p:cNvSpPr>
            <a:spLocks noGrp="1"/>
          </p:cNvSpPr>
          <p:nvPr>
            <p:ph idx="1"/>
          </p:nvPr>
        </p:nvSpPr>
        <p:spPr>
          <a:xfrm>
            <a:off x="818712" y="2521225"/>
            <a:ext cx="10554574" cy="3636511"/>
          </a:xfrm>
        </p:spPr>
        <p:txBody>
          <a:bodyPr>
            <a:normAutofit fontScale="92500"/>
          </a:bodyPr>
          <a:lstStyle/>
          <a:p>
            <a:pPr marL="400050" indent="-400050" algn="just">
              <a:buFont typeface="+mj-lt"/>
              <a:buAutoNum type="romanUcPeriod" startAt="3"/>
            </a:pPr>
            <a:r>
              <a:rPr lang="es-EC" sz="2400" b="1" i="1" dirty="0"/>
              <a:t>Ordenanza Metropolitana Reformatoria que incorpora la sección (…) de la Creación y Funcionamiento del Cabildo Juvenil del Distrito Metropolitano de Quito, luego de la Sección Primera y anterior a la Sección Segunda correspondiente al Capítulo II De los Derechos y Deberos de los Jóvenes del Título VII Del Reconocimiento de las Culturas Juveniles y Acceso Seguro de los Espacios Públicos y a los Servicios de Salud Sexual y Salud Reproductiva por parte de los Jóvenes del Distrito Metropolitano de Quito del Libro II.5 De la Igualdad, Género e Inclusión Social del Código Municipal para el Distrito Metropolitano de Quito</a:t>
            </a:r>
            <a:r>
              <a:rPr lang="es-EC" sz="2400" b="1" i="1" dirty="0" smtClean="0"/>
              <a:t>”. (trámite 6)</a:t>
            </a:r>
            <a:endParaRPr lang="es-EC" sz="2400" b="1" i="1" dirty="0"/>
          </a:p>
          <a:p>
            <a:endParaRPr lang="es-EC" dirty="0"/>
          </a:p>
        </p:txBody>
      </p:sp>
      <p:pic>
        <p:nvPicPr>
          <p:cNvPr id="4" name="Imagen 3"/>
          <p:cNvPicPr>
            <a:picLocks noChangeAspect="1"/>
          </p:cNvPicPr>
          <p:nvPr/>
        </p:nvPicPr>
        <p:blipFill rotWithShape="1">
          <a:blip r:embed="rId2">
            <a:extLst>
              <a:ext uri="{28A0092B-C50C-407E-A947-70E740481C1C}">
                <a14:useLocalDpi xmlns:a14="http://schemas.microsoft.com/office/drawing/2010/main" val="0"/>
              </a:ext>
            </a:extLst>
          </a:blip>
          <a:srcRect l="21296" t="24194" r="22839" b="17178"/>
          <a:stretch/>
        </p:blipFill>
        <p:spPr>
          <a:xfrm>
            <a:off x="10489225" y="5738047"/>
            <a:ext cx="1424352" cy="818412"/>
          </a:xfrm>
          <a:prstGeom prst="rect">
            <a:avLst/>
          </a:prstGeom>
        </p:spPr>
      </p:pic>
    </p:spTree>
    <p:extLst>
      <p:ext uri="{BB962C8B-B14F-4D97-AF65-F5344CB8AC3E}">
        <p14:creationId xmlns:p14="http://schemas.microsoft.com/office/powerpoint/2010/main" val="39402423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PARTICIPACIÓN CIUDADANA</a:t>
            </a:r>
            <a:endParaRPr lang="es-EC" dirty="0"/>
          </a:p>
        </p:txBody>
      </p:sp>
      <p:sp>
        <p:nvSpPr>
          <p:cNvPr id="3" name="Marcador de contenido 2"/>
          <p:cNvSpPr>
            <a:spLocks noGrp="1"/>
          </p:cNvSpPr>
          <p:nvPr>
            <p:ph idx="1"/>
          </p:nvPr>
        </p:nvSpPr>
        <p:spPr/>
        <p:txBody>
          <a:bodyPr>
            <a:normAutofit lnSpcReduction="10000"/>
          </a:bodyPr>
          <a:lstStyle/>
          <a:p>
            <a:pPr marL="514350" indent="-514350" algn="just">
              <a:buFont typeface="+mj-lt"/>
              <a:buAutoNum type="romanUcPeriod" startAt="4"/>
            </a:pPr>
            <a:r>
              <a:rPr lang="es-EC" sz="2400" b="1" dirty="0" smtClean="0"/>
              <a:t>ORDENANZA METROPOLITANA REFORMATORIA DEL CÓDIGO MUNICIPAL PARA EL DISTRITO METROPOLITANO DE QUITO ACERCA DEL SISTEMA METROPOLITANO DE PARTICIPACIÓN CIUDADANA Y CONTROL SOCIAL. (trámite 8)</a:t>
            </a:r>
          </a:p>
          <a:p>
            <a:pPr marL="514350" indent="-514350" algn="just">
              <a:buFont typeface="+mj-lt"/>
              <a:buAutoNum type="romanUcPeriod" startAt="4"/>
            </a:pPr>
            <a:r>
              <a:rPr lang="es-EC" sz="2400" b="1" dirty="0" smtClean="0"/>
              <a:t>“Ordenanza metropolitana reformatoria del libro I.3, título II, capítulo III, secciones I y III de la Ordenanza Metropolitana No. 001 de 29 de marzo de 2019, que expide el Código Municipal para el Distrito Metropolitano de Quito, la cual establece el Sistema Metropolitano de Participación Ciudadana y Control Social. (trámite 9)</a:t>
            </a:r>
            <a:endParaRPr lang="es-EC" sz="2400" b="1" dirty="0"/>
          </a:p>
        </p:txBody>
      </p:sp>
      <p:pic>
        <p:nvPicPr>
          <p:cNvPr id="4" name="Imagen 3"/>
          <p:cNvPicPr>
            <a:picLocks noChangeAspect="1"/>
          </p:cNvPicPr>
          <p:nvPr/>
        </p:nvPicPr>
        <p:blipFill rotWithShape="1">
          <a:blip r:embed="rId2">
            <a:extLst>
              <a:ext uri="{28A0092B-C50C-407E-A947-70E740481C1C}">
                <a14:useLocalDpi xmlns:a14="http://schemas.microsoft.com/office/drawing/2010/main" val="0"/>
              </a:ext>
            </a:extLst>
          </a:blip>
          <a:srcRect l="21296" t="24194" r="22839" b="17178"/>
          <a:stretch/>
        </p:blipFill>
        <p:spPr>
          <a:xfrm>
            <a:off x="10489225" y="5738047"/>
            <a:ext cx="1424352" cy="818412"/>
          </a:xfrm>
          <a:prstGeom prst="rect">
            <a:avLst/>
          </a:prstGeom>
        </p:spPr>
      </p:pic>
    </p:spTree>
    <p:extLst>
      <p:ext uri="{BB962C8B-B14F-4D97-AF65-F5344CB8AC3E}">
        <p14:creationId xmlns:p14="http://schemas.microsoft.com/office/powerpoint/2010/main" val="14271539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LUCHA CONTRA LA CORRUPCIÓN</a:t>
            </a:r>
            <a:endParaRPr lang="es-EC" dirty="0"/>
          </a:p>
        </p:txBody>
      </p:sp>
      <p:sp>
        <p:nvSpPr>
          <p:cNvPr id="3" name="Marcador de contenido 2"/>
          <p:cNvSpPr>
            <a:spLocks noGrp="1"/>
          </p:cNvSpPr>
          <p:nvPr>
            <p:ph idx="1"/>
          </p:nvPr>
        </p:nvSpPr>
        <p:spPr/>
        <p:txBody>
          <a:bodyPr>
            <a:normAutofit fontScale="92500" lnSpcReduction="10000"/>
          </a:bodyPr>
          <a:lstStyle/>
          <a:p>
            <a:pPr marL="400050" indent="-400050" algn="just">
              <a:buFont typeface="+mj-lt"/>
              <a:buAutoNum type="romanUcPeriod"/>
            </a:pPr>
            <a:r>
              <a:rPr lang="es-EC" sz="2800" b="1" dirty="0" smtClean="0"/>
              <a:t>Proyecto de Ordenanza Metropolitano Sustitutiva de la Ordenanza Metropolitana No. 0116, mediante la cual se reemplaza el capítulo XII, del libro Primero del Código Municipal, que trata de la “Comisión Metropolitana de Lucha Contra la Corrupción. (trámite 1)</a:t>
            </a:r>
          </a:p>
          <a:p>
            <a:pPr marL="400050" indent="-400050" algn="just">
              <a:buFont typeface="+mj-lt"/>
              <a:buAutoNum type="romanUcPeriod"/>
            </a:pPr>
            <a:r>
              <a:rPr lang="es-EC" sz="2800" b="1" dirty="0" smtClean="0"/>
              <a:t>Ordenanza Metropolitana Reformatoria al Título VI La Comisión Metropolitana de Lucha Contra La Corrupción, Libro I,2 Del Código Municipal para el Distrito Metropolitano de Quito. (trámite 5)</a:t>
            </a:r>
            <a:endParaRPr lang="es-EC" sz="2800" b="1" dirty="0"/>
          </a:p>
        </p:txBody>
      </p:sp>
      <p:pic>
        <p:nvPicPr>
          <p:cNvPr id="4" name="Imagen 3"/>
          <p:cNvPicPr>
            <a:picLocks noChangeAspect="1"/>
          </p:cNvPicPr>
          <p:nvPr/>
        </p:nvPicPr>
        <p:blipFill rotWithShape="1">
          <a:blip r:embed="rId2">
            <a:extLst>
              <a:ext uri="{28A0092B-C50C-407E-A947-70E740481C1C}">
                <a14:useLocalDpi xmlns:a14="http://schemas.microsoft.com/office/drawing/2010/main" val="0"/>
              </a:ext>
            </a:extLst>
          </a:blip>
          <a:srcRect l="21296" t="24194" r="22839" b="17178"/>
          <a:stretch/>
        </p:blipFill>
        <p:spPr>
          <a:xfrm>
            <a:off x="10489225" y="5738047"/>
            <a:ext cx="1424352" cy="818412"/>
          </a:xfrm>
          <a:prstGeom prst="rect">
            <a:avLst/>
          </a:prstGeom>
        </p:spPr>
      </p:pic>
    </p:spTree>
    <p:extLst>
      <p:ext uri="{BB962C8B-B14F-4D97-AF65-F5344CB8AC3E}">
        <p14:creationId xmlns:p14="http://schemas.microsoft.com/office/powerpoint/2010/main" val="22431329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LUCHA CONTRA LA CORRUPCIÓN</a:t>
            </a:r>
            <a:endParaRPr lang="es-EC" dirty="0"/>
          </a:p>
        </p:txBody>
      </p:sp>
      <p:sp>
        <p:nvSpPr>
          <p:cNvPr id="3" name="Marcador de contenido 2"/>
          <p:cNvSpPr>
            <a:spLocks noGrp="1"/>
          </p:cNvSpPr>
          <p:nvPr>
            <p:ph idx="1"/>
          </p:nvPr>
        </p:nvSpPr>
        <p:spPr/>
        <p:txBody>
          <a:bodyPr>
            <a:normAutofit/>
          </a:bodyPr>
          <a:lstStyle/>
          <a:p>
            <a:pPr marL="514350" indent="-514350" algn="just">
              <a:buFont typeface="+mj-lt"/>
              <a:buAutoNum type="romanUcPeriod" startAt="3"/>
            </a:pPr>
            <a:r>
              <a:rPr lang="es-EC" sz="2400" b="1" dirty="0" smtClean="0"/>
              <a:t>Ordenanza Reformatoria del Título VI, Capítulo I del Libro I.2 del Código Municipal para el Distrito Metropolitano de Quito, referente a la Comisión Metropolitana de Lucha Contra la Corrupción. (trámite 10)</a:t>
            </a:r>
            <a:endParaRPr lang="es-EC" sz="2400" b="1" dirty="0"/>
          </a:p>
        </p:txBody>
      </p:sp>
      <p:pic>
        <p:nvPicPr>
          <p:cNvPr id="4" name="Imagen 3"/>
          <p:cNvPicPr>
            <a:picLocks noChangeAspect="1"/>
          </p:cNvPicPr>
          <p:nvPr/>
        </p:nvPicPr>
        <p:blipFill rotWithShape="1">
          <a:blip r:embed="rId2">
            <a:extLst>
              <a:ext uri="{28A0092B-C50C-407E-A947-70E740481C1C}">
                <a14:useLocalDpi xmlns:a14="http://schemas.microsoft.com/office/drawing/2010/main" val="0"/>
              </a:ext>
            </a:extLst>
          </a:blip>
          <a:srcRect l="21296" t="24194" r="22839" b="17178"/>
          <a:stretch/>
        </p:blipFill>
        <p:spPr>
          <a:xfrm>
            <a:off x="10489225" y="5738047"/>
            <a:ext cx="1424352" cy="818412"/>
          </a:xfrm>
          <a:prstGeom prst="rect">
            <a:avLst/>
          </a:prstGeom>
        </p:spPr>
      </p:pic>
    </p:spTree>
    <p:extLst>
      <p:ext uri="{BB962C8B-B14F-4D97-AF65-F5344CB8AC3E}">
        <p14:creationId xmlns:p14="http://schemas.microsoft.com/office/powerpoint/2010/main" val="14470290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GOBIERNO ABIERTO</a:t>
            </a:r>
            <a:endParaRPr lang="es-EC" dirty="0"/>
          </a:p>
        </p:txBody>
      </p:sp>
      <p:sp>
        <p:nvSpPr>
          <p:cNvPr id="3" name="Marcador de contenido 2"/>
          <p:cNvSpPr>
            <a:spLocks noGrp="1"/>
          </p:cNvSpPr>
          <p:nvPr>
            <p:ph idx="1"/>
          </p:nvPr>
        </p:nvSpPr>
        <p:spPr/>
        <p:txBody>
          <a:bodyPr>
            <a:normAutofit/>
          </a:bodyPr>
          <a:lstStyle/>
          <a:p>
            <a:pPr marL="514350" indent="-514350" algn="just">
              <a:buFont typeface="+mj-lt"/>
              <a:buAutoNum type="romanUcPeriod"/>
            </a:pPr>
            <a:r>
              <a:rPr lang="es-EC" sz="2400" b="1" dirty="0" smtClean="0"/>
              <a:t>Ordenanza Metropolitana Reformatoria del Código Municipal para el Distrito Metropolitano de Quito, contenido en la Ordenanza Metropolitana No. 001, de 29 de marzo de 2019, por la cual se Reforma el Título III, de su Libro I.3, sobre “El Gobierno Abierto en el Municipio del Distrito Metropolitano de Quito. (trámite 7)</a:t>
            </a:r>
            <a:endParaRPr lang="es-EC" sz="2400" b="1" dirty="0"/>
          </a:p>
        </p:txBody>
      </p:sp>
      <p:pic>
        <p:nvPicPr>
          <p:cNvPr id="4" name="Imagen 3"/>
          <p:cNvPicPr>
            <a:picLocks noChangeAspect="1"/>
          </p:cNvPicPr>
          <p:nvPr/>
        </p:nvPicPr>
        <p:blipFill rotWithShape="1">
          <a:blip r:embed="rId2">
            <a:extLst>
              <a:ext uri="{28A0092B-C50C-407E-A947-70E740481C1C}">
                <a14:useLocalDpi xmlns:a14="http://schemas.microsoft.com/office/drawing/2010/main" val="0"/>
              </a:ext>
            </a:extLst>
          </a:blip>
          <a:srcRect l="21296" t="24194" r="22839" b="17178"/>
          <a:stretch/>
        </p:blipFill>
        <p:spPr>
          <a:xfrm>
            <a:off x="10489225" y="5738047"/>
            <a:ext cx="1424352" cy="818412"/>
          </a:xfrm>
          <a:prstGeom prst="rect">
            <a:avLst/>
          </a:prstGeom>
        </p:spPr>
      </p:pic>
    </p:spTree>
    <p:extLst>
      <p:ext uri="{BB962C8B-B14F-4D97-AF65-F5344CB8AC3E}">
        <p14:creationId xmlns:p14="http://schemas.microsoft.com/office/powerpoint/2010/main" val="6461438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able">
  <a:themeElements>
    <a:clrScheme name="Quotable">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docProps/app.xml><?xml version="1.0" encoding="utf-8"?>
<Properties xmlns="http://schemas.openxmlformats.org/officeDocument/2006/extended-properties" xmlns:vt="http://schemas.openxmlformats.org/officeDocument/2006/docPropsVTypes">
  <Template>TM03457503[[fn=Citable]]</Template>
  <TotalTime>210</TotalTime>
  <Words>654</Words>
  <Application>Microsoft Office PowerPoint</Application>
  <PresentationFormat>Panorámica</PresentationFormat>
  <Paragraphs>30</Paragraphs>
  <Slides>11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11</vt:i4>
      </vt:variant>
    </vt:vector>
  </HeadingPairs>
  <TitlesOfParts>
    <vt:vector size="14" baseType="lpstr">
      <vt:lpstr>Century Gothic</vt:lpstr>
      <vt:lpstr>Wingdings 2</vt:lpstr>
      <vt:lpstr>Citable</vt:lpstr>
      <vt:lpstr>COMISIÓN DE PARTICIPACIÓN CIUDADANA Y GOBIERNO ABIERTO</vt:lpstr>
      <vt:lpstr>PROYECTOS DE ORDENANZAS</vt:lpstr>
      <vt:lpstr>PARTICIPACIÓN CIUDADANA</vt:lpstr>
      <vt:lpstr>PARTICIPACIÓN CIUDADANA</vt:lpstr>
      <vt:lpstr>PARTICIPACIÓN CIUDADANA</vt:lpstr>
      <vt:lpstr>PARTICIPACIÓN CIUDADANA</vt:lpstr>
      <vt:lpstr>LUCHA CONTRA LA CORRUPCIÓN</vt:lpstr>
      <vt:lpstr>LUCHA CONTRA LA CORRUPCIÓN</vt:lpstr>
      <vt:lpstr>GOBIERNO ABIERTO</vt:lpstr>
      <vt:lpstr>PROPUESTA DE TRATAMIENTO</vt:lpstr>
      <vt:lpstr>Presentación de PowerPoint</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COMISIÓN DE PARTICIPACIÓN CIUDADANA Y GOBIERNO ABIERTO</dc:title>
  <dc:creator>Sandra Victoria Hidalgo Espinel</dc:creator>
  <cp:lastModifiedBy>Leslie Sofia Guerrero Revelo</cp:lastModifiedBy>
  <cp:revision>17</cp:revision>
  <cp:lastPrinted>2023-06-28T19:28:33Z</cp:lastPrinted>
  <dcterms:created xsi:type="dcterms:W3CDTF">2023-06-28T14:51:04Z</dcterms:created>
  <dcterms:modified xsi:type="dcterms:W3CDTF">2023-06-28T20:33:11Z</dcterms:modified>
</cp:coreProperties>
</file>