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5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1.jpg" ContentType="image/jpeg"/>
  <Override PartName="/ppt/media/image5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7"/>
  </p:notesMasterIdLst>
  <p:handoutMasterIdLst>
    <p:handoutMasterId r:id="rId28"/>
  </p:handoutMasterIdLst>
  <p:sldIdLst>
    <p:sldId id="319" r:id="rId3"/>
    <p:sldId id="391" r:id="rId4"/>
    <p:sldId id="343" r:id="rId5"/>
    <p:sldId id="340" r:id="rId6"/>
    <p:sldId id="346" r:id="rId7"/>
    <p:sldId id="262" r:id="rId8"/>
    <p:sldId id="347" r:id="rId9"/>
    <p:sldId id="348" r:id="rId10"/>
    <p:sldId id="359" r:id="rId11"/>
    <p:sldId id="353" r:id="rId12"/>
    <p:sldId id="354" r:id="rId13"/>
    <p:sldId id="355" r:id="rId14"/>
    <p:sldId id="356" r:id="rId15"/>
    <p:sldId id="335" r:id="rId16"/>
    <p:sldId id="336" r:id="rId17"/>
    <p:sldId id="322" r:id="rId18"/>
    <p:sldId id="326" r:id="rId19"/>
    <p:sldId id="337" r:id="rId20"/>
    <p:sldId id="338" r:id="rId21"/>
    <p:sldId id="331" r:id="rId22"/>
    <p:sldId id="328" r:id="rId23"/>
    <p:sldId id="357" r:id="rId24"/>
    <p:sldId id="358" r:id="rId25"/>
    <p:sldId id="388" r:id="rId26"/>
  </p:sldIdLst>
  <p:sldSz cx="12192000" cy="6858000"/>
  <p:notesSz cx="7010400" cy="9296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BE9"/>
    <a:srgbClr val="5B5B5B"/>
    <a:srgbClr val="223F8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2182" autoAdjust="0"/>
  </p:normalViewPr>
  <p:slideViewPr>
    <p:cSldViewPr snapToGrid="0">
      <p:cViewPr varScale="1">
        <p:scale>
          <a:sx n="78" d="100"/>
          <a:sy n="78" d="100"/>
        </p:scale>
        <p:origin x="101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DB2959-C3B8-AFE1-FE88-357ED3CEAE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8AFC65-4BDC-1D09-C684-612ED25D51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D7EADA-9D25-324F-A962-C13B1DFBBFEB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C8C6D-04A0-E8C7-B4C1-0905342E7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CC6170-BB4B-E2AB-CCED-B7FFA868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F3A257-73CE-BD4D-A507-1552FDC08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965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541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754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5269" y="-345871"/>
            <a:ext cx="3220085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75BAE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58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5BAE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02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37260" y="937260"/>
            <a:ext cx="4826635" cy="5535295"/>
          </a:xfrm>
          <a:custGeom>
            <a:avLst/>
            <a:gdLst/>
            <a:ahLst/>
            <a:cxnLst/>
            <a:rect l="l" t="t" r="r" b="b"/>
            <a:pathLst>
              <a:path w="4826635" h="5535295">
                <a:moveTo>
                  <a:pt x="4022090" y="0"/>
                </a:moveTo>
                <a:lnTo>
                  <a:pt x="804417" y="0"/>
                </a:lnTo>
                <a:lnTo>
                  <a:pt x="757154" y="1365"/>
                </a:lnTo>
                <a:lnTo>
                  <a:pt x="710609" y="5412"/>
                </a:lnTo>
                <a:lnTo>
                  <a:pt x="664859" y="12064"/>
                </a:lnTo>
                <a:lnTo>
                  <a:pt x="619979" y="21246"/>
                </a:lnTo>
                <a:lnTo>
                  <a:pt x="576044" y="32883"/>
                </a:lnTo>
                <a:lnTo>
                  <a:pt x="533129" y="46898"/>
                </a:lnTo>
                <a:lnTo>
                  <a:pt x="491311" y="63218"/>
                </a:lnTo>
                <a:lnTo>
                  <a:pt x="450664" y="81765"/>
                </a:lnTo>
                <a:lnTo>
                  <a:pt x="411265" y="102466"/>
                </a:lnTo>
                <a:lnTo>
                  <a:pt x="373188" y="125243"/>
                </a:lnTo>
                <a:lnTo>
                  <a:pt x="336509" y="150022"/>
                </a:lnTo>
                <a:lnTo>
                  <a:pt x="301304" y="176728"/>
                </a:lnTo>
                <a:lnTo>
                  <a:pt x="267648" y="205284"/>
                </a:lnTo>
                <a:lnTo>
                  <a:pt x="235616" y="235616"/>
                </a:lnTo>
                <a:lnTo>
                  <a:pt x="205284" y="267648"/>
                </a:lnTo>
                <a:lnTo>
                  <a:pt x="176728" y="301304"/>
                </a:lnTo>
                <a:lnTo>
                  <a:pt x="150022" y="336509"/>
                </a:lnTo>
                <a:lnTo>
                  <a:pt x="125243" y="373188"/>
                </a:lnTo>
                <a:lnTo>
                  <a:pt x="102466" y="411265"/>
                </a:lnTo>
                <a:lnTo>
                  <a:pt x="81765" y="450664"/>
                </a:lnTo>
                <a:lnTo>
                  <a:pt x="63218" y="491311"/>
                </a:lnTo>
                <a:lnTo>
                  <a:pt x="46898" y="533129"/>
                </a:lnTo>
                <a:lnTo>
                  <a:pt x="32883" y="576044"/>
                </a:lnTo>
                <a:lnTo>
                  <a:pt x="21246" y="619979"/>
                </a:lnTo>
                <a:lnTo>
                  <a:pt x="12064" y="664859"/>
                </a:lnTo>
                <a:lnTo>
                  <a:pt x="5412" y="710609"/>
                </a:lnTo>
                <a:lnTo>
                  <a:pt x="1365" y="757154"/>
                </a:lnTo>
                <a:lnTo>
                  <a:pt x="0" y="804417"/>
                </a:lnTo>
                <a:lnTo>
                  <a:pt x="0" y="4730737"/>
                </a:lnTo>
                <a:lnTo>
                  <a:pt x="1365" y="4778003"/>
                </a:lnTo>
                <a:lnTo>
                  <a:pt x="5412" y="4824550"/>
                </a:lnTo>
                <a:lnTo>
                  <a:pt x="12064" y="4870302"/>
                </a:lnTo>
                <a:lnTo>
                  <a:pt x="21246" y="4915184"/>
                </a:lnTo>
                <a:lnTo>
                  <a:pt x="32883" y="4959121"/>
                </a:lnTo>
                <a:lnTo>
                  <a:pt x="46898" y="5002037"/>
                </a:lnTo>
                <a:lnTo>
                  <a:pt x="63218" y="5043856"/>
                </a:lnTo>
                <a:lnTo>
                  <a:pt x="81765" y="5084504"/>
                </a:lnTo>
                <a:lnTo>
                  <a:pt x="102466" y="5123904"/>
                </a:lnTo>
                <a:lnTo>
                  <a:pt x="125243" y="5161981"/>
                </a:lnTo>
                <a:lnTo>
                  <a:pt x="150022" y="5198660"/>
                </a:lnTo>
                <a:lnTo>
                  <a:pt x="176728" y="5233866"/>
                </a:lnTo>
                <a:lnTo>
                  <a:pt x="205284" y="5267522"/>
                </a:lnTo>
                <a:lnTo>
                  <a:pt x="235616" y="5299554"/>
                </a:lnTo>
                <a:lnTo>
                  <a:pt x="267648" y="5329886"/>
                </a:lnTo>
                <a:lnTo>
                  <a:pt x="301304" y="5358442"/>
                </a:lnTo>
                <a:lnTo>
                  <a:pt x="336509" y="5385147"/>
                </a:lnTo>
                <a:lnTo>
                  <a:pt x="373188" y="5409926"/>
                </a:lnTo>
                <a:lnTo>
                  <a:pt x="411265" y="5432704"/>
                </a:lnTo>
                <a:lnTo>
                  <a:pt x="450664" y="5453404"/>
                </a:lnTo>
                <a:lnTo>
                  <a:pt x="491311" y="5471951"/>
                </a:lnTo>
                <a:lnTo>
                  <a:pt x="533129" y="5488270"/>
                </a:lnTo>
                <a:lnTo>
                  <a:pt x="576044" y="5502285"/>
                </a:lnTo>
                <a:lnTo>
                  <a:pt x="619979" y="5513922"/>
                </a:lnTo>
                <a:lnTo>
                  <a:pt x="664859" y="5523104"/>
                </a:lnTo>
                <a:lnTo>
                  <a:pt x="710609" y="5529755"/>
                </a:lnTo>
                <a:lnTo>
                  <a:pt x="757154" y="5533802"/>
                </a:lnTo>
                <a:lnTo>
                  <a:pt x="804417" y="5535168"/>
                </a:lnTo>
                <a:lnTo>
                  <a:pt x="4022090" y="5535168"/>
                </a:lnTo>
                <a:lnTo>
                  <a:pt x="4069353" y="5533802"/>
                </a:lnTo>
                <a:lnTo>
                  <a:pt x="4115898" y="5529755"/>
                </a:lnTo>
                <a:lnTo>
                  <a:pt x="4161648" y="5523104"/>
                </a:lnTo>
                <a:lnTo>
                  <a:pt x="4206528" y="5513922"/>
                </a:lnTo>
                <a:lnTo>
                  <a:pt x="4250463" y="5502285"/>
                </a:lnTo>
                <a:lnTo>
                  <a:pt x="4293378" y="5488270"/>
                </a:lnTo>
                <a:lnTo>
                  <a:pt x="4335196" y="5471951"/>
                </a:lnTo>
                <a:lnTo>
                  <a:pt x="4375843" y="5453404"/>
                </a:lnTo>
                <a:lnTo>
                  <a:pt x="4415242" y="5432704"/>
                </a:lnTo>
                <a:lnTo>
                  <a:pt x="4453319" y="5409926"/>
                </a:lnTo>
                <a:lnTo>
                  <a:pt x="4489998" y="5385147"/>
                </a:lnTo>
                <a:lnTo>
                  <a:pt x="4525203" y="5358442"/>
                </a:lnTo>
                <a:lnTo>
                  <a:pt x="4558859" y="5329886"/>
                </a:lnTo>
                <a:lnTo>
                  <a:pt x="4590891" y="5299554"/>
                </a:lnTo>
                <a:lnTo>
                  <a:pt x="4621223" y="5267522"/>
                </a:lnTo>
                <a:lnTo>
                  <a:pt x="4649779" y="5233866"/>
                </a:lnTo>
                <a:lnTo>
                  <a:pt x="4676485" y="5198660"/>
                </a:lnTo>
                <a:lnTo>
                  <a:pt x="4701264" y="5161981"/>
                </a:lnTo>
                <a:lnTo>
                  <a:pt x="4724041" y="5123904"/>
                </a:lnTo>
                <a:lnTo>
                  <a:pt x="4744742" y="5084504"/>
                </a:lnTo>
                <a:lnTo>
                  <a:pt x="4763289" y="5043856"/>
                </a:lnTo>
                <a:lnTo>
                  <a:pt x="4779609" y="5002037"/>
                </a:lnTo>
                <a:lnTo>
                  <a:pt x="4793624" y="4959121"/>
                </a:lnTo>
                <a:lnTo>
                  <a:pt x="4805261" y="4915184"/>
                </a:lnTo>
                <a:lnTo>
                  <a:pt x="4814443" y="4870302"/>
                </a:lnTo>
                <a:lnTo>
                  <a:pt x="4821095" y="4824550"/>
                </a:lnTo>
                <a:lnTo>
                  <a:pt x="4825142" y="4778003"/>
                </a:lnTo>
                <a:lnTo>
                  <a:pt x="4826508" y="4730737"/>
                </a:lnTo>
                <a:lnTo>
                  <a:pt x="4826508" y="804417"/>
                </a:lnTo>
                <a:lnTo>
                  <a:pt x="4825142" y="757154"/>
                </a:lnTo>
                <a:lnTo>
                  <a:pt x="4821095" y="710609"/>
                </a:lnTo>
                <a:lnTo>
                  <a:pt x="4814443" y="664859"/>
                </a:lnTo>
                <a:lnTo>
                  <a:pt x="4805261" y="619979"/>
                </a:lnTo>
                <a:lnTo>
                  <a:pt x="4793624" y="576044"/>
                </a:lnTo>
                <a:lnTo>
                  <a:pt x="4779609" y="533129"/>
                </a:lnTo>
                <a:lnTo>
                  <a:pt x="4763289" y="491311"/>
                </a:lnTo>
                <a:lnTo>
                  <a:pt x="4744742" y="450664"/>
                </a:lnTo>
                <a:lnTo>
                  <a:pt x="4724041" y="411265"/>
                </a:lnTo>
                <a:lnTo>
                  <a:pt x="4701264" y="373188"/>
                </a:lnTo>
                <a:lnTo>
                  <a:pt x="4676485" y="336509"/>
                </a:lnTo>
                <a:lnTo>
                  <a:pt x="4649779" y="301304"/>
                </a:lnTo>
                <a:lnTo>
                  <a:pt x="4621223" y="267648"/>
                </a:lnTo>
                <a:lnTo>
                  <a:pt x="4590891" y="235616"/>
                </a:lnTo>
                <a:lnTo>
                  <a:pt x="4558859" y="205284"/>
                </a:lnTo>
                <a:lnTo>
                  <a:pt x="4525203" y="176728"/>
                </a:lnTo>
                <a:lnTo>
                  <a:pt x="4489998" y="150022"/>
                </a:lnTo>
                <a:lnTo>
                  <a:pt x="4453319" y="125243"/>
                </a:lnTo>
                <a:lnTo>
                  <a:pt x="4415242" y="102466"/>
                </a:lnTo>
                <a:lnTo>
                  <a:pt x="4375843" y="81765"/>
                </a:lnTo>
                <a:lnTo>
                  <a:pt x="4335196" y="63218"/>
                </a:lnTo>
                <a:lnTo>
                  <a:pt x="4293378" y="46898"/>
                </a:lnTo>
                <a:lnTo>
                  <a:pt x="4250463" y="32883"/>
                </a:lnTo>
                <a:lnTo>
                  <a:pt x="4206528" y="21246"/>
                </a:lnTo>
                <a:lnTo>
                  <a:pt x="4161648" y="12064"/>
                </a:lnTo>
                <a:lnTo>
                  <a:pt x="4115898" y="5412"/>
                </a:lnTo>
                <a:lnTo>
                  <a:pt x="4069353" y="1365"/>
                </a:lnTo>
                <a:lnTo>
                  <a:pt x="4022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37260" y="937260"/>
            <a:ext cx="4826635" cy="5535295"/>
          </a:xfrm>
          <a:custGeom>
            <a:avLst/>
            <a:gdLst/>
            <a:ahLst/>
            <a:cxnLst/>
            <a:rect l="l" t="t" r="r" b="b"/>
            <a:pathLst>
              <a:path w="4826635" h="5535295">
                <a:moveTo>
                  <a:pt x="0" y="804417"/>
                </a:moveTo>
                <a:lnTo>
                  <a:pt x="1365" y="757154"/>
                </a:lnTo>
                <a:lnTo>
                  <a:pt x="5412" y="710609"/>
                </a:lnTo>
                <a:lnTo>
                  <a:pt x="12064" y="664859"/>
                </a:lnTo>
                <a:lnTo>
                  <a:pt x="21246" y="619979"/>
                </a:lnTo>
                <a:lnTo>
                  <a:pt x="32883" y="576044"/>
                </a:lnTo>
                <a:lnTo>
                  <a:pt x="46898" y="533129"/>
                </a:lnTo>
                <a:lnTo>
                  <a:pt x="63218" y="491311"/>
                </a:lnTo>
                <a:lnTo>
                  <a:pt x="81765" y="450664"/>
                </a:lnTo>
                <a:lnTo>
                  <a:pt x="102466" y="411265"/>
                </a:lnTo>
                <a:lnTo>
                  <a:pt x="125243" y="373188"/>
                </a:lnTo>
                <a:lnTo>
                  <a:pt x="150022" y="336509"/>
                </a:lnTo>
                <a:lnTo>
                  <a:pt x="176728" y="301304"/>
                </a:lnTo>
                <a:lnTo>
                  <a:pt x="205284" y="267648"/>
                </a:lnTo>
                <a:lnTo>
                  <a:pt x="235616" y="235616"/>
                </a:lnTo>
                <a:lnTo>
                  <a:pt x="267648" y="205284"/>
                </a:lnTo>
                <a:lnTo>
                  <a:pt x="301304" y="176728"/>
                </a:lnTo>
                <a:lnTo>
                  <a:pt x="336509" y="150022"/>
                </a:lnTo>
                <a:lnTo>
                  <a:pt x="373188" y="125243"/>
                </a:lnTo>
                <a:lnTo>
                  <a:pt x="411265" y="102466"/>
                </a:lnTo>
                <a:lnTo>
                  <a:pt x="450664" y="81765"/>
                </a:lnTo>
                <a:lnTo>
                  <a:pt x="491311" y="63218"/>
                </a:lnTo>
                <a:lnTo>
                  <a:pt x="533129" y="46898"/>
                </a:lnTo>
                <a:lnTo>
                  <a:pt x="576044" y="32883"/>
                </a:lnTo>
                <a:lnTo>
                  <a:pt x="619979" y="21246"/>
                </a:lnTo>
                <a:lnTo>
                  <a:pt x="664859" y="12064"/>
                </a:lnTo>
                <a:lnTo>
                  <a:pt x="710609" y="5412"/>
                </a:lnTo>
                <a:lnTo>
                  <a:pt x="757154" y="1365"/>
                </a:lnTo>
                <a:lnTo>
                  <a:pt x="804417" y="0"/>
                </a:lnTo>
                <a:lnTo>
                  <a:pt x="4022090" y="0"/>
                </a:lnTo>
                <a:lnTo>
                  <a:pt x="4069353" y="1365"/>
                </a:lnTo>
                <a:lnTo>
                  <a:pt x="4115898" y="5412"/>
                </a:lnTo>
                <a:lnTo>
                  <a:pt x="4161648" y="12064"/>
                </a:lnTo>
                <a:lnTo>
                  <a:pt x="4206528" y="21246"/>
                </a:lnTo>
                <a:lnTo>
                  <a:pt x="4250463" y="32883"/>
                </a:lnTo>
                <a:lnTo>
                  <a:pt x="4293378" y="46898"/>
                </a:lnTo>
                <a:lnTo>
                  <a:pt x="4335196" y="63218"/>
                </a:lnTo>
                <a:lnTo>
                  <a:pt x="4375843" y="81765"/>
                </a:lnTo>
                <a:lnTo>
                  <a:pt x="4415242" y="102466"/>
                </a:lnTo>
                <a:lnTo>
                  <a:pt x="4453319" y="125243"/>
                </a:lnTo>
                <a:lnTo>
                  <a:pt x="4489998" y="150022"/>
                </a:lnTo>
                <a:lnTo>
                  <a:pt x="4525203" y="176728"/>
                </a:lnTo>
                <a:lnTo>
                  <a:pt x="4558859" y="205284"/>
                </a:lnTo>
                <a:lnTo>
                  <a:pt x="4590891" y="235616"/>
                </a:lnTo>
                <a:lnTo>
                  <a:pt x="4621223" y="267648"/>
                </a:lnTo>
                <a:lnTo>
                  <a:pt x="4649779" y="301304"/>
                </a:lnTo>
                <a:lnTo>
                  <a:pt x="4676485" y="336509"/>
                </a:lnTo>
                <a:lnTo>
                  <a:pt x="4701264" y="373188"/>
                </a:lnTo>
                <a:lnTo>
                  <a:pt x="4724041" y="411265"/>
                </a:lnTo>
                <a:lnTo>
                  <a:pt x="4744742" y="450664"/>
                </a:lnTo>
                <a:lnTo>
                  <a:pt x="4763289" y="491311"/>
                </a:lnTo>
                <a:lnTo>
                  <a:pt x="4779609" y="533129"/>
                </a:lnTo>
                <a:lnTo>
                  <a:pt x="4793624" y="576044"/>
                </a:lnTo>
                <a:lnTo>
                  <a:pt x="4805261" y="619979"/>
                </a:lnTo>
                <a:lnTo>
                  <a:pt x="4814443" y="664859"/>
                </a:lnTo>
                <a:lnTo>
                  <a:pt x="4821095" y="710609"/>
                </a:lnTo>
                <a:lnTo>
                  <a:pt x="4825142" y="757154"/>
                </a:lnTo>
                <a:lnTo>
                  <a:pt x="4826508" y="804417"/>
                </a:lnTo>
                <a:lnTo>
                  <a:pt x="4826508" y="4730737"/>
                </a:lnTo>
                <a:lnTo>
                  <a:pt x="4825142" y="4778003"/>
                </a:lnTo>
                <a:lnTo>
                  <a:pt x="4821095" y="4824550"/>
                </a:lnTo>
                <a:lnTo>
                  <a:pt x="4814443" y="4870302"/>
                </a:lnTo>
                <a:lnTo>
                  <a:pt x="4805261" y="4915184"/>
                </a:lnTo>
                <a:lnTo>
                  <a:pt x="4793624" y="4959121"/>
                </a:lnTo>
                <a:lnTo>
                  <a:pt x="4779609" y="5002037"/>
                </a:lnTo>
                <a:lnTo>
                  <a:pt x="4763289" y="5043856"/>
                </a:lnTo>
                <a:lnTo>
                  <a:pt x="4744742" y="5084504"/>
                </a:lnTo>
                <a:lnTo>
                  <a:pt x="4724041" y="5123904"/>
                </a:lnTo>
                <a:lnTo>
                  <a:pt x="4701264" y="5161981"/>
                </a:lnTo>
                <a:lnTo>
                  <a:pt x="4676485" y="5198660"/>
                </a:lnTo>
                <a:lnTo>
                  <a:pt x="4649779" y="5233866"/>
                </a:lnTo>
                <a:lnTo>
                  <a:pt x="4621223" y="5267522"/>
                </a:lnTo>
                <a:lnTo>
                  <a:pt x="4590891" y="5299554"/>
                </a:lnTo>
                <a:lnTo>
                  <a:pt x="4558859" y="5329886"/>
                </a:lnTo>
                <a:lnTo>
                  <a:pt x="4525203" y="5358442"/>
                </a:lnTo>
                <a:lnTo>
                  <a:pt x="4489998" y="5385147"/>
                </a:lnTo>
                <a:lnTo>
                  <a:pt x="4453319" y="5409926"/>
                </a:lnTo>
                <a:lnTo>
                  <a:pt x="4415242" y="5432704"/>
                </a:lnTo>
                <a:lnTo>
                  <a:pt x="4375843" y="5453404"/>
                </a:lnTo>
                <a:lnTo>
                  <a:pt x="4335196" y="5471951"/>
                </a:lnTo>
                <a:lnTo>
                  <a:pt x="4293378" y="5488270"/>
                </a:lnTo>
                <a:lnTo>
                  <a:pt x="4250463" y="5502285"/>
                </a:lnTo>
                <a:lnTo>
                  <a:pt x="4206528" y="5513922"/>
                </a:lnTo>
                <a:lnTo>
                  <a:pt x="4161648" y="5523104"/>
                </a:lnTo>
                <a:lnTo>
                  <a:pt x="4115898" y="5529755"/>
                </a:lnTo>
                <a:lnTo>
                  <a:pt x="4069353" y="5533802"/>
                </a:lnTo>
                <a:lnTo>
                  <a:pt x="4022090" y="5535168"/>
                </a:lnTo>
                <a:lnTo>
                  <a:pt x="804417" y="5535168"/>
                </a:lnTo>
                <a:lnTo>
                  <a:pt x="757154" y="5533802"/>
                </a:lnTo>
                <a:lnTo>
                  <a:pt x="710609" y="5529755"/>
                </a:lnTo>
                <a:lnTo>
                  <a:pt x="664859" y="5523104"/>
                </a:lnTo>
                <a:lnTo>
                  <a:pt x="619979" y="5513922"/>
                </a:lnTo>
                <a:lnTo>
                  <a:pt x="576044" y="5502285"/>
                </a:lnTo>
                <a:lnTo>
                  <a:pt x="533129" y="5488270"/>
                </a:lnTo>
                <a:lnTo>
                  <a:pt x="491311" y="5471951"/>
                </a:lnTo>
                <a:lnTo>
                  <a:pt x="450664" y="5453404"/>
                </a:lnTo>
                <a:lnTo>
                  <a:pt x="411265" y="5432704"/>
                </a:lnTo>
                <a:lnTo>
                  <a:pt x="373188" y="5409926"/>
                </a:lnTo>
                <a:lnTo>
                  <a:pt x="336509" y="5385147"/>
                </a:lnTo>
                <a:lnTo>
                  <a:pt x="301304" y="5358442"/>
                </a:lnTo>
                <a:lnTo>
                  <a:pt x="267648" y="5329886"/>
                </a:lnTo>
                <a:lnTo>
                  <a:pt x="235616" y="5299554"/>
                </a:lnTo>
                <a:lnTo>
                  <a:pt x="205284" y="5267522"/>
                </a:lnTo>
                <a:lnTo>
                  <a:pt x="176728" y="5233866"/>
                </a:lnTo>
                <a:lnTo>
                  <a:pt x="150022" y="5198660"/>
                </a:lnTo>
                <a:lnTo>
                  <a:pt x="125243" y="5161981"/>
                </a:lnTo>
                <a:lnTo>
                  <a:pt x="102466" y="5123904"/>
                </a:lnTo>
                <a:lnTo>
                  <a:pt x="81765" y="5084504"/>
                </a:lnTo>
                <a:lnTo>
                  <a:pt x="63218" y="5043856"/>
                </a:lnTo>
                <a:lnTo>
                  <a:pt x="46898" y="5002037"/>
                </a:lnTo>
                <a:lnTo>
                  <a:pt x="32883" y="4959121"/>
                </a:lnTo>
                <a:lnTo>
                  <a:pt x="21246" y="4915184"/>
                </a:lnTo>
                <a:lnTo>
                  <a:pt x="12064" y="4870302"/>
                </a:lnTo>
                <a:lnTo>
                  <a:pt x="5412" y="4824550"/>
                </a:lnTo>
                <a:lnTo>
                  <a:pt x="1365" y="4778003"/>
                </a:lnTo>
                <a:lnTo>
                  <a:pt x="0" y="4730737"/>
                </a:lnTo>
                <a:lnTo>
                  <a:pt x="0" y="804417"/>
                </a:lnTo>
                <a:close/>
              </a:path>
            </a:pathLst>
          </a:custGeom>
          <a:ln w="12700">
            <a:solidFill>
              <a:srgbClr val="85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435852" y="937260"/>
            <a:ext cx="4826635" cy="5535295"/>
          </a:xfrm>
          <a:custGeom>
            <a:avLst/>
            <a:gdLst/>
            <a:ahLst/>
            <a:cxnLst/>
            <a:rect l="l" t="t" r="r" b="b"/>
            <a:pathLst>
              <a:path w="4826634" h="5535295">
                <a:moveTo>
                  <a:pt x="4022090" y="0"/>
                </a:moveTo>
                <a:lnTo>
                  <a:pt x="804418" y="0"/>
                </a:lnTo>
                <a:lnTo>
                  <a:pt x="757154" y="1365"/>
                </a:lnTo>
                <a:lnTo>
                  <a:pt x="710609" y="5412"/>
                </a:lnTo>
                <a:lnTo>
                  <a:pt x="664859" y="12064"/>
                </a:lnTo>
                <a:lnTo>
                  <a:pt x="619979" y="21246"/>
                </a:lnTo>
                <a:lnTo>
                  <a:pt x="576044" y="32883"/>
                </a:lnTo>
                <a:lnTo>
                  <a:pt x="533129" y="46898"/>
                </a:lnTo>
                <a:lnTo>
                  <a:pt x="491311" y="63218"/>
                </a:lnTo>
                <a:lnTo>
                  <a:pt x="450664" y="81765"/>
                </a:lnTo>
                <a:lnTo>
                  <a:pt x="411265" y="102466"/>
                </a:lnTo>
                <a:lnTo>
                  <a:pt x="373188" y="125243"/>
                </a:lnTo>
                <a:lnTo>
                  <a:pt x="336509" y="150022"/>
                </a:lnTo>
                <a:lnTo>
                  <a:pt x="301304" y="176728"/>
                </a:lnTo>
                <a:lnTo>
                  <a:pt x="267648" y="205284"/>
                </a:lnTo>
                <a:lnTo>
                  <a:pt x="235616" y="235616"/>
                </a:lnTo>
                <a:lnTo>
                  <a:pt x="205284" y="267648"/>
                </a:lnTo>
                <a:lnTo>
                  <a:pt x="176728" y="301304"/>
                </a:lnTo>
                <a:lnTo>
                  <a:pt x="150022" y="336509"/>
                </a:lnTo>
                <a:lnTo>
                  <a:pt x="125243" y="373188"/>
                </a:lnTo>
                <a:lnTo>
                  <a:pt x="102466" y="411265"/>
                </a:lnTo>
                <a:lnTo>
                  <a:pt x="81765" y="450664"/>
                </a:lnTo>
                <a:lnTo>
                  <a:pt x="63218" y="491311"/>
                </a:lnTo>
                <a:lnTo>
                  <a:pt x="46898" y="533129"/>
                </a:lnTo>
                <a:lnTo>
                  <a:pt x="32883" y="576044"/>
                </a:lnTo>
                <a:lnTo>
                  <a:pt x="21246" y="619979"/>
                </a:lnTo>
                <a:lnTo>
                  <a:pt x="12064" y="664859"/>
                </a:lnTo>
                <a:lnTo>
                  <a:pt x="5412" y="710609"/>
                </a:lnTo>
                <a:lnTo>
                  <a:pt x="1365" y="757154"/>
                </a:lnTo>
                <a:lnTo>
                  <a:pt x="0" y="804417"/>
                </a:lnTo>
                <a:lnTo>
                  <a:pt x="0" y="4730737"/>
                </a:lnTo>
                <a:lnTo>
                  <a:pt x="1365" y="4778003"/>
                </a:lnTo>
                <a:lnTo>
                  <a:pt x="5412" y="4824550"/>
                </a:lnTo>
                <a:lnTo>
                  <a:pt x="12064" y="4870302"/>
                </a:lnTo>
                <a:lnTo>
                  <a:pt x="21246" y="4915184"/>
                </a:lnTo>
                <a:lnTo>
                  <a:pt x="32883" y="4959121"/>
                </a:lnTo>
                <a:lnTo>
                  <a:pt x="46898" y="5002037"/>
                </a:lnTo>
                <a:lnTo>
                  <a:pt x="63218" y="5043856"/>
                </a:lnTo>
                <a:lnTo>
                  <a:pt x="81765" y="5084504"/>
                </a:lnTo>
                <a:lnTo>
                  <a:pt x="102466" y="5123904"/>
                </a:lnTo>
                <a:lnTo>
                  <a:pt x="125243" y="5161981"/>
                </a:lnTo>
                <a:lnTo>
                  <a:pt x="150022" y="5198660"/>
                </a:lnTo>
                <a:lnTo>
                  <a:pt x="176728" y="5233866"/>
                </a:lnTo>
                <a:lnTo>
                  <a:pt x="205284" y="5267522"/>
                </a:lnTo>
                <a:lnTo>
                  <a:pt x="235616" y="5299554"/>
                </a:lnTo>
                <a:lnTo>
                  <a:pt x="267648" y="5329886"/>
                </a:lnTo>
                <a:lnTo>
                  <a:pt x="301304" y="5358442"/>
                </a:lnTo>
                <a:lnTo>
                  <a:pt x="336509" y="5385147"/>
                </a:lnTo>
                <a:lnTo>
                  <a:pt x="373188" y="5409926"/>
                </a:lnTo>
                <a:lnTo>
                  <a:pt x="411265" y="5432704"/>
                </a:lnTo>
                <a:lnTo>
                  <a:pt x="450664" y="5453404"/>
                </a:lnTo>
                <a:lnTo>
                  <a:pt x="491311" y="5471951"/>
                </a:lnTo>
                <a:lnTo>
                  <a:pt x="533129" y="5488270"/>
                </a:lnTo>
                <a:lnTo>
                  <a:pt x="576044" y="5502285"/>
                </a:lnTo>
                <a:lnTo>
                  <a:pt x="619979" y="5513922"/>
                </a:lnTo>
                <a:lnTo>
                  <a:pt x="664859" y="5523104"/>
                </a:lnTo>
                <a:lnTo>
                  <a:pt x="710609" y="5529755"/>
                </a:lnTo>
                <a:lnTo>
                  <a:pt x="757154" y="5533802"/>
                </a:lnTo>
                <a:lnTo>
                  <a:pt x="804418" y="5535168"/>
                </a:lnTo>
                <a:lnTo>
                  <a:pt x="4022090" y="5535168"/>
                </a:lnTo>
                <a:lnTo>
                  <a:pt x="4069353" y="5533802"/>
                </a:lnTo>
                <a:lnTo>
                  <a:pt x="4115898" y="5529755"/>
                </a:lnTo>
                <a:lnTo>
                  <a:pt x="4161648" y="5523104"/>
                </a:lnTo>
                <a:lnTo>
                  <a:pt x="4206528" y="5513922"/>
                </a:lnTo>
                <a:lnTo>
                  <a:pt x="4250463" y="5502285"/>
                </a:lnTo>
                <a:lnTo>
                  <a:pt x="4293378" y="5488270"/>
                </a:lnTo>
                <a:lnTo>
                  <a:pt x="4335196" y="5471951"/>
                </a:lnTo>
                <a:lnTo>
                  <a:pt x="4375843" y="5453404"/>
                </a:lnTo>
                <a:lnTo>
                  <a:pt x="4415242" y="5432704"/>
                </a:lnTo>
                <a:lnTo>
                  <a:pt x="4453319" y="5409926"/>
                </a:lnTo>
                <a:lnTo>
                  <a:pt x="4489998" y="5385147"/>
                </a:lnTo>
                <a:lnTo>
                  <a:pt x="4525203" y="5358442"/>
                </a:lnTo>
                <a:lnTo>
                  <a:pt x="4558859" y="5329886"/>
                </a:lnTo>
                <a:lnTo>
                  <a:pt x="4590891" y="5299554"/>
                </a:lnTo>
                <a:lnTo>
                  <a:pt x="4621223" y="5267522"/>
                </a:lnTo>
                <a:lnTo>
                  <a:pt x="4649779" y="5233866"/>
                </a:lnTo>
                <a:lnTo>
                  <a:pt x="4676485" y="5198660"/>
                </a:lnTo>
                <a:lnTo>
                  <a:pt x="4701264" y="5161981"/>
                </a:lnTo>
                <a:lnTo>
                  <a:pt x="4724041" y="5123904"/>
                </a:lnTo>
                <a:lnTo>
                  <a:pt x="4744742" y="5084504"/>
                </a:lnTo>
                <a:lnTo>
                  <a:pt x="4763289" y="5043856"/>
                </a:lnTo>
                <a:lnTo>
                  <a:pt x="4779609" y="5002037"/>
                </a:lnTo>
                <a:lnTo>
                  <a:pt x="4793624" y="4959121"/>
                </a:lnTo>
                <a:lnTo>
                  <a:pt x="4805261" y="4915184"/>
                </a:lnTo>
                <a:lnTo>
                  <a:pt x="4814443" y="4870302"/>
                </a:lnTo>
                <a:lnTo>
                  <a:pt x="4821095" y="4824550"/>
                </a:lnTo>
                <a:lnTo>
                  <a:pt x="4825142" y="4778003"/>
                </a:lnTo>
                <a:lnTo>
                  <a:pt x="4826508" y="4730737"/>
                </a:lnTo>
                <a:lnTo>
                  <a:pt x="4826508" y="804417"/>
                </a:lnTo>
                <a:lnTo>
                  <a:pt x="4825142" y="757154"/>
                </a:lnTo>
                <a:lnTo>
                  <a:pt x="4821095" y="710609"/>
                </a:lnTo>
                <a:lnTo>
                  <a:pt x="4814443" y="664859"/>
                </a:lnTo>
                <a:lnTo>
                  <a:pt x="4805261" y="619979"/>
                </a:lnTo>
                <a:lnTo>
                  <a:pt x="4793624" y="576044"/>
                </a:lnTo>
                <a:lnTo>
                  <a:pt x="4779609" y="533129"/>
                </a:lnTo>
                <a:lnTo>
                  <a:pt x="4763289" y="491311"/>
                </a:lnTo>
                <a:lnTo>
                  <a:pt x="4744742" y="450664"/>
                </a:lnTo>
                <a:lnTo>
                  <a:pt x="4724041" y="411265"/>
                </a:lnTo>
                <a:lnTo>
                  <a:pt x="4701264" y="373188"/>
                </a:lnTo>
                <a:lnTo>
                  <a:pt x="4676485" y="336509"/>
                </a:lnTo>
                <a:lnTo>
                  <a:pt x="4649779" y="301304"/>
                </a:lnTo>
                <a:lnTo>
                  <a:pt x="4621223" y="267648"/>
                </a:lnTo>
                <a:lnTo>
                  <a:pt x="4590891" y="235616"/>
                </a:lnTo>
                <a:lnTo>
                  <a:pt x="4558859" y="205284"/>
                </a:lnTo>
                <a:lnTo>
                  <a:pt x="4525203" y="176728"/>
                </a:lnTo>
                <a:lnTo>
                  <a:pt x="4489998" y="150022"/>
                </a:lnTo>
                <a:lnTo>
                  <a:pt x="4453319" y="125243"/>
                </a:lnTo>
                <a:lnTo>
                  <a:pt x="4415242" y="102466"/>
                </a:lnTo>
                <a:lnTo>
                  <a:pt x="4375843" y="81765"/>
                </a:lnTo>
                <a:lnTo>
                  <a:pt x="4335196" y="63218"/>
                </a:lnTo>
                <a:lnTo>
                  <a:pt x="4293378" y="46898"/>
                </a:lnTo>
                <a:lnTo>
                  <a:pt x="4250463" y="32883"/>
                </a:lnTo>
                <a:lnTo>
                  <a:pt x="4206528" y="21246"/>
                </a:lnTo>
                <a:lnTo>
                  <a:pt x="4161648" y="12064"/>
                </a:lnTo>
                <a:lnTo>
                  <a:pt x="4115898" y="5412"/>
                </a:lnTo>
                <a:lnTo>
                  <a:pt x="4069353" y="1365"/>
                </a:lnTo>
                <a:lnTo>
                  <a:pt x="4022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435852" y="937260"/>
            <a:ext cx="4826635" cy="5535295"/>
          </a:xfrm>
          <a:custGeom>
            <a:avLst/>
            <a:gdLst/>
            <a:ahLst/>
            <a:cxnLst/>
            <a:rect l="l" t="t" r="r" b="b"/>
            <a:pathLst>
              <a:path w="4826634" h="5535295">
                <a:moveTo>
                  <a:pt x="0" y="804417"/>
                </a:moveTo>
                <a:lnTo>
                  <a:pt x="1365" y="757154"/>
                </a:lnTo>
                <a:lnTo>
                  <a:pt x="5412" y="710609"/>
                </a:lnTo>
                <a:lnTo>
                  <a:pt x="12064" y="664859"/>
                </a:lnTo>
                <a:lnTo>
                  <a:pt x="21246" y="619979"/>
                </a:lnTo>
                <a:lnTo>
                  <a:pt x="32883" y="576044"/>
                </a:lnTo>
                <a:lnTo>
                  <a:pt x="46898" y="533129"/>
                </a:lnTo>
                <a:lnTo>
                  <a:pt x="63218" y="491311"/>
                </a:lnTo>
                <a:lnTo>
                  <a:pt x="81765" y="450664"/>
                </a:lnTo>
                <a:lnTo>
                  <a:pt x="102466" y="411265"/>
                </a:lnTo>
                <a:lnTo>
                  <a:pt x="125243" y="373188"/>
                </a:lnTo>
                <a:lnTo>
                  <a:pt x="150022" y="336509"/>
                </a:lnTo>
                <a:lnTo>
                  <a:pt x="176728" y="301304"/>
                </a:lnTo>
                <a:lnTo>
                  <a:pt x="205284" y="267648"/>
                </a:lnTo>
                <a:lnTo>
                  <a:pt x="235616" y="235616"/>
                </a:lnTo>
                <a:lnTo>
                  <a:pt x="267648" y="205284"/>
                </a:lnTo>
                <a:lnTo>
                  <a:pt x="301304" y="176728"/>
                </a:lnTo>
                <a:lnTo>
                  <a:pt x="336509" y="150022"/>
                </a:lnTo>
                <a:lnTo>
                  <a:pt x="373188" y="125243"/>
                </a:lnTo>
                <a:lnTo>
                  <a:pt x="411265" y="102466"/>
                </a:lnTo>
                <a:lnTo>
                  <a:pt x="450664" y="81765"/>
                </a:lnTo>
                <a:lnTo>
                  <a:pt x="491311" y="63218"/>
                </a:lnTo>
                <a:lnTo>
                  <a:pt x="533129" y="46898"/>
                </a:lnTo>
                <a:lnTo>
                  <a:pt x="576044" y="32883"/>
                </a:lnTo>
                <a:lnTo>
                  <a:pt x="619979" y="21246"/>
                </a:lnTo>
                <a:lnTo>
                  <a:pt x="664859" y="12064"/>
                </a:lnTo>
                <a:lnTo>
                  <a:pt x="710609" y="5412"/>
                </a:lnTo>
                <a:lnTo>
                  <a:pt x="757154" y="1365"/>
                </a:lnTo>
                <a:lnTo>
                  <a:pt x="804418" y="0"/>
                </a:lnTo>
                <a:lnTo>
                  <a:pt x="4022090" y="0"/>
                </a:lnTo>
                <a:lnTo>
                  <a:pt x="4069353" y="1365"/>
                </a:lnTo>
                <a:lnTo>
                  <a:pt x="4115898" y="5412"/>
                </a:lnTo>
                <a:lnTo>
                  <a:pt x="4161648" y="12064"/>
                </a:lnTo>
                <a:lnTo>
                  <a:pt x="4206528" y="21246"/>
                </a:lnTo>
                <a:lnTo>
                  <a:pt x="4250463" y="32883"/>
                </a:lnTo>
                <a:lnTo>
                  <a:pt x="4293378" y="46898"/>
                </a:lnTo>
                <a:lnTo>
                  <a:pt x="4335196" y="63218"/>
                </a:lnTo>
                <a:lnTo>
                  <a:pt x="4375843" y="81765"/>
                </a:lnTo>
                <a:lnTo>
                  <a:pt x="4415242" y="102466"/>
                </a:lnTo>
                <a:lnTo>
                  <a:pt x="4453319" y="125243"/>
                </a:lnTo>
                <a:lnTo>
                  <a:pt x="4489998" y="150022"/>
                </a:lnTo>
                <a:lnTo>
                  <a:pt x="4525203" y="176728"/>
                </a:lnTo>
                <a:lnTo>
                  <a:pt x="4558859" y="205284"/>
                </a:lnTo>
                <a:lnTo>
                  <a:pt x="4590891" y="235616"/>
                </a:lnTo>
                <a:lnTo>
                  <a:pt x="4621223" y="267648"/>
                </a:lnTo>
                <a:lnTo>
                  <a:pt x="4649779" y="301304"/>
                </a:lnTo>
                <a:lnTo>
                  <a:pt x="4676485" y="336509"/>
                </a:lnTo>
                <a:lnTo>
                  <a:pt x="4701264" y="373188"/>
                </a:lnTo>
                <a:lnTo>
                  <a:pt x="4724041" y="411265"/>
                </a:lnTo>
                <a:lnTo>
                  <a:pt x="4744742" y="450664"/>
                </a:lnTo>
                <a:lnTo>
                  <a:pt x="4763289" y="491311"/>
                </a:lnTo>
                <a:lnTo>
                  <a:pt x="4779609" y="533129"/>
                </a:lnTo>
                <a:lnTo>
                  <a:pt x="4793624" y="576044"/>
                </a:lnTo>
                <a:lnTo>
                  <a:pt x="4805261" y="619979"/>
                </a:lnTo>
                <a:lnTo>
                  <a:pt x="4814443" y="664859"/>
                </a:lnTo>
                <a:lnTo>
                  <a:pt x="4821095" y="710609"/>
                </a:lnTo>
                <a:lnTo>
                  <a:pt x="4825142" y="757154"/>
                </a:lnTo>
                <a:lnTo>
                  <a:pt x="4826508" y="804417"/>
                </a:lnTo>
                <a:lnTo>
                  <a:pt x="4826508" y="4730737"/>
                </a:lnTo>
                <a:lnTo>
                  <a:pt x="4825142" y="4778003"/>
                </a:lnTo>
                <a:lnTo>
                  <a:pt x="4821095" y="4824550"/>
                </a:lnTo>
                <a:lnTo>
                  <a:pt x="4814443" y="4870302"/>
                </a:lnTo>
                <a:lnTo>
                  <a:pt x="4805261" y="4915184"/>
                </a:lnTo>
                <a:lnTo>
                  <a:pt x="4793624" y="4959121"/>
                </a:lnTo>
                <a:lnTo>
                  <a:pt x="4779609" y="5002037"/>
                </a:lnTo>
                <a:lnTo>
                  <a:pt x="4763289" y="5043856"/>
                </a:lnTo>
                <a:lnTo>
                  <a:pt x="4744742" y="5084504"/>
                </a:lnTo>
                <a:lnTo>
                  <a:pt x="4724041" y="5123904"/>
                </a:lnTo>
                <a:lnTo>
                  <a:pt x="4701264" y="5161981"/>
                </a:lnTo>
                <a:lnTo>
                  <a:pt x="4676485" y="5198660"/>
                </a:lnTo>
                <a:lnTo>
                  <a:pt x="4649779" y="5233866"/>
                </a:lnTo>
                <a:lnTo>
                  <a:pt x="4621223" y="5267522"/>
                </a:lnTo>
                <a:lnTo>
                  <a:pt x="4590891" y="5299554"/>
                </a:lnTo>
                <a:lnTo>
                  <a:pt x="4558859" y="5329886"/>
                </a:lnTo>
                <a:lnTo>
                  <a:pt x="4525203" y="5358442"/>
                </a:lnTo>
                <a:lnTo>
                  <a:pt x="4489998" y="5385147"/>
                </a:lnTo>
                <a:lnTo>
                  <a:pt x="4453319" y="5409926"/>
                </a:lnTo>
                <a:lnTo>
                  <a:pt x="4415242" y="5432704"/>
                </a:lnTo>
                <a:lnTo>
                  <a:pt x="4375843" y="5453404"/>
                </a:lnTo>
                <a:lnTo>
                  <a:pt x="4335196" y="5471951"/>
                </a:lnTo>
                <a:lnTo>
                  <a:pt x="4293378" y="5488270"/>
                </a:lnTo>
                <a:lnTo>
                  <a:pt x="4250463" y="5502285"/>
                </a:lnTo>
                <a:lnTo>
                  <a:pt x="4206528" y="5513922"/>
                </a:lnTo>
                <a:lnTo>
                  <a:pt x="4161648" y="5523104"/>
                </a:lnTo>
                <a:lnTo>
                  <a:pt x="4115898" y="5529755"/>
                </a:lnTo>
                <a:lnTo>
                  <a:pt x="4069353" y="5533802"/>
                </a:lnTo>
                <a:lnTo>
                  <a:pt x="4022090" y="5535168"/>
                </a:lnTo>
                <a:lnTo>
                  <a:pt x="804418" y="5535168"/>
                </a:lnTo>
                <a:lnTo>
                  <a:pt x="757154" y="5533802"/>
                </a:lnTo>
                <a:lnTo>
                  <a:pt x="710609" y="5529755"/>
                </a:lnTo>
                <a:lnTo>
                  <a:pt x="664859" y="5523104"/>
                </a:lnTo>
                <a:lnTo>
                  <a:pt x="619979" y="5513922"/>
                </a:lnTo>
                <a:lnTo>
                  <a:pt x="576044" y="5502285"/>
                </a:lnTo>
                <a:lnTo>
                  <a:pt x="533129" y="5488270"/>
                </a:lnTo>
                <a:lnTo>
                  <a:pt x="491311" y="5471951"/>
                </a:lnTo>
                <a:lnTo>
                  <a:pt x="450664" y="5453404"/>
                </a:lnTo>
                <a:lnTo>
                  <a:pt x="411265" y="5432704"/>
                </a:lnTo>
                <a:lnTo>
                  <a:pt x="373188" y="5409926"/>
                </a:lnTo>
                <a:lnTo>
                  <a:pt x="336509" y="5385147"/>
                </a:lnTo>
                <a:lnTo>
                  <a:pt x="301304" y="5358442"/>
                </a:lnTo>
                <a:lnTo>
                  <a:pt x="267648" y="5329886"/>
                </a:lnTo>
                <a:lnTo>
                  <a:pt x="235616" y="5299554"/>
                </a:lnTo>
                <a:lnTo>
                  <a:pt x="205284" y="5267522"/>
                </a:lnTo>
                <a:lnTo>
                  <a:pt x="176728" y="5233866"/>
                </a:lnTo>
                <a:lnTo>
                  <a:pt x="150022" y="5198660"/>
                </a:lnTo>
                <a:lnTo>
                  <a:pt x="125243" y="5161981"/>
                </a:lnTo>
                <a:lnTo>
                  <a:pt x="102466" y="5123904"/>
                </a:lnTo>
                <a:lnTo>
                  <a:pt x="81765" y="5084504"/>
                </a:lnTo>
                <a:lnTo>
                  <a:pt x="63218" y="5043856"/>
                </a:lnTo>
                <a:lnTo>
                  <a:pt x="46898" y="5002037"/>
                </a:lnTo>
                <a:lnTo>
                  <a:pt x="32883" y="4959121"/>
                </a:lnTo>
                <a:lnTo>
                  <a:pt x="21246" y="4915184"/>
                </a:lnTo>
                <a:lnTo>
                  <a:pt x="12064" y="4870302"/>
                </a:lnTo>
                <a:lnTo>
                  <a:pt x="5412" y="4824550"/>
                </a:lnTo>
                <a:lnTo>
                  <a:pt x="1365" y="4778003"/>
                </a:lnTo>
                <a:lnTo>
                  <a:pt x="0" y="4730737"/>
                </a:lnTo>
                <a:lnTo>
                  <a:pt x="0" y="804417"/>
                </a:lnTo>
                <a:close/>
              </a:path>
            </a:pathLst>
          </a:custGeom>
          <a:ln w="12700">
            <a:solidFill>
              <a:srgbClr val="30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5BAE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13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5BAE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44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7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B194BD-C305-B12F-FE2F-8EE353257C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2199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25AD31-5028-D17D-3E5B-8BFAE50E1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300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7BFED1-C576-6C21-EED3-F42F667C2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027697-6BC9-123D-023F-2665E2D812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23A17-01F1-BE1E-6EF0-AD37A9F53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836A73-EC0E-04AD-A1E2-DA0E652AB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199" y="5834584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30/8/2023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269" y="-345490"/>
            <a:ext cx="2994025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75BAE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17519" y="1033094"/>
            <a:ext cx="5156961" cy="169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93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929" y="1897136"/>
            <a:ext cx="3016305" cy="1110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13484F-A0A5-48AB-9FD5-23B88DF704D1}"/>
              </a:ext>
            </a:extLst>
          </p:cNvPr>
          <p:cNvSpPr txBox="1">
            <a:spLocks/>
          </p:cNvSpPr>
          <p:nvPr/>
        </p:nvSpPr>
        <p:spPr>
          <a:xfrm>
            <a:off x="1248697" y="3561915"/>
            <a:ext cx="9714271" cy="1940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“Senderos Seguros”</a:t>
            </a:r>
          </a:p>
          <a:p>
            <a:pPr algn="ctr"/>
            <a:endParaRPr lang="es-EC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pPr algn="ctr"/>
            <a:r>
              <a:rPr lang="es-MX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2023</a:t>
            </a:r>
            <a:endParaRPr lang="es-EC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88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37" y="3615814"/>
            <a:ext cx="3528763" cy="2646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EFB2BF71-6408-40D4-95CA-9EFEB8A3CD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7EAB712-8326-4DBD-A4DE-516491D6F9A2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076727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TUMBACO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2441DF8-42B9-4DC2-A912-403C76BBD769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4B6A9F6-64DB-49B5-AF14-2246CC046AC9}"/>
              </a:ext>
            </a:extLst>
          </p:cNvPr>
          <p:cNvSpPr txBox="1">
            <a:spLocks/>
          </p:cNvSpPr>
          <p:nvPr/>
        </p:nvSpPr>
        <p:spPr>
          <a:xfrm>
            <a:off x="-346773" y="3901709"/>
            <a:ext cx="6322142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CALLE JUAN MONTALVO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16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6611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0" y="6223874"/>
            <a:ext cx="1815263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400 m.</a:t>
            </a:r>
            <a:endParaRPr lang="es-EC" dirty="0"/>
          </a:p>
        </p:txBody>
      </p:sp>
      <p:sp>
        <p:nvSpPr>
          <p:cNvPr id="52" name="Conector 51"/>
          <p:cNvSpPr/>
          <p:nvPr/>
        </p:nvSpPr>
        <p:spPr>
          <a:xfrm>
            <a:off x="1261629" y="5031160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Conector 56"/>
          <p:cNvSpPr/>
          <p:nvPr/>
        </p:nvSpPr>
        <p:spPr>
          <a:xfrm>
            <a:off x="3157104" y="1325935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8" name="Conector recto 57"/>
          <p:cNvCxnSpPr/>
          <p:nvPr/>
        </p:nvCxnSpPr>
        <p:spPr>
          <a:xfrm flipH="1">
            <a:off x="1533525" y="1715619"/>
            <a:ext cx="1709738" cy="331554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58"/>
          <p:cNvSpPr txBox="1"/>
          <p:nvPr/>
        </p:nvSpPr>
        <p:spPr>
          <a:xfrm rot="1550710">
            <a:off x="1167025" y="782362"/>
            <a:ext cx="2114924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CALLE SIMÓN BOLÍVAR</a:t>
            </a:r>
            <a:endParaRPr lang="es-EC" sz="1400" b="1" dirty="0"/>
          </a:p>
        </p:txBody>
      </p:sp>
      <p:sp>
        <p:nvSpPr>
          <p:cNvPr id="61" name="CuadroTexto 60"/>
          <p:cNvSpPr txBox="1"/>
          <p:nvPr/>
        </p:nvSpPr>
        <p:spPr>
          <a:xfrm rot="1550710">
            <a:off x="1684355" y="5828113"/>
            <a:ext cx="2702763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OSWALDO GUAYASAMIN</a:t>
            </a:r>
            <a:endParaRPr lang="es-EC" sz="1400" b="1" dirty="0"/>
          </a:p>
        </p:txBody>
      </p:sp>
      <p:sp>
        <p:nvSpPr>
          <p:cNvPr id="62" name="CuadroTexto 61"/>
          <p:cNvSpPr txBox="1"/>
          <p:nvPr/>
        </p:nvSpPr>
        <p:spPr>
          <a:xfrm rot="17840550">
            <a:off x="1517512" y="2865919"/>
            <a:ext cx="1399468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COMERCIO</a:t>
            </a:r>
            <a:endParaRPr lang="es-EC" dirty="0"/>
          </a:p>
        </p:txBody>
      </p:sp>
      <p:sp>
        <p:nvSpPr>
          <p:cNvPr id="63" name="CuadroTexto 62"/>
          <p:cNvSpPr txBox="1"/>
          <p:nvPr/>
        </p:nvSpPr>
        <p:spPr>
          <a:xfrm rot="1477449">
            <a:off x="1710231" y="4931217"/>
            <a:ext cx="2369035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ADMINISTRACION ZONAL TUMBACO</a:t>
            </a:r>
            <a:endParaRPr lang="es-EC" dirty="0"/>
          </a:p>
        </p:txBody>
      </p:sp>
      <p:sp>
        <p:nvSpPr>
          <p:cNvPr id="64" name="CuadroTexto 63"/>
          <p:cNvSpPr txBox="1"/>
          <p:nvPr/>
        </p:nvSpPr>
        <p:spPr>
          <a:xfrm rot="1477449">
            <a:off x="3126391" y="1974629"/>
            <a:ext cx="1278880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PARQUE </a:t>
            </a:r>
          </a:p>
          <a:p>
            <a:r>
              <a:rPr lang="es-MX" dirty="0"/>
              <a:t>TUMBACO</a:t>
            </a:r>
            <a:endParaRPr lang="es-EC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F1CFB9B-00B1-4177-ACAE-E418178D1FD6}"/>
              </a:ext>
            </a:extLst>
          </p:cNvPr>
          <p:cNvSpPr/>
          <p:nvPr/>
        </p:nvSpPr>
        <p:spPr>
          <a:xfrm>
            <a:off x="7892254" y="904111"/>
            <a:ext cx="4046367" cy="53197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Presencia de equipamientos como Casa Somos, UPC, Unidades Educativas, Parques.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Presencia de comercio desorganizado.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Zona con alta densidad residencial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</a:endParaRPr>
          </a:p>
          <a:p>
            <a:r>
              <a:rPr lang="es-MX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Intervención de áreas abiertas, dotación de mobiliario.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Implementación de luminarias LED, botones anti pánico y sistemas de video vigilancia.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660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/>
          <a:stretch/>
        </p:blipFill>
        <p:spPr>
          <a:xfrm>
            <a:off x="6459794" y="3515711"/>
            <a:ext cx="3416843" cy="235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/>
          <a:stretch/>
        </p:blipFill>
        <p:spPr>
          <a:xfrm>
            <a:off x="7350409" y="0"/>
            <a:ext cx="4841591" cy="3342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124E66A8-2946-47FD-A712-109232FE9C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9827C23-0432-4615-8329-D141E6A798F5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076727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LA DELICIA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839BB36-E809-4FD4-84C6-042E6D1FFA72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A97CE5F-E26B-4ACD-9D81-8C32A5FD199F}"/>
              </a:ext>
            </a:extLst>
          </p:cNvPr>
          <p:cNvSpPr txBox="1">
            <a:spLocks/>
          </p:cNvSpPr>
          <p:nvPr/>
        </p:nvSpPr>
        <p:spPr>
          <a:xfrm>
            <a:off x="-85197" y="4085302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CALLE OE13 LA ROLDÓS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882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72494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5B75E49-EA20-2190-8F04-CC07FA1A78FA}"/>
              </a:ext>
            </a:extLst>
          </p:cNvPr>
          <p:cNvSpPr txBox="1">
            <a:spLocks/>
          </p:cNvSpPr>
          <p:nvPr/>
        </p:nvSpPr>
        <p:spPr>
          <a:xfrm>
            <a:off x="7167768" y="262637"/>
            <a:ext cx="4701326" cy="683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EC" sz="2400" b="1" dirty="0">
              <a:solidFill>
                <a:srgbClr val="75BBE9"/>
              </a:solidFill>
              <a:latin typeface="Montserrat"/>
              <a:ea typeface="HGSMinchoE" panose="02020900000000000000" pitchFamily="18" charset="-128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559" y="6194116"/>
            <a:ext cx="1815263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640 m.</a:t>
            </a:r>
            <a:endParaRPr lang="es-EC" dirty="0"/>
          </a:p>
        </p:txBody>
      </p:sp>
      <p:sp>
        <p:nvSpPr>
          <p:cNvPr id="38" name="Conector 37"/>
          <p:cNvSpPr/>
          <p:nvPr/>
        </p:nvSpPr>
        <p:spPr>
          <a:xfrm>
            <a:off x="606031" y="2610354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9" name="Conector recto 38"/>
          <p:cNvCxnSpPr/>
          <p:nvPr/>
        </p:nvCxnSpPr>
        <p:spPr>
          <a:xfrm flipH="1" flipV="1">
            <a:off x="996989" y="2800742"/>
            <a:ext cx="2677280" cy="16423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H="1" flipV="1">
            <a:off x="5343525" y="2719388"/>
            <a:ext cx="297142" cy="48889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H="1">
            <a:off x="4776790" y="2719388"/>
            <a:ext cx="566735" cy="97777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H="1">
            <a:off x="3674270" y="2771775"/>
            <a:ext cx="300036" cy="4539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 flipV="1">
            <a:off x="3974307" y="2681288"/>
            <a:ext cx="216693" cy="90487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/>
          <p:cNvSpPr txBox="1"/>
          <p:nvPr/>
        </p:nvSpPr>
        <p:spPr>
          <a:xfrm rot="17365846">
            <a:off x="5809124" y="2729828"/>
            <a:ext cx="1402955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CALLE OE12D</a:t>
            </a:r>
            <a:endParaRPr lang="es-EC" sz="1400" b="1" dirty="0"/>
          </a:p>
        </p:txBody>
      </p:sp>
      <p:sp>
        <p:nvSpPr>
          <p:cNvPr id="63" name="CuadroTexto 62"/>
          <p:cNvSpPr txBox="1"/>
          <p:nvPr/>
        </p:nvSpPr>
        <p:spPr>
          <a:xfrm rot="16200000">
            <a:off x="-50596" y="1620979"/>
            <a:ext cx="1657795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CALLE C11</a:t>
            </a:r>
            <a:endParaRPr lang="es-EC" sz="1400" b="1" dirty="0"/>
          </a:p>
        </p:txBody>
      </p:sp>
      <p:sp>
        <p:nvSpPr>
          <p:cNvPr id="64" name="CuadroTexto 63"/>
          <p:cNvSpPr txBox="1"/>
          <p:nvPr/>
        </p:nvSpPr>
        <p:spPr>
          <a:xfrm>
            <a:off x="2954426" y="2950104"/>
            <a:ext cx="1065519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UNIDAD EDUCATIVA PARTICULAR</a:t>
            </a:r>
            <a:endParaRPr lang="es-EC" sz="1200" b="1" dirty="0"/>
          </a:p>
        </p:txBody>
      </p:sp>
      <p:sp>
        <p:nvSpPr>
          <p:cNvPr id="65" name="CuadroTexto 64"/>
          <p:cNvSpPr txBox="1"/>
          <p:nvPr/>
        </p:nvSpPr>
        <p:spPr>
          <a:xfrm rot="17353218">
            <a:off x="6228198" y="3060323"/>
            <a:ext cx="1042042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CASA SOMOS</a:t>
            </a:r>
            <a:endParaRPr lang="es-EC" sz="1400" b="1" dirty="0"/>
          </a:p>
        </p:txBody>
      </p:sp>
      <p:sp>
        <p:nvSpPr>
          <p:cNvPr id="33" name="Conector 32"/>
          <p:cNvSpPr/>
          <p:nvPr/>
        </p:nvSpPr>
        <p:spPr>
          <a:xfrm>
            <a:off x="6119376" y="3480867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9" name="Conector recto 48"/>
          <p:cNvCxnSpPr/>
          <p:nvPr/>
        </p:nvCxnSpPr>
        <p:spPr>
          <a:xfrm flipH="1" flipV="1">
            <a:off x="5640667" y="2768276"/>
            <a:ext cx="205342" cy="150986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 rot="16200000">
            <a:off x="-63847" y="2212457"/>
            <a:ext cx="1065519" cy="276999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CANCHA</a:t>
            </a:r>
            <a:endParaRPr lang="es-EC" sz="1200" b="1" dirty="0"/>
          </a:p>
        </p:txBody>
      </p:sp>
      <p:sp>
        <p:nvSpPr>
          <p:cNvPr id="56" name="CuadroTexto 55"/>
          <p:cNvSpPr txBox="1"/>
          <p:nvPr/>
        </p:nvSpPr>
        <p:spPr>
          <a:xfrm rot="16989209">
            <a:off x="4004542" y="3015515"/>
            <a:ext cx="784995" cy="276999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CANCHA</a:t>
            </a:r>
            <a:endParaRPr lang="es-EC" sz="1200" b="1" dirty="0"/>
          </a:p>
        </p:txBody>
      </p:sp>
      <p:sp>
        <p:nvSpPr>
          <p:cNvPr id="57" name="CuadroTexto 56"/>
          <p:cNvSpPr txBox="1"/>
          <p:nvPr/>
        </p:nvSpPr>
        <p:spPr>
          <a:xfrm rot="17913500">
            <a:off x="4267507" y="2266115"/>
            <a:ext cx="820011" cy="276999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PARQUE</a:t>
            </a:r>
            <a:endParaRPr lang="es-EC" sz="1200" b="1" dirty="0"/>
          </a:p>
        </p:txBody>
      </p:sp>
      <p:cxnSp>
        <p:nvCxnSpPr>
          <p:cNvPr id="60" name="Conector recto 59"/>
          <p:cNvCxnSpPr/>
          <p:nvPr/>
        </p:nvCxnSpPr>
        <p:spPr>
          <a:xfrm>
            <a:off x="4169569" y="2681288"/>
            <a:ext cx="607219" cy="135877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 flipV="1">
            <a:off x="5839487" y="2919262"/>
            <a:ext cx="371347" cy="573066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09" y="4685951"/>
            <a:ext cx="3789546" cy="2131620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CF6B8F1D-ABAE-47B7-A7A5-BE43105F5025}"/>
              </a:ext>
            </a:extLst>
          </p:cNvPr>
          <p:cNvSpPr/>
          <p:nvPr/>
        </p:nvSpPr>
        <p:spPr>
          <a:xfrm>
            <a:off x="7344162" y="262637"/>
            <a:ext cx="4737424" cy="4368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Presencia de equipamientos como Casa Somos La Roldós, UPC, Unidades Educativas, Parques.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Presencia de comercio.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Zona con alta densidad residencial.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>
              <a:solidFill>
                <a:schemeClr val="tx1"/>
              </a:solidFill>
            </a:endParaRPr>
          </a:p>
          <a:p>
            <a:r>
              <a:rPr lang="es-MX" sz="1800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Intervención de áreas abiertas, dotación de mobiliario.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Implementación de luminarias LED, botones anti pánico y sistemas de video vigilancia.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409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11503"/>
          <a:stretch/>
        </p:blipFill>
        <p:spPr>
          <a:xfrm>
            <a:off x="6949844" y="0"/>
            <a:ext cx="5242156" cy="304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15" y="3598355"/>
            <a:ext cx="3341534" cy="246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8D36EE0C-1DA2-4E7C-9230-75572C7BEE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C89E63E-F4D4-437E-95F1-AFBBFB1C3B47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076727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QUITUMBE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B22C8FC-6BFC-49F4-9913-A5FA557657C9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5EF3D1F-2BC1-4476-87F0-FFE49EFDCD03}"/>
              </a:ext>
            </a:extLst>
          </p:cNvPr>
          <p:cNvSpPr txBox="1">
            <a:spLocks/>
          </p:cNvSpPr>
          <p:nvPr/>
        </p:nvSpPr>
        <p:spPr>
          <a:xfrm>
            <a:off x="-85197" y="4036289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CALLE LUIS FRANCISCO LÓPEZ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216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8" y="2455"/>
            <a:ext cx="6110467" cy="68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20969" y="6217714"/>
            <a:ext cx="1971499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320 m.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264" y="4638319"/>
            <a:ext cx="3132677" cy="220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4" name="Conector recto 43"/>
          <p:cNvCxnSpPr>
            <a:cxnSpLocks/>
            <a:stCxn id="47" idx="2"/>
            <a:endCxn id="48" idx="5"/>
          </p:cNvCxnSpPr>
          <p:nvPr/>
        </p:nvCxnSpPr>
        <p:spPr>
          <a:xfrm flipH="1" flipV="1">
            <a:off x="355142" y="1057800"/>
            <a:ext cx="4422436" cy="320479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ector 46"/>
          <p:cNvSpPr/>
          <p:nvPr/>
        </p:nvSpPr>
        <p:spPr>
          <a:xfrm>
            <a:off x="4777578" y="4067749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CuadroTexto 48"/>
          <p:cNvSpPr txBox="1"/>
          <p:nvPr/>
        </p:nvSpPr>
        <p:spPr>
          <a:xfrm rot="18360123">
            <a:off x="874462" y="539918"/>
            <a:ext cx="1407102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CALLE  JULIAN ESTRELLA</a:t>
            </a:r>
          </a:p>
        </p:txBody>
      </p:sp>
      <p:sp>
        <p:nvSpPr>
          <p:cNvPr id="48" name="Conector 47"/>
          <p:cNvSpPr/>
          <p:nvPr/>
        </p:nvSpPr>
        <p:spPr>
          <a:xfrm>
            <a:off x="20969" y="725184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CuadroTexto 49"/>
          <p:cNvSpPr txBox="1"/>
          <p:nvPr/>
        </p:nvSpPr>
        <p:spPr>
          <a:xfrm rot="16673615">
            <a:off x="3636982" y="5476222"/>
            <a:ext cx="2160883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MARISCAL SUCRE</a:t>
            </a:r>
            <a:endParaRPr lang="es-EC" sz="1400" b="1" dirty="0"/>
          </a:p>
        </p:txBody>
      </p:sp>
      <p:sp>
        <p:nvSpPr>
          <p:cNvPr id="52" name="CuadroTexto 51"/>
          <p:cNvSpPr txBox="1"/>
          <p:nvPr/>
        </p:nvSpPr>
        <p:spPr>
          <a:xfrm rot="2201645">
            <a:off x="1706725" y="2825088"/>
            <a:ext cx="1450509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PARQUE DE CHILLOGALLO</a:t>
            </a:r>
          </a:p>
        </p:txBody>
      </p:sp>
      <p:sp>
        <p:nvSpPr>
          <p:cNvPr id="53" name="CuadroTexto 52"/>
          <p:cNvSpPr txBox="1"/>
          <p:nvPr/>
        </p:nvSpPr>
        <p:spPr>
          <a:xfrm rot="2159854">
            <a:off x="2129626" y="2341360"/>
            <a:ext cx="1399468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COMERCIO</a:t>
            </a:r>
            <a:endParaRPr lang="es-EC" b="1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5F9552E-6144-4F66-BD9C-82F4AD7EC7FC}"/>
              </a:ext>
            </a:extLst>
          </p:cNvPr>
          <p:cNvSpPr/>
          <p:nvPr/>
        </p:nvSpPr>
        <p:spPr>
          <a:xfrm>
            <a:off x="6243482" y="191762"/>
            <a:ext cx="5895195" cy="43470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equipamientos como el parque Central de Chillogallo, UPC, Unidades Educativas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comercio informal.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Cometimiento de delitos.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/>
              </a:solidFill>
            </a:endParaRPr>
          </a:p>
          <a:p>
            <a:r>
              <a:rPr lang="es-MX" sz="1600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Urbanismo táctico y espacio público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Dotación de mobiliario, mejoramiento del espacio público.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Renovación de aceras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Eliminación de barreras arquitectónicas.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Implementación de luminarias LED (solares)  , botones anti pánico y sistemas de video vigilancia.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Integración de conceptos de accesibilidad universal.</a:t>
            </a:r>
          </a:p>
          <a:p>
            <a:pPr algn="ctr"/>
            <a:endParaRPr lang="es-EC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ACA6850-EE6E-4E8B-BFBB-B3FD0C1A0521}"/>
              </a:ext>
            </a:extLst>
          </p:cNvPr>
          <p:cNvSpPr txBox="1">
            <a:spLocks/>
          </p:cNvSpPr>
          <p:nvPr/>
        </p:nvSpPr>
        <p:spPr>
          <a:xfrm>
            <a:off x="9564600" y="5968692"/>
            <a:ext cx="2627400" cy="697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Presupuesto $    360.533,61</a:t>
            </a:r>
            <a:endParaRPr lang="es-EC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C1DEFAAA-F850-44B7-92F3-EFB442796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6C4E843-CF84-48E4-83EE-1F6E8424F5F5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556869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ELOY ALFARO</a:t>
            </a:r>
          </a:p>
        </p:txBody>
      </p:sp>
      <p:pic>
        <p:nvPicPr>
          <p:cNvPr id="2050" name="Picture 2" descr="Arriendo Local Sur de Quito, La Michelena, Provincia de Pichincha -  Plusvalía">
            <a:extLst>
              <a:ext uri="{FF2B5EF4-FFF2-40B4-BE49-F238E27FC236}">
                <a16:creationId xmlns:a16="http://schemas.microsoft.com/office/drawing/2014/main" id="{A629840B-CD05-4B77-B9E4-483EC912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49" y="0"/>
            <a:ext cx="4709651" cy="3532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F13BAB-9B70-4357-B9E6-8AF643D43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33" y="3701639"/>
            <a:ext cx="4668464" cy="2178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ED6528EF-A1F9-44CF-81E3-DCC77E8F0BB9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50FD25B-557B-42D2-AF1C-C218D520FA0F}"/>
              </a:ext>
            </a:extLst>
          </p:cNvPr>
          <p:cNvSpPr txBox="1">
            <a:spLocks/>
          </p:cNvSpPr>
          <p:nvPr/>
        </p:nvSpPr>
        <p:spPr>
          <a:xfrm>
            <a:off x="-85198" y="4093190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AV. MICHELENA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8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376"/>
          <a:stretch/>
        </p:blipFill>
        <p:spPr>
          <a:xfrm>
            <a:off x="-24982" y="0"/>
            <a:ext cx="625476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971" y="6234545"/>
            <a:ext cx="1815263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422 m.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270" t="18160"/>
          <a:stretch/>
        </p:blipFill>
        <p:spPr>
          <a:xfrm>
            <a:off x="6270738" y="4994786"/>
            <a:ext cx="3036846" cy="1735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3" name="Conector recto 42"/>
          <p:cNvCxnSpPr/>
          <p:nvPr/>
        </p:nvCxnSpPr>
        <p:spPr>
          <a:xfrm flipH="1" flipV="1">
            <a:off x="1143000" y="1552576"/>
            <a:ext cx="3667125" cy="22764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onector 61"/>
          <p:cNvSpPr/>
          <p:nvPr/>
        </p:nvSpPr>
        <p:spPr>
          <a:xfrm>
            <a:off x="4743450" y="3495675"/>
            <a:ext cx="1238250" cy="1200149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CuadroTexto 62"/>
          <p:cNvSpPr txBox="1"/>
          <p:nvPr/>
        </p:nvSpPr>
        <p:spPr>
          <a:xfrm rot="18501624">
            <a:off x="-328146" y="782625"/>
            <a:ext cx="2297865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AV. MARISCAL SUCRE</a:t>
            </a:r>
            <a:endParaRPr lang="es-EC" sz="1600" b="1" dirty="0"/>
          </a:p>
        </p:txBody>
      </p:sp>
      <p:sp>
        <p:nvSpPr>
          <p:cNvPr id="46" name="Conector 45"/>
          <p:cNvSpPr/>
          <p:nvPr/>
        </p:nvSpPr>
        <p:spPr>
          <a:xfrm>
            <a:off x="667860" y="1113382"/>
            <a:ext cx="511487" cy="536819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4" name="CuadroTexto 63"/>
          <p:cNvSpPr txBox="1"/>
          <p:nvPr/>
        </p:nvSpPr>
        <p:spPr>
          <a:xfrm rot="16200000">
            <a:off x="4250299" y="1983300"/>
            <a:ext cx="2780907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AV. TENIENTE HUGO ORTIZ</a:t>
            </a:r>
            <a:endParaRPr lang="es-EC" sz="1600" b="1" dirty="0"/>
          </a:p>
        </p:txBody>
      </p:sp>
      <p:sp>
        <p:nvSpPr>
          <p:cNvPr id="65" name="CuadroTexto 64"/>
          <p:cNvSpPr txBox="1"/>
          <p:nvPr/>
        </p:nvSpPr>
        <p:spPr>
          <a:xfrm rot="1960606">
            <a:off x="2571286" y="2314558"/>
            <a:ext cx="1336698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COMERCIO</a:t>
            </a:r>
            <a:endParaRPr lang="es-EC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370E788-8A41-438A-AA7D-BBDF663DF367}"/>
              </a:ext>
            </a:extLst>
          </p:cNvPr>
          <p:cNvSpPr/>
          <p:nvPr/>
        </p:nvSpPr>
        <p:spPr>
          <a:xfrm>
            <a:off x="6360845" y="235974"/>
            <a:ext cx="5695492" cy="4365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Cometimiento de delitos.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equipamientos como Unidad Educativa Abdón Calderón, Tribuna del Sur, parques municipales.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comercio informal.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Rutas de paradas y transporte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/>
              </a:solidFill>
            </a:endParaRPr>
          </a:p>
          <a:p>
            <a:r>
              <a:rPr lang="es-MX" sz="1600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Inclusión de franjas de vegetación.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Piso táctico y delimitación peatonal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Implementación de luminarias LED (solares), botones anti pánico y sistemas de video vigilancia.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Intervención de áreas abiertas, dotación de mobiliario.</a:t>
            </a:r>
          </a:p>
          <a:p>
            <a:pPr algn="ctr"/>
            <a:endParaRPr lang="es-EC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87DCC47-9639-4771-8925-C58AA0051110}"/>
              </a:ext>
            </a:extLst>
          </p:cNvPr>
          <p:cNvSpPr txBox="1">
            <a:spLocks/>
          </p:cNvSpPr>
          <p:nvPr/>
        </p:nvSpPr>
        <p:spPr>
          <a:xfrm>
            <a:off x="9208591" y="5784115"/>
            <a:ext cx="3036846" cy="325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800" b="1" dirty="0">
                <a:solidFill>
                  <a:srgbClr val="FF0000"/>
                </a:solidFill>
                <a:latin typeface="Montserrat"/>
                <a:ea typeface="HGSMinchoE" panose="02020900000000000000" pitchFamily="18" charset="-128"/>
              </a:rPr>
              <a:t>Presupuesto</a:t>
            </a:r>
          </a:p>
          <a:p>
            <a:pPr algn="r"/>
            <a:r>
              <a:rPr lang="es-MX" sz="2800" b="1" dirty="0">
                <a:solidFill>
                  <a:srgbClr val="FF0000"/>
                </a:solidFill>
                <a:latin typeface="Montserrat"/>
                <a:ea typeface="HGSMinchoE" panose="02020900000000000000" pitchFamily="18" charset="-128"/>
              </a:rPr>
              <a:t> $    249,836,70</a:t>
            </a:r>
            <a:endParaRPr lang="es-EC" sz="2800" b="1" dirty="0">
              <a:solidFill>
                <a:srgbClr val="FF0000"/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11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578" t="4584" r="6582" b="6465"/>
          <a:stretch/>
        </p:blipFill>
        <p:spPr>
          <a:xfrm>
            <a:off x="6519383" y="3731168"/>
            <a:ext cx="3079648" cy="244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DB939DD2-5193-47D6-BDE5-AB748B7983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2D6A336A-E316-4474-B757-0096D0CDB581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076727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CALDERÓN</a:t>
            </a:r>
          </a:p>
        </p:txBody>
      </p:sp>
      <p:pic>
        <p:nvPicPr>
          <p:cNvPr id="1030" name="Picture 6" descr="Parque Central de Calderón - Historical landmark in Quito, Ecuador |  Top-Rated.Online">
            <a:extLst>
              <a:ext uri="{FF2B5EF4-FFF2-40B4-BE49-F238E27FC236}">
                <a16:creationId xmlns:a16="http://schemas.microsoft.com/office/drawing/2014/main" id="{99E3DEDB-934A-4794-8CC0-6628FFBC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148729D3-CAE7-49FE-814D-9EE26A4203E5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A0126CD-A31A-4A46-9DDC-4C4E72D0E51C}"/>
              </a:ext>
            </a:extLst>
          </p:cNvPr>
          <p:cNvSpPr txBox="1">
            <a:spLocks/>
          </p:cNvSpPr>
          <p:nvPr/>
        </p:nvSpPr>
        <p:spPr>
          <a:xfrm>
            <a:off x="35434" y="4065803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AV. CARAPUNGO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616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289097" cy="6858000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-22244" y="6234545"/>
            <a:ext cx="1926099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1190 m. 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942" t="5887" r="5791" b="3631"/>
          <a:stretch/>
        </p:blipFill>
        <p:spPr>
          <a:xfrm>
            <a:off x="7694750" y="4396178"/>
            <a:ext cx="3095466" cy="239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uadroTexto 6"/>
          <p:cNvSpPr txBox="1"/>
          <p:nvPr/>
        </p:nvSpPr>
        <p:spPr>
          <a:xfrm rot="2369910">
            <a:off x="-164415" y="4683351"/>
            <a:ext cx="1859161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CALLLE DUCHICELA</a:t>
            </a:r>
            <a:endParaRPr lang="es-EC" sz="1400" b="1" dirty="0"/>
          </a:p>
        </p:txBody>
      </p:sp>
      <p:sp>
        <p:nvSpPr>
          <p:cNvPr id="32" name="CuadroTexto 31"/>
          <p:cNvSpPr txBox="1"/>
          <p:nvPr/>
        </p:nvSpPr>
        <p:spPr>
          <a:xfrm rot="2369910">
            <a:off x="3392413" y="1325784"/>
            <a:ext cx="1531172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CALLE ANTIS</a:t>
            </a:r>
            <a:endParaRPr lang="es-EC" sz="1600" b="1" dirty="0"/>
          </a:p>
        </p:txBody>
      </p:sp>
      <p:sp>
        <p:nvSpPr>
          <p:cNvPr id="33" name="CuadroTexto 32"/>
          <p:cNvSpPr txBox="1"/>
          <p:nvPr/>
        </p:nvSpPr>
        <p:spPr>
          <a:xfrm rot="2369910">
            <a:off x="2574616" y="1949683"/>
            <a:ext cx="1637376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CASA SOMOS</a:t>
            </a:r>
            <a:endParaRPr lang="es-EC" dirty="0"/>
          </a:p>
        </p:txBody>
      </p:sp>
      <p:sp>
        <p:nvSpPr>
          <p:cNvPr id="34" name="CuadroTexto 33"/>
          <p:cNvSpPr txBox="1"/>
          <p:nvPr/>
        </p:nvSpPr>
        <p:spPr>
          <a:xfrm rot="2369910">
            <a:off x="2122949" y="5385853"/>
            <a:ext cx="2330727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PARQUE CALDERON</a:t>
            </a:r>
            <a:endParaRPr lang="es-EC" dirty="0"/>
          </a:p>
        </p:txBody>
      </p:sp>
      <p:sp>
        <p:nvSpPr>
          <p:cNvPr id="35" name="CuadroTexto 34"/>
          <p:cNvSpPr txBox="1"/>
          <p:nvPr/>
        </p:nvSpPr>
        <p:spPr>
          <a:xfrm rot="2369910">
            <a:off x="4776492" y="2344924"/>
            <a:ext cx="1867269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GAD CALDERON</a:t>
            </a:r>
            <a:endParaRPr lang="es-EC" dirty="0"/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1644156" y="2076462"/>
            <a:ext cx="3193690" cy="33522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ector 18"/>
          <p:cNvSpPr/>
          <p:nvPr/>
        </p:nvSpPr>
        <p:spPr>
          <a:xfrm>
            <a:off x="4697146" y="1914072"/>
            <a:ext cx="303366" cy="303366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Conector 48"/>
          <p:cNvSpPr/>
          <p:nvPr/>
        </p:nvSpPr>
        <p:spPr>
          <a:xfrm>
            <a:off x="1470250" y="5288752"/>
            <a:ext cx="303366" cy="303366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76F5332-9484-45F3-B29D-FF934BCC4F69}"/>
              </a:ext>
            </a:extLst>
          </p:cNvPr>
          <p:cNvSpPr/>
          <p:nvPr/>
        </p:nvSpPr>
        <p:spPr>
          <a:xfrm>
            <a:off x="6392803" y="226142"/>
            <a:ext cx="5695492" cy="4084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Cometimiento de delitos.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equipamientos educativos, sociales y de salud.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comercio informal.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Rutas de paradas y transporte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/>
              </a:solidFill>
            </a:endParaRPr>
          </a:p>
          <a:p>
            <a:r>
              <a:rPr lang="es-MX" sz="1600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Intervención integral de mantenimiento de infraestructura, poda de vegetación.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Implementación de luminarias LED, botones anti pánico y sistemas de video vigilancia.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901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A7D8D392-8539-45D3-ABBA-1FE38015F050}"/>
              </a:ext>
            </a:extLst>
          </p:cNvPr>
          <p:cNvSpPr txBox="1"/>
          <p:nvPr/>
        </p:nvSpPr>
        <p:spPr>
          <a:xfrm>
            <a:off x="875071" y="1154829"/>
            <a:ext cx="10215716" cy="464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Senderos seguros se originan en el marco del Plan Gobierno de la Alcaldía (PGA).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 de sus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eje de actuación en seguridad tiene como objetivo “</a:t>
            </a:r>
            <a:r>
              <a:rPr lang="es-MX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promover la seguridad a través de la corresponsabilidad ciudadana, el uso responsable del espacio público y su mejoramiento.”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este contexto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bajo las directrices y lineamientos de la Secretaria de Territorio Hábitat y Vivienda. se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identificado 80 senderos seguros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una primera socialización con los actores en el territorio a través de las Administraciones Zonales, y en coordinación con la STHV se han identificado 9 primeros espacios que a corto plazo pueden pasar  de ser un </a:t>
            </a:r>
            <a: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espacio inseguro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 </a:t>
            </a:r>
            <a: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sendero seguro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su dimensión y complejidad algunos de ellos se los ha dividido en etapas.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resto de espacios identificados (71) formarán parte de una actuación de mediano plazo.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estas intervenciones se busca generar espacios seguros que permitan consolidar y demostrar que es posible construir  un QUITO SEGURO en sus distintos barrios.</a:t>
            </a:r>
            <a:endParaRPr lang="es-EC" sz="2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DAAC4A-4B32-4197-B0CB-BDF69AFF4951}"/>
              </a:ext>
            </a:extLst>
          </p:cNvPr>
          <p:cNvSpPr txBox="1"/>
          <p:nvPr/>
        </p:nvSpPr>
        <p:spPr>
          <a:xfrm>
            <a:off x="759246" y="294195"/>
            <a:ext cx="4884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800" b="1" spc="-190" dirty="0">
                <a:solidFill>
                  <a:srgbClr val="75BBE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INTRODUCCIÓN</a:t>
            </a:r>
            <a:endParaRPr lang="es-EC" sz="2800" b="1" dirty="0">
              <a:solidFill>
                <a:srgbClr val="75BBE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97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4331"/>
          <a:stretch/>
        </p:blipFill>
        <p:spPr>
          <a:xfrm>
            <a:off x="7187194" y="0"/>
            <a:ext cx="5004806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70" y="3660262"/>
            <a:ext cx="3549063" cy="266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662C3C26-8365-4CB7-8667-0D5211706D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F1181A3-C1D3-480C-B99E-B523CCC5D970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547036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LOS CHILLOS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8ABD5C1-543E-4A11-AE6E-5AB1DB33F519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953A60F-5B29-470D-9120-F7D88FBFA9A1}"/>
              </a:ext>
            </a:extLst>
          </p:cNvPr>
          <p:cNvSpPr txBox="1">
            <a:spLocks/>
          </p:cNvSpPr>
          <p:nvPr/>
        </p:nvSpPr>
        <p:spPr>
          <a:xfrm>
            <a:off x="-85197" y="4085302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AV. ILALO - INTERVALLES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93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4092" y="6158352"/>
            <a:ext cx="1815263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350 m.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073" y="4362602"/>
            <a:ext cx="3127687" cy="2419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6390999" cy="6858000"/>
          </a:xfrm>
          <a:prstGeom prst="rect">
            <a:avLst/>
          </a:prstGeom>
        </p:spPr>
      </p:pic>
      <p:sp>
        <p:nvSpPr>
          <p:cNvPr id="33" name="Conector 32"/>
          <p:cNvSpPr/>
          <p:nvPr/>
        </p:nvSpPr>
        <p:spPr>
          <a:xfrm>
            <a:off x="5251626" y="4889966"/>
            <a:ext cx="391508" cy="389684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4" name="Conector recto 33"/>
          <p:cNvCxnSpPr/>
          <p:nvPr/>
        </p:nvCxnSpPr>
        <p:spPr>
          <a:xfrm flipH="1" flipV="1">
            <a:off x="614755" y="781050"/>
            <a:ext cx="906228" cy="513597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 flipV="1">
            <a:off x="1520983" y="1294647"/>
            <a:ext cx="742157" cy="781049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 flipV="1">
            <a:off x="2263140" y="2075697"/>
            <a:ext cx="1158240" cy="1018023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 flipH="1" flipV="1">
            <a:off x="3446035" y="3093721"/>
            <a:ext cx="851645" cy="594359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H="1" flipV="1">
            <a:off x="4297680" y="3688081"/>
            <a:ext cx="781314" cy="99059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 flipV="1">
            <a:off x="5059680" y="3794760"/>
            <a:ext cx="215068" cy="17526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H="1" flipV="1">
            <a:off x="5274749" y="3970021"/>
            <a:ext cx="144976" cy="919945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 rot="2201645">
            <a:off x="443591" y="1415775"/>
            <a:ext cx="1317126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PARQUE DE </a:t>
            </a:r>
          </a:p>
          <a:p>
            <a:pPr algn="ctr"/>
            <a:r>
              <a:rPr lang="es-MX" sz="1400" b="1" dirty="0"/>
              <a:t>EL TINGO</a:t>
            </a:r>
            <a:endParaRPr lang="es-EC" sz="1400" b="1" dirty="0"/>
          </a:p>
        </p:txBody>
      </p:sp>
      <p:sp>
        <p:nvSpPr>
          <p:cNvPr id="56" name="CuadroTexto 55"/>
          <p:cNvSpPr txBox="1"/>
          <p:nvPr/>
        </p:nvSpPr>
        <p:spPr>
          <a:xfrm>
            <a:off x="4832120" y="3129290"/>
            <a:ext cx="1457216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BALNEARIO</a:t>
            </a:r>
          </a:p>
          <a:p>
            <a:pPr algn="ctr"/>
            <a:r>
              <a:rPr lang="es-MX" sz="1400" b="1" dirty="0"/>
              <a:t>EL TINGO</a:t>
            </a:r>
            <a:endParaRPr lang="es-EC" sz="1400" b="1" dirty="0"/>
          </a:p>
        </p:txBody>
      </p:sp>
      <p:sp>
        <p:nvSpPr>
          <p:cNvPr id="57" name="CuadroTexto 56"/>
          <p:cNvSpPr txBox="1"/>
          <p:nvPr/>
        </p:nvSpPr>
        <p:spPr>
          <a:xfrm>
            <a:off x="3818201" y="4890883"/>
            <a:ext cx="1122230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ILALO</a:t>
            </a:r>
            <a:endParaRPr lang="es-EC" sz="1400" b="1" dirty="0"/>
          </a:p>
        </p:txBody>
      </p:sp>
      <p:sp>
        <p:nvSpPr>
          <p:cNvPr id="58" name="CuadroTexto 57"/>
          <p:cNvSpPr txBox="1"/>
          <p:nvPr/>
        </p:nvSpPr>
        <p:spPr>
          <a:xfrm rot="3675614">
            <a:off x="5393213" y="5643264"/>
            <a:ext cx="1122230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ILALO</a:t>
            </a:r>
            <a:endParaRPr lang="es-EC" sz="1400" b="1" dirty="0"/>
          </a:p>
        </p:txBody>
      </p:sp>
      <p:sp>
        <p:nvSpPr>
          <p:cNvPr id="59" name="CuadroTexto 58"/>
          <p:cNvSpPr txBox="1"/>
          <p:nvPr/>
        </p:nvSpPr>
        <p:spPr>
          <a:xfrm rot="17742143">
            <a:off x="-309576" y="888472"/>
            <a:ext cx="1443137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CALLE PUMAMAQUIS</a:t>
            </a:r>
            <a:endParaRPr lang="es-EC" sz="1400" b="1" dirty="0"/>
          </a:p>
        </p:txBody>
      </p:sp>
      <p:sp>
        <p:nvSpPr>
          <p:cNvPr id="32" name="Conector 31"/>
          <p:cNvSpPr/>
          <p:nvPr/>
        </p:nvSpPr>
        <p:spPr>
          <a:xfrm>
            <a:off x="234092" y="509177"/>
            <a:ext cx="380663" cy="387159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AB61E18-A5B0-4B20-A64B-4C4583EB4E04}"/>
              </a:ext>
            </a:extLst>
          </p:cNvPr>
          <p:cNvSpPr/>
          <p:nvPr/>
        </p:nvSpPr>
        <p:spPr>
          <a:xfrm>
            <a:off x="6725316" y="186813"/>
            <a:ext cx="5388955" cy="40705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equipamientos como iglesia, parque central, Balneario “El Tingo”, Centro de Salud “El Tingo”.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Presencia de comercio.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Rutas de paradas y transporte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/>
              </a:solidFill>
            </a:endParaRPr>
          </a:p>
          <a:p>
            <a:r>
              <a:rPr lang="es-MX" sz="1600" b="1" dirty="0">
                <a:solidFill>
                  <a:schemeClr val="tx1"/>
                </a:solidFill>
              </a:rPr>
              <a:t>Mejoramiento del espacio público: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Intervención de áreas abiertas, dotación de mobiliario.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Implementación de luminarias LED, botones anti pánico y sistemas de video vigilancia.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885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1336D1F3-DC68-4B7F-ABA8-0DB4313FD6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8EC4A97-B9F9-4976-95CB-B19BAF733192}"/>
              </a:ext>
            </a:extLst>
          </p:cNvPr>
          <p:cNvSpPr txBox="1">
            <a:spLocks/>
          </p:cNvSpPr>
          <p:nvPr/>
        </p:nvSpPr>
        <p:spPr>
          <a:xfrm>
            <a:off x="856970" y="3097609"/>
            <a:ext cx="5118399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EUGENIO ESPEJO</a:t>
            </a:r>
          </a:p>
        </p:txBody>
      </p:sp>
      <p:pic>
        <p:nvPicPr>
          <p:cNvPr id="3076" name="Picture 4" descr="arriendo Departamento en Jipijapa, Quito (8421)- icasas.ec">
            <a:extLst>
              <a:ext uri="{FF2B5EF4-FFF2-40B4-BE49-F238E27FC236}">
                <a16:creationId xmlns:a16="http://schemas.microsoft.com/office/drawing/2014/main" id="{F587BEEF-0FDA-4748-88A9-F6F410B9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35" y="0"/>
            <a:ext cx="4896465" cy="367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C096AD-E1DC-46CE-9113-C52F1EE18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33" y="3880098"/>
            <a:ext cx="4041374" cy="196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445717C-9A78-446A-A0B5-DFBB5D893A7D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FE979B7-6953-42C4-AE50-9B05722C3F02}"/>
              </a:ext>
            </a:extLst>
          </p:cNvPr>
          <p:cNvSpPr txBox="1">
            <a:spLocks/>
          </p:cNvSpPr>
          <p:nvPr/>
        </p:nvSpPr>
        <p:spPr>
          <a:xfrm>
            <a:off x="-85198" y="4085302"/>
            <a:ext cx="6060566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ISLA TORTUGA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279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-22244" y="6234545"/>
            <a:ext cx="1926099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582 m. </a:t>
            </a:r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C3EE02F-DA21-488B-914B-FC549B0B8CCA}"/>
              </a:ext>
            </a:extLst>
          </p:cNvPr>
          <p:cNvSpPr/>
          <p:nvPr/>
        </p:nvSpPr>
        <p:spPr>
          <a:xfrm>
            <a:off x="9252352" y="353961"/>
            <a:ext cx="2831297" cy="3801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</a:rPr>
              <a:t>Mejoramiento del espacio público:</a:t>
            </a:r>
          </a:p>
          <a:p>
            <a:endParaRPr lang="es-EC" sz="1600" dirty="0">
              <a:solidFill>
                <a:schemeClr val="tx1"/>
              </a:solidFill>
              <a:latin typeface="Montserrat"/>
              <a:ea typeface="HGSMinchoE" panose="02020900000000000000" pitchFamily="18" charset="-128"/>
            </a:endParaRPr>
          </a:p>
          <a:p>
            <a:r>
              <a:rPr lang="es-EC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Mantenimiento áreas verdes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Pintura de Cancha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Mobiliario Urbano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Arreglo ciclovía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Paisajismo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Juegos Infantiles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Caminerías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Poda de Arboles</a:t>
            </a:r>
          </a:p>
          <a:p>
            <a:r>
              <a:rPr lang="es-MX" sz="1600" dirty="0">
                <a:solidFill>
                  <a:schemeClr val="tx1"/>
                </a:solidFill>
                <a:latin typeface="+mj-lt"/>
                <a:ea typeface="HGSMinchoE" panose="02020900000000000000" pitchFamily="18" charset="-128"/>
              </a:rPr>
              <a:t>Iluminación</a:t>
            </a:r>
            <a:endParaRPr lang="es-EC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405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7C77D0B-ADA5-4E1A-838E-D418C53BA4A2}"/>
              </a:ext>
            </a:extLst>
          </p:cNvPr>
          <p:cNvSpPr txBox="1">
            <a:spLocks/>
          </p:cNvSpPr>
          <p:nvPr/>
        </p:nvSpPr>
        <p:spPr>
          <a:xfrm>
            <a:off x="477168" y="412956"/>
            <a:ext cx="11237663" cy="5525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EC" sz="2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solidFill>
                  <a:srgbClr val="5B5B5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 2023 las Administraciones Zonales, ejecutan los siguientes proyectos: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Presupuestos Participativos:</a:t>
            </a:r>
            <a:r>
              <a:rPr lang="es-EC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$ 22.150.563,87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Infraestructura Comunitaria: 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$ 11.844.407,45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es-EC" sz="2400" b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solidFill>
                  <a:srgbClr val="5B5B5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Para la primera etapa el monto solicitado para la actividad senderos seguros dentro del proyecto de </a:t>
            </a:r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Infraestructura Comunitaria</a:t>
            </a:r>
            <a:r>
              <a:rPr lang="es-EC" sz="2400" dirty="0">
                <a:solidFill>
                  <a:srgbClr val="5B5B5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es de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$ 3.000.000</a:t>
            </a:r>
            <a:endParaRPr lang="es-EC" sz="2400" b="1" dirty="0">
              <a:solidFill>
                <a:srgbClr val="5B5B5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solidFill>
                  <a:srgbClr val="5B5B5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ejecución de los proyectos antes mencionados demuestran que las Administraciones Zonales cuentan con la experiencia necesaria para ejecutar proyectos de esta magnitud. </a:t>
            </a:r>
          </a:p>
          <a:p>
            <a:pPr>
              <a:lnSpc>
                <a:spcPct val="120000"/>
              </a:lnSpc>
            </a:pPr>
            <a:endParaRPr lang="es-EC" sz="2000" dirty="0">
              <a:solidFill>
                <a:schemeClr val="accent1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6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475" y="5952894"/>
            <a:ext cx="2459525" cy="90510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13484F-A0A5-48AB-9FD5-23B88DF704D1}"/>
              </a:ext>
            </a:extLst>
          </p:cNvPr>
          <p:cNvSpPr txBox="1">
            <a:spLocks/>
          </p:cNvSpPr>
          <p:nvPr/>
        </p:nvSpPr>
        <p:spPr>
          <a:xfrm>
            <a:off x="-103894" y="169437"/>
            <a:ext cx="8160774" cy="714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75BB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  <a:ea typeface="HGSMinchoE" panose="02020900000000000000" pitchFamily="18" charset="-128"/>
              </a:rPr>
              <a:t>Primera Etapa: 9 SENDEROS SEGUROS</a:t>
            </a:r>
            <a:endParaRPr lang="es-EC" sz="3600" b="1" dirty="0">
              <a:solidFill>
                <a:srgbClr val="75BB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13484F-A0A5-48AB-9FD5-23B88DF704D1}"/>
              </a:ext>
            </a:extLst>
          </p:cNvPr>
          <p:cNvSpPr txBox="1">
            <a:spLocks/>
          </p:cNvSpPr>
          <p:nvPr/>
        </p:nvSpPr>
        <p:spPr>
          <a:xfrm>
            <a:off x="477520" y="975360"/>
            <a:ext cx="11237663" cy="5327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s-MX" sz="18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sz="1800" b="1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Priorización de senderos en función de la ejecución a corto plazo (2023):</a:t>
            </a:r>
          </a:p>
          <a:p>
            <a:pPr>
              <a:lnSpc>
                <a:spcPct val="120000"/>
              </a:lnSpc>
            </a:pPr>
            <a:endParaRPr lang="es-MX" sz="1800" dirty="0"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La Mariscal (Eugenio Espejo): Av. Veintemilla (por fases)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Manuela Sáenz – Calle Caldas y Antepara (fase 1)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Tumbaco – Calle Juan Montalvo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La Delicia - Calle Oe13, La Roldós</a:t>
            </a:r>
          </a:p>
          <a:p>
            <a:pPr>
              <a:lnSpc>
                <a:spcPct val="120000"/>
              </a:lnSpc>
            </a:pPr>
            <a:endParaRPr lang="es-MX" sz="1800" dirty="0"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sz="1800" b="1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Senderos seguros que posiblemente terminen el 2024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MX" sz="1800" dirty="0"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Quitumbe – Calle Luis Francisco López, Chillogallo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Los Chillos – Av. Ilaló- Intervalles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Calderón - Av. Carapungo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Eloy Alfaro – Av. Michelena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s-MX" sz="1600" dirty="0">
                <a:solidFill>
                  <a:srgbClr val="5B5B5B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Eugenio Espejo – Tortuga</a:t>
            </a:r>
            <a:endParaRPr lang="es-EC" sz="2000" dirty="0">
              <a:solidFill>
                <a:schemeClr val="accent1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1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475" y="5952894"/>
            <a:ext cx="2459525" cy="90510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13484F-A0A5-48AB-9FD5-23B88DF704D1}"/>
              </a:ext>
            </a:extLst>
          </p:cNvPr>
          <p:cNvSpPr txBox="1">
            <a:spLocks/>
          </p:cNvSpPr>
          <p:nvPr/>
        </p:nvSpPr>
        <p:spPr>
          <a:xfrm>
            <a:off x="8160775" y="742"/>
            <a:ext cx="4031224" cy="649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rgbClr val="75BB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Mesa de trabajo</a:t>
            </a:r>
            <a:endParaRPr lang="es-EC" sz="3200" b="1" dirty="0">
              <a:solidFill>
                <a:srgbClr val="75BB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13484F-A0A5-48AB-9FD5-23B88DF704D1}"/>
              </a:ext>
            </a:extLst>
          </p:cNvPr>
          <p:cNvSpPr txBox="1">
            <a:spLocks/>
          </p:cNvSpPr>
          <p:nvPr/>
        </p:nvSpPr>
        <p:spPr>
          <a:xfrm>
            <a:off x="422786" y="649672"/>
            <a:ext cx="4866951" cy="5962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MX" sz="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Agosto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29: 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Identificación y validación (informes técnicos)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s-MX" sz="28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sz="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Septiembre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04-08: </a:t>
            </a:r>
            <a:r>
              <a:rPr lang="es-MX" sz="27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Socialización según el cronograma 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07: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Concejo Metropolitano aprobaría el presupuesto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15: 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Administraciones remiten presupuesto y cronograma ejecución (Estudios).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29: 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Fecha plazo máximo para que las Administraciones Zonales publiquen el o los procesos de contratación.</a:t>
            </a:r>
          </a:p>
          <a:p>
            <a:pPr>
              <a:lnSpc>
                <a:spcPct val="120000"/>
              </a:lnSpc>
            </a:pPr>
            <a:endParaRPr lang="es-MX" sz="28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sz="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Octubre</a:t>
            </a:r>
          </a:p>
          <a:p>
            <a:pPr>
              <a:lnSpc>
                <a:spcPct val="120000"/>
              </a:lnSpc>
            </a:pPr>
            <a:r>
              <a:rPr lang="es-MX" sz="4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31: 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Fecha plazo máximo para que las Administraciones Zonales adjudiquen la contratación.</a:t>
            </a:r>
          </a:p>
          <a:p>
            <a:pPr>
              <a:lnSpc>
                <a:spcPct val="120000"/>
              </a:lnSpc>
            </a:pPr>
            <a:endParaRPr lang="es-MX" sz="28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MX" sz="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Diciembre</a:t>
            </a:r>
          </a:p>
          <a:p>
            <a:pPr>
              <a:lnSpc>
                <a:spcPct val="120000"/>
              </a:lnSpc>
            </a:pPr>
            <a:r>
              <a:rPr lang="es-MX" sz="45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15: </a:t>
            </a:r>
            <a:r>
              <a:rPr lang="es-MX" sz="28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Fecha tentativa para que las Administraciones Zonales terminen el sendero seguro</a:t>
            </a:r>
            <a:r>
              <a:rPr lang="es-MX" sz="20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.</a:t>
            </a:r>
            <a:endParaRPr lang="es-EC" sz="20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  <a:p>
            <a:pPr indent="-457200">
              <a:lnSpc>
                <a:spcPct val="120000"/>
              </a:lnSpc>
              <a:buFont typeface="+mj-lt"/>
              <a:buAutoNum type="arabicPeriod"/>
            </a:pPr>
            <a:endParaRPr lang="es-EC" sz="2000" dirty="0">
              <a:solidFill>
                <a:srgbClr val="223F86"/>
              </a:solidFill>
              <a:latin typeface="Arial" panose="020B0604020202020204" pitchFamily="34" charset="0"/>
              <a:ea typeface="HGSMinchoE" panose="020209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CDD3BC-8A77-40FE-B5C5-C9E771475B8D}"/>
              </a:ext>
            </a:extLst>
          </p:cNvPr>
          <p:cNvSpPr txBox="1"/>
          <p:nvPr/>
        </p:nvSpPr>
        <p:spPr>
          <a:xfrm>
            <a:off x="5867060" y="1111197"/>
            <a:ext cx="4587429" cy="882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Semana de 4 al 8 septiembre. </a:t>
            </a:r>
          </a:p>
          <a:p>
            <a:pPr>
              <a:lnSpc>
                <a:spcPct val="120000"/>
              </a:lnSpc>
            </a:pPr>
            <a:r>
              <a:rPr lang="es-MX" sz="1300" dirty="0">
                <a:solidFill>
                  <a:srgbClr val="223F86"/>
                </a:solidFill>
                <a:latin typeface="Arial" panose="020B0604020202020204" pitchFamily="34" charset="0"/>
                <a:ea typeface="HGSMinchoE" panose="02020900000000000000" pitchFamily="18" charset="-128"/>
                <a:cs typeface="Arial" panose="020B0604020202020204" pitchFamily="34" charset="0"/>
              </a:rPr>
              <a:t>Socialización con la ciudadanía, según cronograma adjunto.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A209BC8-B8C4-4C45-9C41-FFD551A83C3D}"/>
              </a:ext>
            </a:extLst>
          </p:cNvPr>
          <p:cNvSpPr txBox="1">
            <a:spLocks/>
          </p:cNvSpPr>
          <p:nvPr/>
        </p:nvSpPr>
        <p:spPr>
          <a:xfrm>
            <a:off x="237670" y="117987"/>
            <a:ext cx="4896597" cy="649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rgbClr val="75BB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Hoja de Ruta (1ra Etapa)</a:t>
            </a:r>
            <a:endParaRPr lang="es-EC" sz="3200" b="1" dirty="0">
              <a:solidFill>
                <a:srgbClr val="75BB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958A581-0A0B-4636-B5EC-C73AFD3F606F}"/>
              </a:ext>
            </a:extLst>
          </p:cNvPr>
          <p:cNvCxnSpPr>
            <a:cxnSpLocks/>
          </p:cNvCxnSpPr>
          <p:nvPr/>
        </p:nvCxnSpPr>
        <p:spPr>
          <a:xfrm>
            <a:off x="5432655" y="528484"/>
            <a:ext cx="0" cy="562410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3062D4FB-F2EC-4A98-9268-692858F9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60" y="2215742"/>
            <a:ext cx="6187587" cy="20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5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6" name="WhatsApp Video 2023-07-18 at 14.18.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305"/>
          <a:stretch/>
        </p:blipFill>
        <p:spPr>
          <a:xfrm rot="5400000">
            <a:off x="7155648" y="592171"/>
            <a:ext cx="5628523" cy="444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C7AD623-E137-7243-53FE-D2F281A745B7}"/>
              </a:ext>
            </a:extLst>
          </p:cNvPr>
          <p:cNvSpPr txBox="1">
            <a:spLocks/>
          </p:cNvSpPr>
          <p:nvPr/>
        </p:nvSpPr>
        <p:spPr>
          <a:xfrm>
            <a:off x="174363" y="6265389"/>
            <a:ext cx="4160147" cy="44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(Ejecución por etapas)</a:t>
            </a:r>
          </a:p>
        </p:txBody>
      </p:sp>
      <p:pic>
        <p:nvPicPr>
          <p:cNvPr id="12" name="Imagen 9">
            <a:extLst>
              <a:ext uri="{FF2B5EF4-FFF2-40B4-BE49-F238E27FC236}">
                <a16:creationId xmlns:a16="http://schemas.microsoft.com/office/drawing/2014/main" id="{8BD89612-18C1-4A96-876B-D8572454C3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BB3939A-A48E-4B41-90E4-1052D173E413}"/>
              </a:ext>
            </a:extLst>
          </p:cNvPr>
          <p:cNvSpPr txBox="1">
            <a:spLocks/>
          </p:cNvSpPr>
          <p:nvPr/>
        </p:nvSpPr>
        <p:spPr>
          <a:xfrm>
            <a:off x="1185170" y="3097609"/>
            <a:ext cx="4429049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LA MARISCAL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61507EE-C0A3-455B-8459-44997EC8D45F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7940867-6280-4DFA-A271-1A2231059C15}"/>
              </a:ext>
            </a:extLst>
          </p:cNvPr>
          <p:cNvSpPr txBox="1">
            <a:spLocks/>
          </p:cNvSpPr>
          <p:nvPr/>
        </p:nvSpPr>
        <p:spPr>
          <a:xfrm>
            <a:off x="-275302" y="4085302"/>
            <a:ext cx="6322142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HGSMinchoE" panose="02020900000000000000" pitchFamily="18" charset="-128"/>
              </a:rPr>
              <a:t>AV. VENTEMILLA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20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4185" y="0"/>
            <a:ext cx="6696456" cy="685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5323" y="194046"/>
            <a:ext cx="35782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800" spc="-6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sz="2800" spc="-7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sz="2800" spc="-1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rredor</a:t>
            </a:r>
            <a:r>
              <a:rPr sz="2800" spc="-1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800" spc="-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10" y="587882"/>
            <a:ext cx="3219450" cy="83248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10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2800" b="1" i="0" u="none" strike="noStrike" kern="1200" cap="none" spc="-225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as</a:t>
            </a:r>
            <a:r>
              <a:rPr kumimoji="0" sz="2800" b="1" i="0" u="none" strike="noStrike" kern="1200" cap="none" spc="-170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145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Unive</a:t>
            </a:r>
            <a:r>
              <a:rPr kumimoji="0" sz="2800" b="1" i="0" u="none" strike="noStrike" kern="1200" cap="none" spc="-110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sz="2800" b="1" i="0" u="none" strike="noStrike" kern="1200" cap="none" spc="-140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sid</a:t>
            </a:r>
            <a:r>
              <a:rPr kumimoji="0" sz="2800" b="1" i="0" u="none" strike="noStrike" kern="1200" cap="none" spc="-185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2800" b="1" i="0" u="none" strike="noStrike" kern="1200" cap="none" spc="-130" normalizeH="0" baseline="0" noProof="0" dirty="0">
                <a:ln>
                  <a:noFill/>
                </a:ln>
                <a:solidFill>
                  <a:srgbClr val="75BA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des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Verdana"/>
            </a:endParaRPr>
          </a:p>
          <a:p>
            <a:pPr marL="84455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70" normalizeH="0" baseline="0" noProof="0" dirty="0">
                <a:ln>
                  <a:noFill/>
                </a:ln>
                <a:solidFill>
                  <a:srgbClr val="447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SENDEROS</a:t>
            </a:r>
            <a:r>
              <a:rPr kumimoji="0" sz="2100" b="1" i="0" u="none" strike="noStrike" kern="1200" cap="none" spc="-120" normalizeH="0" baseline="0" noProof="0" dirty="0">
                <a:ln>
                  <a:noFill/>
                </a:ln>
                <a:solidFill>
                  <a:srgbClr val="447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100" b="1" i="0" u="none" strike="noStrike" kern="1200" cap="none" spc="-150" normalizeH="0" baseline="0" noProof="0" dirty="0">
                <a:ln>
                  <a:noFill/>
                </a:ln>
                <a:solidFill>
                  <a:srgbClr val="447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S</a:t>
            </a:r>
            <a:r>
              <a:rPr kumimoji="0" sz="2100" b="1" i="0" u="none" strike="noStrike" kern="1200" cap="none" spc="-75" normalizeH="0" baseline="0" noProof="0" dirty="0">
                <a:ln>
                  <a:noFill/>
                </a:ln>
                <a:solidFill>
                  <a:srgbClr val="447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Verdana"/>
              </a:rPr>
              <a:t>EGUROS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64980" y="1385316"/>
            <a:ext cx="1100455" cy="3429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8740" rIns="0" bIns="0" rtlCol="0">
            <a:spAutoFit/>
          </a:bodyPr>
          <a:lstStyle/>
          <a:p>
            <a:pPr marL="147955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PROYECTO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2220" y="2473451"/>
            <a:ext cx="1100455" cy="3429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9375" rIns="0" bIns="0" rtlCol="0">
            <a:spAutoFit/>
          </a:bodyPr>
          <a:lstStyle/>
          <a:p>
            <a:pPr marL="14732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PROYECTO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1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15471" y="4651247"/>
            <a:ext cx="1100455" cy="342900"/>
          </a:xfrm>
          <a:custGeom>
            <a:avLst/>
            <a:gdLst/>
            <a:ahLst/>
            <a:cxnLst/>
            <a:rect l="l" t="t" r="r" b="b"/>
            <a:pathLst>
              <a:path w="1100454" h="342900">
                <a:moveTo>
                  <a:pt x="1100327" y="0"/>
                </a:moveTo>
                <a:lnTo>
                  <a:pt x="0" y="0"/>
                </a:lnTo>
                <a:lnTo>
                  <a:pt x="0" y="342900"/>
                </a:lnTo>
                <a:lnTo>
                  <a:pt x="1100327" y="342900"/>
                </a:lnTo>
                <a:lnTo>
                  <a:pt x="1100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53013" y="4718050"/>
            <a:ext cx="8286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Y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EC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3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8735" y="1854709"/>
            <a:ext cx="2633980" cy="101822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91440" marR="465455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12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OCT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</a:t>
            </a:r>
            <a:r>
              <a:rPr kumimoji="0" sz="9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PA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sz="9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  </a:t>
            </a:r>
            <a:r>
              <a:rPr kumimoji="0" sz="9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PER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EZ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ER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RO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ÉR</a:t>
            </a:r>
            <a:r>
              <a:rPr kumimoji="0" sz="9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9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ADMI</a:t>
            </a:r>
            <a:r>
              <a:rPr kumimoji="0" lang="es-EC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NIS</a:t>
            </a:r>
            <a:r>
              <a:rPr kumimoji="0" lang="es-EC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lang="es-EC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lang="es-EC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ACI</a:t>
            </a:r>
            <a:r>
              <a:rPr kumimoji="0" lang="es-EC" sz="9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ÓN</a:t>
            </a:r>
            <a:r>
              <a:rPr kumimoji="0" lang="es-EC" sz="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s-EC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ZONAL</a:t>
            </a:r>
            <a:r>
              <a:rPr kumimoji="0" lang="es-EC" sz="9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s-EC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lang="es-EC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s-EC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s-EC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PMM</a:t>
            </a:r>
            <a:r>
              <a:rPr kumimoji="0" lang="es-EC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</a:t>
            </a:r>
            <a:endParaRPr kumimoji="0" lang="es-EC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9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8735" y="3407473"/>
            <a:ext cx="2616835" cy="85534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0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1440" marR="489584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ENT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9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LONSO  MERCADILLO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ADMI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NIS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ACI</a:t>
            </a:r>
            <a:r>
              <a:rPr kumimoji="0" sz="9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ÓN</a:t>
            </a:r>
            <a:r>
              <a:rPr kumimoji="0" sz="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ZONAL</a:t>
            </a:r>
            <a:r>
              <a:rPr kumimoji="0" sz="9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PMM</a:t>
            </a:r>
            <a:r>
              <a:rPr kumimoji="0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8045" y="4843415"/>
            <a:ext cx="2633980" cy="8413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FR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DO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9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ENA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ÑO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SA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CATÓLICA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EPM</a:t>
            </a:r>
            <a:r>
              <a:rPr kumimoji="0" sz="9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</a:t>
            </a:r>
            <a:r>
              <a:rPr kumimoji="0" sz="9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SM</a:t>
            </a:r>
            <a:r>
              <a:rPr kumimoji="0" sz="9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STH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227" y="1772411"/>
            <a:ext cx="1263650" cy="11830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8740" rIns="0" bIns="0" rtlCol="0">
            <a:spAutoFit/>
          </a:bodyPr>
          <a:lstStyle/>
          <a:p>
            <a:pPr marL="15875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PROYECTO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34620" marR="128270" lvl="0" indent="-1270" algn="ctr" defTabSz="914400" rtl="0" eaLnBrk="1" fontAlgn="auto" latinLnBrk="0" hangingPunct="1">
              <a:lnSpc>
                <a:spcPct val="2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TRAMO: 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ONS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AB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E: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6468" y="3244595"/>
            <a:ext cx="1278890" cy="1181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87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Y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49860" marR="128270" lvl="0" indent="0" algn="ctr" defTabSz="914400" rtl="0" eaLnBrk="1" fontAlgn="auto" latinLnBrk="0" hangingPunct="1">
              <a:lnSpc>
                <a:spcPct val="200199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TRAMO: 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ONS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AB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6468" y="4671059"/>
            <a:ext cx="1217930" cy="11734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93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PROYECTO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3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12395" marR="104139" lvl="0" indent="-1270" algn="ctr" defTabSz="914400" rtl="0" eaLnBrk="1" fontAlgn="auto" latinLnBrk="0" hangingPunct="1">
              <a:lnSpc>
                <a:spcPct val="2093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TRAMO: 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ONS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AB</a:t>
            </a: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DB31D248-B72C-4B7E-BCFA-B8DF6DA46623}"/>
              </a:ext>
            </a:extLst>
          </p:cNvPr>
          <p:cNvSpPr txBox="1">
            <a:spLocks/>
          </p:cNvSpPr>
          <p:nvPr/>
        </p:nvSpPr>
        <p:spPr>
          <a:xfrm>
            <a:off x="174363" y="6265389"/>
            <a:ext cx="4160147" cy="4477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(Ejecución por etapas)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B99BEA4-28D1-448C-979B-6BF67854E334}"/>
              </a:ext>
            </a:extLst>
          </p:cNvPr>
          <p:cNvSpPr txBox="1"/>
          <p:nvPr/>
        </p:nvSpPr>
        <p:spPr>
          <a:xfrm rot="3378518">
            <a:off x="8400717" y="2616085"/>
            <a:ext cx="1441936" cy="307777"/>
          </a:xfrm>
          <a:prstGeom prst="rect">
            <a:avLst/>
          </a:prstGeom>
          <a:solidFill>
            <a:srgbClr val="00B0F0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dirty="0"/>
              <a:t>PRIMERA ETAPA </a:t>
            </a:r>
            <a:endParaRPr lang="es-EC" sz="1400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0F7A097-C919-48DE-B05C-507FDE25EBAF}"/>
              </a:ext>
            </a:extLst>
          </p:cNvPr>
          <p:cNvCxnSpPr>
            <a:cxnSpLocks/>
          </p:cNvCxnSpPr>
          <p:nvPr/>
        </p:nvCxnSpPr>
        <p:spPr>
          <a:xfrm flipH="1" flipV="1">
            <a:off x="8997348" y="1998216"/>
            <a:ext cx="908653" cy="1216916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6"/>
            <a:ext cx="72262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0" y="6234881"/>
            <a:ext cx="2074529" cy="623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Longitud: 1200 m.</a:t>
            </a:r>
            <a:endParaRPr lang="es-EC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" y="3457524"/>
            <a:ext cx="2063855" cy="2751806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 rot="19487454">
            <a:off x="5341085" y="6316899"/>
            <a:ext cx="1657795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12 OCTUBRE</a:t>
            </a:r>
            <a:endParaRPr lang="es-EC" sz="1400" b="1" dirty="0"/>
          </a:p>
        </p:txBody>
      </p:sp>
      <p:sp>
        <p:nvSpPr>
          <p:cNvPr id="48" name="CuadroTexto 47"/>
          <p:cNvSpPr txBox="1"/>
          <p:nvPr/>
        </p:nvSpPr>
        <p:spPr>
          <a:xfrm rot="18902384">
            <a:off x="4313485" y="4994533"/>
            <a:ext cx="1846699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6 DE DICIEMBRE</a:t>
            </a:r>
            <a:endParaRPr lang="es-EC" sz="1400" b="1" dirty="0"/>
          </a:p>
        </p:txBody>
      </p:sp>
      <p:cxnSp>
        <p:nvCxnSpPr>
          <p:cNvPr id="49" name="Conector recto 48"/>
          <p:cNvCxnSpPr/>
          <p:nvPr/>
        </p:nvCxnSpPr>
        <p:spPr>
          <a:xfrm flipH="1" flipV="1">
            <a:off x="4702439" y="2321391"/>
            <a:ext cx="2173546" cy="3480996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H="1" flipV="1">
            <a:off x="3257550" y="1524000"/>
            <a:ext cx="1444889" cy="79739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H="1" flipV="1">
            <a:off x="1445817" y="389046"/>
            <a:ext cx="1483121" cy="79739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H="1" flipV="1">
            <a:off x="2929867" y="1186437"/>
            <a:ext cx="349385" cy="337563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 rot="17469816">
            <a:off x="1879034" y="2337889"/>
            <a:ext cx="1846699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10 DE AGOSTO</a:t>
            </a:r>
            <a:endParaRPr lang="es-EC" sz="1400" b="1" dirty="0"/>
          </a:p>
        </p:txBody>
      </p:sp>
      <p:sp>
        <p:nvSpPr>
          <p:cNvPr id="54" name="CuadroTexto 53"/>
          <p:cNvSpPr txBox="1"/>
          <p:nvPr/>
        </p:nvSpPr>
        <p:spPr>
          <a:xfrm rot="17248550">
            <a:off x="509323" y="1046129"/>
            <a:ext cx="1300951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AMERICA</a:t>
            </a:r>
            <a:endParaRPr lang="es-EC" sz="1400" b="1" dirty="0"/>
          </a:p>
        </p:txBody>
      </p:sp>
      <p:sp>
        <p:nvSpPr>
          <p:cNvPr id="55" name="Conector 54"/>
          <p:cNvSpPr/>
          <p:nvPr/>
        </p:nvSpPr>
        <p:spPr>
          <a:xfrm>
            <a:off x="926323" y="49279"/>
            <a:ext cx="563524" cy="535950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CuadroTexto 73"/>
          <p:cNvSpPr txBox="1"/>
          <p:nvPr/>
        </p:nvSpPr>
        <p:spPr>
          <a:xfrm rot="17374349">
            <a:off x="-232564" y="1049993"/>
            <a:ext cx="1515025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U. CENTRAL.</a:t>
            </a:r>
            <a:endParaRPr lang="es-EC" dirty="0"/>
          </a:p>
        </p:txBody>
      </p:sp>
      <p:sp>
        <p:nvSpPr>
          <p:cNvPr id="76" name="CuadroTexto 75"/>
          <p:cNvSpPr txBox="1"/>
          <p:nvPr/>
        </p:nvSpPr>
        <p:spPr>
          <a:xfrm rot="19656984">
            <a:off x="6168539" y="6358426"/>
            <a:ext cx="1290471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dirty="0"/>
              <a:t>U. CATÓLICA</a:t>
            </a:r>
            <a:r>
              <a:rPr lang="es-MX" dirty="0"/>
              <a:t>.</a:t>
            </a:r>
            <a:endParaRPr lang="es-EC" dirty="0"/>
          </a:p>
        </p:txBody>
      </p:sp>
      <p:sp>
        <p:nvSpPr>
          <p:cNvPr id="45" name="Conector 44"/>
          <p:cNvSpPr/>
          <p:nvPr/>
        </p:nvSpPr>
        <p:spPr>
          <a:xfrm>
            <a:off x="6699564" y="5768606"/>
            <a:ext cx="563524" cy="535950"/>
          </a:xfrm>
          <a:prstGeom prst="flowChartConnector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CuadroTexto 76"/>
          <p:cNvSpPr txBox="1"/>
          <p:nvPr/>
        </p:nvSpPr>
        <p:spPr>
          <a:xfrm rot="17656875">
            <a:off x="2620960" y="2273388"/>
            <a:ext cx="1435290" cy="523220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dirty="0"/>
              <a:t>PARQUE JULIO ANDRADE</a:t>
            </a:r>
            <a:endParaRPr lang="es-EC" dirty="0"/>
          </a:p>
        </p:txBody>
      </p:sp>
      <p:sp>
        <p:nvSpPr>
          <p:cNvPr id="78" name="CuadroTexto 77"/>
          <p:cNvSpPr txBox="1"/>
          <p:nvPr/>
        </p:nvSpPr>
        <p:spPr>
          <a:xfrm rot="17776132">
            <a:off x="3709647" y="3230086"/>
            <a:ext cx="1465130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/>
              <a:t>AV. AMAZONAS</a:t>
            </a:r>
            <a:endParaRPr lang="es-EC" sz="1400" b="1" dirty="0"/>
          </a:p>
        </p:txBody>
      </p:sp>
      <p:sp>
        <p:nvSpPr>
          <p:cNvPr id="82" name="CuadroTexto 81"/>
          <p:cNvSpPr txBox="1"/>
          <p:nvPr/>
        </p:nvSpPr>
        <p:spPr>
          <a:xfrm rot="17815949">
            <a:off x="2608508" y="260881"/>
            <a:ext cx="937276" cy="738664"/>
          </a:xfrm>
          <a:prstGeom prst="rect">
            <a:avLst/>
          </a:prstGeo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dirty="0"/>
              <a:t>PLAZA SANTA CLARA</a:t>
            </a:r>
            <a:endParaRPr lang="es-EC" dirty="0"/>
          </a:p>
        </p:txBody>
      </p:sp>
      <p:sp>
        <p:nvSpPr>
          <p:cNvPr id="3" name="Flecha izquierda y derecha 2"/>
          <p:cNvSpPr/>
          <p:nvPr/>
        </p:nvSpPr>
        <p:spPr>
          <a:xfrm rot="3454988">
            <a:off x="4585541" y="3219253"/>
            <a:ext cx="1982953" cy="253753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CuadroTexto 31"/>
          <p:cNvSpPr txBox="1"/>
          <p:nvPr/>
        </p:nvSpPr>
        <p:spPr>
          <a:xfrm rot="3378518">
            <a:off x="4915464" y="2986636"/>
            <a:ext cx="1786754" cy="369332"/>
          </a:xfrm>
          <a:prstGeom prst="rect">
            <a:avLst/>
          </a:prstGeom>
          <a:solidFill>
            <a:srgbClr val="00B0F0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PRIMERA ETAPA </a:t>
            </a:r>
            <a:endParaRPr lang="es-EC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257A107-81EE-4C50-9405-885AFE8BCE7D}"/>
              </a:ext>
            </a:extLst>
          </p:cNvPr>
          <p:cNvSpPr/>
          <p:nvPr/>
        </p:nvSpPr>
        <p:spPr>
          <a:xfrm>
            <a:off x="7328340" y="915753"/>
            <a:ext cx="4786138" cy="57603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550" b="1" dirty="0">
                <a:solidFill>
                  <a:schemeClr val="tx1"/>
                </a:solidFill>
              </a:rPr>
              <a:t>Particularidades: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Cometimiento de delitos.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Presencia de equipamientos como Universidades, Unidades Educativas, Parques, comercios.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Presencia de comercio informal.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50" dirty="0">
                <a:solidFill>
                  <a:schemeClr val="tx1"/>
                </a:solidFill>
              </a:rPr>
              <a:t>114 establecimientos comerciales activos.</a:t>
            </a:r>
            <a:endParaRPr lang="es-MX" sz="155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Rutas de paradas, transporte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550" dirty="0">
              <a:solidFill>
                <a:schemeClr val="tx1"/>
              </a:solidFill>
            </a:endParaRPr>
          </a:p>
          <a:p>
            <a:r>
              <a:rPr lang="es-MX" sz="1550" b="1" dirty="0">
                <a:solidFill>
                  <a:schemeClr val="tx1"/>
                </a:solidFill>
              </a:rPr>
              <a:t>Componentes</a:t>
            </a:r>
          </a:p>
          <a:p>
            <a:r>
              <a:rPr lang="es-MX" sz="1550" b="1" dirty="0">
                <a:solidFill>
                  <a:schemeClr val="tx1"/>
                </a:solidFill>
              </a:rPr>
              <a:t>Mejoramiento del espacio público mediante: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Implementación de luminarias LED, botones anti pánico y sistemas de video vigilancia.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Intervención de áreas abiertas, dotación de mobiliario.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Mejoramiento de fachadas patrimoniales (IMP)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Pinturas murales en muros ciegos ( Secretaria de Cultura)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Pacificadores de velocidad según lineamientos (Secretaria Hábitat y Territorio).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50" dirty="0">
                <a:solidFill>
                  <a:schemeClr val="tx1"/>
                </a:solidFill>
              </a:rPr>
              <a:t>Mejoramiento de áreas verdes.</a:t>
            </a:r>
          </a:p>
          <a:p>
            <a:pPr algn="ctr"/>
            <a:endParaRPr lang="es-EC" dirty="0"/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90637C7A-2348-46FE-BCE1-D752B196A05D}"/>
              </a:ext>
            </a:extLst>
          </p:cNvPr>
          <p:cNvSpPr txBox="1"/>
          <p:nvPr/>
        </p:nvSpPr>
        <p:spPr>
          <a:xfrm>
            <a:off x="7186954" y="525979"/>
            <a:ext cx="50050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i="1" dirty="0">
                <a:solidFill>
                  <a:schemeClr val="accent5">
                    <a:lumMod val="75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rPr>
              <a:t>“Esta etapa forma parte del circuito de universidades”</a:t>
            </a:r>
            <a:endParaRPr lang="en-US" sz="1300" b="1" i="1" dirty="0">
              <a:solidFill>
                <a:schemeClr val="accent5">
                  <a:lumMod val="75000"/>
                </a:schemeClr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7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619" y="6049237"/>
            <a:ext cx="1804067" cy="6638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666"/>
          <a:stretch/>
        </p:blipFill>
        <p:spPr>
          <a:xfrm>
            <a:off x="6334626" y="-4417"/>
            <a:ext cx="5857373" cy="371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6F67990E-3697-42EA-8864-F411509A4C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9" y="2852563"/>
            <a:ext cx="5118400" cy="115287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92C451D-DEC5-41CA-A85F-4B8871932A23}"/>
              </a:ext>
            </a:extLst>
          </p:cNvPr>
          <p:cNvSpPr txBox="1">
            <a:spLocks/>
          </p:cNvSpPr>
          <p:nvPr/>
        </p:nvSpPr>
        <p:spPr>
          <a:xfrm>
            <a:off x="993057" y="3097609"/>
            <a:ext cx="4982311" cy="756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MANUELA SÁENZ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C51F23B-1975-40D9-B0F7-0725919D2DF0}"/>
              </a:ext>
            </a:extLst>
          </p:cNvPr>
          <p:cNvSpPr txBox="1">
            <a:spLocks/>
          </p:cNvSpPr>
          <p:nvPr/>
        </p:nvSpPr>
        <p:spPr>
          <a:xfrm>
            <a:off x="856969" y="1830154"/>
            <a:ext cx="6752871" cy="942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chemeClr val="accent1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Sendero Seguro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BB75CFD-8A08-43E2-8BC4-7EAFCAB74064}"/>
              </a:ext>
            </a:extLst>
          </p:cNvPr>
          <p:cNvSpPr txBox="1">
            <a:spLocks/>
          </p:cNvSpPr>
          <p:nvPr/>
        </p:nvSpPr>
        <p:spPr>
          <a:xfrm>
            <a:off x="-307445" y="4005437"/>
            <a:ext cx="6322142" cy="69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tserrat"/>
                <a:ea typeface="HGSMinchoE" panose="02020900000000000000" pitchFamily="18" charset="-128"/>
              </a:rPr>
              <a:t>CALLE CALDAS Y ANTEPARA</a:t>
            </a:r>
            <a:endParaRPr lang="es-EC" sz="2000" b="1" dirty="0">
              <a:solidFill>
                <a:schemeClr val="accent1">
                  <a:lumMod val="75000"/>
                </a:schemeClr>
              </a:solidFill>
              <a:latin typeface="Montserrat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19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221" t="3513"/>
          <a:stretch/>
        </p:blipFill>
        <p:spPr>
          <a:xfrm>
            <a:off x="0" y="-9197"/>
            <a:ext cx="6124575" cy="6867197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D5B75E49-EA20-2190-8F04-CC07FA1A78FA}"/>
              </a:ext>
            </a:extLst>
          </p:cNvPr>
          <p:cNvSpPr txBox="1">
            <a:spLocks/>
          </p:cNvSpPr>
          <p:nvPr/>
        </p:nvSpPr>
        <p:spPr>
          <a:xfrm>
            <a:off x="8868696" y="216268"/>
            <a:ext cx="3323304" cy="325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FF0000"/>
                </a:solidFill>
                <a:latin typeface="Montserrat"/>
                <a:ea typeface="HGSMinchoE" panose="02020900000000000000" pitchFamily="18" charset="-128"/>
              </a:rPr>
              <a:t>PERFIL DEL PROYECTO</a:t>
            </a:r>
            <a:endParaRPr lang="es-EC" sz="2000" b="1" dirty="0">
              <a:solidFill>
                <a:srgbClr val="FF0000"/>
              </a:solidFill>
              <a:latin typeface="Montserrat"/>
              <a:ea typeface="HGSMinchoE" panose="02020900000000000000" pitchFamily="18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005" y="747180"/>
            <a:ext cx="5530364" cy="26592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317" y="3416268"/>
            <a:ext cx="5643716" cy="31550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r="14815"/>
          <a:stretch/>
        </p:blipFill>
        <p:spPr>
          <a:xfrm>
            <a:off x="2247899" y="-9197"/>
            <a:ext cx="1960866" cy="18156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197"/>
            <a:ext cx="2247899" cy="1806438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D5B75E49-EA20-2190-8F04-CC07FA1A78FA}"/>
              </a:ext>
            </a:extLst>
          </p:cNvPr>
          <p:cNvSpPr txBox="1">
            <a:spLocks/>
          </p:cNvSpPr>
          <p:nvPr/>
        </p:nvSpPr>
        <p:spPr>
          <a:xfrm>
            <a:off x="9429135" y="3611425"/>
            <a:ext cx="2448234" cy="697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Presupuesto $    346.000,00</a:t>
            </a:r>
            <a:endParaRPr lang="es-EC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72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9805</TotalTime>
  <Words>1279</Words>
  <Application>Microsoft Office PowerPoint</Application>
  <PresentationFormat>Panorámica</PresentationFormat>
  <Paragraphs>248</Paragraphs>
  <Slides>24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Arial</vt:lpstr>
      <vt:lpstr>Calibri</vt:lpstr>
      <vt:lpstr>Corbel</vt:lpstr>
      <vt:lpstr>Montserrat</vt:lpstr>
      <vt:lpstr>Montserrat ExtraBold</vt:lpstr>
      <vt:lpstr>Montserrat Medium</vt:lpstr>
      <vt:lpstr>Times New Roman</vt:lpstr>
      <vt:lpstr>Verdana</vt:lpstr>
      <vt:lpstr>Wingdings</vt:lpstr>
      <vt:lpstr>Tema de Office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Corredor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Luis Pazmiño</cp:lastModifiedBy>
  <cp:revision>242</cp:revision>
  <cp:lastPrinted>2023-08-28T17:59:49Z</cp:lastPrinted>
  <dcterms:created xsi:type="dcterms:W3CDTF">2023-05-16T16:09:21Z</dcterms:created>
  <dcterms:modified xsi:type="dcterms:W3CDTF">2023-08-30T20:02:14Z</dcterms:modified>
</cp:coreProperties>
</file>