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80" r:id="rId2"/>
    <p:sldId id="283" r:id="rId3"/>
    <p:sldId id="291" r:id="rId4"/>
    <p:sldId id="292" r:id="rId5"/>
    <p:sldId id="294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>
      <p:cViewPr varScale="1">
        <p:scale>
          <a:sx n="99" d="100"/>
          <a:sy n="99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725FD-D8D0-48FF-A32E-D7F7BED77CBF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D0198-C923-452F-AFB7-9DDE20CAE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303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0198-C923-452F-AFB7-9DDE20CAE05B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650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0198-C923-452F-AFB7-9DDE20CAE05B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1269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0198-C923-452F-AFB7-9DDE20CAE05B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1272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0198-C923-452F-AFB7-9DDE20CAE05B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7102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0198-C923-452F-AFB7-9DDE20CAE05B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704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018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591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3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193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758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23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818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479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069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610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581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9858-0127-DE42-8937-60E20A4E8BB0}" type="datetimeFigureOut">
              <a:rPr lang="es-EC" smtClean="0"/>
              <a:t>16/10/2024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A6C1-F2E1-3547-A3CF-C6A40B54DD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218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6087855"/>
            <a:ext cx="6211253" cy="1245760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213360" y="1892517"/>
            <a:ext cx="10149840" cy="2631887"/>
          </a:xfrm>
        </p:spPr>
        <p:txBody>
          <a:bodyPr anchor="ctr">
            <a:normAutofit/>
          </a:bodyPr>
          <a:lstStyle/>
          <a:p>
            <a:r>
              <a:rPr lang="es-MX" sz="6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Administración Zonal La Delici</a:t>
            </a:r>
            <a:r>
              <a:rPr lang="es-MX" sz="6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endParaRPr lang="es-EC" sz="6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3360" y="3627120"/>
            <a:ext cx="9296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Secretaría General de Coordinación Territorial, Gobernabilidad y Participación</a:t>
            </a:r>
            <a:endParaRPr lang="es-EC" sz="23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0" y="6472987"/>
            <a:ext cx="4291013" cy="8606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483" y="178824"/>
            <a:ext cx="9477410" cy="1461188"/>
          </a:xfrm>
        </p:spPr>
        <p:txBody>
          <a:bodyPr/>
          <a:lstStyle/>
          <a:p>
            <a:r>
              <a:rPr lang="es-MX" b="1" dirty="0" smtClean="0"/>
              <a:t>Presupuestos Participativos (Arrastre)</a:t>
            </a:r>
            <a:endParaRPr lang="es-EC" b="1" dirty="0"/>
          </a:p>
        </p:txBody>
      </p:sp>
      <p:sp>
        <p:nvSpPr>
          <p:cNvPr id="5" name="object 13"/>
          <p:cNvSpPr txBox="1"/>
          <p:nvPr/>
        </p:nvSpPr>
        <p:spPr>
          <a:xfrm>
            <a:off x="186354" y="1844437"/>
            <a:ext cx="3846632" cy="3276844"/>
          </a:xfrm>
          <a:prstGeom prst="rect">
            <a:avLst/>
          </a:prstGeom>
        </p:spPr>
        <p:txBody>
          <a:bodyPr vert="horz" wrap="square" lIns="0" tIns="166673" rIns="0" bIns="0" rtlCol="0">
            <a:spAutoFit/>
          </a:bodyPr>
          <a:lstStyle/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600" b="1" i="0" u="none" strike="noStrike" kern="1200" cap="none" spc="-22" normalizeH="0" baseline="0" noProof="0" dirty="0" smtClean="0">
                <a:ln>
                  <a:noFill/>
                </a:ln>
                <a:solidFill>
                  <a:srgbClr val="B822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Obras</a:t>
            </a:r>
            <a:endParaRPr kumimoji="0" lang="es-EC" sz="3600" b="1" i="0" u="none" strike="noStrike" kern="1200" cap="none" spc="-30" normalizeH="0" baseline="0" noProof="0" dirty="0" smtClean="0">
              <a:ln>
                <a:noFill/>
              </a:ln>
              <a:solidFill>
                <a:srgbClr val="B822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1" i="0" u="none" strike="noStrike" kern="1200" cap="none" spc="-7" normalizeH="0" baseline="0" noProof="0" dirty="0" smtClean="0">
                <a:ln>
                  <a:noFill/>
                </a:ln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25</a:t>
            </a:r>
            <a:endParaRPr kumimoji="0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1" i="0" u="none" strike="noStrike" kern="1200" cap="none" spc="-15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Proyectos</a:t>
            </a:r>
            <a:r>
              <a:rPr kumimoji="0" lang="es-EC" sz="2400" b="1" i="0" u="none" strike="noStrike" kern="1200" cap="none" spc="-82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es-EC" sz="2400" b="1" i="0" u="none" strike="noStrike" kern="1200" cap="none" spc="-7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sociales</a:t>
            </a:r>
            <a:r>
              <a:rPr kumimoji="0" lang="es-EC" sz="2400" b="1" i="0" u="none" strike="noStrike" kern="1200" cap="none" spc="-52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-7" normalizeH="0" baseline="0" noProof="0" dirty="0" smtClean="0">
                <a:ln>
                  <a:noFill/>
                </a:ln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0</a:t>
            </a:r>
            <a:endParaRPr kumimoji="0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920224"/>
              </p:ext>
            </p:extLst>
          </p:nvPr>
        </p:nvGraphicFramePr>
        <p:xfrm>
          <a:off x="4343408" y="1844437"/>
          <a:ext cx="5089350" cy="1703070"/>
        </p:xfrm>
        <a:graphic>
          <a:graphicData uri="http://schemas.openxmlformats.org/drawingml/2006/table">
            <a:tbl>
              <a:tblPr/>
              <a:tblGrid>
                <a:gridCol w="3616685">
                  <a:extLst>
                    <a:ext uri="{9D8B030D-6E8A-4147-A177-3AD203B41FA5}">
                      <a16:colId xmlns:a16="http://schemas.microsoft.com/office/drawing/2014/main" val="3083299559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3247442862"/>
                    </a:ext>
                  </a:extLst>
                </a:gridCol>
              </a:tblGrid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Codificado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1.876.119,01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85482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Certificado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229.050,02 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24804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Comprometido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1.546.866,15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21818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Devengado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898.377,16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40164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Disponible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</a:t>
                      </a:r>
                      <a:r>
                        <a:rPr lang="es-EC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100.202,84* 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55854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47,88%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60298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33393"/>
              </p:ext>
            </p:extLst>
          </p:nvPr>
        </p:nvGraphicFramePr>
        <p:xfrm>
          <a:off x="4343408" y="4284610"/>
          <a:ext cx="5089350" cy="1135380"/>
        </p:xfrm>
        <a:graphic>
          <a:graphicData uri="http://schemas.openxmlformats.org/drawingml/2006/table">
            <a:tbl>
              <a:tblPr/>
              <a:tblGrid>
                <a:gridCol w="3616685">
                  <a:extLst>
                    <a:ext uri="{9D8B030D-6E8A-4147-A177-3AD203B41FA5}">
                      <a16:colId xmlns:a16="http://schemas.microsoft.com/office/drawing/2014/main" val="3083299559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3247442862"/>
                    </a:ext>
                  </a:extLst>
                </a:gridCol>
              </a:tblGrid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Etapa</a:t>
                      </a:r>
                      <a:r>
                        <a:rPr lang="es-EC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Preparatoria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85482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Etapa</a:t>
                      </a:r>
                      <a:r>
                        <a:rPr lang="es-MX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Precontractual </a:t>
                      </a:r>
                      <a:r>
                        <a:rPr lang="es-MX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(Portal Compras Públicas)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24804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Ejecución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21818"/>
                  </a:ext>
                </a:extLst>
              </a:tr>
              <a:tr h="2455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Recepción</a:t>
                      </a:r>
                      <a:r>
                        <a:rPr lang="es-EC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Provisional</a:t>
                      </a:r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20*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40164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4276030" y="3502104"/>
            <a:ext cx="5291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 Mediante </a:t>
            </a:r>
            <a:r>
              <a:rPr lang="es-MX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PMU Nro. PMU Nro. </a:t>
            </a:r>
            <a:r>
              <a:rPr lang="es-MX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010-2024, se incrementa $90.396,33 correspondiente a espacios presupuestarios</a:t>
            </a:r>
          </a:p>
          <a:p>
            <a:r>
              <a:rPr lang="es-MX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** La diferencia de $9.806,51 corresponde al contrato complementario de la obra “Remodelación de la piscina (II etapa) de la parroquia </a:t>
            </a:r>
            <a:r>
              <a:rPr lang="es-MX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Gualea</a:t>
            </a:r>
            <a:r>
              <a:rPr lang="es-MX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s-EC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276030" y="5409599"/>
            <a:ext cx="5291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 5 obras se encuentran en revisión y control previo para proceder con el pago</a:t>
            </a:r>
            <a:endParaRPr lang="es-EC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474787"/>
            <a:ext cx="4291013" cy="8606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800" y="32978"/>
            <a:ext cx="9698723" cy="1461188"/>
          </a:xfrm>
        </p:spPr>
        <p:txBody>
          <a:bodyPr>
            <a:noAutofit/>
          </a:bodyPr>
          <a:lstStyle/>
          <a:p>
            <a:r>
              <a:rPr lang="es-MX" sz="4300" b="1" dirty="0" smtClean="0"/>
              <a:t>Infraestructura</a:t>
            </a:r>
            <a:r>
              <a:rPr lang="es-MX" sz="4300" b="1" dirty="0"/>
              <a:t>, espacio público y desarrollo social con priorización </a:t>
            </a:r>
            <a:r>
              <a:rPr lang="es-MX" sz="4300" b="1" dirty="0" smtClean="0"/>
              <a:t>ciudadana (PP 2024)</a:t>
            </a:r>
            <a:endParaRPr lang="es-EC" sz="4300" b="1" dirty="0"/>
          </a:p>
        </p:txBody>
      </p:sp>
      <p:sp>
        <p:nvSpPr>
          <p:cNvPr id="5" name="object 13"/>
          <p:cNvSpPr txBox="1"/>
          <p:nvPr/>
        </p:nvSpPr>
        <p:spPr>
          <a:xfrm>
            <a:off x="278800" y="2272437"/>
            <a:ext cx="3846632" cy="3399955"/>
          </a:xfrm>
          <a:prstGeom prst="rect">
            <a:avLst/>
          </a:prstGeom>
        </p:spPr>
        <p:txBody>
          <a:bodyPr vert="horz" wrap="square" lIns="0" tIns="166673" rIns="0" bIns="0" rtlCol="0">
            <a:spAutoFit/>
          </a:bodyPr>
          <a:lstStyle/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600" b="1" i="0" u="none" strike="noStrike" kern="1200" cap="none" spc="-22" normalizeH="0" baseline="0" noProof="0" dirty="0" smtClean="0">
                <a:ln>
                  <a:noFill/>
                </a:ln>
                <a:solidFill>
                  <a:srgbClr val="B822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Obras</a:t>
            </a:r>
            <a:endParaRPr kumimoji="0" lang="es-EC" sz="3600" b="1" i="0" u="none" strike="noStrike" kern="1200" cap="none" spc="-30" normalizeH="0" baseline="0" noProof="0" dirty="0" smtClean="0">
              <a:ln>
                <a:noFill/>
              </a:ln>
              <a:solidFill>
                <a:srgbClr val="B822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8800" b="1" spc="-7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49</a:t>
            </a:r>
            <a:endParaRPr kumimoji="0" sz="9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1" i="0" u="none" strike="noStrike" kern="1200" cap="none" spc="-15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Proyectos</a:t>
            </a:r>
            <a:r>
              <a:rPr kumimoji="0" lang="es-EC" sz="2400" b="1" i="0" u="none" strike="noStrike" kern="1200" cap="none" spc="-82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es-EC" sz="2400" b="1" i="0" u="none" strike="noStrike" kern="1200" cap="none" spc="-7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sociales</a:t>
            </a:r>
            <a:r>
              <a:rPr kumimoji="0" lang="es-EC" sz="2400" b="1" i="0" u="none" strike="noStrike" kern="1200" cap="none" spc="-52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400" b="1" spc="-7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endParaRPr kumimoji="0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939206"/>
              </p:ext>
            </p:extLst>
          </p:nvPr>
        </p:nvGraphicFramePr>
        <p:xfrm>
          <a:off x="4417300" y="1518114"/>
          <a:ext cx="5089350" cy="1337310"/>
        </p:xfrm>
        <a:graphic>
          <a:graphicData uri="http://schemas.openxmlformats.org/drawingml/2006/table">
            <a:tbl>
              <a:tblPr/>
              <a:tblGrid>
                <a:gridCol w="3616685">
                  <a:extLst>
                    <a:ext uri="{9D8B030D-6E8A-4147-A177-3AD203B41FA5}">
                      <a16:colId xmlns:a16="http://schemas.microsoft.com/office/drawing/2014/main" val="3083299559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3247442862"/>
                    </a:ext>
                  </a:extLst>
                </a:gridCol>
              </a:tblGrid>
              <a:tr h="1802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Codificado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1.159.507,52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85482"/>
                  </a:ext>
                </a:extLst>
              </a:tr>
              <a:tr h="1802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Certificado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259.482,80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24804"/>
                  </a:ext>
                </a:extLst>
              </a:tr>
              <a:tr h="1802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Comprometido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429.934,90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21818"/>
                  </a:ext>
                </a:extLst>
              </a:tr>
              <a:tr h="1802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Devengado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76.437,00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40164"/>
                  </a:ext>
                </a:extLst>
              </a:tr>
              <a:tr h="1802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Disponible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470.089,82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55854"/>
                  </a:ext>
                </a:extLst>
              </a:tr>
              <a:tr h="1802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6,59%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60298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66175"/>
              </p:ext>
            </p:extLst>
          </p:nvPr>
        </p:nvGraphicFramePr>
        <p:xfrm>
          <a:off x="4417300" y="3303760"/>
          <a:ext cx="5089350" cy="1337310"/>
        </p:xfrm>
        <a:graphic>
          <a:graphicData uri="http://schemas.openxmlformats.org/drawingml/2006/table">
            <a:tbl>
              <a:tblPr/>
              <a:tblGrid>
                <a:gridCol w="3616685">
                  <a:extLst>
                    <a:ext uri="{9D8B030D-6E8A-4147-A177-3AD203B41FA5}">
                      <a16:colId xmlns:a16="http://schemas.microsoft.com/office/drawing/2014/main" val="3083299559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3247442862"/>
                    </a:ext>
                  </a:extLst>
                </a:gridCol>
              </a:tblGrid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Etapa</a:t>
                      </a:r>
                      <a:r>
                        <a:rPr lang="es-EC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Preparatoria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85482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Etapa</a:t>
                      </a:r>
                      <a:r>
                        <a:rPr lang="es-MX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Precontractual (Portal Compras Públicas)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24804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Ejecución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21818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Recepción</a:t>
                      </a:r>
                      <a:r>
                        <a:rPr lang="es-EC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Provisional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40164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Sin</a:t>
                      </a:r>
                      <a:r>
                        <a:rPr lang="es-MX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financiamiento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313592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Jurisdicción</a:t>
                      </a:r>
                      <a:r>
                        <a:rPr lang="es-MX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Chocó Andino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9*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7890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417300" y="2987056"/>
            <a:ext cx="457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spc="-15" dirty="0" smtClean="0"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Obra Pública</a:t>
            </a:r>
            <a:endParaRPr lang="es-EC" dirty="0"/>
          </a:p>
        </p:txBody>
      </p:sp>
      <p:sp>
        <p:nvSpPr>
          <p:cNvPr id="10" name="CuadroTexto 9"/>
          <p:cNvSpPr txBox="1"/>
          <p:nvPr/>
        </p:nvSpPr>
        <p:spPr>
          <a:xfrm>
            <a:off x="4340300" y="4635528"/>
            <a:ext cx="54822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* De conformidad a la Resolución ADMQ 005-2024 suscrita con fecha 24 de enero de </a:t>
            </a:r>
            <a:r>
              <a:rPr lang="es-MX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2024</a:t>
            </a:r>
            <a:endParaRPr lang="es-EC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9708"/>
              </p:ext>
            </p:extLst>
          </p:nvPr>
        </p:nvGraphicFramePr>
        <p:xfrm>
          <a:off x="4417300" y="5241798"/>
          <a:ext cx="5089350" cy="891540"/>
        </p:xfrm>
        <a:graphic>
          <a:graphicData uri="http://schemas.openxmlformats.org/drawingml/2006/table">
            <a:tbl>
              <a:tblPr/>
              <a:tblGrid>
                <a:gridCol w="3616685">
                  <a:extLst>
                    <a:ext uri="{9D8B030D-6E8A-4147-A177-3AD203B41FA5}">
                      <a16:colId xmlns:a16="http://schemas.microsoft.com/office/drawing/2014/main" val="3083299559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3247442862"/>
                    </a:ext>
                  </a:extLst>
                </a:gridCol>
              </a:tblGrid>
              <a:tr h="17861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Etapa</a:t>
                      </a:r>
                      <a:r>
                        <a:rPr lang="es-EC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Preparatoria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85482"/>
                  </a:ext>
                </a:extLst>
              </a:tr>
              <a:tr h="17861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Etapa</a:t>
                      </a:r>
                      <a:r>
                        <a:rPr lang="es-MX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Precontractual (Portal Compras Públicas)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24804"/>
                  </a:ext>
                </a:extLst>
              </a:tr>
              <a:tr h="17861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Ejecución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21818"/>
                  </a:ext>
                </a:extLst>
              </a:tr>
              <a:tr h="17861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Pago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10*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40164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4340300" y="4890252"/>
            <a:ext cx="457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spc="-15" dirty="0" smtClean="0"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Proyectos Sociales</a:t>
            </a:r>
            <a:endParaRPr lang="es-EC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40300" y="6122254"/>
            <a:ext cx="5291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 7 procesos devengados y 3 ingresados a pago</a:t>
            </a:r>
            <a:endParaRPr lang="es-EC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457810"/>
            <a:ext cx="4291013" cy="8606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560" y="0"/>
            <a:ext cx="9698723" cy="1234440"/>
          </a:xfrm>
        </p:spPr>
        <p:txBody>
          <a:bodyPr>
            <a:noAutofit/>
          </a:bodyPr>
          <a:lstStyle/>
          <a:p>
            <a:r>
              <a:rPr lang="es-MX" sz="4300" b="1" dirty="0" smtClean="0"/>
              <a:t>Proyección de la ejecución </a:t>
            </a:r>
            <a:endParaRPr lang="es-EC" sz="43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186170" y="1130727"/>
            <a:ext cx="457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spc="-15" dirty="0" smtClean="0"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Cotización de Obras</a:t>
            </a:r>
            <a:endParaRPr lang="es-EC" sz="2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1470" y="1531257"/>
            <a:ext cx="6398659" cy="4744480"/>
          </a:xfrm>
          <a:prstGeom prst="rect">
            <a:avLst/>
          </a:prstGeom>
        </p:spPr>
      </p:pic>
      <p:sp>
        <p:nvSpPr>
          <p:cNvPr id="8" name="object 13"/>
          <p:cNvSpPr txBox="1"/>
          <p:nvPr/>
        </p:nvSpPr>
        <p:spPr>
          <a:xfrm>
            <a:off x="263560" y="2051056"/>
            <a:ext cx="2021638" cy="2568958"/>
          </a:xfrm>
          <a:prstGeom prst="rect">
            <a:avLst/>
          </a:prstGeom>
        </p:spPr>
        <p:txBody>
          <a:bodyPr vert="horz" wrap="square" lIns="0" tIns="166673" rIns="0" bIns="0" rtlCol="0">
            <a:spAutoFit/>
          </a:bodyPr>
          <a:lstStyle/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1" i="0" u="none" strike="noStrike" kern="1200" cap="none" spc="-15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Adoquinado</a:t>
            </a:r>
            <a:r>
              <a:rPr kumimoji="0" lang="es-EC" sz="2400" b="1" i="0" u="none" strike="noStrike" kern="1200" cap="none" spc="-52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400" b="1" spc="-7" noProof="0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  <a:p>
            <a:pPr marL="23811">
              <a:defRPr/>
            </a:pPr>
            <a:r>
              <a:rPr lang="es-EC" sz="2400" b="1" spc="-15" dirty="0" smtClean="0"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Asfaltado </a:t>
            </a:r>
            <a:endParaRPr lang="es-EC" sz="2400" b="1" spc="-15" dirty="0">
              <a:solidFill>
                <a:srgbClr val="1F38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3811">
              <a:defRPr/>
            </a:pPr>
            <a:r>
              <a:rPr lang="es-MX" sz="5400" b="1" spc="-7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sz="5400" b="1" spc="-7" dirty="0">
              <a:solidFill>
                <a:srgbClr val="1818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457810"/>
            <a:ext cx="4291013" cy="8606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560" y="0"/>
            <a:ext cx="9698723" cy="1234440"/>
          </a:xfrm>
        </p:spPr>
        <p:txBody>
          <a:bodyPr>
            <a:noAutofit/>
          </a:bodyPr>
          <a:lstStyle/>
          <a:p>
            <a:r>
              <a:rPr lang="es-MX" sz="4300" b="1" dirty="0" smtClean="0"/>
              <a:t>Proyección de la ejecución </a:t>
            </a:r>
            <a:endParaRPr lang="es-EC" sz="43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012916" y="1084398"/>
            <a:ext cx="457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spc="-15" dirty="0" smtClean="0"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Menor Cuantía de Obras</a:t>
            </a:r>
            <a:endParaRPr lang="es-EC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0003" y="1484508"/>
            <a:ext cx="6504905" cy="4823260"/>
          </a:xfrm>
          <a:prstGeom prst="rect">
            <a:avLst/>
          </a:prstGeom>
        </p:spPr>
      </p:pic>
      <p:sp>
        <p:nvSpPr>
          <p:cNvPr id="6" name="object 13"/>
          <p:cNvSpPr txBox="1"/>
          <p:nvPr/>
        </p:nvSpPr>
        <p:spPr>
          <a:xfrm>
            <a:off x="263560" y="2734450"/>
            <a:ext cx="2021638" cy="1368629"/>
          </a:xfrm>
          <a:prstGeom prst="rect">
            <a:avLst/>
          </a:prstGeom>
        </p:spPr>
        <p:txBody>
          <a:bodyPr vert="horz" wrap="square" lIns="0" tIns="166673" rIns="0" bIns="0" rtlCol="0">
            <a:spAutoFit/>
          </a:bodyPr>
          <a:lstStyle/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400" b="1" spc="-15" noProof="0" dirty="0" smtClean="0"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Graderíos</a:t>
            </a:r>
            <a:r>
              <a:rPr kumimoji="0" lang="es-EC" sz="2400" b="1" i="0" u="none" strike="noStrike" kern="1200" cap="none" spc="-52" normalizeH="0" baseline="0" noProof="0" dirty="0" smtClean="0">
                <a:ln>
                  <a:noFill/>
                </a:ln>
                <a:solidFill>
                  <a:srgbClr val="1F38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  <a:p>
            <a:pPr marL="23811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400" b="1" spc="-7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  <a:endParaRPr lang="es-MX" sz="5400" b="1" spc="-7" noProof="0" dirty="0" smtClean="0">
              <a:solidFill>
                <a:srgbClr val="1818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252</Words>
  <Application>Microsoft Office PowerPoint</Application>
  <PresentationFormat>Personalizado</PresentationFormat>
  <Paragraphs>86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Administración Zonal La Delicia</vt:lpstr>
      <vt:lpstr>Presupuestos Participativos (Arrastre)</vt:lpstr>
      <vt:lpstr>Infraestructura, espacio público y desarrollo social con priorización ciudadana (PP 2024)</vt:lpstr>
      <vt:lpstr>Proyección de la ejecución </vt:lpstr>
      <vt:lpstr>Proyección de la ejecución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Eugenia Altamirano Brito</cp:lastModifiedBy>
  <cp:revision>66</cp:revision>
  <dcterms:created xsi:type="dcterms:W3CDTF">2023-06-07T20:44:01Z</dcterms:created>
  <dcterms:modified xsi:type="dcterms:W3CDTF">2024-10-16T13:50:10Z</dcterms:modified>
</cp:coreProperties>
</file>