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80" r:id="rId2"/>
    <p:sldId id="283" r:id="rId3"/>
    <p:sldId id="291" r:id="rId4"/>
    <p:sldId id="292" r:id="rId5"/>
    <p:sldId id="294" r:id="rId6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2F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53"/>
  </p:normalViewPr>
  <p:slideViewPr>
    <p:cSldViewPr snapToGrid="0">
      <p:cViewPr varScale="1">
        <p:scale>
          <a:sx n="99" d="100"/>
          <a:sy n="99" d="100"/>
        </p:scale>
        <p:origin x="146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6725FD-D8D0-48FF-A32E-D7F7BED77CBF}" type="datetimeFigureOut">
              <a:rPr lang="es-EC" smtClean="0"/>
              <a:t>16/10/2024</a:t>
            </a:fld>
            <a:endParaRPr lang="es-EC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143000"/>
            <a:ext cx="4365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C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1D0198-C923-452F-AFB7-9DDE20CAE05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0930352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1D0198-C923-452F-AFB7-9DDE20CAE05B}" type="slidenum">
              <a:rPr lang="es-EC" smtClean="0"/>
              <a:t>1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6865089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1D0198-C923-452F-AFB7-9DDE20CAE05B}" type="slidenum">
              <a:rPr lang="es-EC" smtClean="0"/>
              <a:t>2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8512696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1D0198-C923-452F-AFB7-9DDE20CAE05B}" type="slidenum">
              <a:rPr lang="es-EC" smtClean="0"/>
              <a:t>3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7812724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1D0198-C923-452F-AFB7-9DDE20CAE05B}" type="slidenum">
              <a:rPr lang="es-EC" smtClean="0"/>
              <a:t>4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2071021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1D0198-C923-452F-AFB7-9DDE20CAE05B}" type="slidenum">
              <a:rPr lang="es-EC" smtClean="0"/>
              <a:t>5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6870404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69858-0127-DE42-8937-60E20A4E8BB0}" type="datetimeFigureOut">
              <a:rPr lang="es-EC" smtClean="0"/>
              <a:t>16/10/2024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1A6C1-F2E1-3547-A3CF-C6A40B54DDE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920186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69858-0127-DE42-8937-60E20A4E8BB0}" type="datetimeFigureOut">
              <a:rPr lang="es-EC" smtClean="0"/>
              <a:t>16/10/2024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1A6C1-F2E1-3547-A3CF-C6A40B54DDE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035917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69858-0127-DE42-8937-60E20A4E8BB0}" type="datetimeFigureOut">
              <a:rPr lang="es-EC" smtClean="0"/>
              <a:t>16/10/2024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1A6C1-F2E1-3547-A3CF-C6A40B54DDE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13321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69858-0127-DE42-8937-60E20A4E8BB0}" type="datetimeFigureOut">
              <a:rPr lang="es-EC" smtClean="0"/>
              <a:t>16/10/2024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1A6C1-F2E1-3547-A3CF-C6A40B54DDE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721931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69858-0127-DE42-8937-60E20A4E8BB0}" type="datetimeFigureOut">
              <a:rPr lang="es-EC" smtClean="0"/>
              <a:t>16/10/2024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1A6C1-F2E1-3547-A3CF-C6A40B54DDE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897581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69858-0127-DE42-8937-60E20A4E8BB0}" type="datetimeFigureOut">
              <a:rPr lang="es-EC" smtClean="0"/>
              <a:t>16/10/2024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1A6C1-F2E1-3547-A3CF-C6A40B54DDE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142332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69858-0127-DE42-8937-60E20A4E8BB0}" type="datetimeFigureOut">
              <a:rPr lang="es-EC" smtClean="0"/>
              <a:t>16/10/2024</a:t>
            </a:fld>
            <a:endParaRPr lang="es-EC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1A6C1-F2E1-3547-A3CF-C6A40B54DDE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188181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69858-0127-DE42-8937-60E20A4E8BB0}" type="datetimeFigureOut">
              <a:rPr lang="es-EC" smtClean="0"/>
              <a:t>16/10/2024</a:t>
            </a:fld>
            <a:endParaRPr lang="es-EC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1A6C1-F2E1-3547-A3CF-C6A40B54DDE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534792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69858-0127-DE42-8937-60E20A4E8BB0}" type="datetimeFigureOut">
              <a:rPr lang="es-EC" smtClean="0"/>
              <a:t>16/10/2024</a:t>
            </a:fld>
            <a:endParaRPr lang="es-EC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1A6C1-F2E1-3547-A3CF-C6A40B54DDE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900699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69858-0127-DE42-8937-60E20A4E8BB0}" type="datetimeFigureOut">
              <a:rPr lang="es-EC" smtClean="0"/>
              <a:t>16/10/2024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1A6C1-F2E1-3547-A3CF-C6A40B54DDE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186109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69858-0127-DE42-8937-60E20A4E8BB0}" type="datetimeFigureOut">
              <a:rPr lang="es-EC" smtClean="0"/>
              <a:t>16/10/2024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1A6C1-F2E1-3547-A3CF-C6A40B54DDE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075813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69858-0127-DE42-8937-60E20A4E8BB0}" type="datetimeFigureOut">
              <a:rPr lang="es-EC" smtClean="0"/>
              <a:t>16/10/2024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E1A6C1-F2E1-3547-A3CF-C6A40B54DDE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492181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5800" y="6087855"/>
            <a:ext cx="6211253" cy="1245760"/>
          </a:xfrm>
          <a:prstGeom prst="rect">
            <a:avLst/>
          </a:prstGeom>
        </p:spPr>
      </p:pic>
      <p:sp>
        <p:nvSpPr>
          <p:cNvPr id="6" name="Título 5"/>
          <p:cNvSpPr>
            <a:spLocks noGrp="1"/>
          </p:cNvSpPr>
          <p:nvPr>
            <p:ph type="ctrTitle"/>
          </p:nvPr>
        </p:nvSpPr>
        <p:spPr>
          <a:xfrm>
            <a:off x="213360" y="1892517"/>
            <a:ext cx="10149840" cy="2631887"/>
          </a:xfrm>
        </p:spPr>
        <p:txBody>
          <a:bodyPr anchor="ctr">
            <a:normAutofit/>
          </a:bodyPr>
          <a:lstStyle/>
          <a:p>
            <a:r>
              <a:rPr lang="es-MX" sz="64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Administración Zonal La Delici</a:t>
            </a:r>
            <a:r>
              <a:rPr lang="es-MX" sz="64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endParaRPr lang="es-EC" sz="64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213360" y="3627120"/>
            <a:ext cx="929640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3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Secretaría General de Coordinación Territorial, Gobernabilidad y Participación</a:t>
            </a:r>
            <a:endParaRPr lang="es-EC" sz="23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8922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6040" y="6472987"/>
            <a:ext cx="4291013" cy="860627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11483" y="178824"/>
            <a:ext cx="9477410" cy="1461188"/>
          </a:xfrm>
        </p:spPr>
        <p:txBody>
          <a:bodyPr/>
          <a:lstStyle/>
          <a:p>
            <a:r>
              <a:rPr lang="es-MX" b="1" dirty="0" smtClean="0"/>
              <a:t>Presupuestos Participativos (Arrastre)</a:t>
            </a:r>
            <a:endParaRPr lang="es-EC" b="1" dirty="0"/>
          </a:p>
        </p:txBody>
      </p:sp>
      <p:sp>
        <p:nvSpPr>
          <p:cNvPr id="5" name="object 13"/>
          <p:cNvSpPr txBox="1"/>
          <p:nvPr/>
        </p:nvSpPr>
        <p:spPr>
          <a:xfrm>
            <a:off x="186354" y="1844437"/>
            <a:ext cx="3846632" cy="3276844"/>
          </a:xfrm>
          <a:prstGeom prst="rect">
            <a:avLst/>
          </a:prstGeom>
        </p:spPr>
        <p:txBody>
          <a:bodyPr vert="horz" wrap="square" lIns="0" tIns="166673" rIns="0" bIns="0" rtlCol="0">
            <a:spAutoFit/>
          </a:bodyPr>
          <a:lstStyle/>
          <a:p>
            <a:pPr marL="23811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C" sz="3600" b="1" i="0" u="none" strike="noStrike" kern="1200" cap="none" spc="-22" normalizeH="0" baseline="0" noProof="0" dirty="0" smtClean="0">
                <a:ln>
                  <a:noFill/>
                </a:ln>
                <a:solidFill>
                  <a:srgbClr val="B8222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Obras</a:t>
            </a:r>
            <a:endParaRPr kumimoji="0" lang="es-EC" sz="3600" b="1" i="0" u="none" strike="noStrike" kern="1200" cap="none" spc="-30" normalizeH="0" baseline="0" noProof="0" dirty="0" smtClean="0">
              <a:ln>
                <a:noFill/>
              </a:ln>
              <a:solidFill>
                <a:srgbClr val="B8222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 Light" panose="020F0302020204030204" pitchFamily="34" charset="0"/>
              <a:ea typeface="+mn-ea"/>
              <a:cs typeface="Calibri Light" panose="020F0302020204030204" pitchFamily="34" charset="0"/>
            </a:endParaRPr>
          </a:p>
          <a:p>
            <a:pPr marL="23811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8800" b="1" i="0" u="none" strike="noStrike" kern="1200" cap="none" spc="-7" normalizeH="0" baseline="0" noProof="0" dirty="0" smtClean="0">
                <a:ln>
                  <a:noFill/>
                </a:ln>
                <a:solidFill>
                  <a:srgbClr val="18181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25</a:t>
            </a:r>
            <a:endParaRPr kumimoji="0" sz="9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 Light" panose="020F0302020204030204" pitchFamily="34" charset="0"/>
              <a:ea typeface="+mn-ea"/>
              <a:cs typeface="Calibri Light" panose="020F0302020204030204" pitchFamily="34" charset="0"/>
            </a:endParaRPr>
          </a:p>
          <a:p>
            <a:pPr marL="23811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C" sz="2400" b="1" i="0" u="none" strike="noStrike" kern="1200" cap="none" spc="-15" normalizeH="0" baseline="0" noProof="0" dirty="0" smtClean="0">
                <a:ln>
                  <a:noFill/>
                </a:ln>
                <a:solidFill>
                  <a:srgbClr val="1F386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Proyectos</a:t>
            </a:r>
            <a:r>
              <a:rPr kumimoji="0" lang="es-EC" sz="2400" b="1" i="0" u="none" strike="noStrike" kern="1200" cap="none" spc="-82" normalizeH="0" baseline="0" noProof="0" dirty="0" smtClean="0">
                <a:ln>
                  <a:noFill/>
                </a:ln>
                <a:solidFill>
                  <a:srgbClr val="1F386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 </a:t>
            </a:r>
            <a:r>
              <a:rPr kumimoji="0" lang="es-EC" sz="2400" b="1" i="0" u="none" strike="noStrike" kern="1200" cap="none" spc="-7" normalizeH="0" baseline="0" noProof="0" dirty="0" smtClean="0">
                <a:ln>
                  <a:noFill/>
                </a:ln>
                <a:solidFill>
                  <a:srgbClr val="1F386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sociales</a:t>
            </a:r>
            <a:r>
              <a:rPr kumimoji="0" lang="es-EC" sz="2400" b="1" i="0" u="none" strike="noStrike" kern="1200" cap="none" spc="-52" normalizeH="0" baseline="0" noProof="0" dirty="0" smtClean="0">
                <a:ln>
                  <a:noFill/>
                </a:ln>
                <a:solidFill>
                  <a:srgbClr val="1F386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 </a:t>
            </a:r>
          </a:p>
          <a:p>
            <a:pPr marL="23811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5400" b="1" i="0" u="none" strike="noStrike" kern="1200" cap="none" spc="-7" normalizeH="0" baseline="0" noProof="0" dirty="0" smtClean="0">
                <a:ln>
                  <a:noFill/>
                </a:ln>
                <a:solidFill>
                  <a:srgbClr val="18181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0</a:t>
            </a:r>
            <a:endParaRPr kumimoji="0" sz="5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 Light" panose="020F0302020204030204" pitchFamily="34" charset="0"/>
              <a:ea typeface="+mn-ea"/>
              <a:cs typeface="Calibri Light" panose="020F0302020204030204" pitchFamily="34" charset="0"/>
            </a:endParaRP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5920224"/>
              </p:ext>
            </p:extLst>
          </p:nvPr>
        </p:nvGraphicFramePr>
        <p:xfrm>
          <a:off x="4343408" y="1844437"/>
          <a:ext cx="5089350" cy="1703070"/>
        </p:xfrm>
        <a:graphic>
          <a:graphicData uri="http://schemas.openxmlformats.org/drawingml/2006/table">
            <a:tbl>
              <a:tblPr/>
              <a:tblGrid>
                <a:gridCol w="3616685">
                  <a:extLst>
                    <a:ext uri="{9D8B030D-6E8A-4147-A177-3AD203B41FA5}">
                      <a16:colId xmlns:a16="http://schemas.microsoft.com/office/drawing/2014/main" val="3083299559"/>
                    </a:ext>
                  </a:extLst>
                </a:gridCol>
                <a:gridCol w="1472665">
                  <a:extLst>
                    <a:ext uri="{9D8B030D-6E8A-4147-A177-3AD203B41FA5}">
                      <a16:colId xmlns:a16="http://schemas.microsoft.com/office/drawing/2014/main" val="3247442862"/>
                    </a:ext>
                  </a:extLst>
                </a:gridCol>
              </a:tblGrid>
              <a:tr h="245556">
                <a:tc>
                  <a:txBody>
                    <a:bodyPr/>
                    <a:lstStyle/>
                    <a:p>
                      <a:pPr algn="l" fontAlgn="b"/>
                      <a:r>
                        <a:rPr lang="es-EC" sz="1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Codificado</a:t>
                      </a:r>
                      <a:endParaRPr lang="es-EC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1.876.119,01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7885482"/>
                  </a:ext>
                </a:extLst>
              </a:tr>
              <a:tr h="245556">
                <a:tc>
                  <a:txBody>
                    <a:bodyPr/>
                    <a:lstStyle/>
                    <a:p>
                      <a:pPr algn="l" fontAlgn="b"/>
                      <a:r>
                        <a:rPr lang="es-EC" sz="1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Certificado</a:t>
                      </a:r>
                      <a:endParaRPr lang="es-EC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229.050,02 </a:t>
                      </a:r>
                      <a:endParaRPr lang="es-EC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5124804"/>
                  </a:ext>
                </a:extLst>
              </a:tr>
              <a:tr h="245556">
                <a:tc>
                  <a:txBody>
                    <a:bodyPr/>
                    <a:lstStyle/>
                    <a:p>
                      <a:pPr algn="l" fontAlgn="b"/>
                      <a:r>
                        <a:rPr lang="es-EC" sz="1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Comprometido</a:t>
                      </a:r>
                      <a:endParaRPr lang="es-EC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1.546.866,15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3321818"/>
                  </a:ext>
                </a:extLst>
              </a:tr>
              <a:tr h="245556">
                <a:tc>
                  <a:txBody>
                    <a:bodyPr/>
                    <a:lstStyle/>
                    <a:p>
                      <a:pPr algn="l" fontAlgn="b"/>
                      <a:r>
                        <a:rPr lang="es-EC" sz="1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Devengado</a:t>
                      </a:r>
                      <a:endParaRPr lang="es-EC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    898.377,16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3640164"/>
                  </a:ext>
                </a:extLst>
              </a:tr>
              <a:tr h="245556">
                <a:tc>
                  <a:txBody>
                    <a:bodyPr/>
                    <a:lstStyle/>
                    <a:p>
                      <a:pPr algn="l" fontAlgn="b"/>
                      <a:r>
                        <a:rPr lang="es-EC" sz="1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Disponible</a:t>
                      </a:r>
                      <a:endParaRPr lang="es-EC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    </a:t>
                      </a:r>
                      <a:r>
                        <a:rPr lang="es-EC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100.202,84* </a:t>
                      </a:r>
                      <a:endParaRPr lang="es-EC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6355854"/>
                  </a:ext>
                </a:extLst>
              </a:tr>
              <a:tr h="245556">
                <a:tc>
                  <a:txBody>
                    <a:bodyPr/>
                    <a:lstStyle/>
                    <a:p>
                      <a:pPr algn="l" fontAlgn="b"/>
                      <a:r>
                        <a:rPr lang="es-EC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% Ejecución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47,88%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5260298"/>
                  </a:ext>
                </a:extLst>
              </a:tr>
            </a:tbl>
          </a:graphicData>
        </a:graphic>
      </p:graphicFrame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4733393"/>
              </p:ext>
            </p:extLst>
          </p:nvPr>
        </p:nvGraphicFramePr>
        <p:xfrm>
          <a:off x="4343408" y="4284610"/>
          <a:ext cx="5089350" cy="1135380"/>
        </p:xfrm>
        <a:graphic>
          <a:graphicData uri="http://schemas.openxmlformats.org/drawingml/2006/table">
            <a:tbl>
              <a:tblPr/>
              <a:tblGrid>
                <a:gridCol w="3616685">
                  <a:extLst>
                    <a:ext uri="{9D8B030D-6E8A-4147-A177-3AD203B41FA5}">
                      <a16:colId xmlns:a16="http://schemas.microsoft.com/office/drawing/2014/main" val="3083299559"/>
                    </a:ext>
                  </a:extLst>
                </a:gridCol>
                <a:gridCol w="1472665">
                  <a:extLst>
                    <a:ext uri="{9D8B030D-6E8A-4147-A177-3AD203B41FA5}">
                      <a16:colId xmlns:a16="http://schemas.microsoft.com/office/drawing/2014/main" val="3247442862"/>
                    </a:ext>
                  </a:extLst>
                </a:gridCol>
              </a:tblGrid>
              <a:tr h="245556">
                <a:tc>
                  <a:txBody>
                    <a:bodyPr/>
                    <a:lstStyle/>
                    <a:p>
                      <a:pPr algn="l" fontAlgn="b"/>
                      <a:r>
                        <a:rPr lang="es-EC" sz="1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Etapa</a:t>
                      </a:r>
                      <a:r>
                        <a:rPr lang="es-EC" sz="18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 Preparatoria</a:t>
                      </a:r>
                      <a:endParaRPr lang="es-EC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0</a:t>
                      </a:r>
                      <a:endParaRPr lang="es-EC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7885482"/>
                  </a:ext>
                </a:extLst>
              </a:tr>
              <a:tr h="245556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Etapa</a:t>
                      </a:r>
                      <a:r>
                        <a:rPr lang="es-MX" sz="18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 Precontractual </a:t>
                      </a:r>
                      <a:r>
                        <a:rPr lang="es-MX" sz="12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(Portal Compras Públicas)</a:t>
                      </a:r>
                      <a:endParaRPr lang="es-EC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1</a:t>
                      </a:r>
                      <a:endParaRPr lang="es-EC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5124804"/>
                  </a:ext>
                </a:extLst>
              </a:tr>
              <a:tr h="245556">
                <a:tc>
                  <a:txBody>
                    <a:bodyPr/>
                    <a:lstStyle/>
                    <a:p>
                      <a:pPr algn="l" fontAlgn="b"/>
                      <a:r>
                        <a:rPr lang="es-EC" sz="1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Ejecución</a:t>
                      </a:r>
                      <a:endParaRPr lang="es-EC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4</a:t>
                      </a:r>
                      <a:endParaRPr lang="es-EC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3321818"/>
                  </a:ext>
                </a:extLst>
              </a:tr>
              <a:tr h="245556">
                <a:tc>
                  <a:txBody>
                    <a:bodyPr/>
                    <a:lstStyle/>
                    <a:p>
                      <a:pPr algn="l" fontAlgn="b"/>
                      <a:r>
                        <a:rPr lang="es-EC" sz="1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Recepción</a:t>
                      </a:r>
                      <a:r>
                        <a:rPr lang="es-EC" sz="18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 Provisional</a:t>
                      </a:r>
                      <a:endParaRPr lang="es-EC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20*</a:t>
                      </a:r>
                      <a:endParaRPr lang="es-EC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3640164"/>
                  </a:ext>
                </a:extLst>
              </a:tr>
            </a:tbl>
          </a:graphicData>
        </a:graphic>
      </p:graphicFrame>
      <p:sp>
        <p:nvSpPr>
          <p:cNvPr id="10" name="CuadroTexto 9"/>
          <p:cNvSpPr txBox="1"/>
          <p:nvPr/>
        </p:nvSpPr>
        <p:spPr>
          <a:xfrm>
            <a:off x="4276030" y="3502104"/>
            <a:ext cx="52914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* Mediante </a:t>
            </a:r>
            <a:r>
              <a:rPr lang="es-MX" sz="1000" dirty="0">
                <a:latin typeface="Calibri Light" panose="020F0302020204030204" pitchFamily="34" charset="0"/>
                <a:cs typeface="Calibri Light" panose="020F0302020204030204" pitchFamily="34" charset="0"/>
              </a:rPr>
              <a:t>PMU Nro. PMU Nro. </a:t>
            </a:r>
            <a:r>
              <a:rPr lang="es-MX" sz="1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010-2024, se incrementa $90.396,33 correspondiente a espacios presupuestarios</a:t>
            </a:r>
          </a:p>
          <a:p>
            <a:r>
              <a:rPr lang="es-MX" sz="1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** La diferencia de $9.806,51 corresponde al contrato complementario de la obra “Remodelación de la piscina (II etapa) de la parroquia </a:t>
            </a:r>
            <a:r>
              <a:rPr lang="es-MX" sz="1000" dirty="0" err="1" smtClean="0">
                <a:latin typeface="Calibri Light" panose="020F0302020204030204" pitchFamily="34" charset="0"/>
                <a:cs typeface="Calibri Light" panose="020F0302020204030204" pitchFamily="34" charset="0"/>
              </a:rPr>
              <a:t>Gualea</a:t>
            </a:r>
            <a:r>
              <a:rPr lang="es-MX" sz="1000" dirty="0">
                <a:latin typeface="Calibri Light" panose="020F0302020204030204" pitchFamily="34" charset="0"/>
                <a:cs typeface="Calibri Light" panose="020F0302020204030204" pitchFamily="34" charset="0"/>
              </a:rPr>
              <a:t>.</a:t>
            </a:r>
            <a:endParaRPr lang="es-EC" sz="1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4276030" y="5409599"/>
            <a:ext cx="529148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* 5 obras se encuentran en revisión y control previo para proceder con el pago</a:t>
            </a:r>
            <a:endParaRPr lang="es-EC" sz="1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485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6474787"/>
            <a:ext cx="4291013" cy="860627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78800" y="32978"/>
            <a:ext cx="9698723" cy="1461188"/>
          </a:xfrm>
        </p:spPr>
        <p:txBody>
          <a:bodyPr>
            <a:noAutofit/>
          </a:bodyPr>
          <a:lstStyle/>
          <a:p>
            <a:r>
              <a:rPr lang="es-MX" sz="4300" b="1" dirty="0" smtClean="0"/>
              <a:t>Infraestructura</a:t>
            </a:r>
            <a:r>
              <a:rPr lang="es-MX" sz="4300" b="1" dirty="0"/>
              <a:t>, espacio público y desarrollo social con priorización </a:t>
            </a:r>
            <a:r>
              <a:rPr lang="es-MX" sz="4300" b="1" dirty="0" smtClean="0"/>
              <a:t>ciudadana (PP 2024)</a:t>
            </a:r>
            <a:endParaRPr lang="es-EC" sz="4300" b="1" dirty="0"/>
          </a:p>
        </p:txBody>
      </p:sp>
      <p:sp>
        <p:nvSpPr>
          <p:cNvPr id="5" name="object 13"/>
          <p:cNvSpPr txBox="1"/>
          <p:nvPr/>
        </p:nvSpPr>
        <p:spPr>
          <a:xfrm>
            <a:off x="278800" y="2272437"/>
            <a:ext cx="3846632" cy="3399955"/>
          </a:xfrm>
          <a:prstGeom prst="rect">
            <a:avLst/>
          </a:prstGeom>
        </p:spPr>
        <p:txBody>
          <a:bodyPr vert="horz" wrap="square" lIns="0" tIns="166673" rIns="0" bIns="0" rtlCol="0">
            <a:spAutoFit/>
          </a:bodyPr>
          <a:lstStyle/>
          <a:p>
            <a:pPr marL="23811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C" sz="3600" b="1" i="0" u="none" strike="noStrike" kern="1200" cap="none" spc="-22" normalizeH="0" baseline="0" noProof="0" dirty="0" smtClean="0">
                <a:ln>
                  <a:noFill/>
                </a:ln>
                <a:solidFill>
                  <a:srgbClr val="B8222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Obras</a:t>
            </a:r>
            <a:endParaRPr kumimoji="0" lang="es-EC" sz="3600" b="1" i="0" u="none" strike="noStrike" kern="1200" cap="none" spc="-30" normalizeH="0" baseline="0" noProof="0" dirty="0" smtClean="0">
              <a:ln>
                <a:noFill/>
              </a:ln>
              <a:solidFill>
                <a:srgbClr val="B8222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 Light" panose="020F0302020204030204" pitchFamily="34" charset="0"/>
              <a:ea typeface="+mn-ea"/>
              <a:cs typeface="Calibri Light" panose="020F0302020204030204" pitchFamily="34" charset="0"/>
            </a:endParaRPr>
          </a:p>
          <a:p>
            <a:pPr marL="23811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8800" b="1" spc="-7" dirty="0" smtClean="0">
                <a:solidFill>
                  <a:srgbClr val="18181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49</a:t>
            </a:r>
            <a:endParaRPr kumimoji="0" sz="9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 Light" panose="020F0302020204030204" pitchFamily="34" charset="0"/>
              <a:ea typeface="+mn-ea"/>
              <a:cs typeface="Calibri Light" panose="020F0302020204030204" pitchFamily="34" charset="0"/>
            </a:endParaRPr>
          </a:p>
          <a:p>
            <a:pPr marL="23811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C" sz="2400" b="1" i="0" u="none" strike="noStrike" kern="1200" cap="none" spc="-15" normalizeH="0" baseline="0" noProof="0" dirty="0" smtClean="0">
                <a:ln>
                  <a:noFill/>
                </a:ln>
                <a:solidFill>
                  <a:srgbClr val="1F386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Proyectos</a:t>
            </a:r>
            <a:r>
              <a:rPr kumimoji="0" lang="es-EC" sz="2400" b="1" i="0" u="none" strike="noStrike" kern="1200" cap="none" spc="-82" normalizeH="0" baseline="0" noProof="0" dirty="0" smtClean="0">
                <a:ln>
                  <a:noFill/>
                </a:ln>
                <a:solidFill>
                  <a:srgbClr val="1F386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 </a:t>
            </a:r>
            <a:r>
              <a:rPr kumimoji="0" lang="es-EC" sz="2400" b="1" i="0" u="none" strike="noStrike" kern="1200" cap="none" spc="-7" normalizeH="0" baseline="0" noProof="0" dirty="0" smtClean="0">
                <a:ln>
                  <a:noFill/>
                </a:ln>
                <a:solidFill>
                  <a:srgbClr val="1F386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sociales</a:t>
            </a:r>
            <a:r>
              <a:rPr kumimoji="0" lang="es-EC" sz="2400" b="1" i="0" u="none" strike="noStrike" kern="1200" cap="none" spc="-52" normalizeH="0" baseline="0" noProof="0" dirty="0" smtClean="0">
                <a:ln>
                  <a:noFill/>
                </a:ln>
                <a:solidFill>
                  <a:srgbClr val="1F386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 </a:t>
            </a:r>
          </a:p>
          <a:p>
            <a:pPr marL="23811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5400" b="1" spc="-7" dirty="0" smtClean="0">
                <a:solidFill>
                  <a:srgbClr val="18181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11</a:t>
            </a:r>
            <a:endParaRPr kumimoji="0" sz="5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 Light" panose="020F0302020204030204" pitchFamily="34" charset="0"/>
              <a:ea typeface="+mn-ea"/>
              <a:cs typeface="Calibri Light" panose="020F0302020204030204" pitchFamily="34" charset="0"/>
            </a:endParaRP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6939206"/>
              </p:ext>
            </p:extLst>
          </p:nvPr>
        </p:nvGraphicFramePr>
        <p:xfrm>
          <a:off x="4417300" y="1518114"/>
          <a:ext cx="5089350" cy="1337310"/>
        </p:xfrm>
        <a:graphic>
          <a:graphicData uri="http://schemas.openxmlformats.org/drawingml/2006/table">
            <a:tbl>
              <a:tblPr/>
              <a:tblGrid>
                <a:gridCol w="3616685">
                  <a:extLst>
                    <a:ext uri="{9D8B030D-6E8A-4147-A177-3AD203B41FA5}">
                      <a16:colId xmlns:a16="http://schemas.microsoft.com/office/drawing/2014/main" val="3083299559"/>
                    </a:ext>
                  </a:extLst>
                </a:gridCol>
                <a:gridCol w="1472665">
                  <a:extLst>
                    <a:ext uri="{9D8B030D-6E8A-4147-A177-3AD203B41FA5}">
                      <a16:colId xmlns:a16="http://schemas.microsoft.com/office/drawing/2014/main" val="3247442862"/>
                    </a:ext>
                  </a:extLst>
                </a:gridCol>
              </a:tblGrid>
              <a:tr h="180294">
                <a:tc>
                  <a:txBody>
                    <a:bodyPr/>
                    <a:lstStyle/>
                    <a:p>
                      <a:pPr algn="l" fontAlgn="b"/>
                      <a:r>
                        <a:rPr lang="es-EC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Codificado</a:t>
                      </a:r>
                      <a:endParaRPr lang="es-EC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1.159.507,52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7885482"/>
                  </a:ext>
                </a:extLst>
              </a:tr>
              <a:tr h="180294">
                <a:tc>
                  <a:txBody>
                    <a:bodyPr/>
                    <a:lstStyle/>
                    <a:p>
                      <a:pPr algn="l" fontAlgn="b"/>
                      <a:r>
                        <a:rPr lang="es-EC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Certificado</a:t>
                      </a:r>
                      <a:endParaRPr lang="es-EC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    259.482,80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5124804"/>
                  </a:ext>
                </a:extLst>
              </a:tr>
              <a:tr h="180294">
                <a:tc>
                  <a:txBody>
                    <a:bodyPr/>
                    <a:lstStyle/>
                    <a:p>
                      <a:pPr algn="l" fontAlgn="b"/>
                      <a:r>
                        <a:rPr lang="es-EC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Comprometido</a:t>
                      </a:r>
                      <a:endParaRPr lang="es-EC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    429.934,90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3321818"/>
                  </a:ext>
                </a:extLst>
              </a:tr>
              <a:tr h="180294">
                <a:tc>
                  <a:txBody>
                    <a:bodyPr/>
                    <a:lstStyle/>
                    <a:p>
                      <a:pPr algn="l" fontAlgn="b"/>
                      <a:r>
                        <a:rPr lang="es-EC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Devengado</a:t>
                      </a:r>
                      <a:endParaRPr lang="es-EC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      76.437,00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3640164"/>
                  </a:ext>
                </a:extLst>
              </a:tr>
              <a:tr h="180294">
                <a:tc>
                  <a:txBody>
                    <a:bodyPr/>
                    <a:lstStyle/>
                    <a:p>
                      <a:pPr algn="l" fontAlgn="b"/>
                      <a:r>
                        <a:rPr lang="es-EC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Disponible</a:t>
                      </a:r>
                      <a:endParaRPr lang="es-EC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    470.089,82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6355854"/>
                  </a:ext>
                </a:extLst>
              </a:tr>
              <a:tr h="180294">
                <a:tc>
                  <a:txBody>
                    <a:bodyPr/>
                    <a:lstStyle/>
                    <a:p>
                      <a:pPr algn="l" fontAlgn="b"/>
                      <a:r>
                        <a:rPr lang="es-EC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% Ejecución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6,59%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5260298"/>
                  </a:ext>
                </a:extLst>
              </a:tr>
            </a:tbl>
          </a:graphicData>
        </a:graphic>
      </p:graphicFrame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9366175"/>
              </p:ext>
            </p:extLst>
          </p:nvPr>
        </p:nvGraphicFramePr>
        <p:xfrm>
          <a:off x="4417300" y="3303760"/>
          <a:ext cx="5089350" cy="1337310"/>
        </p:xfrm>
        <a:graphic>
          <a:graphicData uri="http://schemas.openxmlformats.org/drawingml/2006/table">
            <a:tbl>
              <a:tblPr/>
              <a:tblGrid>
                <a:gridCol w="3616685">
                  <a:extLst>
                    <a:ext uri="{9D8B030D-6E8A-4147-A177-3AD203B41FA5}">
                      <a16:colId xmlns:a16="http://schemas.microsoft.com/office/drawing/2014/main" val="3083299559"/>
                    </a:ext>
                  </a:extLst>
                </a:gridCol>
                <a:gridCol w="1472665">
                  <a:extLst>
                    <a:ext uri="{9D8B030D-6E8A-4147-A177-3AD203B41FA5}">
                      <a16:colId xmlns:a16="http://schemas.microsoft.com/office/drawing/2014/main" val="3247442862"/>
                    </a:ext>
                  </a:extLst>
                </a:gridCol>
              </a:tblGrid>
              <a:tr h="181595">
                <a:tc>
                  <a:txBody>
                    <a:bodyPr/>
                    <a:lstStyle/>
                    <a:p>
                      <a:pPr algn="l" fontAlgn="b"/>
                      <a:r>
                        <a:rPr lang="es-EC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Etapa</a:t>
                      </a:r>
                      <a:r>
                        <a:rPr lang="es-EC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 Preparatoria</a:t>
                      </a:r>
                      <a:endParaRPr lang="es-EC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12</a:t>
                      </a:r>
                      <a:endParaRPr lang="es-EC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7885482"/>
                  </a:ext>
                </a:extLst>
              </a:tr>
              <a:tr h="181595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Etapa</a:t>
                      </a:r>
                      <a:r>
                        <a:rPr lang="es-MX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 Precontractual (Portal Compras Públicas)</a:t>
                      </a:r>
                      <a:endParaRPr lang="es-EC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4</a:t>
                      </a:r>
                      <a:endParaRPr lang="es-EC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5124804"/>
                  </a:ext>
                </a:extLst>
              </a:tr>
              <a:tr h="181595">
                <a:tc>
                  <a:txBody>
                    <a:bodyPr/>
                    <a:lstStyle/>
                    <a:p>
                      <a:pPr algn="l" fontAlgn="b"/>
                      <a:r>
                        <a:rPr lang="es-EC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Ejecución</a:t>
                      </a:r>
                      <a:endParaRPr lang="es-EC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7</a:t>
                      </a:r>
                      <a:endParaRPr lang="es-EC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3321818"/>
                  </a:ext>
                </a:extLst>
              </a:tr>
              <a:tr h="181595">
                <a:tc>
                  <a:txBody>
                    <a:bodyPr/>
                    <a:lstStyle/>
                    <a:p>
                      <a:pPr algn="l" fontAlgn="b"/>
                      <a:r>
                        <a:rPr lang="es-EC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Recepción</a:t>
                      </a:r>
                      <a:r>
                        <a:rPr lang="es-EC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 Provisional</a:t>
                      </a:r>
                      <a:endParaRPr lang="es-EC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0</a:t>
                      </a:r>
                      <a:endParaRPr lang="es-EC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3640164"/>
                  </a:ext>
                </a:extLst>
              </a:tr>
              <a:tr h="181595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Sin</a:t>
                      </a:r>
                      <a:r>
                        <a:rPr lang="es-MX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 financiamiento</a:t>
                      </a:r>
                      <a:endParaRPr lang="es-EC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17</a:t>
                      </a:r>
                      <a:endParaRPr lang="es-EC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2313592"/>
                  </a:ext>
                </a:extLst>
              </a:tr>
              <a:tr h="181595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Jurisdicción</a:t>
                      </a:r>
                      <a:r>
                        <a:rPr lang="es-MX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 Chocó Andino</a:t>
                      </a:r>
                      <a:endParaRPr lang="es-EC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9*</a:t>
                      </a:r>
                      <a:endParaRPr lang="es-EC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4678900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4417300" y="2987056"/>
            <a:ext cx="4571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b="1" spc="-15" dirty="0" smtClean="0">
                <a:solidFill>
                  <a:srgbClr val="1F386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Obra Pública</a:t>
            </a:r>
            <a:endParaRPr lang="es-EC" dirty="0"/>
          </a:p>
        </p:txBody>
      </p:sp>
      <p:sp>
        <p:nvSpPr>
          <p:cNvPr id="10" name="CuadroTexto 9"/>
          <p:cNvSpPr txBox="1"/>
          <p:nvPr/>
        </p:nvSpPr>
        <p:spPr>
          <a:xfrm>
            <a:off x="4340300" y="4635528"/>
            <a:ext cx="54822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>
                <a:latin typeface="Calibri Light" panose="020F0302020204030204" pitchFamily="34" charset="0"/>
                <a:cs typeface="Calibri Light" panose="020F0302020204030204" pitchFamily="34" charset="0"/>
              </a:rPr>
              <a:t>* De conformidad a la Resolución ADMQ 005-2024 suscrita con fecha 24 de enero de </a:t>
            </a:r>
            <a:r>
              <a:rPr lang="es-MX" sz="1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2024</a:t>
            </a:r>
            <a:endParaRPr lang="es-EC" sz="1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aphicFrame>
        <p:nvGraphicFramePr>
          <p:cNvPr id="11" name="Tab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649708"/>
              </p:ext>
            </p:extLst>
          </p:nvPr>
        </p:nvGraphicFramePr>
        <p:xfrm>
          <a:off x="4417300" y="5241798"/>
          <a:ext cx="5089350" cy="891540"/>
        </p:xfrm>
        <a:graphic>
          <a:graphicData uri="http://schemas.openxmlformats.org/drawingml/2006/table">
            <a:tbl>
              <a:tblPr/>
              <a:tblGrid>
                <a:gridCol w="3616685">
                  <a:extLst>
                    <a:ext uri="{9D8B030D-6E8A-4147-A177-3AD203B41FA5}">
                      <a16:colId xmlns:a16="http://schemas.microsoft.com/office/drawing/2014/main" val="3083299559"/>
                    </a:ext>
                  </a:extLst>
                </a:gridCol>
                <a:gridCol w="1472665">
                  <a:extLst>
                    <a:ext uri="{9D8B030D-6E8A-4147-A177-3AD203B41FA5}">
                      <a16:colId xmlns:a16="http://schemas.microsoft.com/office/drawing/2014/main" val="3247442862"/>
                    </a:ext>
                  </a:extLst>
                </a:gridCol>
              </a:tblGrid>
              <a:tr h="178610">
                <a:tc>
                  <a:txBody>
                    <a:bodyPr/>
                    <a:lstStyle/>
                    <a:p>
                      <a:pPr algn="l" fontAlgn="b"/>
                      <a:r>
                        <a:rPr lang="es-EC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Etapa</a:t>
                      </a:r>
                      <a:r>
                        <a:rPr lang="es-EC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 Preparatoria</a:t>
                      </a:r>
                      <a:endParaRPr lang="es-EC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1</a:t>
                      </a:r>
                      <a:endParaRPr lang="es-EC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7885482"/>
                  </a:ext>
                </a:extLst>
              </a:tr>
              <a:tr h="178610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Etapa</a:t>
                      </a:r>
                      <a:r>
                        <a:rPr lang="es-MX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 Precontractual (Portal Compras Públicas)</a:t>
                      </a:r>
                      <a:endParaRPr lang="es-EC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0</a:t>
                      </a:r>
                      <a:endParaRPr lang="es-EC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5124804"/>
                  </a:ext>
                </a:extLst>
              </a:tr>
              <a:tr h="178610">
                <a:tc>
                  <a:txBody>
                    <a:bodyPr/>
                    <a:lstStyle/>
                    <a:p>
                      <a:pPr algn="l" fontAlgn="b"/>
                      <a:r>
                        <a:rPr lang="es-EC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Ejecución</a:t>
                      </a:r>
                      <a:endParaRPr lang="es-EC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0</a:t>
                      </a:r>
                      <a:endParaRPr lang="es-EC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3321818"/>
                  </a:ext>
                </a:extLst>
              </a:tr>
              <a:tr h="178610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Pago</a:t>
                      </a:r>
                      <a:endParaRPr lang="es-EC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10*</a:t>
                      </a:r>
                      <a:endParaRPr lang="es-EC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3640164"/>
                  </a:ext>
                </a:extLst>
              </a:tr>
            </a:tbl>
          </a:graphicData>
        </a:graphic>
      </p:graphicFrame>
      <p:sp>
        <p:nvSpPr>
          <p:cNvPr id="12" name="CuadroTexto 11"/>
          <p:cNvSpPr txBox="1"/>
          <p:nvPr/>
        </p:nvSpPr>
        <p:spPr>
          <a:xfrm>
            <a:off x="4340300" y="4890252"/>
            <a:ext cx="4571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spc="-15" dirty="0" smtClean="0">
                <a:solidFill>
                  <a:srgbClr val="1F386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Proyectos Sociales</a:t>
            </a:r>
            <a:endParaRPr lang="es-EC" dirty="0"/>
          </a:p>
        </p:txBody>
      </p:sp>
      <p:sp>
        <p:nvSpPr>
          <p:cNvPr id="13" name="CuadroTexto 12"/>
          <p:cNvSpPr txBox="1"/>
          <p:nvPr/>
        </p:nvSpPr>
        <p:spPr>
          <a:xfrm>
            <a:off x="4340300" y="6122254"/>
            <a:ext cx="529148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* 7 procesos devengados y 3 ingresados a pago</a:t>
            </a:r>
            <a:endParaRPr lang="es-EC" sz="1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267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6457810"/>
            <a:ext cx="4291013" cy="860627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63560" y="0"/>
            <a:ext cx="9698723" cy="1234440"/>
          </a:xfrm>
        </p:spPr>
        <p:txBody>
          <a:bodyPr>
            <a:noAutofit/>
          </a:bodyPr>
          <a:lstStyle/>
          <a:p>
            <a:r>
              <a:rPr lang="es-MX" sz="4300" b="1" dirty="0" smtClean="0"/>
              <a:t>Proyección de la ejecución </a:t>
            </a:r>
            <a:endParaRPr lang="es-EC" sz="4300" b="1" dirty="0"/>
          </a:p>
        </p:txBody>
      </p:sp>
      <p:sp>
        <p:nvSpPr>
          <p:cNvPr id="14" name="CuadroTexto 13"/>
          <p:cNvSpPr txBox="1"/>
          <p:nvPr/>
        </p:nvSpPr>
        <p:spPr>
          <a:xfrm>
            <a:off x="5186170" y="1130727"/>
            <a:ext cx="45719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spc="-15" dirty="0" smtClean="0">
                <a:solidFill>
                  <a:srgbClr val="1F386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Cotización de Obras</a:t>
            </a:r>
            <a:endParaRPr lang="es-EC" sz="2000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01470" y="1531257"/>
            <a:ext cx="6398659" cy="4744480"/>
          </a:xfrm>
          <a:prstGeom prst="rect">
            <a:avLst/>
          </a:prstGeom>
        </p:spPr>
      </p:pic>
      <p:sp>
        <p:nvSpPr>
          <p:cNvPr id="8" name="object 13"/>
          <p:cNvSpPr txBox="1"/>
          <p:nvPr/>
        </p:nvSpPr>
        <p:spPr>
          <a:xfrm>
            <a:off x="263560" y="2051056"/>
            <a:ext cx="2021638" cy="2568958"/>
          </a:xfrm>
          <a:prstGeom prst="rect">
            <a:avLst/>
          </a:prstGeom>
        </p:spPr>
        <p:txBody>
          <a:bodyPr vert="horz" wrap="square" lIns="0" tIns="166673" rIns="0" bIns="0" rtlCol="0">
            <a:spAutoFit/>
          </a:bodyPr>
          <a:lstStyle/>
          <a:p>
            <a:pPr marL="23811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C" sz="2400" b="1" i="0" u="none" strike="noStrike" kern="1200" cap="none" spc="-15" normalizeH="0" baseline="0" noProof="0" dirty="0" smtClean="0">
                <a:ln>
                  <a:noFill/>
                </a:ln>
                <a:solidFill>
                  <a:srgbClr val="1F386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Adoquinado</a:t>
            </a:r>
            <a:r>
              <a:rPr kumimoji="0" lang="es-EC" sz="2400" b="1" i="0" u="none" strike="noStrike" kern="1200" cap="none" spc="-52" normalizeH="0" baseline="0" noProof="0" dirty="0" smtClean="0">
                <a:ln>
                  <a:noFill/>
                </a:ln>
                <a:solidFill>
                  <a:srgbClr val="1F386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 </a:t>
            </a:r>
          </a:p>
          <a:p>
            <a:pPr marL="23811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5400" b="1" spc="-7" noProof="0" dirty="0" smtClean="0">
                <a:solidFill>
                  <a:srgbClr val="18181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5</a:t>
            </a:r>
          </a:p>
          <a:p>
            <a:pPr marL="23811">
              <a:defRPr/>
            </a:pPr>
            <a:r>
              <a:rPr lang="es-EC" sz="2400" b="1" spc="-15" dirty="0" smtClean="0">
                <a:solidFill>
                  <a:srgbClr val="1F386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Asfaltado </a:t>
            </a:r>
            <a:endParaRPr lang="es-EC" sz="2400" b="1" spc="-15" dirty="0">
              <a:solidFill>
                <a:srgbClr val="1F386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23811">
              <a:defRPr/>
            </a:pPr>
            <a:r>
              <a:rPr lang="es-MX" sz="5400" b="1" spc="-7" dirty="0">
                <a:solidFill>
                  <a:srgbClr val="18181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3</a:t>
            </a:r>
            <a:endParaRPr sz="5400" b="1" spc="-7" dirty="0">
              <a:solidFill>
                <a:srgbClr val="18181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3026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6457810"/>
            <a:ext cx="4291013" cy="860627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63560" y="0"/>
            <a:ext cx="9698723" cy="1234440"/>
          </a:xfrm>
        </p:spPr>
        <p:txBody>
          <a:bodyPr>
            <a:noAutofit/>
          </a:bodyPr>
          <a:lstStyle/>
          <a:p>
            <a:r>
              <a:rPr lang="es-MX" sz="4300" b="1" dirty="0" smtClean="0"/>
              <a:t>Proyección de la ejecución </a:t>
            </a:r>
            <a:endParaRPr lang="es-EC" sz="4300" b="1" dirty="0"/>
          </a:p>
        </p:txBody>
      </p:sp>
      <p:sp>
        <p:nvSpPr>
          <p:cNvPr id="14" name="CuadroTexto 13"/>
          <p:cNvSpPr txBox="1"/>
          <p:nvPr/>
        </p:nvSpPr>
        <p:spPr>
          <a:xfrm>
            <a:off x="5012916" y="1084398"/>
            <a:ext cx="45719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spc="-15" dirty="0" smtClean="0">
                <a:solidFill>
                  <a:srgbClr val="1F386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Menor Cuantía de Obras</a:t>
            </a:r>
            <a:endParaRPr lang="es-EC" sz="2000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80003" y="1484508"/>
            <a:ext cx="6504905" cy="4823260"/>
          </a:xfrm>
          <a:prstGeom prst="rect">
            <a:avLst/>
          </a:prstGeom>
        </p:spPr>
      </p:pic>
      <p:sp>
        <p:nvSpPr>
          <p:cNvPr id="6" name="object 13"/>
          <p:cNvSpPr txBox="1"/>
          <p:nvPr/>
        </p:nvSpPr>
        <p:spPr>
          <a:xfrm>
            <a:off x="263560" y="2734450"/>
            <a:ext cx="2021638" cy="1368629"/>
          </a:xfrm>
          <a:prstGeom prst="rect">
            <a:avLst/>
          </a:prstGeom>
        </p:spPr>
        <p:txBody>
          <a:bodyPr vert="horz" wrap="square" lIns="0" tIns="166673" rIns="0" bIns="0" rtlCol="0">
            <a:spAutoFit/>
          </a:bodyPr>
          <a:lstStyle/>
          <a:p>
            <a:pPr marL="23811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C" sz="2400" b="1" spc="-15" noProof="0" dirty="0" smtClean="0">
                <a:solidFill>
                  <a:srgbClr val="1F386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Graderíos</a:t>
            </a:r>
            <a:r>
              <a:rPr kumimoji="0" lang="es-EC" sz="2400" b="1" i="0" u="none" strike="noStrike" kern="1200" cap="none" spc="-52" normalizeH="0" baseline="0" noProof="0" dirty="0" smtClean="0">
                <a:ln>
                  <a:noFill/>
                </a:ln>
                <a:solidFill>
                  <a:srgbClr val="1F386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 </a:t>
            </a:r>
          </a:p>
          <a:p>
            <a:pPr marL="23811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5400" b="1" spc="-7" dirty="0" smtClean="0">
                <a:solidFill>
                  <a:srgbClr val="18181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4</a:t>
            </a:r>
            <a:endParaRPr lang="es-MX" sz="5400" b="1" spc="-7" noProof="0" dirty="0" smtClean="0">
              <a:solidFill>
                <a:srgbClr val="18181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9225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894</TotalTime>
  <Words>252</Words>
  <Application>Microsoft Office PowerPoint</Application>
  <PresentationFormat>Personalizado</PresentationFormat>
  <Paragraphs>86</Paragraphs>
  <Slides>5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Administración Zonal La Delicia</vt:lpstr>
      <vt:lpstr>Presupuestos Participativos (Arrastre)</vt:lpstr>
      <vt:lpstr>Infraestructura, espacio público y desarrollo social con priorización ciudadana (PP 2024)</vt:lpstr>
      <vt:lpstr>Proyección de la ejecución </vt:lpstr>
      <vt:lpstr>Proyección de la ejecución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Maria Eugenia Altamirano Brito</cp:lastModifiedBy>
  <cp:revision>66</cp:revision>
  <dcterms:created xsi:type="dcterms:W3CDTF">2023-06-07T20:44:01Z</dcterms:created>
  <dcterms:modified xsi:type="dcterms:W3CDTF">2024-10-16T13:50:10Z</dcterms:modified>
</cp:coreProperties>
</file>