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68" r:id="rId4"/>
    <p:sldId id="269" r:id="rId5"/>
    <p:sldId id="258" r:id="rId6"/>
    <p:sldId id="264" r:id="rId7"/>
    <p:sldId id="265" r:id="rId8"/>
    <p:sldId id="270" r:id="rId9"/>
    <p:sldId id="272" r:id="rId10"/>
    <p:sldId id="273" r:id="rId11"/>
    <p:sldId id="271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13" d="100"/>
          <a:sy n="113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65E78-ED52-4DED-876B-4FDA72391711}" type="datetimeFigureOut">
              <a:rPr lang="es-EC" smtClean="0"/>
              <a:t>16/10/2024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FF34B-BAAC-407D-BA49-8C98D0AF03D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3819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19FF2-021B-1175-A706-D5CC0CE97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B6ABEA-7C66-211C-3E91-A1D559E57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0F8A93-06CA-D8D6-0842-4E6A97215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78A5-D58B-7A4E-9A75-C8C9A4BF8C01}" type="datetimeFigureOut">
              <a:rPr lang="es-EC" smtClean="0"/>
              <a:t>16/10/2024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5AC3A7-68F3-35AE-B705-7B0F6CB0C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60078D-1A35-5A18-3CEB-03B09D0EB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D91D-0B74-9C46-9474-CA3BABCFEE4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1275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CCBE2-C42F-2D76-6D3C-5069DCA7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D7DDEC-5081-79C7-441F-61C50DD84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668310-880E-77AB-EE84-E335812F7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78A5-D58B-7A4E-9A75-C8C9A4BF8C01}" type="datetimeFigureOut">
              <a:rPr lang="es-EC" smtClean="0"/>
              <a:t>16/10/2024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5CEBC-95E7-AEC9-7E4A-F8B19F79B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94248B-0786-486D-2E56-941DE06E7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D91D-0B74-9C46-9474-CA3BABCFEE4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0093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648BC9-8395-9F69-E643-BA82D0A36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122A1A-E724-88D7-47D3-2DBC1B0C7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D12C6A-2F7C-BC7B-139B-FCAC082A7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78A5-D58B-7A4E-9A75-C8C9A4BF8C01}" type="datetimeFigureOut">
              <a:rPr lang="es-EC" smtClean="0"/>
              <a:t>16/10/2024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311F2E-DD92-4974-1FEF-8D1300CF1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1ED6F0-9CD9-D7E8-6FAC-ADED0873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D91D-0B74-9C46-9474-CA3BABCFEE4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588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EE0DA-1FEE-D25C-1D91-D221668E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01D3D8-9071-C08B-BD62-4A53C0463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13F8F1-DF0A-A7DF-6495-AA4655522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78A5-D58B-7A4E-9A75-C8C9A4BF8C01}" type="datetimeFigureOut">
              <a:rPr lang="es-EC" smtClean="0"/>
              <a:t>16/10/2024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50221F-BBA8-D475-24B6-929AFB8A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FCC417-71BD-A9D3-0ABB-5B54513A6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D91D-0B74-9C46-9474-CA3BABCFEE4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427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6CDD8-3372-7F77-43BB-71AC65F6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AB9BE9-5678-7A5C-9F9B-8E14F3313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CF06FC-43E7-48F6-90C0-EED68791D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78A5-D58B-7A4E-9A75-C8C9A4BF8C01}" type="datetimeFigureOut">
              <a:rPr lang="es-EC" smtClean="0"/>
              <a:t>16/10/2024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FCC1F3-1CE6-7A17-3815-1F4B962B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FB4E0F-AA62-DF76-D791-02E95015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D91D-0B74-9C46-9474-CA3BABCFEE4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413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2518B-448C-CE23-F097-9274E9C4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76894D-994B-69F1-2FF6-B7EC5BF19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B8F4FB-4A08-EFA7-8FA5-B1D28B2EC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48FE4E-4A0F-2A57-A896-01E4E77A2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78A5-D58B-7A4E-9A75-C8C9A4BF8C01}" type="datetimeFigureOut">
              <a:rPr lang="es-EC" smtClean="0"/>
              <a:t>16/10/2024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EA9AE8-A5A1-5FD5-105E-6F0A1DBAB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48CD21-23F3-EF03-57A4-721B84D7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D91D-0B74-9C46-9474-CA3BABCFEE4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39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3026DA-11FE-634B-5E6B-2EAADD8B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7052C4-DAE6-FFE0-90D8-C84CA5DB1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C7A1E1-119A-7205-0254-BCD671983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A5C7E1-1278-BE71-C381-C862BB475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174039-0DC7-1EC5-BDFF-E8088AE363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7A0A0A3-36AB-5A0D-80A4-9113A043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78A5-D58B-7A4E-9A75-C8C9A4BF8C01}" type="datetimeFigureOut">
              <a:rPr lang="es-EC" smtClean="0"/>
              <a:t>16/10/2024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3FEE0F7-23C6-B204-8EDF-5267A600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6BBDB9-50A1-A235-276F-B32906E32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D91D-0B74-9C46-9474-CA3BABCFEE4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3003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F17E7-26F2-727B-710E-528E522AE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DB360E-7DB4-6AD6-B126-C35F2D3B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78A5-D58B-7A4E-9A75-C8C9A4BF8C01}" type="datetimeFigureOut">
              <a:rPr lang="es-EC" smtClean="0"/>
              <a:t>16/10/2024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1C9626-BEC1-D39C-0E4E-F9BA478B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6AD2CF-AF24-5E3D-079B-521CA438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D91D-0B74-9C46-9474-CA3BABCFEE4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721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6762E7-7461-574B-5302-609268865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78A5-D58B-7A4E-9A75-C8C9A4BF8C01}" type="datetimeFigureOut">
              <a:rPr lang="es-EC" smtClean="0"/>
              <a:t>16/10/2024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FE7EFDE-5B12-FEA7-636D-D501A10B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24435B-A528-5126-CDA7-02D3C03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D91D-0B74-9C46-9474-CA3BABCFEE4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736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2ADAAD-A484-FD7A-FB73-167D62E6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0F5434-3703-C0EF-64FF-C5DAA9B05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093F6F-D14C-7C88-C98F-903556F8F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112359-5D16-F659-D175-365C95DFC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78A5-D58B-7A4E-9A75-C8C9A4BF8C01}" type="datetimeFigureOut">
              <a:rPr lang="es-EC" smtClean="0"/>
              <a:t>16/10/2024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DCE6EC-4FE5-FBE7-9482-5B17AE8A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B03745-8B85-88D6-63FA-532CBFE2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D91D-0B74-9C46-9474-CA3BABCFEE4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041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5CA7F-C62B-B7F5-6FF7-3AC13A15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58271D1-74A1-0812-09C5-F97C0BE2E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E0D931-6F02-BCDB-DF79-F0F7D81FB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343047-4CBA-2E87-BA45-3588694B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78A5-D58B-7A4E-9A75-C8C9A4BF8C01}" type="datetimeFigureOut">
              <a:rPr lang="es-EC" smtClean="0"/>
              <a:t>16/10/2024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616D2F-5C84-5DD8-4113-AAA036E64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01053B-669E-6554-5C35-2FC6BB50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D91D-0B74-9C46-9474-CA3BABCFEE4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861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D53786-651C-4B0E-9953-47E957A7B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E878D5-6154-9A89-B37D-9FA085706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DAB3D1-083F-9A99-3938-DB0A15C22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478A5-D58B-7A4E-9A75-C8C9A4BF8C01}" type="datetimeFigureOut">
              <a:rPr lang="es-EC" smtClean="0"/>
              <a:t>16/10/2024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E98FE8-6371-3E9A-477A-B20B0AEE7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F4362-6289-6DE3-AF7C-C3D82C930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4D91D-0B74-9C46-9474-CA3BABCFEE4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466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10">
            <a:extLst>
              <a:ext uri="{FF2B5EF4-FFF2-40B4-BE49-F238E27FC236}">
                <a16:creationId xmlns:a16="http://schemas.microsoft.com/office/drawing/2014/main" id="{4DF0A393-A6EE-1C9A-E2D1-849B4B8E42C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28" y="2779369"/>
            <a:ext cx="7776243" cy="129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6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10">
            <a:extLst>
              <a:ext uri="{FF2B5EF4-FFF2-40B4-BE49-F238E27FC236}">
                <a16:creationId xmlns:a16="http://schemas.microsoft.com/office/drawing/2014/main" id="{4DF0A393-A6EE-1C9A-E2D1-849B4B8E42C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372" y="172726"/>
            <a:ext cx="3727160" cy="622737"/>
          </a:xfrm>
          <a:prstGeom prst="rect">
            <a:avLst/>
          </a:prstGeom>
        </p:spPr>
      </p:pic>
      <p:sp>
        <p:nvSpPr>
          <p:cNvPr id="6" name="Google Shape;76;p3">
            <a:extLst>
              <a:ext uri="{FF2B5EF4-FFF2-40B4-BE49-F238E27FC236}">
                <a16:creationId xmlns:a16="http://schemas.microsoft.com/office/drawing/2014/main" id="{11DDF358-4134-BAA0-1EE4-1657CAA7D43E}"/>
              </a:ext>
            </a:extLst>
          </p:cNvPr>
          <p:cNvSpPr txBox="1"/>
          <p:nvPr/>
        </p:nvSpPr>
        <p:spPr>
          <a:xfrm>
            <a:off x="303872" y="-3878"/>
            <a:ext cx="8702612" cy="114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4400"/>
              <a:buFont typeface="Montserrat ExtraBold"/>
              <a:buNone/>
            </a:pPr>
            <a:r>
              <a:rPr lang="es-MX" sz="3400" b="1" dirty="0">
                <a:solidFill>
                  <a:srgbClr val="223F86"/>
                </a:solidFill>
                <a:latin typeface="Montserrat ExtraBold"/>
                <a:sym typeface="Montserrat ExtraBold"/>
              </a:rPr>
              <a:t>Proyectos Sociales 2022 - 2023</a:t>
            </a:r>
            <a:endParaRPr sz="3400" dirty="0"/>
          </a:p>
        </p:txBody>
      </p:sp>
      <p:sp>
        <p:nvSpPr>
          <p:cNvPr id="7" name="Google Shape;77;p3">
            <a:extLst>
              <a:ext uri="{FF2B5EF4-FFF2-40B4-BE49-F238E27FC236}">
                <a16:creationId xmlns:a16="http://schemas.microsoft.com/office/drawing/2014/main" id="{26E07597-0F3A-7556-7B94-4876D7C0C30D}"/>
              </a:ext>
            </a:extLst>
          </p:cNvPr>
          <p:cNvSpPr txBox="1"/>
          <p:nvPr/>
        </p:nvSpPr>
        <p:spPr>
          <a:xfrm>
            <a:off x="831236" y="819090"/>
            <a:ext cx="7647885" cy="82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BBE9"/>
              </a:buClr>
              <a:buSzPts val="4400"/>
              <a:buFont typeface="Montserrat"/>
              <a:buNone/>
            </a:pPr>
            <a:r>
              <a:rPr lang="es-EC" sz="3200" b="1" i="0" u="none" strike="noStrike" cap="none" dirty="0">
                <a:solidFill>
                  <a:srgbClr val="75BBE9"/>
                </a:solidFill>
                <a:latin typeface="Montserrat"/>
                <a:ea typeface="Montserrat"/>
                <a:cs typeface="Montserrat"/>
                <a:sym typeface="Montserrat"/>
              </a:rPr>
              <a:t>Procesos de contratación</a:t>
            </a:r>
            <a:endParaRPr sz="900" dirty="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08E2013-7B15-55C1-F960-4ECC4751C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984361"/>
              </p:ext>
            </p:extLst>
          </p:nvPr>
        </p:nvGraphicFramePr>
        <p:xfrm>
          <a:off x="4686804" y="3949302"/>
          <a:ext cx="2949373" cy="21426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949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7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Montserrat" pitchFamily="2" charset="0"/>
                        </a:rPr>
                        <a:t>TIEMPO DE EJECUCIÓN</a:t>
                      </a:r>
                    </a:p>
                  </a:txBody>
                  <a:tcPr marL="550" marR="550" marT="55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3F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870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034" marR="9034" marT="9034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9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Se cuenta con un máximo de 25 días para la ejecución.</a:t>
                      </a:r>
                    </a:p>
                  </a:txBody>
                  <a:tcPr marL="733" marR="733" marT="7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C08E2013-7B15-55C1-F960-4ECC4751C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899933"/>
              </p:ext>
            </p:extLst>
          </p:nvPr>
        </p:nvGraphicFramePr>
        <p:xfrm>
          <a:off x="8399683" y="3940821"/>
          <a:ext cx="3119953" cy="256074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119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Montserrat" pitchFamily="2" charset="0"/>
                        </a:rPr>
                        <a:t>NO PRESENTACIÓN DE OFERENTES</a:t>
                      </a:r>
                    </a:p>
                  </a:txBody>
                  <a:tcPr marL="550" marR="550" marT="55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3F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73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b="0" i="0" u="none" strike="noStrike" kern="1200" baseline="0" dirty="0">
                        <a:solidFill>
                          <a:schemeClr val="dk1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034" marR="9034" marT="9034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5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Debido a la variedad de los talleres solicitados se corre el riesgo que no existan oferentes para el proceso de contratación.</a:t>
                      </a:r>
                    </a:p>
                  </a:txBody>
                  <a:tcPr marL="733" marR="733" marT="7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Google Shape;102;p5">
            <a:extLst>
              <a:ext uri="{FF2B5EF4-FFF2-40B4-BE49-F238E27FC236}">
                <a16:creationId xmlns:a16="http://schemas.microsoft.com/office/drawing/2014/main" id="{8566C228-C326-C235-5A4B-FCAB3043958E}"/>
              </a:ext>
            </a:extLst>
          </p:cNvPr>
          <p:cNvSpPr txBox="1"/>
          <p:nvPr/>
        </p:nvSpPr>
        <p:spPr>
          <a:xfrm>
            <a:off x="1136036" y="1689315"/>
            <a:ext cx="832024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2000" dirty="0"/>
              <a:t>Contratación de capacitación.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2000" dirty="0"/>
              <a:t>Contratación de eventos artísticos y culturales.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2000" dirty="0"/>
              <a:t>Contratación de servicios de edición e impresión.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2000" dirty="0"/>
              <a:t>Adquisición materiales de pintura.</a:t>
            </a:r>
            <a:endParaRPr sz="2000" dirty="0"/>
          </a:p>
        </p:txBody>
      </p:sp>
      <p:sp>
        <p:nvSpPr>
          <p:cNvPr id="13" name="Google Shape;77;p3">
            <a:extLst>
              <a:ext uri="{FF2B5EF4-FFF2-40B4-BE49-F238E27FC236}">
                <a16:creationId xmlns:a16="http://schemas.microsoft.com/office/drawing/2014/main" id="{26E07597-0F3A-7556-7B94-4876D7C0C30D}"/>
              </a:ext>
            </a:extLst>
          </p:cNvPr>
          <p:cNvSpPr txBox="1"/>
          <p:nvPr/>
        </p:nvSpPr>
        <p:spPr>
          <a:xfrm>
            <a:off x="831236" y="3537818"/>
            <a:ext cx="7647885" cy="82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BBE9"/>
              </a:buClr>
              <a:buSzPts val="4400"/>
              <a:buFont typeface="Montserrat"/>
              <a:buNone/>
            </a:pPr>
            <a:r>
              <a:rPr lang="es-EC" sz="3200" b="1" i="0" u="none" strike="noStrike" cap="none" dirty="0">
                <a:solidFill>
                  <a:srgbClr val="75BBE9"/>
                </a:solidFill>
                <a:latin typeface="Montserrat"/>
                <a:ea typeface="Montserrat"/>
                <a:cs typeface="Montserrat"/>
                <a:sym typeface="Montserrat"/>
              </a:rPr>
              <a:t>Nudos Críticos</a:t>
            </a:r>
            <a:endParaRPr sz="900" dirty="0"/>
          </a:p>
        </p:txBody>
      </p:sp>
      <p:cxnSp>
        <p:nvCxnSpPr>
          <p:cNvPr id="14" name="Conector recto 13"/>
          <p:cNvCxnSpPr/>
          <p:nvPr/>
        </p:nvCxnSpPr>
        <p:spPr>
          <a:xfrm>
            <a:off x="79438" y="3537818"/>
            <a:ext cx="118290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387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10">
            <a:extLst>
              <a:ext uri="{FF2B5EF4-FFF2-40B4-BE49-F238E27FC236}">
                <a16:creationId xmlns:a16="http://schemas.microsoft.com/office/drawing/2014/main" id="{4DF0A393-A6EE-1C9A-E2D1-849B4B8E42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59" y="6032342"/>
            <a:ext cx="3390041" cy="566411"/>
          </a:xfrm>
          <a:prstGeom prst="rect">
            <a:avLst/>
          </a:prstGeom>
        </p:spPr>
      </p:pic>
      <p:sp>
        <p:nvSpPr>
          <p:cNvPr id="6" name="Google Shape;76;p3">
            <a:extLst>
              <a:ext uri="{FF2B5EF4-FFF2-40B4-BE49-F238E27FC236}">
                <a16:creationId xmlns:a16="http://schemas.microsoft.com/office/drawing/2014/main" id="{D384C7AB-B212-787A-B545-9BA4603BC212}"/>
              </a:ext>
            </a:extLst>
          </p:cNvPr>
          <p:cNvSpPr txBox="1"/>
          <p:nvPr/>
        </p:nvSpPr>
        <p:spPr>
          <a:xfrm>
            <a:off x="1356642" y="2185198"/>
            <a:ext cx="9862410" cy="12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es-ES" sz="3400" b="1" dirty="0">
                <a:latin typeface="Montserrat SemiBold"/>
                <a:ea typeface="Montserrat SemiBold"/>
                <a:cs typeface="Montserrat SemiBold"/>
                <a:sym typeface="Montserrat SemiBold"/>
              </a:rPr>
              <a:t>3.- Reporte Cedula Presupuestaria</a:t>
            </a:r>
            <a:endParaRPr lang="es-ES" sz="3400" dirty="0"/>
          </a:p>
        </p:txBody>
      </p:sp>
    </p:spTree>
    <p:extLst>
      <p:ext uri="{BB962C8B-B14F-4D97-AF65-F5344CB8AC3E}">
        <p14:creationId xmlns:p14="http://schemas.microsoft.com/office/powerpoint/2010/main" val="1003873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;p10">
            <a:extLst>
              <a:ext uri="{FF2B5EF4-FFF2-40B4-BE49-F238E27FC236}">
                <a16:creationId xmlns:a16="http://schemas.microsoft.com/office/drawing/2014/main" id="{4DF0A393-A6EE-1C9A-E2D1-849B4B8E42C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6;p3">
            <a:extLst>
              <a:ext uri="{FF2B5EF4-FFF2-40B4-BE49-F238E27FC236}">
                <a16:creationId xmlns:a16="http://schemas.microsoft.com/office/drawing/2014/main" id="{11DDF358-4134-BAA0-1EE4-1657CAA7D43E}"/>
              </a:ext>
            </a:extLst>
          </p:cNvPr>
          <p:cNvSpPr txBox="1"/>
          <p:nvPr/>
        </p:nvSpPr>
        <p:spPr>
          <a:xfrm>
            <a:off x="275879" y="-130628"/>
            <a:ext cx="8702612" cy="114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fontAlgn="ctr"/>
            <a:r>
              <a:rPr lang="es-EC" sz="3600" dirty="0">
                <a:solidFill>
                  <a:schemeClr val="accent1">
                    <a:lumMod val="75000"/>
                  </a:schemeClr>
                </a:solidFill>
              </a:rPr>
              <a:t>INFRAESTRUCTURA, ESPACIO PÚBLICO Y DESARROLLO SOCIAL CON PRIORIZACIÓN CIUDADANA</a:t>
            </a:r>
            <a:endParaRPr lang="es-EC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5C30ADF-3620-4EF7-AB1A-9BA24F46B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937077"/>
              </p:ext>
            </p:extLst>
          </p:nvPr>
        </p:nvGraphicFramePr>
        <p:xfrm>
          <a:off x="550334" y="795868"/>
          <a:ext cx="10921999" cy="5689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0287">
                  <a:extLst>
                    <a:ext uri="{9D8B030D-6E8A-4147-A177-3AD203B41FA5}">
                      <a16:colId xmlns:a16="http://schemas.microsoft.com/office/drawing/2014/main" val="1373264130"/>
                    </a:ext>
                  </a:extLst>
                </a:gridCol>
                <a:gridCol w="1560287">
                  <a:extLst>
                    <a:ext uri="{9D8B030D-6E8A-4147-A177-3AD203B41FA5}">
                      <a16:colId xmlns:a16="http://schemas.microsoft.com/office/drawing/2014/main" val="3030009162"/>
                    </a:ext>
                  </a:extLst>
                </a:gridCol>
                <a:gridCol w="1202421">
                  <a:extLst>
                    <a:ext uri="{9D8B030D-6E8A-4147-A177-3AD203B41FA5}">
                      <a16:colId xmlns:a16="http://schemas.microsoft.com/office/drawing/2014/main" val="856618558"/>
                    </a:ext>
                  </a:extLst>
                </a:gridCol>
                <a:gridCol w="1202421">
                  <a:extLst>
                    <a:ext uri="{9D8B030D-6E8A-4147-A177-3AD203B41FA5}">
                      <a16:colId xmlns:a16="http://schemas.microsoft.com/office/drawing/2014/main" val="1667502967"/>
                    </a:ext>
                  </a:extLst>
                </a:gridCol>
                <a:gridCol w="1002018">
                  <a:extLst>
                    <a:ext uri="{9D8B030D-6E8A-4147-A177-3AD203B41FA5}">
                      <a16:colId xmlns:a16="http://schemas.microsoft.com/office/drawing/2014/main" val="3654269776"/>
                    </a:ext>
                  </a:extLst>
                </a:gridCol>
                <a:gridCol w="1002018">
                  <a:extLst>
                    <a:ext uri="{9D8B030D-6E8A-4147-A177-3AD203B41FA5}">
                      <a16:colId xmlns:a16="http://schemas.microsoft.com/office/drawing/2014/main" val="1424618873"/>
                    </a:ext>
                  </a:extLst>
                </a:gridCol>
                <a:gridCol w="1130849">
                  <a:extLst>
                    <a:ext uri="{9D8B030D-6E8A-4147-A177-3AD203B41FA5}">
                      <a16:colId xmlns:a16="http://schemas.microsoft.com/office/drawing/2014/main" val="2537844563"/>
                    </a:ext>
                  </a:extLst>
                </a:gridCol>
                <a:gridCol w="1130849">
                  <a:extLst>
                    <a:ext uri="{9D8B030D-6E8A-4147-A177-3AD203B41FA5}">
                      <a16:colId xmlns:a16="http://schemas.microsoft.com/office/drawing/2014/main" val="556771976"/>
                    </a:ext>
                  </a:extLst>
                </a:gridCol>
                <a:gridCol w="1130849">
                  <a:extLst>
                    <a:ext uri="{9D8B030D-6E8A-4147-A177-3AD203B41FA5}">
                      <a16:colId xmlns:a16="http://schemas.microsoft.com/office/drawing/2014/main" val="489041261"/>
                    </a:ext>
                  </a:extLst>
                </a:gridCol>
              </a:tblGrid>
              <a:tr h="6165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u="none" strike="noStrike" dirty="0">
                          <a:effectLst/>
                        </a:rPr>
                        <a:t>PROYECTO POA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u="none" strike="noStrike" dirty="0">
                          <a:effectLst/>
                        </a:rPr>
                        <a:t>CODIGO DE PROCESO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u="none" strike="noStrike" dirty="0">
                          <a:effectLst/>
                        </a:rPr>
                        <a:t> CERTIFICADO 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u="none" strike="noStrike" dirty="0">
                          <a:effectLst/>
                        </a:rPr>
                        <a:t> COMPROMETIDO 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u="none" strike="noStrike" dirty="0">
                          <a:effectLst/>
                        </a:rPr>
                        <a:t>% COMPROMETIDO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u="none" strike="noStrike" dirty="0">
                          <a:effectLst/>
                        </a:rPr>
                        <a:t> DEVENGADO 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u="none" strike="noStrike" dirty="0">
                          <a:effectLst/>
                        </a:rPr>
                        <a:t> % </a:t>
                      </a:r>
                    </a:p>
                    <a:p>
                      <a:pPr algn="ctr" rtl="0" fontAlgn="ctr"/>
                      <a:r>
                        <a:rPr lang="es-EC" sz="1050" b="1" u="none" strike="noStrike" dirty="0">
                          <a:effectLst/>
                        </a:rPr>
                        <a:t>DEVENGADO 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u="none" strike="noStrike" dirty="0">
                          <a:effectLst/>
                        </a:rPr>
                        <a:t> DEVENGO PROYECTADO 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u="none" strike="noStrike" dirty="0">
                          <a:effectLst/>
                        </a:rPr>
                        <a:t>FECHA PROYECTADA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extLst>
                  <a:ext uri="{0D108BD9-81ED-4DB2-BD59-A6C34878D82A}">
                    <a16:rowId xmlns:a16="http://schemas.microsoft.com/office/drawing/2014/main" val="729574729"/>
                  </a:ext>
                </a:extLst>
              </a:tr>
              <a:tr h="414589">
                <a:tc rowSpan="12"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INFRAESTRUCTURA, ESPACIO PÚBLICO Y DESARROLLO SOCIAL CON PRIORIZACIÓN CIUDADANA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u="none" strike="noStrike">
                          <a:effectLst/>
                        </a:rPr>
                        <a:t> COTO-MDMQ-2024-401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$204.944,64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$195.628,98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95%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$129.143,57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 dirty="0">
                          <a:effectLst/>
                        </a:rPr>
                        <a:t>63,01%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 dirty="0">
                          <a:effectLst/>
                        </a:rPr>
                        <a:t>$66.485,41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 dirty="0">
                          <a:effectLst/>
                        </a:rPr>
                        <a:t>10/12/2024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extLst>
                  <a:ext uri="{0D108BD9-81ED-4DB2-BD59-A6C34878D82A}">
                    <a16:rowId xmlns:a16="http://schemas.microsoft.com/office/drawing/2014/main" val="797616247"/>
                  </a:ext>
                </a:extLst>
              </a:tr>
              <a:tr h="4145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u="none" strike="noStrike">
                          <a:effectLst/>
                        </a:rPr>
                        <a:t> COTO-MDMQ-2024-402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$194.045,42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$194.045,42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100%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$69.665,46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35,90%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$124.379,96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22/12/2024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extLst>
                  <a:ext uri="{0D108BD9-81ED-4DB2-BD59-A6C34878D82A}">
                    <a16:rowId xmlns:a16="http://schemas.microsoft.com/office/drawing/2014/main" val="1711550733"/>
                  </a:ext>
                </a:extLst>
              </a:tr>
              <a:tr h="4145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u="none" strike="noStrike">
                          <a:effectLst/>
                        </a:rPr>
                        <a:t> COTO-MDMQ-2024-407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$189.967,24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$189.967,24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100%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0,00%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$189.967,24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10/12/2024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extLst>
                  <a:ext uri="{0D108BD9-81ED-4DB2-BD59-A6C34878D82A}">
                    <a16:rowId xmlns:a16="http://schemas.microsoft.com/office/drawing/2014/main" val="1959561170"/>
                  </a:ext>
                </a:extLst>
              </a:tr>
              <a:tr h="4145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u="none" strike="noStrike">
                          <a:effectLst/>
                        </a:rPr>
                        <a:t> COTO-MDMQ-2024-408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$184.205,96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$175.434,25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95%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0,00%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$184.205,96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20/12/2024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extLst>
                  <a:ext uri="{0D108BD9-81ED-4DB2-BD59-A6C34878D82A}">
                    <a16:rowId xmlns:a16="http://schemas.microsoft.com/office/drawing/2014/main" val="2390661525"/>
                  </a:ext>
                </a:extLst>
              </a:tr>
              <a:tr h="4145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u="none" strike="noStrike">
                          <a:effectLst/>
                        </a:rPr>
                        <a:t> COTO-MDMQ-2024-409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$199.958,56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$199.958,56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100%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0,00%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$199.958,56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5/12/2024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extLst>
                  <a:ext uri="{0D108BD9-81ED-4DB2-BD59-A6C34878D82A}">
                    <a16:rowId xmlns:a16="http://schemas.microsoft.com/office/drawing/2014/main" val="1987084552"/>
                  </a:ext>
                </a:extLst>
              </a:tr>
              <a:tr h="4145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u="none" strike="noStrike">
                          <a:effectLst/>
                        </a:rPr>
                        <a:t> COTO-MDMQ-2024-410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$259.452,32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$248.914,55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96%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0,00%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$259.452,32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30/12/2024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extLst>
                  <a:ext uri="{0D108BD9-81ED-4DB2-BD59-A6C34878D82A}">
                    <a16:rowId xmlns:a16="http://schemas.microsoft.com/office/drawing/2014/main" val="1540521934"/>
                  </a:ext>
                </a:extLst>
              </a:tr>
              <a:tr h="3689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u="none" strike="noStrike">
                          <a:effectLst/>
                        </a:rPr>
                        <a:t> MCO-MDMQ-2024-401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$146.434,21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$146.434,21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100%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0,00%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$146.434,21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25/11/2024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extLst>
                  <a:ext uri="{0D108BD9-81ED-4DB2-BD59-A6C34878D82A}">
                    <a16:rowId xmlns:a16="http://schemas.microsoft.com/office/drawing/2014/main" val="718590647"/>
                  </a:ext>
                </a:extLst>
              </a:tr>
              <a:tr h="3689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u="none" strike="noStrike">
                          <a:effectLst/>
                        </a:rPr>
                        <a:t> MCO-MDMQ-2024-402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$174.565,17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$174.565,17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100%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0,00%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$174.565,17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20/12/2024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extLst>
                  <a:ext uri="{0D108BD9-81ED-4DB2-BD59-A6C34878D82A}">
                    <a16:rowId xmlns:a16="http://schemas.microsoft.com/office/drawing/2014/main" val="377047357"/>
                  </a:ext>
                </a:extLst>
              </a:tr>
              <a:tr h="3689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u="none" strike="noStrike">
                          <a:effectLst/>
                        </a:rPr>
                        <a:t> MCO-MDMQ-2024-403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$115.685,06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$115.685,06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100%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0,00%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$115.685,06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22/12/2024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extLst>
                  <a:ext uri="{0D108BD9-81ED-4DB2-BD59-A6C34878D82A}">
                    <a16:rowId xmlns:a16="http://schemas.microsoft.com/office/drawing/2014/main" val="1541380968"/>
                  </a:ext>
                </a:extLst>
              </a:tr>
              <a:tr h="3689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u="none" strike="noStrike">
                          <a:effectLst/>
                        </a:rPr>
                        <a:t>MCO-MDMQ-2024-404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$177.682,76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$177.682,76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100%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0,00%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$177.682,76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22/12/2024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extLst>
                  <a:ext uri="{0D108BD9-81ED-4DB2-BD59-A6C34878D82A}">
                    <a16:rowId xmlns:a16="http://schemas.microsoft.com/office/drawing/2014/main" val="2953697217"/>
                  </a:ext>
                </a:extLst>
              </a:tr>
              <a:tr h="3689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u="none" strike="noStrike">
                          <a:effectLst/>
                        </a:rPr>
                        <a:t> MCO-MDMQ-2024-405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$152.364,56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$152.364,56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100%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0,00%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$152.364,56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30/12/2024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extLst>
                  <a:ext uri="{0D108BD9-81ED-4DB2-BD59-A6C34878D82A}">
                    <a16:rowId xmlns:a16="http://schemas.microsoft.com/office/drawing/2014/main" val="3880940073"/>
                  </a:ext>
                </a:extLst>
              </a:tr>
              <a:tr h="3689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u="none" strike="noStrike">
                          <a:effectLst/>
                        </a:rPr>
                        <a:t> MCO-MDMQ-2024-406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$152.145,83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$152.145,83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100%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0,00%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$152.145,83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30/12/2024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extLst>
                  <a:ext uri="{0D108BD9-81ED-4DB2-BD59-A6C34878D82A}">
                    <a16:rowId xmlns:a16="http://schemas.microsoft.com/office/drawing/2014/main" val="2533658885"/>
                  </a:ext>
                </a:extLst>
              </a:tr>
              <a:tr h="37206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u="none" strike="noStrike" dirty="0">
                          <a:effectLst/>
                        </a:rPr>
                        <a:t>SUMAN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b="1" u="none" strike="noStrike" dirty="0">
                          <a:effectLst/>
                        </a:rPr>
                        <a:t>$2.151.451,73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b="1" u="none" strike="noStrike" dirty="0">
                          <a:effectLst/>
                        </a:rPr>
                        <a:t>$2.122.826,59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b="1" u="none" strike="noStrike" dirty="0">
                          <a:effectLst/>
                        </a:rPr>
                        <a:t>99%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b="1" u="none" strike="noStrike" dirty="0">
                          <a:effectLst/>
                        </a:rPr>
                        <a:t>$198.809,03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b="1" u="none" strike="noStrike" dirty="0">
                          <a:effectLst/>
                        </a:rPr>
                        <a:t>9,24%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b="1" u="none" strike="noStrike" dirty="0">
                          <a:effectLst/>
                        </a:rPr>
                        <a:t>$1.943.327,04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b="1" u="none" strike="noStrike" dirty="0">
                          <a:effectLst/>
                        </a:rPr>
                        <a:t> 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9" marR="8139" marT="8139" marB="0" anchor="ctr"/>
                </a:tc>
                <a:extLst>
                  <a:ext uri="{0D108BD9-81ED-4DB2-BD59-A6C34878D82A}">
                    <a16:rowId xmlns:a16="http://schemas.microsoft.com/office/drawing/2014/main" val="3250824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956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;p10">
            <a:extLst>
              <a:ext uri="{FF2B5EF4-FFF2-40B4-BE49-F238E27FC236}">
                <a16:creationId xmlns:a16="http://schemas.microsoft.com/office/drawing/2014/main" id="{4DF0A393-A6EE-1C9A-E2D1-849B4B8E42C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317587"/>
              </p:ext>
            </p:extLst>
          </p:nvPr>
        </p:nvGraphicFramePr>
        <p:xfrm>
          <a:off x="1620159" y="1011728"/>
          <a:ext cx="8861572" cy="51858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3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4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9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095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u="none" strike="noStrike" dirty="0">
                          <a:effectLst/>
                        </a:rPr>
                        <a:t>PROYECTO POA</a:t>
                      </a:r>
                      <a:endParaRPr lang="es-EC" sz="1050" b="1" i="1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u="none" strike="noStrike">
                          <a:effectLst/>
                        </a:rPr>
                        <a:t>CODIGO DE PROCESO</a:t>
                      </a:r>
                      <a:endParaRPr lang="es-EC" sz="1050" b="1" i="1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u="none" strike="noStrike">
                          <a:effectLst/>
                        </a:rPr>
                        <a:t> CERTIFICADO </a:t>
                      </a:r>
                      <a:endParaRPr lang="es-EC" sz="105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u="none" strike="noStrike">
                          <a:effectLst/>
                        </a:rPr>
                        <a:t> COMPROMETIDO </a:t>
                      </a:r>
                      <a:endParaRPr lang="es-EC" sz="105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u="none" strike="noStrike" dirty="0">
                          <a:effectLst/>
                        </a:rPr>
                        <a:t> DEVENGADO </a:t>
                      </a:r>
                      <a:endParaRPr lang="es-EC" sz="105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u="none" strike="noStrike" dirty="0">
                          <a:effectLst/>
                        </a:rPr>
                        <a:t>EJECUTADO</a:t>
                      </a:r>
                      <a:endParaRPr lang="es-EC" sz="105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475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 dirty="0">
                          <a:effectLst/>
                        </a:rPr>
                        <a:t>PRESUPUESTOS PARTICIPATIVOS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u="none" strike="noStrike" dirty="0">
                          <a:effectLst/>
                        </a:rPr>
                        <a:t>MCO-MDMQAZEA-2023-10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 96.266,93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 96.266,93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$ 96.266,93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>
                          <a:effectLst/>
                        </a:rPr>
                        <a:t>100,00%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9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u="none" strike="noStrike" dirty="0">
                          <a:effectLst/>
                        </a:rPr>
                        <a:t>MCO-MDMQAZEA-2023-11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 10.388,22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 10.388,22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$ 10.388,22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>
                          <a:effectLst/>
                        </a:rPr>
                        <a:t>100,00%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9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u="none" strike="noStrike">
                          <a:effectLst/>
                        </a:rPr>
                        <a:t>MCO-MDMQAZEA-2023-419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 36.033,11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 36.033,11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$ 36.033,11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>
                          <a:effectLst/>
                        </a:rPr>
                        <a:t>100,00%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9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u="none" strike="noStrike">
                          <a:effectLst/>
                        </a:rPr>
                        <a:t>MCO-MDMQAZEA-2023-17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 51.574,99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 51.574,99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$ 51.574,99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>
                          <a:effectLst/>
                        </a:rPr>
                        <a:t>100,00%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9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u="none" strike="noStrike">
                          <a:effectLst/>
                        </a:rPr>
                        <a:t>MCO-MDMQAZEA-2023-12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$ 137.831,28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$ 137.831,28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$ 137.831,28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>
                          <a:effectLst/>
                        </a:rPr>
                        <a:t>100,00%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9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u="none" strike="noStrike">
                          <a:effectLst/>
                        </a:rPr>
                        <a:t>COTO-MDMQAZEA-2023-5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$ 280.147,51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$ 280.147,51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$ 280.147,51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>
                          <a:effectLst/>
                        </a:rPr>
                        <a:t>100,00%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9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u="none" strike="noStrike">
                          <a:effectLst/>
                        </a:rPr>
                        <a:t>MCO-MDMQAZEA-2023-14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$ 109.247,17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$ 109.247,17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$ 109.247,17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>
                          <a:effectLst/>
                        </a:rPr>
                        <a:t>100,00%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9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u="none" strike="noStrike" dirty="0">
                          <a:effectLst/>
                        </a:rPr>
                        <a:t>SIE-2023-404 Memorias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 12.500,00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 12.500,00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$ 10.251,85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>
                          <a:effectLst/>
                        </a:rPr>
                        <a:t>82,01%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9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u="none" strike="noStrike">
                          <a:effectLst/>
                        </a:rPr>
                        <a:t>COTO-MDMQAZEA-3-2023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$ 119.533,27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$ 119.533,27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$ 119.533,27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>
                          <a:effectLst/>
                        </a:rPr>
                        <a:t>100,00%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9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u="none" strike="noStrike">
                          <a:effectLst/>
                        </a:rPr>
                        <a:t>COTO-MDMQAZEA-2023-4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$ 109.868,53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$ 109.868,53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$ 109.868,53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>
                          <a:effectLst/>
                        </a:rPr>
                        <a:t>100,00%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34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u="none" strike="noStrike">
                          <a:effectLst/>
                        </a:rPr>
                        <a:t>CERT PRES 7 INTERV ESP PUB ARG-MAG-SB-CHILI-LM-SOL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 20.000,00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 20.000,00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 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 dirty="0">
                          <a:effectLst/>
                        </a:rPr>
                        <a:t>0,00%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34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u="none" strike="noStrike">
                          <a:effectLst/>
                        </a:rPr>
                        <a:t>Cert Pres Servicio Impresión Edic Proy Sociales PP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 2.207,00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 dirty="0">
                          <a:effectLst/>
                        </a:rPr>
                        <a:t> $  2.207,00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 dirty="0">
                          <a:effectLst/>
                        </a:rPr>
                        <a:t>0,00%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095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C" sz="1050" b="1" u="none" strike="noStrike" dirty="0">
                          <a:effectLst/>
                        </a:rPr>
                        <a:t>SUMAN</a:t>
                      </a:r>
                      <a:endParaRPr lang="es-EC" sz="105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1" u="none" strike="noStrike" dirty="0">
                          <a:effectLst/>
                        </a:rPr>
                        <a:t> $ 985.598,01 </a:t>
                      </a:r>
                      <a:endParaRPr lang="es-EC" sz="105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1" u="none" strike="noStrike" dirty="0">
                          <a:effectLst/>
                        </a:rPr>
                        <a:t> $ 985.598,01 </a:t>
                      </a:r>
                      <a:endParaRPr lang="es-EC" sz="105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1" u="none" strike="noStrike" dirty="0">
                          <a:effectLst/>
                        </a:rPr>
                        <a:t> $ 961.142,86 </a:t>
                      </a:r>
                      <a:endParaRPr lang="es-EC" sz="105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1" u="none" strike="noStrike" dirty="0">
                          <a:effectLst/>
                        </a:rPr>
                        <a:t>97,52%</a:t>
                      </a:r>
                      <a:endParaRPr lang="es-EC" sz="1050" b="1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Google Shape;76;p3">
            <a:extLst>
              <a:ext uri="{FF2B5EF4-FFF2-40B4-BE49-F238E27FC236}">
                <a16:creationId xmlns:a16="http://schemas.microsoft.com/office/drawing/2014/main" id="{11DDF358-4134-BAA0-1EE4-1657CAA7D43E}"/>
              </a:ext>
            </a:extLst>
          </p:cNvPr>
          <p:cNvSpPr txBox="1"/>
          <p:nvPr/>
        </p:nvSpPr>
        <p:spPr>
          <a:xfrm>
            <a:off x="275879" y="-130628"/>
            <a:ext cx="8702612" cy="114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fontAlgn="ctr"/>
            <a:r>
              <a:rPr lang="es-EC" sz="3600" dirty="0">
                <a:solidFill>
                  <a:schemeClr val="accent1">
                    <a:lumMod val="75000"/>
                  </a:schemeClr>
                </a:solidFill>
              </a:rPr>
              <a:t>PRESUPUESTOS PARTICIPATIVOS</a:t>
            </a:r>
          </a:p>
        </p:txBody>
      </p:sp>
    </p:spTree>
    <p:extLst>
      <p:ext uri="{BB962C8B-B14F-4D97-AF65-F5344CB8AC3E}">
        <p14:creationId xmlns:p14="http://schemas.microsoft.com/office/powerpoint/2010/main" val="3227594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6;p10">
            <a:extLst>
              <a:ext uri="{FF2B5EF4-FFF2-40B4-BE49-F238E27FC236}">
                <a16:creationId xmlns:a16="http://schemas.microsoft.com/office/drawing/2014/main" id="{4DF0A393-A6EE-1C9A-E2D1-849B4B8E42C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6;p3">
            <a:extLst>
              <a:ext uri="{FF2B5EF4-FFF2-40B4-BE49-F238E27FC236}">
                <a16:creationId xmlns:a16="http://schemas.microsoft.com/office/drawing/2014/main" id="{11DDF358-4134-BAA0-1EE4-1657CAA7D43E}"/>
              </a:ext>
            </a:extLst>
          </p:cNvPr>
          <p:cNvSpPr txBox="1"/>
          <p:nvPr/>
        </p:nvSpPr>
        <p:spPr>
          <a:xfrm>
            <a:off x="154581" y="-195942"/>
            <a:ext cx="8702612" cy="114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fontAlgn="ctr"/>
            <a:r>
              <a:rPr lang="es-EC" sz="3600" dirty="0">
                <a:solidFill>
                  <a:schemeClr val="accent1">
                    <a:lumMod val="75000"/>
                  </a:schemeClr>
                </a:solidFill>
              </a:rPr>
              <a:t>INFRAESTRUCTURA COMUNITARIA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2A265EF-6F5E-4472-B0BC-78941EC0C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241734"/>
              </p:ext>
            </p:extLst>
          </p:nvPr>
        </p:nvGraphicFramePr>
        <p:xfrm>
          <a:off x="880533" y="795867"/>
          <a:ext cx="9948332" cy="513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0135">
                  <a:extLst>
                    <a:ext uri="{9D8B030D-6E8A-4147-A177-3AD203B41FA5}">
                      <a16:colId xmlns:a16="http://schemas.microsoft.com/office/drawing/2014/main" val="3962528010"/>
                    </a:ext>
                  </a:extLst>
                </a:gridCol>
                <a:gridCol w="1360135">
                  <a:extLst>
                    <a:ext uri="{9D8B030D-6E8A-4147-A177-3AD203B41FA5}">
                      <a16:colId xmlns:a16="http://schemas.microsoft.com/office/drawing/2014/main" val="3580365624"/>
                    </a:ext>
                  </a:extLst>
                </a:gridCol>
                <a:gridCol w="1048178">
                  <a:extLst>
                    <a:ext uri="{9D8B030D-6E8A-4147-A177-3AD203B41FA5}">
                      <a16:colId xmlns:a16="http://schemas.microsoft.com/office/drawing/2014/main" val="3324428648"/>
                    </a:ext>
                  </a:extLst>
                </a:gridCol>
                <a:gridCol w="1048178">
                  <a:extLst>
                    <a:ext uri="{9D8B030D-6E8A-4147-A177-3AD203B41FA5}">
                      <a16:colId xmlns:a16="http://schemas.microsoft.com/office/drawing/2014/main" val="1864444596"/>
                    </a:ext>
                  </a:extLst>
                </a:gridCol>
                <a:gridCol w="1060656">
                  <a:extLst>
                    <a:ext uri="{9D8B030D-6E8A-4147-A177-3AD203B41FA5}">
                      <a16:colId xmlns:a16="http://schemas.microsoft.com/office/drawing/2014/main" val="2075285554"/>
                    </a:ext>
                  </a:extLst>
                </a:gridCol>
                <a:gridCol w="1060656">
                  <a:extLst>
                    <a:ext uri="{9D8B030D-6E8A-4147-A177-3AD203B41FA5}">
                      <a16:colId xmlns:a16="http://schemas.microsoft.com/office/drawing/2014/main" val="685227295"/>
                    </a:ext>
                  </a:extLst>
                </a:gridCol>
                <a:gridCol w="1038820">
                  <a:extLst>
                    <a:ext uri="{9D8B030D-6E8A-4147-A177-3AD203B41FA5}">
                      <a16:colId xmlns:a16="http://schemas.microsoft.com/office/drawing/2014/main" val="879159318"/>
                    </a:ext>
                  </a:extLst>
                </a:gridCol>
                <a:gridCol w="985787">
                  <a:extLst>
                    <a:ext uri="{9D8B030D-6E8A-4147-A177-3AD203B41FA5}">
                      <a16:colId xmlns:a16="http://schemas.microsoft.com/office/drawing/2014/main" val="3443185687"/>
                    </a:ext>
                  </a:extLst>
                </a:gridCol>
                <a:gridCol w="985787">
                  <a:extLst>
                    <a:ext uri="{9D8B030D-6E8A-4147-A177-3AD203B41FA5}">
                      <a16:colId xmlns:a16="http://schemas.microsoft.com/office/drawing/2014/main" val="3585507777"/>
                    </a:ext>
                  </a:extLst>
                </a:gridCol>
              </a:tblGrid>
              <a:tr h="706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u="none" strike="noStrike" dirty="0">
                          <a:effectLst/>
                        </a:rPr>
                        <a:t>PROYECTO POA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u="none" strike="noStrike" dirty="0">
                          <a:effectLst/>
                        </a:rPr>
                        <a:t>CODIGO DE PROCESO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u="none" strike="noStrike" dirty="0">
                          <a:effectLst/>
                        </a:rPr>
                        <a:t> CERTIFICADO 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u="none" strike="noStrike" dirty="0">
                          <a:effectLst/>
                        </a:rPr>
                        <a:t> COMPROMETIDO 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u="none" strike="noStrike" dirty="0">
                          <a:effectLst/>
                        </a:rPr>
                        <a:t>% DE COMPROMETIDO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u="none" strike="noStrike" dirty="0">
                          <a:effectLst/>
                        </a:rPr>
                        <a:t> DEVENGADO 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u="none" strike="noStrike" dirty="0">
                          <a:effectLst/>
                        </a:rPr>
                        <a:t>% </a:t>
                      </a:r>
                    </a:p>
                    <a:p>
                      <a:pPr algn="ctr" rtl="0" fontAlgn="ctr"/>
                      <a:r>
                        <a:rPr lang="es-EC" sz="1050" b="1" u="none" strike="noStrike" dirty="0">
                          <a:effectLst/>
                        </a:rPr>
                        <a:t>DEVENGADO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u="none" strike="noStrike" dirty="0">
                          <a:effectLst/>
                        </a:rPr>
                        <a:t> DEVENGO PROYECTADO 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u="none" strike="noStrike" dirty="0">
                          <a:effectLst/>
                        </a:rPr>
                        <a:t>FECHA PROYECTADA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7123173"/>
                  </a:ext>
                </a:extLst>
              </a:tr>
              <a:tr h="475074"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es-EC" sz="1050" u="none" strike="noStrike">
                          <a:effectLst/>
                        </a:rPr>
                        <a:t>INFRAESTRUCTURA COMUNITARIA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050" u="none" strike="noStrike">
                          <a:effectLst/>
                        </a:rPr>
                        <a:t>MCO-MDMQAZEA-2023-421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u="none" strike="noStrike">
                          <a:effectLst/>
                        </a:rPr>
                        <a:t>$70.017,66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u="none" strike="noStrike">
                          <a:effectLst/>
                        </a:rPr>
                        <a:t>$70.017,66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u="none" strike="noStrike">
                          <a:effectLst/>
                        </a:rPr>
                        <a:t>100%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$70.017,66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100,00%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 dirty="0">
                          <a:effectLst/>
                        </a:rPr>
                        <a:t> 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0842277"/>
                  </a:ext>
                </a:extLst>
              </a:tr>
              <a:tr h="47507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050" u="none" strike="noStrike">
                          <a:effectLst/>
                        </a:rPr>
                        <a:t>MCO-MDMQAZEA-2023-13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u="none" strike="noStrike">
                          <a:effectLst/>
                        </a:rPr>
                        <a:t>$80.015,37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u="none" strike="noStrike">
                          <a:effectLst/>
                        </a:rPr>
                        <a:t>$80.015,37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u="none" strike="noStrike">
                          <a:effectLst/>
                        </a:rPr>
                        <a:t>100%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$80.015,37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100,00%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1976349"/>
                  </a:ext>
                </a:extLst>
              </a:tr>
              <a:tr h="47507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050" u="none" strike="noStrike">
                          <a:effectLst/>
                        </a:rPr>
                        <a:t>MCO-MDMQAZEA-2023-16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u="none" strike="noStrike">
                          <a:effectLst/>
                        </a:rPr>
                        <a:t>$45.574,19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u="none" strike="noStrike">
                          <a:effectLst/>
                        </a:rPr>
                        <a:t>$45.574,19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u="none" strike="noStrike">
                          <a:effectLst/>
                        </a:rPr>
                        <a:t>100%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$45.092,28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98,94%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9143979"/>
                  </a:ext>
                </a:extLst>
              </a:tr>
              <a:tr h="47507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050" u="none" strike="noStrike">
                          <a:effectLst/>
                        </a:rPr>
                        <a:t>CE-202300002540806 Computadora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u="none" strike="noStrike">
                          <a:effectLst/>
                        </a:rPr>
                        <a:t>$20.566,00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u="none" strike="noStrike">
                          <a:effectLst/>
                        </a:rPr>
                        <a:t>$20.566,00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u="none" strike="noStrike">
                          <a:effectLst/>
                        </a:rPr>
                        <a:t>100%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$20.566,00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100,00%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7518670"/>
                  </a:ext>
                </a:extLst>
              </a:tr>
              <a:tr h="47507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050" u="none" strike="noStrike">
                          <a:effectLst/>
                        </a:rPr>
                        <a:t>MCO-MDMQAZEA-2023-418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u="none" strike="noStrike">
                          <a:effectLst/>
                        </a:rPr>
                        <a:t>$131.723,69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u="none" strike="noStrike">
                          <a:effectLst/>
                        </a:rPr>
                        <a:t>$131.723,69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u="none" strike="noStrike">
                          <a:effectLst/>
                        </a:rPr>
                        <a:t>100%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$131.723,69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100,00%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793769"/>
                  </a:ext>
                </a:extLst>
              </a:tr>
              <a:tr h="4214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050" u="none" strike="noStrike">
                          <a:effectLst/>
                        </a:rPr>
                        <a:t>COTO-MDMQ-2023-406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u="none" strike="noStrike">
                          <a:effectLst/>
                        </a:rPr>
                        <a:t>$158.640,78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u="none" strike="noStrike">
                          <a:effectLst/>
                        </a:rPr>
                        <a:t>$158.640,78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u="none" strike="noStrike">
                          <a:effectLst/>
                        </a:rPr>
                        <a:t>100%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$158.640,78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100,00%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2353563"/>
                  </a:ext>
                </a:extLst>
              </a:tr>
              <a:tr h="4214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050" u="none" strike="noStrike">
                          <a:effectLst/>
                        </a:rPr>
                        <a:t>COTO-MDMQ-2023-406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u="none" strike="noStrike">
                          <a:effectLst/>
                        </a:rPr>
                        <a:t>$17.789,91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u="none" strike="noStrike">
                          <a:effectLst/>
                        </a:rPr>
                        <a:t>$17.789,91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u="none" strike="noStrike">
                          <a:effectLst/>
                        </a:rPr>
                        <a:t>100%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$17.789,91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 dirty="0">
                          <a:effectLst/>
                        </a:rPr>
                        <a:t>100,00%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2537473"/>
                  </a:ext>
                </a:extLst>
              </a:tr>
              <a:tr h="47507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050" u="none" strike="noStrike">
                          <a:effectLst/>
                        </a:rPr>
                        <a:t>MCO-MDMQAZEA-2023-423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u="none" strike="noStrike">
                          <a:effectLst/>
                        </a:rPr>
                        <a:t>$200.000,01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u="none" strike="noStrike">
                          <a:effectLst/>
                        </a:rPr>
                        <a:t>$195.953,46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u="none" strike="noStrike" dirty="0">
                          <a:effectLst/>
                        </a:rPr>
                        <a:t>98%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0,00%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 dirty="0">
                          <a:effectLst/>
                        </a:rPr>
                        <a:t>$195.953,46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1/11/2024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4881567"/>
                  </a:ext>
                </a:extLst>
              </a:tr>
              <a:tr h="47507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050" u="none" strike="noStrike">
                          <a:effectLst/>
                        </a:rPr>
                        <a:t>MCO-MDMQAZEA-02-2023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u="none" strike="noStrike">
                          <a:effectLst/>
                        </a:rPr>
                        <a:t>$11.704,95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u="none" strike="noStrike">
                          <a:effectLst/>
                        </a:rPr>
                        <a:t>$11.704,95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u="none" strike="noStrike">
                          <a:effectLst/>
                        </a:rPr>
                        <a:t>100%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$11.704,95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100,00%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 dirty="0">
                          <a:effectLst/>
                        </a:rPr>
                        <a:t> 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1472593"/>
                  </a:ext>
                </a:extLst>
              </a:tr>
              <a:tr h="25581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u="none" strike="noStrike" dirty="0">
                          <a:effectLst/>
                        </a:rPr>
                        <a:t>SUMAN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b="1" u="none" strike="noStrike" dirty="0">
                          <a:effectLst/>
                        </a:rPr>
                        <a:t>$736.032,56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b="1" u="none" strike="noStrike" dirty="0">
                          <a:effectLst/>
                        </a:rPr>
                        <a:t>$731.986,01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C" sz="1050" b="1" u="none" strike="noStrike" dirty="0">
                          <a:effectLst/>
                        </a:rPr>
                        <a:t>99%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b="1" u="none" strike="noStrike" dirty="0">
                          <a:effectLst/>
                        </a:rPr>
                        <a:t>$535.550,64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b="1" u="none" strike="noStrike" dirty="0">
                          <a:effectLst/>
                        </a:rPr>
                        <a:t>73,16%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b="1" u="none" strike="noStrike" dirty="0">
                          <a:effectLst/>
                        </a:rPr>
                        <a:t>$195.953,46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050" b="1" u="none" strike="noStrike" dirty="0">
                          <a:effectLst/>
                        </a:rPr>
                        <a:t> 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7781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51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;p11">
            <a:extLst>
              <a:ext uri="{FF2B5EF4-FFF2-40B4-BE49-F238E27FC236}">
                <a16:creationId xmlns:a16="http://schemas.microsoft.com/office/drawing/2014/main" id="{B616EEAB-DCCD-BA76-8D48-4A1ABDFEC30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7;p2">
            <a:extLst>
              <a:ext uri="{FF2B5EF4-FFF2-40B4-BE49-F238E27FC236}">
                <a16:creationId xmlns:a16="http://schemas.microsoft.com/office/drawing/2014/main" id="{B1BEC9A9-B56D-E4CE-2430-480374A7A176}"/>
              </a:ext>
            </a:extLst>
          </p:cNvPr>
          <p:cNvSpPr txBox="1"/>
          <p:nvPr/>
        </p:nvSpPr>
        <p:spPr>
          <a:xfrm>
            <a:off x="1332781" y="2541020"/>
            <a:ext cx="964447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algn="just"/>
            <a:endParaRPr lang="es-ES" sz="1900" b="1" dirty="0"/>
          </a:p>
          <a:p>
            <a:pPr algn="just"/>
            <a:r>
              <a:rPr lang="es-ES" sz="1900" b="1" dirty="0"/>
              <a:t>3</a:t>
            </a:r>
            <a:r>
              <a:rPr lang="es-ES" sz="1900" dirty="0"/>
              <a:t>. Comparecencia del Administrador Zonal “Eloy Alfaro”, para que realice una presentación sobre el avance de las obras de infraestructura y espacio público que corresponden a la ejecución 2024 de acuerdo al Informe Técnico DMCT 2024-09- 17 de la Secretaría General de Coordinación Territorial, Gobernabilidad y Participación.</a:t>
            </a:r>
            <a:endParaRPr sz="1900" dirty="0"/>
          </a:p>
        </p:txBody>
      </p:sp>
      <p:sp>
        <p:nvSpPr>
          <p:cNvPr id="9" name="Google Shape;68;p2">
            <a:extLst>
              <a:ext uri="{FF2B5EF4-FFF2-40B4-BE49-F238E27FC236}">
                <a16:creationId xmlns:a16="http://schemas.microsoft.com/office/drawing/2014/main" id="{5D393C96-FF74-B421-49B8-479D6122225F}"/>
              </a:ext>
            </a:extLst>
          </p:cNvPr>
          <p:cNvSpPr txBox="1"/>
          <p:nvPr/>
        </p:nvSpPr>
        <p:spPr>
          <a:xfrm>
            <a:off x="2308485" y="838175"/>
            <a:ext cx="81696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ES" sz="2000" b="1" dirty="0"/>
              <a:t>CONVOCATORIA A LA SESIÓN No. 018, ORDINARIA DE LA COMISIÓN DE PARTICIPACIÓN CIUDADANA Y GOBIERNO ABIERTO - EJE DE </a:t>
            </a:r>
            <a:r>
              <a:rPr lang="es-EC" sz="2000" b="1" dirty="0"/>
              <a:t>GOBERNABILIDAD E INSTITUCIONALIDAD</a:t>
            </a:r>
            <a:endParaRPr sz="20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9" y="6068351"/>
            <a:ext cx="3390041" cy="56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7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6;p10">
            <a:extLst>
              <a:ext uri="{FF2B5EF4-FFF2-40B4-BE49-F238E27FC236}">
                <a16:creationId xmlns:a16="http://schemas.microsoft.com/office/drawing/2014/main" id="{7F7A78C8-0927-4836-9217-A363356370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3;p4">
            <a:extLst>
              <a:ext uri="{FF2B5EF4-FFF2-40B4-BE49-F238E27FC236}">
                <a16:creationId xmlns:a16="http://schemas.microsoft.com/office/drawing/2014/main" id="{4A0BFF72-F55B-7C12-5A9F-4DDC16C5B1B0}"/>
              </a:ext>
            </a:extLst>
          </p:cNvPr>
          <p:cNvSpPr txBox="1"/>
          <p:nvPr/>
        </p:nvSpPr>
        <p:spPr>
          <a:xfrm>
            <a:off x="619019" y="770913"/>
            <a:ext cx="101482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ES" sz="2600" dirty="0"/>
              <a:t>Reporte respecto al Informe Técnico DMCT 2024-09- 17 de la Secretaría General de Coordinación Territorial, Gobernabilidad y Participación.</a:t>
            </a:r>
            <a:endParaRPr lang="es-ES" sz="2600" dirty="0">
              <a:solidFill>
                <a:srgbClr val="223F8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8" name="Google Shape;85;p4">
            <a:extLst>
              <a:ext uri="{FF2B5EF4-FFF2-40B4-BE49-F238E27FC236}">
                <a16:creationId xmlns:a16="http://schemas.microsoft.com/office/drawing/2014/main" id="{45EFEEE3-74DC-C4CB-8287-843C2FFD6A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274136" y="2411945"/>
            <a:ext cx="66508" cy="7315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86;p4">
            <a:extLst>
              <a:ext uri="{FF2B5EF4-FFF2-40B4-BE49-F238E27FC236}">
                <a16:creationId xmlns:a16="http://schemas.microsoft.com/office/drawing/2014/main" id="{E4836DB1-23C3-25E2-FB5C-7ED6EF93448B}"/>
              </a:ext>
            </a:extLst>
          </p:cNvPr>
          <p:cNvSpPr txBox="1"/>
          <p:nvPr/>
        </p:nvSpPr>
        <p:spPr>
          <a:xfrm>
            <a:off x="1207431" y="2413581"/>
            <a:ext cx="1045041" cy="73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4800"/>
              <a:buFont typeface="Montserrat ExtraBold"/>
              <a:buNone/>
            </a:pPr>
            <a:r>
              <a:rPr lang="es-EC" sz="4800" b="1" i="0" u="none" strike="noStrike" cap="none" dirty="0">
                <a:solidFill>
                  <a:srgbClr val="223F8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01</a:t>
            </a:r>
            <a:endParaRPr dirty="0"/>
          </a:p>
        </p:txBody>
      </p:sp>
      <p:sp>
        <p:nvSpPr>
          <p:cNvPr id="11" name="Google Shape;88;p4">
            <a:extLst>
              <a:ext uri="{FF2B5EF4-FFF2-40B4-BE49-F238E27FC236}">
                <a16:creationId xmlns:a16="http://schemas.microsoft.com/office/drawing/2014/main" id="{A198AF0C-FA45-6D56-E892-4C01A17018FE}"/>
              </a:ext>
            </a:extLst>
          </p:cNvPr>
          <p:cNvSpPr txBox="1"/>
          <p:nvPr/>
        </p:nvSpPr>
        <p:spPr>
          <a:xfrm>
            <a:off x="2383972" y="2350106"/>
            <a:ext cx="500742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dirty="0">
                <a:solidFill>
                  <a:srgbClr val="75BBE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Ejecución de obras ejercicio fiscal 2024</a:t>
            </a:r>
            <a:endParaRPr dirty="0"/>
          </a:p>
        </p:txBody>
      </p:sp>
      <p:pic>
        <p:nvPicPr>
          <p:cNvPr id="12" name="Google Shape;89;p4">
            <a:extLst>
              <a:ext uri="{FF2B5EF4-FFF2-40B4-BE49-F238E27FC236}">
                <a16:creationId xmlns:a16="http://schemas.microsoft.com/office/drawing/2014/main" id="{D1AE8C48-A61F-A66C-B24C-40F33263E88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274136" y="3776947"/>
            <a:ext cx="66508" cy="73158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90;p4">
            <a:extLst>
              <a:ext uri="{FF2B5EF4-FFF2-40B4-BE49-F238E27FC236}">
                <a16:creationId xmlns:a16="http://schemas.microsoft.com/office/drawing/2014/main" id="{5EA7D2F7-337C-5196-2B85-639528BFBCE9}"/>
              </a:ext>
            </a:extLst>
          </p:cNvPr>
          <p:cNvSpPr txBox="1"/>
          <p:nvPr/>
        </p:nvSpPr>
        <p:spPr>
          <a:xfrm>
            <a:off x="1207433" y="3778583"/>
            <a:ext cx="1045040" cy="73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4800"/>
              <a:buFont typeface="Montserrat ExtraBold"/>
              <a:buNone/>
            </a:pPr>
            <a:r>
              <a:rPr lang="es-EC" sz="4800" b="1" u="none" dirty="0">
                <a:solidFill>
                  <a:srgbClr val="223F8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02</a:t>
            </a:r>
            <a:endParaRPr dirty="0"/>
          </a:p>
        </p:txBody>
      </p:sp>
      <p:sp>
        <p:nvSpPr>
          <p:cNvPr id="15" name="Google Shape;92;p4">
            <a:extLst>
              <a:ext uri="{FF2B5EF4-FFF2-40B4-BE49-F238E27FC236}">
                <a16:creationId xmlns:a16="http://schemas.microsoft.com/office/drawing/2014/main" id="{46EFCDE9-2F23-6A77-CAF4-E0272282AEE6}"/>
              </a:ext>
            </a:extLst>
          </p:cNvPr>
          <p:cNvSpPr txBox="1"/>
          <p:nvPr/>
        </p:nvSpPr>
        <p:spPr>
          <a:xfrm>
            <a:off x="2383972" y="3974416"/>
            <a:ext cx="38100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dirty="0">
                <a:solidFill>
                  <a:srgbClr val="75BBE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Ejecución Proyectos Sociales</a:t>
            </a:r>
            <a:endParaRPr dirty="0"/>
          </a:p>
        </p:txBody>
      </p:sp>
      <p:pic>
        <p:nvPicPr>
          <p:cNvPr id="16" name="Google Shape;93;p4">
            <a:extLst>
              <a:ext uri="{FF2B5EF4-FFF2-40B4-BE49-F238E27FC236}">
                <a16:creationId xmlns:a16="http://schemas.microsoft.com/office/drawing/2014/main" id="{8411D78D-4138-EA32-071F-644B0CED400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274136" y="4941020"/>
            <a:ext cx="66508" cy="73158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94;p4">
            <a:extLst>
              <a:ext uri="{FF2B5EF4-FFF2-40B4-BE49-F238E27FC236}">
                <a16:creationId xmlns:a16="http://schemas.microsoft.com/office/drawing/2014/main" id="{CB7A1C0B-C8D3-8AFC-4773-B999E9F9550D}"/>
              </a:ext>
            </a:extLst>
          </p:cNvPr>
          <p:cNvSpPr txBox="1"/>
          <p:nvPr/>
        </p:nvSpPr>
        <p:spPr>
          <a:xfrm>
            <a:off x="1207431" y="4942656"/>
            <a:ext cx="1045041" cy="73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4800"/>
              <a:buFont typeface="Montserrat ExtraBold"/>
              <a:buNone/>
            </a:pPr>
            <a:r>
              <a:rPr lang="es-EC" sz="4800" b="1" u="none" dirty="0">
                <a:solidFill>
                  <a:srgbClr val="223F8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03</a:t>
            </a:r>
            <a:endParaRPr dirty="0"/>
          </a:p>
        </p:txBody>
      </p:sp>
      <p:sp>
        <p:nvSpPr>
          <p:cNvPr id="19" name="Google Shape;96;p4">
            <a:extLst>
              <a:ext uri="{FF2B5EF4-FFF2-40B4-BE49-F238E27FC236}">
                <a16:creationId xmlns:a16="http://schemas.microsoft.com/office/drawing/2014/main" id="{B3CEE08F-57C7-AA7B-5370-1EF5918E7A2A}"/>
              </a:ext>
            </a:extLst>
          </p:cNvPr>
          <p:cNvSpPr txBox="1"/>
          <p:nvPr/>
        </p:nvSpPr>
        <p:spPr>
          <a:xfrm>
            <a:off x="2383972" y="5083900"/>
            <a:ext cx="38100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dirty="0">
                <a:solidFill>
                  <a:srgbClr val="75BBE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Reporte Cedula Presupuestaria</a:t>
            </a:r>
            <a:endParaRPr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06" y="406387"/>
            <a:ext cx="3390041" cy="566411"/>
          </a:xfrm>
          <a:prstGeom prst="rect">
            <a:avLst/>
          </a:prstGeom>
        </p:spPr>
      </p:pic>
      <p:sp>
        <p:nvSpPr>
          <p:cNvPr id="22" name="Google Shape;87;p4">
            <a:extLst>
              <a:ext uri="{FF2B5EF4-FFF2-40B4-BE49-F238E27FC236}">
                <a16:creationId xmlns:a16="http://schemas.microsoft.com/office/drawing/2014/main" id="{4ABFDF49-93DC-DEFE-3062-9E0EA6B8ECC1}"/>
              </a:ext>
            </a:extLst>
          </p:cNvPr>
          <p:cNvSpPr txBox="1"/>
          <p:nvPr/>
        </p:nvSpPr>
        <p:spPr>
          <a:xfrm>
            <a:off x="2383971" y="2668637"/>
            <a:ext cx="924392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dirty="0"/>
              <a:t>a.- Presupuesto Participativo (arrastre 2023).</a:t>
            </a:r>
          </a:p>
          <a:p>
            <a:r>
              <a:rPr lang="es-ES" dirty="0"/>
              <a:t>b.- Obras de Infraestructura, Espacio Público y Desarrollo Social con Priorización Ciudadana (PP 2024). </a:t>
            </a:r>
          </a:p>
        </p:txBody>
      </p:sp>
    </p:spTree>
    <p:extLst>
      <p:ext uri="{BB962C8B-B14F-4D97-AF65-F5344CB8AC3E}">
        <p14:creationId xmlns:p14="http://schemas.microsoft.com/office/powerpoint/2010/main" val="144999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10">
            <a:extLst>
              <a:ext uri="{FF2B5EF4-FFF2-40B4-BE49-F238E27FC236}">
                <a16:creationId xmlns:a16="http://schemas.microsoft.com/office/drawing/2014/main" id="{4DF0A393-A6EE-1C9A-E2D1-849B4B8E42C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59" y="6032342"/>
            <a:ext cx="3390041" cy="566411"/>
          </a:xfrm>
          <a:prstGeom prst="rect">
            <a:avLst/>
          </a:prstGeom>
        </p:spPr>
      </p:pic>
      <p:sp>
        <p:nvSpPr>
          <p:cNvPr id="6" name="Google Shape;76;p3">
            <a:extLst>
              <a:ext uri="{FF2B5EF4-FFF2-40B4-BE49-F238E27FC236}">
                <a16:creationId xmlns:a16="http://schemas.microsoft.com/office/drawing/2014/main" id="{D384C7AB-B212-787A-B545-9BA4603BC212}"/>
              </a:ext>
            </a:extLst>
          </p:cNvPr>
          <p:cNvSpPr txBox="1"/>
          <p:nvPr/>
        </p:nvSpPr>
        <p:spPr>
          <a:xfrm>
            <a:off x="1356642" y="2185198"/>
            <a:ext cx="9862410" cy="12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s-ES" sz="3400" b="1" dirty="0">
                <a:latin typeface="Montserrat SemiBold"/>
                <a:ea typeface="Montserrat SemiBold"/>
                <a:cs typeface="Montserrat SemiBold"/>
                <a:sym typeface="Montserrat SemiBold"/>
              </a:rPr>
              <a:t>1.- Ejecución de obras ejercicio fiscal 2024</a:t>
            </a:r>
            <a:endParaRPr lang="es-ES" sz="3400" dirty="0"/>
          </a:p>
        </p:txBody>
      </p:sp>
    </p:spTree>
    <p:extLst>
      <p:ext uri="{BB962C8B-B14F-4D97-AF65-F5344CB8AC3E}">
        <p14:creationId xmlns:p14="http://schemas.microsoft.com/office/powerpoint/2010/main" val="263810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;p12">
            <a:extLst>
              <a:ext uri="{FF2B5EF4-FFF2-40B4-BE49-F238E27FC236}">
                <a16:creationId xmlns:a16="http://schemas.microsoft.com/office/drawing/2014/main" id="{1474372C-5747-B11C-2A90-54745329960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5;p3">
            <a:extLst>
              <a:ext uri="{FF2B5EF4-FFF2-40B4-BE49-F238E27FC236}">
                <a16:creationId xmlns:a16="http://schemas.microsoft.com/office/drawing/2014/main" id="{68B36902-03DA-7C07-66C1-6F43F13F1772}"/>
              </a:ext>
            </a:extLst>
          </p:cNvPr>
          <p:cNvSpPr txBox="1"/>
          <p:nvPr/>
        </p:nvSpPr>
        <p:spPr>
          <a:xfrm>
            <a:off x="1465121" y="3943429"/>
            <a:ext cx="9072249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s-ES" sz="1400" b="1" dirty="0"/>
              <a:t>Nudos Críticos</a:t>
            </a:r>
            <a:endParaRPr lang="es-EC" sz="1400" b="1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b="1" dirty="0"/>
              <a:t>Repavimentación de cancha de uso múltiple área comunal, Barrio Quito Luz de América, parroquia Ferroviaria: </a:t>
            </a:r>
          </a:p>
          <a:p>
            <a:pPr lvl="1" algn="just"/>
            <a:r>
              <a:rPr lang="es-ES" sz="1400" dirty="0"/>
              <a:t>No se puede ejecutar en razón que la EPMAPS debe reparar el colector que atraviesa el predio -Oficio Nro. EPMAPS-SA-GODS-2024-064, de 20 de septiembre de 2024.</a:t>
            </a:r>
          </a:p>
          <a:p>
            <a:pPr lvl="1" algn="just"/>
            <a:endParaRPr lang="es-E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Construcción de cubierta en una cancha, Barrio Comité Pro Mejoras María Elena Salazar, parroquia </a:t>
            </a:r>
            <a:r>
              <a:rPr lang="es-ES" sz="1400" b="1" dirty="0" err="1"/>
              <a:t>Solanda</a:t>
            </a:r>
            <a:endParaRPr lang="es-EC" sz="1400" b="1" dirty="0"/>
          </a:p>
          <a:p>
            <a:pPr lvl="1" algn="just"/>
            <a:r>
              <a:rPr lang="es-ES" sz="1400" dirty="0"/>
              <a:t>Se ejecutara la obra en el 2025</a:t>
            </a:r>
            <a:endParaRPr sz="1400" dirty="0"/>
          </a:p>
        </p:txBody>
      </p:sp>
      <p:sp>
        <p:nvSpPr>
          <p:cNvPr id="7" name="Google Shape;76;p3">
            <a:extLst>
              <a:ext uri="{FF2B5EF4-FFF2-40B4-BE49-F238E27FC236}">
                <a16:creationId xmlns:a16="http://schemas.microsoft.com/office/drawing/2014/main" id="{D384C7AB-B212-787A-B545-9BA4603BC212}"/>
              </a:ext>
            </a:extLst>
          </p:cNvPr>
          <p:cNvSpPr txBox="1"/>
          <p:nvPr/>
        </p:nvSpPr>
        <p:spPr>
          <a:xfrm>
            <a:off x="1233219" y="407573"/>
            <a:ext cx="8907067" cy="12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s-EC"/>
            </a:defPPr>
            <a:lvl1pPr lvl="0">
              <a:lnSpc>
                <a:spcPct val="90000"/>
              </a:lnSpc>
              <a:buClr>
                <a:srgbClr val="223F86"/>
              </a:buClr>
              <a:buSzPts val="4400"/>
              <a:defRPr sz="3400"/>
            </a:lvl1pPr>
          </a:lstStyle>
          <a:p>
            <a:r>
              <a:rPr lang="es-MX" dirty="0"/>
              <a:t>a.-Presupuestos Participativos (Arrastre 2023)</a:t>
            </a:r>
            <a:endParaRPr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59" y="6032342"/>
            <a:ext cx="3390041" cy="566411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962748"/>
              </p:ext>
            </p:extLst>
          </p:nvPr>
        </p:nvGraphicFramePr>
        <p:xfrm>
          <a:off x="1465121" y="1948372"/>
          <a:ext cx="9072248" cy="1480628"/>
        </p:xfrm>
        <a:graphic>
          <a:graphicData uri="http://schemas.openxmlformats.org/drawingml/2006/table">
            <a:tbl>
              <a:tblPr/>
              <a:tblGrid>
                <a:gridCol w="1753792">
                  <a:extLst>
                    <a:ext uri="{9D8B030D-6E8A-4147-A177-3AD203B41FA5}">
                      <a16:colId xmlns:a16="http://schemas.microsoft.com/office/drawing/2014/main" val="1820334226"/>
                    </a:ext>
                  </a:extLst>
                </a:gridCol>
                <a:gridCol w="1173590">
                  <a:extLst>
                    <a:ext uri="{9D8B030D-6E8A-4147-A177-3AD203B41FA5}">
                      <a16:colId xmlns:a16="http://schemas.microsoft.com/office/drawing/2014/main" val="295133480"/>
                    </a:ext>
                  </a:extLst>
                </a:gridCol>
                <a:gridCol w="1173590">
                  <a:extLst>
                    <a:ext uri="{9D8B030D-6E8A-4147-A177-3AD203B41FA5}">
                      <a16:colId xmlns:a16="http://schemas.microsoft.com/office/drawing/2014/main" val="3197705595"/>
                    </a:ext>
                  </a:extLst>
                </a:gridCol>
                <a:gridCol w="1490064">
                  <a:extLst>
                    <a:ext uri="{9D8B030D-6E8A-4147-A177-3AD203B41FA5}">
                      <a16:colId xmlns:a16="http://schemas.microsoft.com/office/drawing/2014/main" val="2898312219"/>
                    </a:ext>
                  </a:extLst>
                </a:gridCol>
                <a:gridCol w="936235">
                  <a:extLst>
                    <a:ext uri="{9D8B030D-6E8A-4147-A177-3AD203B41FA5}">
                      <a16:colId xmlns:a16="http://schemas.microsoft.com/office/drawing/2014/main" val="1816296532"/>
                    </a:ext>
                  </a:extLst>
                </a:gridCol>
                <a:gridCol w="1608742">
                  <a:extLst>
                    <a:ext uri="{9D8B030D-6E8A-4147-A177-3AD203B41FA5}">
                      <a16:colId xmlns:a16="http://schemas.microsoft.com/office/drawing/2014/main" val="4039741674"/>
                    </a:ext>
                  </a:extLst>
                </a:gridCol>
                <a:gridCol w="936235">
                  <a:extLst>
                    <a:ext uri="{9D8B030D-6E8A-4147-A177-3AD203B41FA5}">
                      <a16:colId xmlns:a16="http://schemas.microsoft.com/office/drawing/2014/main" val="3278824861"/>
                    </a:ext>
                  </a:extLst>
                </a:gridCol>
              </a:tblGrid>
              <a:tr h="10095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ADMNISTRACIÓN</a:t>
                      </a:r>
                      <a:b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ZONAL</a:t>
                      </a:r>
                      <a:b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PROYECTO</a:t>
                      </a:r>
                      <a:b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PP 2023</a:t>
                      </a:r>
                      <a:b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ETAPA</a:t>
                      </a:r>
                      <a:b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PREPARATORIA</a:t>
                      </a:r>
                      <a:b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ETAPA</a:t>
                      </a:r>
                      <a:b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PRECONTRACTUAL</a:t>
                      </a:r>
                      <a:b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(PORTAL COMPRAS</a:t>
                      </a:r>
                      <a:b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PÚBLICAS)</a:t>
                      </a:r>
                      <a:b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RECEPCIÓN</a:t>
                      </a:r>
                      <a:b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PROVISIONAL</a:t>
                      </a:r>
                      <a:b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NUDOS</a:t>
                      </a:r>
                      <a:b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CRÍTICOS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966124"/>
                  </a:ext>
                </a:extLst>
              </a:tr>
              <a:tr h="47110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ELOY ALFARO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474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93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6;p10">
            <a:extLst>
              <a:ext uri="{FF2B5EF4-FFF2-40B4-BE49-F238E27FC236}">
                <a16:creationId xmlns:a16="http://schemas.microsoft.com/office/drawing/2014/main" id="{43DD7F90-0703-44C4-A2B6-8251C07D9BE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46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5;p3">
            <a:extLst>
              <a:ext uri="{FF2B5EF4-FFF2-40B4-BE49-F238E27FC236}">
                <a16:creationId xmlns:a16="http://schemas.microsoft.com/office/drawing/2014/main" id="{68B36902-03DA-7C07-66C1-6F43F13F1772}"/>
              </a:ext>
            </a:extLst>
          </p:cNvPr>
          <p:cNvSpPr txBox="1"/>
          <p:nvPr/>
        </p:nvSpPr>
        <p:spPr>
          <a:xfrm>
            <a:off x="1724541" y="3784902"/>
            <a:ext cx="9072249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EC"/>
            </a:defPPr>
            <a:lvl1pPr marL="285750" lvl="0" indent="-285750" algn="just">
              <a:buFont typeface="Arial" panose="020B0604020202020204" pitchFamily="34" charset="0"/>
              <a:buChar char="•"/>
              <a:defRPr sz="1400" b="1"/>
            </a:lvl1pPr>
            <a:lvl2pPr lvl="1" algn="just">
              <a:defRPr sz="1400"/>
            </a:lvl2pPr>
          </a:lstStyle>
          <a:p>
            <a:r>
              <a:rPr lang="es-EC" sz="1500" dirty="0"/>
              <a:t>La </a:t>
            </a:r>
            <a:r>
              <a:rPr lang="es-EC" sz="1500" dirty="0" err="1"/>
              <a:t>Azea</a:t>
            </a:r>
            <a:r>
              <a:rPr lang="es-EC" sz="1500" dirty="0"/>
              <a:t> tiene 22 nudos críticos </a:t>
            </a:r>
            <a:r>
              <a:rPr lang="es-EC" sz="1500" b="0" dirty="0"/>
              <a:t>en razón de que por problemas técnicos y legales, las obras no se podrán ejecutar.</a:t>
            </a:r>
          </a:p>
          <a:p>
            <a:endParaRPr lang="es-EC" sz="1500" b="0" dirty="0"/>
          </a:p>
          <a:p>
            <a:pPr marL="628650" lvl="2"/>
            <a:r>
              <a:rPr lang="es-ES" sz="1500" b="1" dirty="0"/>
              <a:t>Técnico: </a:t>
            </a:r>
            <a:r>
              <a:rPr lang="es-ES" sz="1500" dirty="0"/>
              <a:t>1 </a:t>
            </a:r>
            <a:r>
              <a:rPr lang="es-ES" sz="1500" b="0" dirty="0"/>
              <a:t>Obra intervenida por EMSEGURIDAD; </a:t>
            </a:r>
            <a:r>
              <a:rPr lang="es-ES" sz="1500" dirty="0"/>
              <a:t>2 obras que la</a:t>
            </a:r>
            <a:r>
              <a:rPr lang="es-ES" sz="1500" b="0" dirty="0"/>
              <a:t> EPMAPS debe arreglar el colector y realizar  el </a:t>
            </a:r>
            <a:r>
              <a:rPr lang="es-EC" sz="1500" b="0" dirty="0"/>
              <a:t>cambio de red de agua potable; 1 Obra no cuenta con Red de agua potable en la escalinata;  2 Obras sin trazado vial y 1 Obra con riesgo estructural.</a:t>
            </a:r>
          </a:p>
          <a:p>
            <a:pPr marL="628650" lvl="2"/>
            <a:endParaRPr lang="es-EC" sz="1500" b="0" dirty="0"/>
          </a:p>
          <a:p>
            <a:pPr marL="628650" lvl="2" algn="just"/>
            <a:r>
              <a:rPr lang="es-ES" sz="1500" b="1" dirty="0"/>
              <a:t>Legal: </a:t>
            </a:r>
            <a:r>
              <a:rPr lang="es-ES" sz="1500" b="0" dirty="0"/>
              <a:t>obras sin titularidad de dominio según lo informado po</a:t>
            </a:r>
            <a:r>
              <a:rPr lang="es-ES" sz="1500" dirty="0"/>
              <a:t>r la </a:t>
            </a:r>
            <a:r>
              <a:rPr lang="es-ES" sz="1500" b="0" dirty="0"/>
              <a:t>DMGBI  mediante </a:t>
            </a:r>
            <a:r>
              <a:rPr lang="es-ES" sz="1500" dirty="0"/>
              <a:t>Oficios </a:t>
            </a:r>
            <a:r>
              <a:rPr lang="es-ES" sz="1500" dirty="0" err="1"/>
              <a:t>Nros</a:t>
            </a:r>
            <a:r>
              <a:rPr lang="es-ES" sz="1500" dirty="0"/>
              <a:t>. GADDMQ-DMGBI-2024-2073-O, de 22 de abril de 2024;  GADDMQ-DMGBI-2024-4307-O,  de 02 de agosto de 2024; GADDMQ-DMGBI-2024-5708-O, de 02 de octubre de 2024.</a:t>
            </a:r>
            <a:endParaRPr lang="es-ES" sz="1500" b="0" dirty="0"/>
          </a:p>
        </p:txBody>
      </p:sp>
      <p:sp>
        <p:nvSpPr>
          <p:cNvPr id="7" name="Google Shape;76;p3">
            <a:extLst>
              <a:ext uri="{FF2B5EF4-FFF2-40B4-BE49-F238E27FC236}">
                <a16:creationId xmlns:a16="http://schemas.microsoft.com/office/drawing/2014/main" id="{D384C7AB-B212-787A-B545-9BA4603BC212}"/>
              </a:ext>
            </a:extLst>
          </p:cNvPr>
          <p:cNvSpPr txBox="1"/>
          <p:nvPr/>
        </p:nvSpPr>
        <p:spPr>
          <a:xfrm>
            <a:off x="1274163" y="655686"/>
            <a:ext cx="9638675" cy="12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MX" sz="3000" dirty="0"/>
              <a:t>b.- Obras de Infraestructura, Espacio Público y Desarrollo Social con Priorización Ciudadana (PP 2024)</a:t>
            </a:r>
            <a:endParaRPr sz="30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59" y="6032342"/>
            <a:ext cx="3390041" cy="56641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r="19617" b="17521"/>
          <a:stretch/>
        </p:blipFill>
        <p:spPr>
          <a:xfrm>
            <a:off x="1432441" y="1948143"/>
            <a:ext cx="9360000" cy="162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0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7;p14">
            <a:extLst>
              <a:ext uri="{FF2B5EF4-FFF2-40B4-BE49-F238E27FC236}">
                <a16:creationId xmlns:a16="http://schemas.microsoft.com/office/drawing/2014/main" id="{3EE01C06-156A-7BA0-742A-8B98F447AB6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59" y="6032342"/>
            <a:ext cx="3390041" cy="566411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483325"/>
              </p:ext>
            </p:extLst>
          </p:nvPr>
        </p:nvGraphicFramePr>
        <p:xfrm>
          <a:off x="1405718" y="1160062"/>
          <a:ext cx="8618432" cy="5155485"/>
        </p:xfrm>
        <a:graphic>
          <a:graphicData uri="http://schemas.openxmlformats.org/drawingml/2006/table">
            <a:tbl>
              <a:tblPr/>
              <a:tblGrid>
                <a:gridCol w="1851779">
                  <a:extLst>
                    <a:ext uri="{9D8B030D-6E8A-4147-A177-3AD203B41FA5}">
                      <a16:colId xmlns:a16="http://schemas.microsoft.com/office/drawing/2014/main" val="3134124317"/>
                    </a:ext>
                  </a:extLst>
                </a:gridCol>
                <a:gridCol w="905005">
                  <a:extLst>
                    <a:ext uri="{9D8B030D-6E8A-4147-A177-3AD203B41FA5}">
                      <a16:colId xmlns:a16="http://schemas.microsoft.com/office/drawing/2014/main" val="433342785"/>
                    </a:ext>
                  </a:extLst>
                </a:gridCol>
                <a:gridCol w="1058160">
                  <a:extLst>
                    <a:ext uri="{9D8B030D-6E8A-4147-A177-3AD203B41FA5}">
                      <a16:colId xmlns:a16="http://schemas.microsoft.com/office/drawing/2014/main" val="2481974442"/>
                    </a:ext>
                  </a:extLst>
                </a:gridCol>
                <a:gridCol w="793620">
                  <a:extLst>
                    <a:ext uri="{9D8B030D-6E8A-4147-A177-3AD203B41FA5}">
                      <a16:colId xmlns:a16="http://schemas.microsoft.com/office/drawing/2014/main" val="1600403823"/>
                    </a:ext>
                  </a:extLst>
                </a:gridCol>
                <a:gridCol w="1322699">
                  <a:extLst>
                    <a:ext uri="{9D8B030D-6E8A-4147-A177-3AD203B41FA5}">
                      <a16:colId xmlns:a16="http://schemas.microsoft.com/office/drawing/2014/main" val="829384610"/>
                    </a:ext>
                  </a:extLst>
                </a:gridCol>
                <a:gridCol w="988544">
                  <a:extLst>
                    <a:ext uri="{9D8B030D-6E8A-4147-A177-3AD203B41FA5}">
                      <a16:colId xmlns:a16="http://schemas.microsoft.com/office/drawing/2014/main" val="4037627282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348005523"/>
                    </a:ext>
                  </a:extLst>
                </a:gridCol>
              </a:tblGrid>
              <a:tr h="41752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CODIGO DE PROCESO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 DE OBRAS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SUSCRIPCIÓN CONTRATO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ETAPA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INICIO DE PLAZO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 DE PLAZO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OBSERVACION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348520"/>
                  </a:ext>
                </a:extLst>
              </a:tr>
              <a:tr h="62628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COTO-MDMQ-2024-401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3/7/2024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terminada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17/07/2024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8/10/2024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Obras terminadas con Acta entrega recepción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603888"/>
                  </a:ext>
                </a:extLst>
              </a:tr>
              <a:tr h="20876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COTO-MDMQ-2024-402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16/7/2024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ejecución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02/08/2024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Obras cuyos plazos finalizan máximo a diciembre 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083891"/>
                  </a:ext>
                </a:extLst>
              </a:tr>
              <a:tr h="20876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COTO-MDMQ-2024-408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9/8/2024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ejecución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28/08/2024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22/10/2024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572879"/>
                  </a:ext>
                </a:extLst>
              </a:tr>
              <a:tr h="4765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COTO-MDMQ-2024-409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16/8/2024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ejecución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29/08/2024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23/10/2024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242664"/>
                  </a:ext>
                </a:extLst>
              </a:tr>
              <a:tr h="20876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MCO-MDMQ-2024-401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16/8/2024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ejecución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29/08/2024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16/10/2024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486840"/>
                  </a:ext>
                </a:extLst>
              </a:tr>
              <a:tr h="20876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COTO-MDMQ-2024-407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12/8/2024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ejecución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28/08/2024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5/11/2024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055064"/>
                  </a:ext>
                </a:extLst>
              </a:tr>
              <a:tr h="20876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MCO-MDMQ-2024-402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19/9/2024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ejecución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03/10/2024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14/11/2024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176794"/>
                  </a:ext>
                </a:extLst>
              </a:tr>
              <a:tr h="4765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MCO-MDMQ-2024-403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30/9/2024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ejecución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16-oct-2024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27-nov-2024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295228"/>
                  </a:ext>
                </a:extLst>
              </a:tr>
              <a:tr h="4765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MCO-MDMQ-2024-404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2/10/2024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ejecución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16-oct-2024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27-nov-2024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992042"/>
                  </a:ext>
                </a:extLst>
              </a:tr>
              <a:tr h="4765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MCO-MDMQ-2024-405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10/10/2024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ejecución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18-oct-2024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29-nov-2024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863975"/>
                  </a:ext>
                </a:extLst>
              </a:tr>
              <a:tr h="4765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MCO-MDMQ-2024-406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10/10/2024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ejecución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94224"/>
                  </a:ext>
                </a:extLst>
              </a:tr>
              <a:tr h="4765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COTO-MDMQ-2024-410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10/10/2024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ejecución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079727"/>
                  </a:ext>
                </a:extLst>
              </a:tr>
              <a:tr h="20876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584290"/>
                  </a:ext>
                </a:extLst>
              </a:tr>
            </a:tbl>
          </a:graphicData>
        </a:graphic>
      </p:graphicFrame>
      <p:sp>
        <p:nvSpPr>
          <p:cNvPr id="14" name="Google Shape;76;p3">
            <a:extLst>
              <a:ext uri="{FF2B5EF4-FFF2-40B4-BE49-F238E27FC236}">
                <a16:creationId xmlns:a16="http://schemas.microsoft.com/office/drawing/2014/main" id="{D384C7AB-B212-787A-B545-9BA4603BC212}"/>
              </a:ext>
            </a:extLst>
          </p:cNvPr>
          <p:cNvSpPr txBox="1"/>
          <p:nvPr/>
        </p:nvSpPr>
        <p:spPr>
          <a:xfrm>
            <a:off x="1274162" y="201132"/>
            <a:ext cx="9638675" cy="12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MX" sz="2800" dirty="0"/>
              <a:t>Obras en Ejecución -Plazos</a:t>
            </a:r>
          </a:p>
        </p:txBody>
      </p:sp>
    </p:spTree>
    <p:extLst>
      <p:ext uri="{BB962C8B-B14F-4D97-AF65-F5344CB8AC3E}">
        <p14:creationId xmlns:p14="http://schemas.microsoft.com/office/powerpoint/2010/main" val="139127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10">
            <a:extLst>
              <a:ext uri="{FF2B5EF4-FFF2-40B4-BE49-F238E27FC236}">
                <a16:creationId xmlns:a16="http://schemas.microsoft.com/office/drawing/2014/main" id="{4DF0A393-A6EE-1C9A-E2D1-849B4B8E42C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59" y="6032342"/>
            <a:ext cx="3390041" cy="566411"/>
          </a:xfrm>
          <a:prstGeom prst="rect">
            <a:avLst/>
          </a:prstGeom>
        </p:spPr>
      </p:pic>
      <p:sp>
        <p:nvSpPr>
          <p:cNvPr id="6" name="Google Shape;76;p3">
            <a:extLst>
              <a:ext uri="{FF2B5EF4-FFF2-40B4-BE49-F238E27FC236}">
                <a16:creationId xmlns:a16="http://schemas.microsoft.com/office/drawing/2014/main" id="{D384C7AB-B212-787A-B545-9BA4603BC212}"/>
              </a:ext>
            </a:extLst>
          </p:cNvPr>
          <p:cNvSpPr txBox="1"/>
          <p:nvPr/>
        </p:nvSpPr>
        <p:spPr>
          <a:xfrm>
            <a:off x="1288403" y="2185198"/>
            <a:ext cx="9862410" cy="12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es-ES" sz="3400" b="1" dirty="0">
                <a:latin typeface="Montserrat SemiBold"/>
                <a:ea typeface="Montserrat SemiBold"/>
                <a:cs typeface="Montserrat SemiBold"/>
                <a:sym typeface="Montserrat SemiBold"/>
              </a:rPr>
              <a:t>2.- Ejecución Proyectos Sociales</a:t>
            </a:r>
            <a:endParaRPr lang="es-ES" sz="3400" dirty="0"/>
          </a:p>
        </p:txBody>
      </p:sp>
    </p:spTree>
    <p:extLst>
      <p:ext uri="{BB962C8B-B14F-4D97-AF65-F5344CB8AC3E}">
        <p14:creationId xmlns:p14="http://schemas.microsoft.com/office/powerpoint/2010/main" val="273415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10">
            <a:extLst>
              <a:ext uri="{FF2B5EF4-FFF2-40B4-BE49-F238E27FC236}">
                <a16:creationId xmlns:a16="http://schemas.microsoft.com/office/drawing/2014/main" id="{4DF0A393-A6EE-1C9A-E2D1-849B4B8E42C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372" y="172726"/>
            <a:ext cx="3727160" cy="622737"/>
          </a:xfrm>
          <a:prstGeom prst="rect">
            <a:avLst/>
          </a:prstGeom>
        </p:spPr>
      </p:pic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C08E2013-7B15-55C1-F960-4ECC4751CD31}"/>
              </a:ext>
            </a:extLst>
          </p:cNvPr>
          <p:cNvGraphicFramePr>
            <a:graphicFrameLocks noGrp="1"/>
          </p:cNvGraphicFramePr>
          <p:nvPr/>
        </p:nvGraphicFramePr>
        <p:xfrm>
          <a:off x="471420" y="1427315"/>
          <a:ext cx="11091929" cy="504968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20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3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0829">
                  <a:extLst>
                    <a:ext uri="{9D8B030D-6E8A-4147-A177-3AD203B41FA5}">
                      <a16:colId xmlns:a16="http://schemas.microsoft.com/office/drawing/2014/main" val="503914119"/>
                    </a:ext>
                  </a:extLst>
                </a:gridCol>
                <a:gridCol w="2377282">
                  <a:extLst>
                    <a:ext uri="{9D8B030D-6E8A-4147-A177-3AD203B41FA5}">
                      <a16:colId xmlns:a16="http://schemas.microsoft.com/office/drawing/2014/main" val="1478929534"/>
                    </a:ext>
                  </a:extLst>
                </a:gridCol>
              </a:tblGrid>
              <a:tr h="42962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  <a:latin typeface="Montserrat" pitchFamily="2" charset="0"/>
                        </a:rPr>
                        <a:t>No.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7061" marR="7061" marT="7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3F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  <a:latin typeface="Montserrat" pitchFamily="2" charset="0"/>
                        </a:rPr>
                        <a:t>PARROQUIA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7061" marR="7061" marT="7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3F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  <a:latin typeface="Montserrat" pitchFamily="2" charset="0"/>
                        </a:rPr>
                        <a:t>BARRIO O SECTOR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7061" marR="7061" marT="7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3F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  <a:latin typeface="Montserrat" pitchFamily="2" charset="0"/>
                        </a:rPr>
                        <a:t>NOMBRE DE PROYECTO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7061" marR="7061" marT="7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3F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chemeClr val="lt1"/>
                          </a:solidFill>
                          <a:effectLst/>
                          <a:latin typeface="Montserrat" pitchFamily="2" charset="0"/>
                        </a:rPr>
                        <a:t>ESTADO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7061" marR="7061" marT="706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3F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24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LA ARGELIA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LUCHA DE LOS POBRES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ARTE Y CONOCIMIENTO "UNA CULTURA VIVA“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ETAPA PRECONTRACTUAL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24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CHIMBACALLE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CHIMBACALLE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DIFUNDE CULTURAS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38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FERROVIARIA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EL RECREO SUR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CREACIÓN DE GRUPO SOCIO CULTURAL DE DANZA PARA INSERCIÓN DE GRUPOS VULNERABLES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84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4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FERROVIARIA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CHAGUARQUINGO - FORESAL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TALLERES PARA NIÑOS, JÓVENES Y ADULTOS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FERROVIARIA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20 DE MAYO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CAPACITACIÓN ARTÍSTICA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9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LLOA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CENTRO POBLADO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ESCUELA ITINERANTE DE ARTES Y SABERES DE LLOA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SOLANDA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SOLANDA SECTOR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ERRANTE - ESPACIO DINÁMICO CULTURAL,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02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SOLANDA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TURUBAMBA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LA MEMORIA DE TURUBAMBA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EJECUTADO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LA MENA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CIUDADELA TARQUI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EN LAS FALDAS DEL UNGÜI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Google Shape;76;p3">
            <a:extLst>
              <a:ext uri="{FF2B5EF4-FFF2-40B4-BE49-F238E27FC236}">
                <a16:creationId xmlns:a16="http://schemas.microsoft.com/office/drawing/2014/main" id="{11DDF358-4134-BAA0-1EE4-1657CAA7D43E}"/>
              </a:ext>
            </a:extLst>
          </p:cNvPr>
          <p:cNvSpPr txBox="1"/>
          <p:nvPr/>
        </p:nvSpPr>
        <p:spPr>
          <a:xfrm>
            <a:off x="79438" y="0"/>
            <a:ext cx="8101934" cy="12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4400"/>
              <a:buFont typeface="Montserrat ExtraBold"/>
              <a:buNone/>
            </a:pPr>
            <a:r>
              <a:rPr lang="es-EC" sz="2800" b="1" i="0" u="none" strike="noStrike" cap="none" dirty="0">
                <a:solidFill>
                  <a:srgbClr val="223F8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Asambleas de Presupuestos Participativos</a:t>
            </a:r>
            <a:endParaRPr sz="1100" dirty="0"/>
          </a:p>
        </p:txBody>
      </p:sp>
      <p:sp>
        <p:nvSpPr>
          <p:cNvPr id="7" name="Google Shape;77;p3">
            <a:extLst>
              <a:ext uri="{FF2B5EF4-FFF2-40B4-BE49-F238E27FC236}">
                <a16:creationId xmlns:a16="http://schemas.microsoft.com/office/drawing/2014/main" id="{26E07597-0F3A-7556-7B94-4876D7C0C30D}"/>
              </a:ext>
            </a:extLst>
          </p:cNvPr>
          <p:cNvSpPr txBox="1"/>
          <p:nvPr/>
        </p:nvSpPr>
        <p:spPr>
          <a:xfrm>
            <a:off x="79439" y="664890"/>
            <a:ext cx="7647885" cy="82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BBE9"/>
              </a:buClr>
              <a:buSzPts val="4400"/>
              <a:buFont typeface="Montserrat"/>
              <a:buNone/>
            </a:pPr>
            <a:r>
              <a:rPr lang="es-EC" sz="2800" b="1" i="0" u="none" strike="noStrike" cap="none" dirty="0">
                <a:solidFill>
                  <a:srgbClr val="75BBE9"/>
                </a:solidFill>
                <a:latin typeface="Montserrat"/>
                <a:ea typeface="Montserrat"/>
                <a:cs typeface="Montserrat"/>
                <a:sym typeface="Montserrat"/>
              </a:rPr>
              <a:t>Proyectos Sociales priorizados 2022 – 2023 </a:t>
            </a:r>
            <a:endParaRPr sz="800" dirty="0"/>
          </a:p>
        </p:txBody>
      </p:sp>
      <p:sp>
        <p:nvSpPr>
          <p:cNvPr id="2" name="Rectángulo 1"/>
          <p:cNvSpPr/>
          <p:nvPr/>
        </p:nvSpPr>
        <p:spPr>
          <a:xfrm>
            <a:off x="7727324" y="926257"/>
            <a:ext cx="163378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buClr>
                <a:srgbClr val="75BBE9"/>
              </a:buClr>
              <a:buSzPts val="4400"/>
            </a:pPr>
            <a:r>
              <a:rPr lang="es-EC" sz="1600" b="1" i="0" u="none" strike="noStrike" cap="none" dirty="0">
                <a:solidFill>
                  <a:srgbClr val="75BBE9"/>
                </a:solidFill>
                <a:latin typeface="Montserrat"/>
                <a:ea typeface="Montserrat"/>
                <a:cs typeface="Montserrat"/>
                <a:sym typeface="Montserrat"/>
              </a:rPr>
              <a:t>(Arrastre 2024)</a:t>
            </a:r>
            <a:endParaRPr lang="es-EC" sz="800" dirty="0"/>
          </a:p>
        </p:txBody>
      </p:sp>
      <p:sp>
        <p:nvSpPr>
          <p:cNvPr id="8" name="Google Shape;102;p5">
            <a:extLst>
              <a:ext uri="{FF2B5EF4-FFF2-40B4-BE49-F238E27FC236}">
                <a16:creationId xmlns:a16="http://schemas.microsoft.com/office/drawing/2014/main" id="{8566C228-C326-C235-5A4B-FCAB3043958E}"/>
              </a:ext>
            </a:extLst>
          </p:cNvPr>
          <p:cNvSpPr txBox="1"/>
          <p:nvPr/>
        </p:nvSpPr>
        <p:spPr>
          <a:xfrm>
            <a:off x="833371" y="8158116"/>
            <a:ext cx="989178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Los resultados de la ficha de ponderación (Anexo 14), tendrán una valoración vinculante, siendo este valor el </a:t>
            </a:r>
            <a:r>
              <a:rPr lang="es-ES" sz="2400" b="1" dirty="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40%</a:t>
            </a:r>
            <a:r>
              <a:rPr lang="es-ES" sz="2000" dirty="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 y el </a:t>
            </a:r>
            <a:r>
              <a:rPr lang="es-ES" sz="2400" b="1" dirty="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60%</a:t>
            </a:r>
            <a:r>
              <a:rPr lang="es-ES" sz="2000" dirty="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 será calculado de los votos recogidos en la asamblea parroquial de presupuestos participativos, por los representantes legalmente elegidos para ello.</a:t>
            </a:r>
            <a:r>
              <a:rPr lang="es-EC" sz="2000" dirty="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9535695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1344</Words>
  <Application>Microsoft Office PowerPoint</Application>
  <PresentationFormat>Panorámica</PresentationFormat>
  <Paragraphs>465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Montserrat ExtraBold</vt:lpstr>
      <vt:lpstr>Montserrat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jlluzuriaga1@espe.edu.ec</cp:lastModifiedBy>
  <cp:revision>38</cp:revision>
  <dcterms:created xsi:type="dcterms:W3CDTF">2023-07-14T16:26:46Z</dcterms:created>
  <dcterms:modified xsi:type="dcterms:W3CDTF">2024-10-16T18:27:02Z</dcterms:modified>
</cp:coreProperties>
</file>